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2" r:id="rId77"/>
    <p:sldId id="333" r:id="rId78"/>
    <p:sldId id="334" r:id="rId79"/>
    <p:sldId id="335" r:id="rId80"/>
    <p:sldId id="336" r:id="rId81"/>
    <p:sldId id="331" r:id="rId8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2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3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10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1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2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1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9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6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93CB2-EA78-4C2D-9C2E-A7CF9F0ADABA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70F8-7B2F-4EC2-AA23-F13530ED1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3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자바스크립트모음 </a:t>
            </a:r>
            <a:r>
              <a:rPr lang="ko-KR" altLang="en-US" dirty="0" err="1" smtClean="0"/>
              <a:t>피피티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99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3" y="2037378"/>
            <a:ext cx="7904746" cy="29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7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자바스크립트 예제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629" y="1758696"/>
            <a:ext cx="11930742" cy="471467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자바스크립트 예제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자바스크립트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자바스크립트는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 안에 사용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하기어려운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조건문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반복문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등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논리로직을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지원하며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함수나 객체의 사용도 가능하게 함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개념 다시 정리할 것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객체지향언어 같지만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순차지향이며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객체의 개념이 들어간 것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본 예제를 실행하면 스크립트의 순서대로 코드가 실행됨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순차지향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--&gt;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자바스크립트에서 모든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변수형은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이며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제대로 사용하기 위해서는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parsing(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구문분석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필요하다*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 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 내 실행 순서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 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 내 실행 순서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 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 내 실행 순서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 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 내 실행 순서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Es6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이전까지는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사용해서 선언했음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선언하지 않고 사용하면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오류없음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재선언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가능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재할당이 가능하다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let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선언하지 않고 사용하면 오류발생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재선언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불가능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재할당이 가능하다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선언하지 않고 사용하면 오류발생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재선언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불가능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재할당이 불가능하다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자바스크립트 역할이 커지기 시작하므로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로는 부족해서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let,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적절히 사용하게 됨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4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2000" y="202723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변수의 </a:t>
            </a:r>
            <a:r>
              <a:rPr lang="ko-KR" alt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재선언과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재할당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"variable-2.js"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58000" y="2165736"/>
            <a:ext cx="4475747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myNumber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8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51" y="1683261"/>
            <a:ext cx="8589711" cy="49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4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호이스팅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600" y="172617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호이스팅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/hoisting-1.js"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최상위로 끌어올려진 것처럼 동작한다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이것을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호이스팅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(hoisting)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이라고 한다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5916" y="1986626"/>
            <a:ext cx="417094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89" y="3561706"/>
            <a:ext cx="5422414" cy="25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6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호이스팅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600" y="198751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호이스팅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\hoisting-2.js"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97486" y="1856886"/>
            <a:ext cx="358502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53" y="4061649"/>
            <a:ext cx="5363323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변수 선언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호이스팅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1687354"/>
            <a:ext cx="12192000" cy="517064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자바스크립트에서는 변수를 선언할 때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개를 사용할 수 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let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세가지 선언 타입을 어떨 때 사용하는지 제대로 비교해보자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//let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ES6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생긴 것들이다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 이전 버전에서는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크게 다르지 않다고 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대부분의 경우에 서로 바꿔 사용해도 크게 문제가 발생하지는  는다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특징을 조금 더 살펴보면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//1.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한 번 선언된 변수를 다시 선언할 수 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name = 'cookie';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//console.log(name); //cookie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name = '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miro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//console.log(name); 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miro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//name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두 번이나 선언됐는데 전혀 문제가 발생하지 않는다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같은 상황에서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대신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사용하면 아래와 같은 에러 메시지를 출력한다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//(name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이미 선언되었다는 뜻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//2.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선언하기 전에 사용할 수 있다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//console.log(name); 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undefinded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name = 'cookie'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띠용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...name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선언되기 전에 먼저 콘솔로 찍었는데도 오류가 발생하지 않는다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물론 그렇다고 할당된 값이 출력되지는 않고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undefinded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ko-KR" altLang="en-US" sz="15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입력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되기는 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왜이렇게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동작이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되는걸까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위의 코드는 실제로 아래와 같은 코드로 동작한다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name;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//console.log(name); 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undefinded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//name='cookie';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선언한 모든 변수는 코드가 실제로 이동한 것은 아니지만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최상위로 끌어 올려진 것처럼 동작한다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이것을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호이스팅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(hoisting)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이라고 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4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4) </a:t>
            </a:r>
            <a:r>
              <a:rPr lang="ko-KR" altLang="en-US" sz="1800" dirty="0" smtClean="0"/>
              <a:t>자바스크립트 변수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(5) </a:t>
            </a:r>
            <a:r>
              <a:rPr lang="ko-KR" altLang="en-US" sz="1800" dirty="0" smtClean="0"/>
              <a:t>지역변수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함수 내에 </a:t>
            </a:r>
            <a:r>
              <a:rPr lang="en-US" altLang="ko-KR" sz="1800" dirty="0" err="1" smtClean="0"/>
              <a:t>var</a:t>
            </a:r>
            <a:r>
              <a:rPr lang="ko-KR" altLang="en-US" sz="1800" dirty="0" smtClean="0"/>
              <a:t>키워드로 선언되어 함수 내에서만 사용된다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(6) </a:t>
            </a:r>
            <a:r>
              <a:rPr lang="ko-KR" altLang="en-US" sz="1800" dirty="0" err="1" smtClean="0"/>
              <a:t>전역변수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	</a:t>
            </a:r>
            <a:r>
              <a:rPr lang="ko-KR" altLang="en-US" sz="1800" dirty="0" smtClean="0"/>
              <a:t>함수 박에 선언되거나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함수 내에 </a:t>
            </a:r>
            <a:r>
              <a:rPr lang="en-US" altLang="ko-KR" sz="1800" dirty="0" err="1" smtClean="0"/>
              <a:t>var</a:t>
            </a:r>
            <a:r>
              <a:rPr lang="ko-KR" altLang="en-US" sz="1800" dirty="0" smtClean="0"/>
              <a:t>키워드 없이 선언된 변수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	</a:t>
            </a: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 x;//</a:t>
            </a:r>
            <a:r>
              <a:rPr lang="ko-KR" altLang="en-US" sz="1500" dirty="0" smtClean="0"/>
              <a:t>전역 변수 </a:t>
            </a:r>
            <a:r>
              <a:rPr lang="en-US" altLang="ko-KR" sz="1500" dirty="0" smtClean="0"/>
              <a:t>x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function f() {</a:t>
            </a:r>
          </a:p>
          <a:p>
            <a:pPr marL="0" indent="0">
              <a:buNone/>
            </a:pPr>
            <a:r>
              <a:rPr lang="en-US" altLang="ko-KR" sz="1500" dirty="0" smtClean="0"/>
              <a:t>	</a:t>
            </a:r>
            <a:r>
              <a:rPr lang="en-US" altLang="ko-KR" sz="1500" dirty="0" err="1" smtClean="0"/>
              <a:t>var</a:t>
            </a:r>
            <a:r>
              <a:rPr lang="en-US" altLang="ko-KR" sz="1500" dirty="0" smtClean="0"/>
              <a:t> y; //</a:t>
            </a:r>
            <a:r>
              <a:rPr lang="ko-KR" altLang="en-US" sz="1500" dirty="0" smtClean="0"/>
              <a:t>지역변수 </a:t>
            </a:r>
            <a:r>
              <a:rPr lang="en-US" altLang="ko-KR" sz="1500" dirty="0" smtClean="0"/>
              <a:t>y </a:t>
            </a:r>
            <a:r>
              <a:rPr lang="ko-KR" altLang="en-US" sz="1500" dirty="0" smtClean="0"/>
              <a:t>선언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	x = 10; // </a:t>
            </a:r>
            <a:r>
              <a:rPr lang="ko-KR" altLang="en-US" sz="1500" dirty="0" err="1" smtClean="0"/>
              <a:t>전역변수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x</a:t>
            </a:r>
            <a:r>
              <a:rPr lang="ko-KR" altLang="en-US" sz="1500" dirty="0" smtClean="0"/>
              <a:t>에 </a:t>
            </a:r>
            <a:r>
              <a:rPr lang="en-US" altLang="ko-KR" sz="1500" dirty="0" smtClean="0"/>
              <a:t>10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	y = 10; // </a:t>
            </a:r>
            <a:r>
              <a:rPr lang="ko-KR" altLang="en-US" sz="1500" dirty="0" smtClean="0"/>
              <a:t>지역변수 </a:t>
            </a:r>
            <a:r>
              <a:rPr lang="en-US" altLang="ko-KR" sz="1500" dirty="0" smtClean="0"/>
              <a:t>y</a:t>
            </a:r>
            <a:r>
              <a:rPr lang="ko-KR" altLang="en-US" sz="1500" dirty="0" smtClean="0"/>
              <a:t>에 </a:t>
            </a:r>
            <a:r>
              <a:rPr lang="en-US" altLang="ko-KR" sz="1500" dirty="0" smtClean="0"/>
              <a:t>10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	z = 10; //</a:t>
            </a:r>
            <a:r>
              <a:rPr lang="ko-KR" altLang="en-US" sz="1500" dirty="0" smtClean="0"/>
              <a:t>새로운 지역 변수 </a:t>
            </a:r>
            <a:r>
              <a:rPr lang="en-US" altLang="ko-KR" sz="1500" dirty="0" smtClean="0"/>
              <a:t>z </a:t>
            </a:r>
            <a:r>
              <a:rPr lang="ko-KR" altLang="en-US" sz="1500" dirty="0" smtClean="0"/>
              <a:t>선언 및 </a:t>
            </a:r>
            <a:r>
              <a:rPr lang="en-US" altLang="ko-KR" sz="1500" dirty="0" smtClean="0"/>
              <a:t>10 </a:t>
            </a:r>
            <a:r>
              <a:rPr lang="ko-KR" altLang="en-US" sz="1500" dirty="0" smtClean="0"/>
              <a:t>저장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	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731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900" dirty="0" smtClean="0"/>
              <a:t>4) </a:t>
            </a:r>
            <a:r>
              <a:rPr lang="ko-KR" altLang="en-US" sz="1900" dirty="0" smtClean="0"/>
              <a:t>자바스크립트 변수 </a:t>
            </a:r>
            <a:endParaRPr lang="en-US" altLang="ko-KR" sz="1900" dirty="0" smtClean="0"/>
          </a:p>
          <a:p>
            <a:pPr marL="0" indent="0">
              <a:buNone/>
            </a:pP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 smtClean="0"/>
              <a:t>  (7) this</a:t>
            </a:r>
            <a:r>
              <a:rPr lang="ko-KR" altLang="en-US" sz="1900" dirty="0"/>
              <a:t> </a:t>
            </a:r>
            <a:r>
              <a:rPr lang="ko-KR" altLang="en-US" sz="1900" dirty="0" err="1" smtClean="0"/>
              <a:t>전역변수</a:t>
            </a:r>
            <a:r>
              <a:rPr lang="ko-KR" altLang="en-US" sz="1900" dirty="0" smtClean="0"/>
              <a:t> 접근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    	</a:t>
            </a:r>
            <a:r>
              <a:rPr lang="ko-KR" altLang="en-US" sz="1900" dirty="0" smtClean="0"/>
              <a:t>지역 변수와 전역 변수의 이름이 같을 때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	</a:t>
            </a:r>
            <a:r>
              <a:rPr lang="ko-KR" altLang="en-US" sz="1900" dirty="0" smtClean="0"/>
              <a:t>전역 변수에 접근하고자 할 때</a:t>
            </a:r>
            <a:r>
              <a:rPr lang="en-US" altLang="ko-KR" sz="1900" dirty="0" smtClean="0"/>
              <a:t>: this. </a:t>
            </a:r>
            <a:r>
              <a:rPr lang="ko-KR" altLang="en-US" sz="1900" dirty="0" err="1" smtClean="0"/>
              <a:t>전역변수</a:t>
            </a:r>
            <a:r>
              <a:rPr lang="ko-KR" altLang="en-US" sz="1900" dirty="0" smtClean="0"/>
              <a:t> 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/>
              <a:t> 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/>
              <a:t>	</a:t>
            </a:r>
            <a:r>
              <a:rPr lang="en-US" altLang="ko-KR" sz="1900" dirty="0" err="1" smtClean="0"/>
              <a:t>var</a:t>
            </a:r>
            <a:r>
              <a:rPr lang="en-US" altLang="ko-KR" sz="1900" dirty="0" smtClean="0"/>
              <a:t> x;// </a:t>
            </a:r>
            <a:r>
              <a:rPr lang="ko-KR" altLang="en-US" sz="1900" dirty="0" err="1" smtClean="0"/>
              <a:t>전역변수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	function f() {</a:t>
            </a:r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	</a:t>
            </a:r>
            <a:r>
              <a:rPr lang="en-US" altLang="ko-KR" sz="1900" dirty="0" err="1" smtClean="0"/>
              <a:t>var</a:t>
            </a:r>
            <a:r>
              <a:rPr lang="en-US" altLang="ko-KR" sz="1900" dirty="0" smtClean="0"/>
              <a:t> x; //</a:t>
            </a:r>
            <a:r>
              <a:rPr lang="ko-KR" altLang="en-US" sz="1900" dirty="0" smtClean="0"/>
              <a:t>지역변수 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	x=1; //</a:t>
            </a:r>
            <a:r>
              <a:rPr lang="ko-KR" altLang="en-US" sz="1900" dirty="0" smtClean="0"/>
              <a:t>지역변수 </a:t>
            </a:r>
            <a:r>
              <a:rPr lang="en-US" altLang="ko-KR" sz="1900" dirty="0" smtClean="0"/>
              <a:t>x </a:t>
            </a:r>
            <a:r>
              <a:rPr lang="ko-KR" altLang="en-US" sz="1900" dirty="0" smtClean="0"/>
              <a:t>에 </a:t>
            </a:r>
            <a:r>
              <a:rPr lang="en-US" altLang="ko-KR" sz="1900" dirty="0" smtClean="0"/>
              <a:t>1 </a:t>
            </a:r>
            <a:r>
              <a:rPr lang="ko-KR" altLang="en-US" sz="1900" dirty="0" smtClean="0"/>
              <a:t>저장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/>
              <a:t> </a:t>
            </a:r>
            <a:r>
              <a:rPr lang="en-US" altLang="ko-KR" sz="1900" dirty="0" smtClean="0"/>
              <a:t>	</a:t>
            </a:r>
            <a:r>
              <a:rPr lang="en-US" altLang="ko-KR" sz="1900" dirty="0" err="1" smtClean="0"/>
              <a:t>this.x</a:t>
            </a:r>
            <a:r>
              <a:rPr lang="en-US" altLang="ko-KR" sz="1900" dirty="0" smtClean="0"/>
              <a:t> = 100; </a:t>
            </a:r>
            <a:r>
              <a:rPr lang="ko-KR" altLang="en-US" sz="1900" dirty="0" smtClean="0"/>
              <a:t>전역 변수 </a:t>
            </a:r>
            <a:r>
              <a:rPr lang="en-US" altLang="ko-KR" sz="1900" dirty="0" smtClean="0"/>
              <a:t>x</a:t>
            </a:r>
            <a:r>
              <a:rPr lang="ko-KR" altLang="en-US" sz="1900" dirty="0" smtClean="0"/>
              <a:t>에 </a:t>
            </a:r>
            <a:r>
              <a:rPr lang="en-US" altLang="ko-KR" sz="1900" dirty="0" smtClean="0"/>
              <a:t>100</a:t>
            </a:r>
            <a:r>
              <a:rPr lang="ko-KR" altLang="en-US" sz="1900" dirty="0" smtClean="0"/>
              <a:t>저장 </a:t>
            </a:r>
            <a:endParaRPr lang="en-US" altLang="ko-KR" sz="1900" dirty="0" smtClean="0"/>
          </a:p>
          <a:p>
            <a:pPr marL="0" indent="0">
              <a:buNone/>
            </a:pPr>
            <a:r>
              <a:rPr lang="en-US" altLang="ko-KR" sz="1900" dirty="0" smtClean="0"/>
              <a:t>	}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73245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0618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smtClean="0"/>
              <a:t>변수란 무엇일까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2100" dirty="0"/>
              <a:t> </a:t>
            </a:r>
            <a:r>
              <a:rPr lang="en-US" altLang="ko-KR" sz="2100" dirty="0" smtClean="0"/>
              <a:t>- </a:t>
            </a:r>
            <a:r>
              <a:rPr lang="ko-KR" altLang="en-US" sz="2100" dirty="0" smtClean="0"/>
              <a:t>변수</a:t>
            </a:r>
            <a:r>
              <a:rPr lang="en-US" altLang="ko-KR" sz="2100" dirty="0" smtClean="0"/>
              <a:t>: </a:t>
            </a:r>
            <a:r>
              <a:rPr lang="ko-KR" altLang="en-US" sz="2100" dirty="0" smtClean="0"/>
              <a:t>프로그램에서 사용하기 위해 값을 담아 놓는 바구니 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/>
              <a:t> 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예</a:t>
            </a:r>
            <a:r>
              <a:rPr lang="en-US" altLang="ko-KR" sz="2100" dirty="0" smtClean="0"/>
              <a:t>) </a:t>
            </a:r>
            <a:r>
              <a:rPr lang="ko-KR" altLang="en-US" sz="2100" dirty="0" smtClean="0"/>
              <a:t>날씨 정보를 알려주는 프로그램이라면 지역이나 날짜 같은 값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/>
              <a:t> </a:t>
            </a:r>
            <a:r>
              <a:rPr lang="en-US" altLang="ko-KR" sz="2100" dirty="0" smtClean="0"/>
              <a:t>- </a:t>
            </a:r>
            <a:r>
              <a:rPr lang="ko-KR" altLang="en-US" sz="2100" dirty="0" smtClean="0"/>
              <a:t>일반적으로 변수는 프로그램 안에서 값이 달라질 수 있는 데이터를 가리킴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- </a:t>
            </a:r>
            <a:r>
              <a:rPr lang="ko-KR" altLang="en-US" sz="2100" dirty="0" smtClean="0"/>
              <a:t>하지만 프로그램 안에서 계속 바뀌지 않더라도 변수로 만들어서 사용함</a:t>
            </a:r>
            <a:r>
              <a:rPr lang="en-US" altLang="ko-KR" sz="2100" dirty="0" smtClean="0"/>
              <a:t>(</a:t>
            </a:r>
            <a:r>
              <a:rPr lang="ko-KR" altLang="en-US" sz="2100" dirty="0" smtClean="0"/>
              <a:t>상수 변수</a:t>
            </a:r>
            <a:r>
              <a:rPr lang="en-US" altLang="ko-KR" sz="2100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 smtClean="0"/>
              <a:t>변수 이름 지정하기 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2600" dirty="0"/>
              <a:t> </a:t>
            </a:r>
            <a:r>
              <a:rPr lang="en-US" altLang="ko-KR" sz="2600" dirty="0" smtClean="0"/>
              <a:t>- </a:t>
            </a:r>
            <a:r>
              <a:rPr lang="ko-KR" altLang="en-US" sz="2100" dirty="0" smtClean="0"/>
              <a:t>변수 이름을 지정하는 것은 값을 저장해 놓은 메모리 공간에 문패를 붙이는 것과 같다</a:t>
            </a:r>
            <a:r>
              <a:rPr lang="en-US" altLang="ko-KR" sz="2100" dirty="0" smtClean="0"/>
              <a:t>. </a:t>
            </a:r>
          </a:p>
          <a:p>
            <a:pPr marL="0" indent="0">
              <a:buNone/>
            </a:pPr>
            <a:r>
              <a:rPr lang="en-US" altLang="ko-KR" sz="2100" dirty="0" smtClean="0"/>
              <a:t> -  </a:t>
            </a:r>
            <a:r>
              <a:rPr lang="ko-KR" altLang="en-US" sz="2100" dirty="0" smtClean="0"/>
              <a:t>프로그램 안에서 사용할 값이 메모리의 어느 위치에 저장되어 있는지 </a:t>
            </a:r>
            <a:r>
              <a:rPr lang="ko-KR" altLang="en-US" sz="2100" dirty="0" err="1" smtClean="0"/>
              <a:t>신경쓰지</a:t>
            </a:r>
            <a:r>
              <a:rPr lang="ko-KR" altLang="en-US" sz="2100" dirty="0" smtClean="0"/>
              <a:t> 않고 문패 이름</a:t>
            </a:r>
            <a:r>
              <a:rPr lang="en-US" altLang="ko-KR" sz="2100" dirty="0" smtClean="0"/>
              <a:t>, </a:t>
            </a:r>
          </a:p>
          <a:p>
            <a:pPr marL="0" indent="0">
              <a:buNone/>
            </a:pPr>
            <a:r>
              <a:rPr lang="en-US" altLang="ko-KR" sz="2100" dirty="0"/>
              <a:t>	</a:t>
            </a:r>
            <a:r>
              <a:rPr lang="ko-KR" altLang="en-US" sz="2100" dirty="0" smtClean="0"/>
              <a:t>즉 값을 넣어놓은 변수 이름만 기억해 놓으면 됨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 smtClean="0"/>
              <a:t> - </a:t>
            </a:r>
            <a:r>
              <a:rPr lang="ko-KR" altLang="en-US" sz="2100" dirty="0" smtClean="0"/>
              <a:t>변수 이름을 쉽게 가져와서 그 안의 값을 사용할 수도 있고</a:t>
            </a:r>
            <a:r>
              <a:rPr lang="en-US" altLang="ko-KR" sz="2100" dirty="0" smtClean="0"/>
              <a:t>, </a:t>
            </a:r>
            <a:r>
              <a:rPr lang="ko-KR" altLang="en-US" sz="2100" dirty="0" smtClean="0"/>
              <a:t>같은 위치에 바뀐 값을 저장할 수도 </a:t>
            </a:r>
            <a:endParaRPr lang="en-US" altLang="ko-KR" sz="2100" dirty="0" smtClean="0"/>
          </a:p>
          <a:p>
            <a:pPr marL="0" indent="0">
              <a:buNone/>
            </a:pPr>
            <a:r>
              <a:rPr lang="en-US" altLang="ko-KR" sz="2100" dirty="0"/>
              <a:t>	</a:t>
            </a:r>
            <a:r>
              <a:rPr lang="ko-KR" altLang="en-US" sz="2100" dirty="0" smtClean="0"/>
              <a:t>있음 </a:t>
            </a:r>
            <a:r>
              <a:rPr lang="en-US" altLang="ko-KR" sz="2100" dirty="0" smtClean="0"/>
              <a:t>-&gt; </a:t>
            </a:r>
            <a:r>
              <a:rPr lang="ko-KR" altLang="en-US" sz="2100" dirty="0" smtClean="0"/>
              <a:t>따라서 변수 이름은 서로 다르게 만들어야 함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91597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자바스크립트의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• </a:t>
            </a:r>
            <a:r>
              <a:rPr lang="ko-KR" altLang="en-US" sz="1800" dirty="0" smtClean="0"/>
              <a:t>자바스크립트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웹 문서를 동적으로 제어하기 위해 고안된 프로그래밍 언어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• </a:t>
            </a:r>
            <a:r>
              <a:rPr lang="ko-KR" altLang="en-US" sz="1800" dirty="0" smtClean="0"/>
              <a:t>웹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삼총사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- HTML </a:t>
            </a:r>
            <a:r>
              <a:rPr lang="ko-KR" altLang="en-US" sz="1800" dirty="0" err="1" smtClean="0"/>
              <a:t>모델담당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- CSS </a:t>
            </a:r>
            <a:r>
              <a:rPr lang="ko-KR" altLang="en-US" sz="1800" dirty="0" smtClean="0"/>
              <a:t>뷰 담당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- </a:t>
            </a:r>
            <a:r>
              <a:rPr lang="ko-KR" altLang="en-US" sz="1800" dirty="0" smtClean="0"/>
              <a:t>자바스크립트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제어 담당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6735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이름 정하는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2311401"/>
            <a:ext cx="10972800" cy="3363685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500" dirty="0" smtClean="0"/>
              <a:t>1) </a:t>
            </a:r>
            <a:r>
              <a:rPr lang="ko-KR" altLang="en-US" sz="1500" dirty="0" smtClean="0"/>
              <a:t>변수 이름은 숫자로 시작할 수 없고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ko-KR" altLang="en-US" sz="1500" dirty="0" smtClean="0"/>
              <a:t>이름 안에 공백이 포함되어 있으면  된다</a:t>
            </a:r>
            <a:r>
              <a:rPr lang="en-US" altLang="ko-KR" sz="1500" dirty="0" smtClean="0"/>
              <a:t>. </a:t>
            </a:r>
          </a:p>
          <a:p>
            <a:pPr marL="0" indent="0">
              <a:buNone/>
            </a:pPr>
            <a:r>
              <a:rPr lang="en-US" altLang="ko-KR" sz="1500" dirty="0" smtClean="0"/>
              <a:t>current, _current, $current </a:t>
            </a:r>
            <a:r>
              <a:rPr lang="ko-KR" altLang="en-US" sz="1500" dirty="0" smtClean="0"/>
              <a:t>사용가능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25current, </a:t>
            </a:r>
            <a:r>
              <a:rPr lang="en-US" altLang="ko-KR" sz="1500" dirty="0" err="1" smtClean="0"/>
              <a:t>curr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ent</a:t>
            </a:r>
            <a:r>
              <a:rPr lang="en-US" altLang="ko-KR" sz="1500" dirty="0" smtClean="0"/>
              <a:t>, current* </a:t>
            </a:r>
            <a:r>
              <a:rPr lang="ko-KR" altLang="en-US" sz="1500" dirty="0" smtClean="0"/>
              <a:t>사용불가 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2) </a:t>
            </a:r>
            <a:r>
              <a:rPr lang="ko-KR" altLang="en-US" sz="1500" dirty="0" smtClean="0"/>
              <a:t>자바스크립트에서는 영문자의 대소문자를 구별한다</a:t>
            </a:r>
            <a:r>
              <a:rPr lang="en-US" altLang="ko-KR" sz="1500" dirty="0" smtClean="0"/>
              <a:t>. 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current, Current, CURRENT // </a:t>
            </a:r>
            <a:r>
              <a:rPr lang="ko-KR" altLang="en-US" sz="1500" dirty="0" smtClean="0"/>
              <a:t>모두 다른 변수 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3) </a:t>
            </a:r>
            <a:r>
              <a:rPr lang="ko-KR" altLang="en-US" sz="1500" dirty="0" smtClean="0"/>
              <a:t>한 단어로 이루어진 변수를 사용할 때에 주로 소문자를 사용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current, age, sum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4) </a:t>
            </a:r>
            <a:r>
              <a:rPr lang="ko-KR" altLang="en-US" sz="1500" dirty="0" smtClean="0"/>
              <a:t>두 단어 이상으로 이루어진 변수는 </a:t>
            </a:r>
            <a:r>
              <a:rPr lang="ko-KR" altLang="en-US" sz="1500" dirty="0" err="1" smtClean="0"/>
              <a:t>언더바</a:t>
            </a:r>
            <a:r>
              <a:rPr lang="en-US" altLang="ko-KR" sz="1500" dirty="0" smtClean="0"/>
              <a:t>(_)</a:t>
            </a:r>
            <a:r>
              <a:rPr lang="ko-KR" altLang="en-US" sz="1500" dirty="0" smtClean="0"/>
              <a:t>로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연결하거나 중간에 대문자를 섞어 사용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err="1" smtClean="0"/>
              <a:t>current_year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total_area</a:t>
            </a:r>
            <a:r>
              <a:rPr lang="en-US" altLang="ko-KR" sz="1500" dirty="0" smtClean="0"/>
              <a:t> // </a:t>
            </a:r>
            <a:r>
              <a:rPr lang="ko-KR" altLang="en-US" sz="1500" dirty="0" err="1" smtClean="0"/>
              <a:t>스네이크</a:t>
            </a:r>
            <a:r>
              <a:rPr lang="ko-KR" altLang="en-US" sz="1500" dirty="0" smtClean="0"/>
              <a:t> 표기법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err="1" smtClean="0"/>
              <a:t>currentYear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totalArea</a:t>
            </a:r>
            <a:r>
              <a:rPr lang="en-US" altLang="ko-KR" sz="1500" dirty="0" smtClean="0"/>
              <a:t> //</a:t>
            </a:r>
            <a:r>
              <a:rPr lang="ko-KR" altLang="en-US" sz="1500" dirty="0" smtClean="0"/>
              <a:t>카멜 표기법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5) </a:t>
            </a:r>
            <a:r>
              <a:rPr lang="ko-KR" altLang="en-US" sz="1500" dirty="0" smtClean="0"/>
              <a:t>자바스크립트에서 미리 정해 놓은 </a:t>
            </a:r>
            <a:r>
              <a:rPr lang="ko-KR" altLang="en-US" sz="1500" dirty="0" err="1" smtClean="0"/>
              <a:t>예약어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예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: let</a:t>
            </a:r>
            <a:r>
              <a:rPr lang="ko-KR" altLang="en-US" sz="1500" dirty="0" smtClean="0"/>
              <a:t>등 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는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변수 이름으로 사용할 수 없음 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6) </a:t>
            </a:r>
            <a:r>
              <a:rPr lang="ko-KR" altLang="en-US" sz="1500" dirty="0" smtClean="0"/>
              <a:t>무의미한 변수 이름은 피한다</a:t>
            </a:r>
            <a:r>
              <a:rPr lang="en-US" altLang="ko-KR" sz="1500" dirty="0" smtClean="0"/>
              <a:t>.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59944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선언 및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1) </a:t>
            </a:r>
            <a:r>
              <a:rPr lang="ko-KR" altLang="en-US" sz="1800" dirty="0" smtClean="0"/>
              <a:t>변수 선언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키워드 </a:t>
            </a:r>
            <a:r>
              <a:rPr lang="en-US" altLang="ko-KR" sz="1800" dirty="0" smtClean="0"/>
              <a:t>let</a:t>
            </a:r>
            <a:r>
              <a:rPr lang="ko-KR" altLang="en-US" sz="1800" dirty="0" smtClean="0"/>
              <a:t>이나 </a:t>
            </a:r>
            <a:r>
              <a:rPr lang="en-US" altLang="ko-KR" sz="1800" dirty="0" err="1" smtClean="0"/>
              <a:t>const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다음에 변수 이름을 적어서 변수를 선언한다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r>
              <a:rPr lang="en-US" altLang="ko-KR" sz="1800" dirty="0" smtClean="0"/>
              <a:t>	let </a:t>
            </a:r>
            <a:r>
              <a:rPr lang="ko-KR" altLang="en-US" sz="1800" dirty="0" err="1" smtClean="0"/>
              <a:t>변수명</a:t>
            </a:r>
            <a:r>
              <a:rPr lang="en-US" altLang="ko-KR" sz="1800" dirty="0" smtClean="0"/>
              <a:t>;      	</a:t>
            </a:r>
            <a:r>
              <a:rPr lang="en-US" altLang="ko-KR" sz="1800" dirty="0" err="1" smtClean="0"/>
              <a:t>const</a:t>
            </a:r>
            <a:r>
              <a:rPr lang="ko-KR" altLang="en-US" sz="1800" dirty="0" smtClean="0"/>
              <a:t>는 상수를 위한 </a:t>
            </a:r>
            <a:r>
              <a:rPr lang="ko-KR" altLang="en-US" sz="1800" dirty="0" err="1" smtClean="0"/>
              <a:t>예약어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const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변수명</a:t>
            </a:r>
            <a:r>
              <a:rPr lang="en-US" altLang="ko-KR" sz="1800" dirty="0" smtClean="0"/>
              <a:t>; 	</a:t>
            </a:r>
            <a:r>
              <a:rPr lang="ko-KR" altLang="en-US" sz="1800" dirty="0" smtClean="0"/>
              <a:t>프로그램 안에서 바뀌지 않는 값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상수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변수에 담아놓고 사용함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2)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변수에 값 할당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변수 오른쪽에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기호를 붙이고 오른쪽에 저장할 값이나 식을 작성한다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err="1" smtClean="0"/>
              <a:t>변수명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값 또는 식</a:t>
            </a:r>
            <a:r>
              <a:rPr lang="en-US" altLang="ko-KR" sz="1800" dirty="0" smtClean="0"/>
              <a:t>;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3) </a:t>
            </a:r>
            <a:r>
              <a:rPr lang="ko-KR" altLang="en-US" sz="1800" dirty="0" smtClean="0"/>
              <a:t>변수 선언과 값 할당을 동시에 할 수도 있다</a:t>
            </a:r>
            <a:r>
              <a:rPr lang="en-US" altLang="ko-KR" sz="1800" dirty="0" smtClean="0"/>
              <a:t>. </a:t>
            </a:r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let </a:t>
            </a:r>
            <a:r>
              <a:rPr lang="ko-KR" altLang="en-US" sz="1800" dirty="0" err="1" smtClean="0"/>
              <a:t>변수명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값 또는 식</a:t>
            </a:r>
            <a:r>
              <a:rPr lang="en-US" altLang="ko-KR" sz="1800" dirty="0"/>
              <a:t>;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405931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5. </a:t>
            </a:r>
            <a:r>
              <a:rPr lang="en-US" altLang="ko-KR" dirty="0" err="1" smtClean="0"/>
              <a:t>typeof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2857" y="1499617"/>
            <a:ext cx="11829143" cy="535838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변숫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값이 없다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변숫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값이 없다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//type of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통해 데이터타입을 알 수 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//number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숫자형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"100"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열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형이 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//number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//string "",''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둘다 인정이 된다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boolean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//object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//object ;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 속성과 값으로 이루어짐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//object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//undefined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 또는 변수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자바스크립트 안에 미리 만들어져 있는 함수로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괄호 안에 값이나 변수를 넣으면 어떤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자료형인지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알려준다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괄호 안의 내용을 웹 브라우저 화면에 표시함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실제 웹 브라우저 화면에 내용을 표시할 때에는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이용한다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연결 연산자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(+)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사용할 수도 있고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템플릿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리터럴을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사용할 수도 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--&gt;</a:t>
            </a:r>
          </a:p>
          <a:p>
            <a:endParaRPr lang="ko-KR" alt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06" y="3590510"/>
            <a:ext cx="136226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453122"/>
            <a:ext cx="12192000" cy="512184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undefinded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변수를 선언하기만 하고 값을 할당하지 않을 때 변수의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초깃값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undefined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값이면서 동시에 자료임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선언만하고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할당하지는 않아요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주로 실수에 의해 발생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유효하지 않은 값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역시 값이면서 동시에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자료형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정의할 수 없는 값 혼돈을 정의할 수 있는 값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주로 사용자가 의도적으로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할당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emptyArr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[]  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빈 배열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템플릿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리터럴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``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문자열과 변수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식을 섞어서 하나의 문자열을 만드는 표현 형식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ES6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이전에는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사용해서 식이나 변수와 연결했음 변수나 식이 많아질 수록 오타가 나올 확률이 높다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백팃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(``)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기호 사용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백팃을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눌렀을 때 로 표시된다면 영문 상태로 바꾸고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백팃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입력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변수나 식이 들어간다면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${}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묶고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태그나 띄어쓰기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이스케이프 문자를 그대로 표시할 수 있기 때문에 사용이 편리하다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name = "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백두산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classroom = 205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console.log(`${name}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${classroom}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호 강의실로 입장하세요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.`)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 부분만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${}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묶어주고 원하는 결과 문자열만 그대로 사용하면 됨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템플릿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리터럴이란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무엇인가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템플릿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리터럴은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자바스크립트 표현식을 사용해서 문자열을 연결하고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새로운 문자열을 생성하는 간단한 문법입니다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변수나 코드를 표현할 대는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${}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중괄호로 감싸줍니다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Template literals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사용하기 전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generateLink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(image, width){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widthInt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(width, 10)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 'http://' +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getProvider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+ '/' + image + '?width=' +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widthInt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Template literals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 후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generateLink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(image, width){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return `https://${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getProvider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()}/${image}?width=${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(width,10)}`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템플릿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리터럴의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기능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줄바꿈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개행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Multi-line strings)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백팃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(`)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템플릿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리터럴을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사용하면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줄바꿈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등을 쉽게 표현할 수 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표현식 삽입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(Expression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interpoation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${}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사이에 변수나 연산 등을 삽입할 수 잇게 되었다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.--&gt;</a:t>
            </a:r>
            <a:endParaRPr lang="ko-KR" alt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5. </a:t>
            </a:r>
            <a:r>
              <a:rPr lang="en-US" altLang="ko-KR" dirty="0" err="1" smtClean="0"/>
              <a:t>typeof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62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6. convert-result</a:t>
            </a:r>
            <a:r>
              <a:rPr lang="ko-KR" altLang="en-US" sz="2000" dirty="0" smtClean="0"/>
              <a:t>섭씨와 </a:t>
            </a:r>
            <a:r>
              <a:rPr lang="ko-KR" altLang="en-US" sz="2000" dirty="0"/>
              <a:t>화씨 </a:t>
            </a:r>
            <a:r>
              <a:rPr lang="ko-KR" altLang="en-US" sz="2000" dirty="0" smtClean="0"/>
              <a:t>변환하기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799" y="1654927"/>
            <a:ext cx="7387771" cy="309315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섭씨와 화씨 변환하기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화씨를 섭씨로 변환하기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\convert-result.js"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54171" y="1592661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섭씨 온도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 (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화씨온도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- 32) /1.8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섭씨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화씨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fahrenheit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fah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변환할 화씨 온도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((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fah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1.8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화씨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fah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도는 섭씨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cel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도입니다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65" y="4056296"/>
            <a:ext cx="884043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4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72" y="1865768"/>
            <a:ext cx="11843657" cy="465114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숫자형으로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변환하기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Number()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함수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괄호 안의 값을 정수로 변환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parseFloat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함수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괄호 안의 값을 실수로 변환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문자열로 변환하기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- 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함수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데이터형과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undefineded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데이터형을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제외한 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데이터형을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문자열 데이터로 변환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원랫값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뒤에 마침표를 붙이고 함수를 작성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숫자를 문자열로 변환할 때는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basis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옵션을 사용해 숫자가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진수인지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, 2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진수인지 같이 지정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(basis)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 = 10    //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원랫값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숫자형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isEmpty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 = true      //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원랫값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논리형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num.toString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()      //'10', 10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진수 문자열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num.toString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(2)     //'1010', 2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진수 문자열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isEmpty.toString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()  //'true'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문자열로 변환하고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- String()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함수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String(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null 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데이터형과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undefined 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데이터형을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포함해서 문자열로 데이터로 변환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String()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함수의 괄호 안에 값을 넣어서 변환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이면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'null'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로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, undefined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이면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'undefined'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로 변환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그 외에는 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toString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함수와 같다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isFull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 = false         //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원랫값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논리형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initValue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 = null        //</a:t>
            </a:r>
            <a:r>
              <a:rPr lang="ko-KR" altLang="en-US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원랫값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null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형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String(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isFull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)          //'false'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String(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initValue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)       //'null'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논리형으로 변환하기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- Boolean()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함수  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Boolean(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값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이 아닌 값은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true, 0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이면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(5*3)        //true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("hi")       //true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undefinded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)        //false--&gt;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6. convert-result</a:t>
            </a:r>
            <a:r>
              <a:rPr lang="ko-KR" altLang="en-US" sz="2000" dirty="0" smtClean="0"/>
              <a:t>섭씨와 </a:t>
            </a:r>
            <a:r>
              <a:rPr lang="ko-KR" altLang="en-US" sz="2000" dirty="0"/>
              <a:t>화씨 </a:t>
            </a:r>
            <a:r>
              <a:rPr lang="ko-KR" altLang="en-US" sz="2000" dirty="0" smtClean="0"/>
              <a:t>변환하기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019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자바스크립트의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7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/>
              <a:t>자바스크립트는 다른 언어와 다르게 프로그램 실행 중에 </a:t>
            </a:r>
            <a:r>
              <a:rPr lang="ko-KR" altLang="en-US" sz="1800" dirty="0" err="1" smtClean="0"/>
              <a:t>자료형이</a:t>
            </a:r>
            <a:r>
              <a:rPr lang="ko-KR" altLang="en-US" sz="1800" dirty="0" smtClean="0"/>
              <a:t> 변환되는 언어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자동으로 형이 변환될 때에도 있다</a:t>
            </a:r>
            <a:r>
              <a:rPr lang="en-US" altLang="ko-KR" sz="1800" dirty="0" smtClean="0"/>
              <a:t>. -&gt;</a:t>
            </a:r>
            <a:r>
              <a:rPr lang="ko-KR" altLang="en-US" sz="1800" dirty="0" smtClean="0"/>
              <a:t>이런 상황을 미리 </a:t>
            </a:r>
            <a:r>
              <a:rPr lang="ko-KR" altLang="en-US" sz="1800" dirty="0" err="1" smtClean="0"/>
              <a:t>알아두지</a:t>
            </a:r>
            <a:r>
              <a:rPr lang="ko-KR" altLang="en-US" sz="1800" dirty="0" smtClean="0"/>
              <a:t> 않으면 오류를 발생시키기도 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처음에 예상했던 것과 다른 결과가 나올 수도 있습니다</a:t>
            </a:r>
            <a:r>
              <a:rPr lang="en-US" altLang="ko-KR" sz="1800" dirty="0" smtClean="0"/>
              <a:t>.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76514" y="3581402"/>
            <a:ext cx="10972800" cy="303711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en-US" altLang="ko-KR" sz="1800" dirty="0" smtClean="0"/>
              <a:t>c</a:t>
            </a:r>
            <a:r>
              <a:rPr lang="ko-KR" altLang="en-US" sz="1800" dirty="0" smtClean="0"/>
              <a:t>언어나 자바 등 일반 프로그래밍 언어</a:t>
            </a:r>
            <a:endParaRPr lang="en-US" altLang="ko-KR" sz="1800" dirty="0" smtClean="0"/>
          </a:p>
          <a:p>
            <a:pPr marL="0" indent="0">
              <a:buFont typeface="Wingdings 3" pitchFamily="18" charset="2"/>
              <a:buNone/>
            </a:pPr>
            <a:endParaRPr lang="en-US" altLang="ko-KR" sz="1800" dirty="0"/>
          </a:p>
          <a:p>
            <a:pPr marL="0" indent="0">
              <a:buFont typeface="Wingdings 3" pitchFamily="18" charset="2"/>
              <a:buNone/>
            </a:pPr>
            <a:r>
              <a:rPr lang="ko-KR" altLang="en-US" sz="1800" dirty="0" smtClean="0"/>
              <a:t>변수를 선언할 때 변수의 </a:t>
            </a:r>
            <a:r>
              <a:rPr lang="ko-KR" altLang="en-US" sz="1800" dirty="0" err="1" smtClean="0"/>
              <a:t>자료형을</a:t>
            </a:r>
            <a:r>
              <a:rPr lang="ko-KR" altLang="en-US" sz="1800" dirty="0" smtClean="0"/>
              <a:t> 결정</a:t>
            </a:r>
            <a:endParaRPr lang="en-US" altLang="ko-KR" sz="1800" dirty="0" smtClean="0"/>
          </a:p>
          <a:p>
            <a:pPr marL="0" indent="0">
              <a:buFont typeface="Wingdings 3" pitchFamily="18" charset="2"/>
              <a:buNone/>
            </a:pPr>
            <a:r>
              <a:rPr lang="ko-KR" altLang="en-US" sz="1800" dirty="0" err="1" smtClean="0"/>
              <a:t>자료형에</a:t>
            </a:r>
            <a:r>
              <a:rPr lang="ko-KR" altLang="en-US" sz="1800" dirty="0" smtClean="0"/>
              <a:t> 맞는 값만 변수에 저장 가능</a:t>
            </a:r>
            <a:endParaRPr lang="en-US" altLang="ko-KR" sz="1800" dirty="0" smtClean="0"/>
          </a:p>
          <a:p>
            <a:pPr marL="0" indent="0">
              <a:buFont typeface="Wingdings 3" pitchFamily="18" charset="2"/>
              <a:buNone/>
            </a:pPr>
            <a:r>
              <a:rPr lang="ko-KR" altLang="en-US" sz="1800" dirty="0" err="1" smtClean="0"/>
              <a:t>자료형으로</a:t>
            </a:r>
            <a:r>
              <a:rPr lang="ko-KR" altLang="en-US" sz="1800" dirty="0" smtClean="0"/>
              <a:t> 인한 프로그램의 오류 방지 가능</a:t>
            </a:r>
            <a:endParaRPr lang="en-US" altLang="ko-KR" sz="1800" dirty="0" smtClean="0"/>
          </a:p>
          <a:p>
            <a:pPr marL="0" indent="0">
              <a:buFont typeface="Wingdings 3" pitchFamily="18" charset="2"/>
              <a:buNone/>
            </a:pPr>
            <a:endParaRPr lang="en-US" altLang="ko-KR" sz="1800" dirty="0" smtClean="0"/>
          </a:p>
          <a:p>
            <a:pPr marL="0" indent="0">
              <a:buFont typeface="Wingdings 3" pitchFamily="18" charset="2"/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num</a:t>
            </a:r>
            <a:r>
              <a:rPr lang="en-US" altLang="ko-KR" sz="1800" dirty="0" smtClean="0"/>
              <a:t> = 20  //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64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6343" y="3570517"/>
            <a:ext cx="10972800" cy="274319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one = "20"</a:t>
            </a:r>
          </a:p>
          <a:p>
            <a:pPr marL="0" indent="0">
              <a:buNone/>
            </a:pPr>
            <a:r>
              <a:rPr lang="en-US" altLang="ko-KR" sz="1800" dirty="0" smtClean="0"/>
              <a:t>two = 10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 smtClean="0"/>
              <a:t>one+two</a:t>
            </a:r>
            <a:r>
              <a:rPr lang="en-US" altLang="ko-KR" sz="1800" dirty="0" smtClean="0"/>
              <a:t>  //'2010'   </a:t>
            </a:r>
            <a:r>
              <a:rPr lang="ko-KR" altLang="en-US" sz="1800" dirty="0" err="1" smtClean="0"/>
              <a:t>앞에꺼를</a:t>
            </a:r>
            <a:r>
              <a:rPr lang="ko-KR" altLang="en-US" sz="1800" dirty="0" smtClean="0"/>
              <a:t> 따라간다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one - two //10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+</a:t>
            </a:r>
            <a:r>
              <a:rPr lang="ko-KR" altLang="en-US" sz="1800" dirty="0" smtClean="0"/>
              <a:t>연산자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문자열에서는 </a:t>
            </a:r>
            <a:r>
              <a:rPr lang="en-US" altLang="ko-KR" sz="1800" dirty="0" smtClean="0"/>
              <a:t>+</a:t>
            </a:r>
            <a:r>
              <a:rPr lang="ko-KR" altLang="en-US" sz="1800" dirty="0" err="1" smtClean="0"/>
              <a:t>연결연산자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숫자앞에서는 더하기 연산자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-,*,/</a:t>
            </a:r>
          </a:p>
          <a:p>
            <a:pPr marL="0" indent="0">
              <a:buNone/>
            </a:pPr>
            <a:r>
              <a:rPr lang="ko-KR" altLang="en-US" sz="1800" dirty="0" err="1" smtClean="0"/>
              <a:t>기호앞이나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뒤에 문자열이 있으면 숫자로 인식함</a:t>
            </a:r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856343" y="1839945"/>
            <a:ext cx="975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변수에 </a:t>
            </a:r>
            <a:r>
              <a:rPr lang="ko-KR" altLang="en-US" dirty="0"/>
              <a:t>값을 저장할 때 </a:t>
            </a:r>
            <a:r>
              <a:rPr lang="ko-KR" altLang="en-US" dirty="0" err="1"/>
              <a:t>자료형이</a:t>
            </a:r>
            <a:r>
              <a:rPr lang="ko-KR" altLang="en-US" dirty="0"/>
              <a:t> 결정되기도 </a:t>
            </a:r>
            <a:r>
              <a:rPr lang="ko-KR" altLang="en-US" dirty="0" smtClean="0"/>
              <a:t>하지만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연산을 </a:t>
            </a:r>
            <a:r>
              <a:rPr lang="ko-KR" altLang="en-US" dirty="0"/>
              <a:t>할 때 </a:t>
            </a:r>
            <a:r>
              <a:rPr lang="ko-KR" altLang="en-US" dirty="0" err="1"/>
              <a:t>자료형이</a:t>
            </a:r>
            <a:r>
              <a:rPr lang="ko-KR" altLang="en-US" dirty="0"/>
              <a:t> 자동으로 변환된다</a:t>
            </a:r>
            <a:r>
              <a:rPr lang="en-US" altLang="ko-KR" dirty="0"/>
              <a:t>. </a:t>
            </a:r>
            <a:r>
              <a:rPr lang="ko-KR" altLang="en-US" dirty="0"/>
              <a:t>주의해야함</a:t>
            </a:r>
            <a:r>
              <a:rPr lang="en-US" altLang="ko-KR" dirty="0"/>
              <a:t>!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문자열을 </a:t>
            </a:r>
            <a:r>
              <a:rPr lang="ko-KR" altLang="en-US" dirty="0"/>
              <a:t>사칙 연산에 사용하면 자동으로 </a:t>
            </a:r>
            <a:r>
              <a:rPr lang="ko-KR" altLang="en-US" dirty="0" err="1"/>
              <a:t>숫자형으로</a:t>
            </a:r>
            <a:r>
              <a:rPr lang="ko-KR" altLang="en-US" dirty="0"/>
              <a:t> 변환 됨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숫자와 </a:t>
            </a:r>
            <a:r>
              <a:rPr lang="ko-KR" altLang="en-US" dirty="0"/>
              <a:t>문자열을 연결하면 숫자가 문자열로 변환됨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744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7.</a:t>
            </a:r>
            <a:r>
              <a:rPr lang="ko-KR" altLang="en-US" dirty="0" smtClean="0"/>
              <a:t>인치를 센티미터로 변환하기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799" y="1499616"/>
            <a:ext cx="10769601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길이 단위 변환하기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인치를 센티미터로 변환하기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\solution-2.js"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799" y="4592770"/>
            <a:ext cx="529771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//1inch = 2.54cm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inchValue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인치 값을 입력하세요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cmValue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inchValue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2.54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inchValue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인치는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cmValue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772" y="3046193"/>
            <a:ext cx="5950857" cy="22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92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8. </a:t>
            </a:r>
            <a:r>
              <a:rPr lang="en-US" altLang="ko-KR" dirty="0" err="1" smtClean="0"/>
              <a:t>document.write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084" y="1586701"/>
            <a:ext cx="12032343" cy="50318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활용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활용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에서만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활용가능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//write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내부에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태그를 활용할 수 있음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"&lt;h3&gt;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!&lt;/h3&gt;"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"2+5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"&lt;mark&gt;7 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.&lt;/mark&gt;"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"&lt;mark&gt;7 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.&lt;/mark&gt;"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document.writeIn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writeIn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텍스트에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덧붙여 출력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덧붙이는 것은 고작해야 빈칸 하나 출력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 줄로 넘어가는 것은 아님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   root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./  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현재폴더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../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상위폴더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32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자바스크립트의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• </a:t>
            </a:r>
            <a:r>
              <a:rPr lang="ko-KR" altLang="en-US" sz="1800" dirty="0" smtClean="0"/>
              <a:t>자바스크립트의 역할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요소의 추가 및 삭제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  ② </a:t>
            </a:r>
            <a:r>
              <a:rPr lang="en-US" altLang="ko-KR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요소의 스타일 변경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  ③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상호작용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  ④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폼의 유효성 검증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  ⑤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마우스와 키보드 이벤트에 대한 스크립트 실행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  ⑥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 제어 및 쿠키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ㅣ설정과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맑은 고딕" panose="020B0503020000020004" pitchFamily="50" charset="-127"/>
              </a:rPr>
              <a:t>  ⑦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AJAX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기술을 이용한 웹 서버와의 통신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740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9. this </a:t>
            </a:r>
            <a:r>
              <a:rPr lang="ko-KR" altLang="en-US" dirty="0" err="1" smtClean="0"/>
              <a:t>지역변수와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1257" y="1499616"/>
            <a:ext cx="11553372" cy="512101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지역변수와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전역변수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지역변수와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전역변수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전역변수는 해당 스크립트 문 내에서만 전역 변수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전역 변수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f()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선언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지역 변수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함수가 실행될 때만 생성되고 소멸함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지역변수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 = 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this.x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스크립트문의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전역변수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뜻함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전역변수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 ="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f()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호출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71" y="3045571"/>
            <a:ext cx="223868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17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10.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sz="3000" dirty="0" smtClean="0"/>
              <a:t>링크의 </a:t>
            </a:r>
            <a:r>
              <a:rPr lang="en-US" altLang="ko-KR" sz="3000" dirty="0" err="1" smtClean="0"/>
              <a:t>href</a:t>
            </a:r>
            <a:r>
              <a:rPr lang="ko-KR" altLang="en-US" sz="3000" dirty="0" smtClean="0"/>
              <a:t>에 자바스크립트 작성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399143" y="1490241"/>
            <a:ext cx="11618686" cy="498313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에 자바 스크립트 작성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링크의 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에 자바스크립트 작성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HTML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경로를 지정해 자바스크립트 기능인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사용함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javascript:alert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클릭하셨어요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?')"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alert()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괄호 안에 지정된 메시지의 다이얼로그가 출력되는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클릭해보세요</a:t>
            </a: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자바스크립트로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콘텐츠를 웹 페이지에 직접 삽입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바로 브라우저 윈도우에 출력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예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("&lt;h3&gt;Welcome!&lt;/h3&gt;");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document.writeIn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44" y="4800313"/>
            <a:ext cx="668748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29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•</a:t>
            </a:r>
            <a:r>
              <a:rPr lang="ko-KR" altLang="en-US" sz="1800" dirty="0" smtClean="0"/>
              <a:t>연산자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피연산자에게 연산 명령을 내리기 위해 사용하는 기호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ko-KR" sz="1800" dirty="0"/>
              <a:t>•</a:t>
            </a:r>
            <a:r>
              <a:rPr lang="ko-KR" altLang="en-US" sz="1800" dirty="0" smtClean="0"/>
              <a:t> 연산자의 종류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문자열 연산자 </a:t>
            </a:r>
            <a:r>
              <a:rPr lang="en-US" altLang="ko-KR" sz="1800" dirty="0" smtClean="0"/>
              <a:t>+(</a:t>
            </a:r>
            <a:r>
              <a:rPr lang="ko-KR" altLang="en-US" sz="1800" dirty="0" smtClean="0"/>
              <a:t>문자열 연결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ko-KR" altLang="en-US" sz="1800" dirty="0" smtClean="0"/>
              <a:t>산술 연산자 </a:t>
            </a:r>
            <a:r>
              <a:rPr lang="en-US" altLang="ko-KR" sz="1800" dirty="0" smtClean="0"/>
              <a:t>++</a:t>
            </a:r>
            <a:r>
              <a:rPr lang="ko-KR" altLang="en-US" sz="1800" dirty="0" smtClean="0"/>
              <a:t>증가 </a:t>
            </a:r>
            <a:r>
              <a:rPr lang="en-US" altLang="ko-KR" sz="1800" dirty="0" smtClean="0"/>
              <a:t>--</a:t>
            </a:r>
            <a:r>
              <a:rPr lang="ko-KR" altLang="en-US" sz="1800" dirty="0" smtClean="0"/>
              <a:t>감소 </a:t>
            </a:r>
            <a:r>
              <a:rPr lang="en-US" altLang="ko-KR" sz="1800" dirty="0" smtClean="0"/>
              <a:t>*</a:t>
            </a:r>
            <a:r>
              <a:rPr lang="ko-KR" altLang="en-US" sz="1800" dirty="0" smtClean="0"/>
              <a:t>곱셈 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나눗셈 </a:t>
            </a:r>
            <a:r>
              <a:rPr lang="en-US" altLang="ko-KR" sz="1800" dirty="0" smtClean="0"/>
              <a:t>%</a:t>
            </a:r>
            <a:r>
              <a:rPr lang="ko-KR" altLang="en-US" sz="1800" dirty="0" smtClean="0"/>
              <a:t>나머지 </a:t>
            </a:r>
            <a:r>
              <a:rPr lang="en-US" altLang="ko-KR" sz="1800" dirty="0" smtClean="0"/>
              <a:t>+</a:t>
            </a:r>
            <a:r>
              <a:rPr lang="ko-KR" altLang="en-US" sz="1800" dirty="0" smtClean="0"/>
              <a:t>덧셈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뺄셈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문자열 연산자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산술 연산자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- </a:t>
            </a:r>
            <a:r>
              <a:rPr lang="ko-KR" altLang="en-US" sz="1800" dirty="0"/>
              <a:t>사칙연산을 수행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 err="1"/>
              <a:t>비교연산자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===</a:t>
            </a:r>
            <a:r>
              <a:rPr lang="ko-KR" altLang="en-US" sz="1800" dirty="0"/>
              <a:t>값과 타입이 같은 지 비교한다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4. </a:t>
            </a:r>
            <a:r>
              <a:rPr lang="ko-KR" altLang="en-US" sz="1800" dirty="0" err="1"/>
              <a:t>논리연산자</a:t>
            </a:r>
            <a:r>
              <a:rPr lang="ko-KR" altLang="en-US" sz="1800" dirty="0"/>
              <a:t>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56447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11.ret </a:t>
            </a:r>
            <a:r>
              <a:rPr lang="ko-KR" altLang="en-US" dirty="0"/>
              <a:t>프롬프트 </a:t>
            </a:r>
            <a:r>
              <a:rPr lang="ko-KR" altLang="en-US" dirty="0" err="1" smtClean="0"/>
              <a:t>확인경고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114" y="1614641"/>
            <a:ext cx="11945257" cy="501838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프롬프트 </a:t>
            </a:r>
            <a:r>
              <a:rPr lang="ko-KR" altLang="en-US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확인경고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자바스크립트로 사용자 입력 및 대화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 사용 결과가 출력되는 부분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제목 밑에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바로 아래에 출력됨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아주 중요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코드에서는 활용되지 않고 있음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주어진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일치하는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요소를 나타내는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Element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객체를 반환하거나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주어진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일치하는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요소가 없으면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반환*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 요소에 대한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코드를 작성할 수 있다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promptEX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//prompt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입력할 수 있는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경고창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생성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prompt("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메시지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디폴트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입력값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사용자로부터 문자열을 입력 받아 리턴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이름을 입력하세요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대장동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ret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저장된 값이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 다음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 수행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취소 버튼이나 다이얼로그를 닫은 경우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출력되는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멘트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취소나 그냥 닫았군요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입력이 있다면 아래 코드 실행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에서는 사용자가 입력한 문자열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아무값도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입력하지 않으면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ret=""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//confirm("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메시지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메시지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출력하고 확인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취소 버튼을 가진 다이얼로그 출력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확인 버튼을 누르면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취소 버튼이나 강제로 다이얼로그를 닫으면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리턴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55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8686" y="1711526"/>
            <a:ext cx="11538857" cy="514647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confirmEX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전송할까요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사용자가 확인 버튼을 누른 경우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확인을 눌렀군요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취소 버튼이나 다이얼로그가 닫힌 경우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취소나 그냥 닫았군요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시작태그와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종료 태그 사이에 들어있는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컨텐츠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수정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-&gt; html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태그의 컨텐츠 변경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alertEX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경고경고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주의하세요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메시지와 확인 버튼을 가진 다이얼로그 출력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메시지 전달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"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이벤트를 활용해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저장된 코드 수행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 클릭에 대한 동작을 정의하는 속성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promptEX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프롬프트 다이얼로그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confirmEX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확인 다이얼로그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alertEX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경고 다이얼로그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11.ret </a:t>
            </a:r>
            <a:r>
              <a:rPr lang="ko-KR" altLang="en-US" dirty="0"/>
              <a:t>프롬프트 </a:t>
            </a:r>
            <a:r>
              <a:rPr lang="ko-KR" altLang="en-US" dirty="0" err="1" smtClean="0"/>
              <a:t>확인경고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14" y="3883535"/>
            <a:ext cx="5979886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88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prompt alert</a:t>
            </a:r>
            <a:r>
              <a:rPr lang="ko-KR" altLang="en-US" dirty="0" smtClean="0"/>
              <a:t>창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9616"/>
            <a:ext cx="3707950" cy="52340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84" y="1466576"/>
            <a:ext cx="3545600" cy="15028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56" y="2738063"/>
            <a:ext cx="4249123" cy="15663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484" y="4001651"/>
            <a:ext cx="3484456" cy="15412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40" y="5095629"/>
            <a:ext cx="493463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 우선 순위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산술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비교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논리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할당 연산자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842350" y="3291498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199355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51938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51386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757561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949964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79033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06756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0807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5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단항연산자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!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63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산술연산자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비교연산자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&lt;=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&gt;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&gt;=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==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!=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===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7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논리연산자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&amp;&amp;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|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3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할당연산자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+=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-=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*=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/=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%=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8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51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if-else</a:t>
            </a:r>
            <a:r>
              <a:rPr lang="ko-KR" altLang="en-US" dirty="0" smtClean="0"/>
              <a:t>이용한 학점 매기기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253" y="1570737"/>
            <a:ext cx="11682663" cy="52872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if-else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if-else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를 이용한 학점 매기기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//prompt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통해 입력된 수는 문자가 되므로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parsing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통해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원하는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변수형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으로 변환해 줘야 사용가능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홍길동님 점수를 입력하세요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문자열을 숫자로 바꿈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//if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나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조건에 맞으면 그 부분의 명령을 실행한다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이런 구간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조건문은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switch-case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문이 더 깔끔하게 떨어진다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은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부분은 전향전치전위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후향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연산자이다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//++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뒤에 오는 경우 해당 라인에서는 가산이 되지 않고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 줄에서 된다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 출력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후 연산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(++))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//++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먼저 오는 경우 최우선으로 연산이 진행된다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 연산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(++)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후 출력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이렇게 외우면 편하다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num3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++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"num1="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"num2="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"num3="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num3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18" y="4091320"/>
            <a:ext cx="2795203" cy="25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</a:t>
            </a:r>
            <a:r>
              <a:rPr lang="en-US" altLang="ko-KR" dirty="0" err="1" smtClean="0"/>
              <a:t>parseInt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45169" y="1499616"/>
            <a:ext cx="11285621" cy="540033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맨 왼쪽 부분만 실행되고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반복문을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실행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//(2)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반복문을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실행할 때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맨끝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변수 가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감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산을 한 후 가운데 조건을 비교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//size++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같은 선 출력 후 연산을 하더라도 이미 가감산이 끝난 상태는 되는데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이유는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때문이다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표시가 없으면 같은 줄이라도 다른 줄로 인식하다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출력문을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여러개로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나눠서 하나의 태그에 대한 문장을 정의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"&lt;span 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"style='font-size:"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'&gt;"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"&lt;/span&gt;"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큰 정수를 입력하세요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숫자로 바꿈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//while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문은 참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거짓을 판별한 후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반복문을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수행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무조건 수행 먼저 하고 참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거짓을 판별하는 것은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do-while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에서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까지 합은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343" y="4673008"/>
            <a:ext cx="301032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94351"/>
            <a:ext cx="3699046" cy="5155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03" y="1744851"/>
            <a:ext cx="4601217" cy="20862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03" y="4028226"/>
            <a:ext cx="4382112" cy="1400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1338" y="5549386"/>
            <a:ext cx="3159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발생하는 오류메시지를 확인 한 후 수정한다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정의되지 않은 변수를 정의하고 마지막으로 </a:t>
            </a:r>
            <a:r>
              <a:rPr lang="en-US" altLang="ko-KR" dirty="0" err="1" smtClean="0"/>
              <a:t>parseInt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9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자바스크립트 작성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• </a:t>
            </a:r>
            <a:r>
              <a:rPr lang="ko-KR" altLang="en-US" sz="1800" dirty="0" smtClean="0"/>
              <a:t>대소문자 구분하여 작성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• </a:t>
            </a:r>
            <a:r>
              <a:rPr lang="ko-KR" altLang="en-US" sz="1800" dirty="0" smtClean="0"/>
              <a:t>문장은 세미콜론</a:t>
            </a:r>
            <a:r>
              <a:rPr lang="en-US" altLang="ko-KR" sz="1800" dirty="0" smtClean="0"/>
              <a:t>(;)</a:t>
            </a:r>
            <a:r>
              <a:rPr lang="ko-KR" altLang="en-US" sz="1800" dirty="0" smtClean="0"/>
              <a:t>으로 구분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•</a:t>
            </a:r>
            <a:r>
              <a:rPr lang="ko-KR" altLang="en-US" sz="1800" dirty="0" smtClean="0"/>
              <a:t>큰따옴표</a:t>
            </a:r>
            <a:r>
              <a:rPr lang="en-US" altLang="ko-KR" sz="1800" dirty="0" smtClean="0"/>
              <a:t>("")</a:t>
            </a:r>
            <a:r>
              <a:rPr lang="ko-KR" altLang="en-US" sz="1800" dirty="0" smtClean="0"/>
              <a:t>와 </a:t>
            </a:r>
            <a:r>
              <a:rPr lang="ko-KR" altLang="en-US" sz="1800" dirty="0" err="1" smtClean="0"/>
              <a:t>작음따옴표</a:t>
            </a:r>
            <a:r>
              <a:rPr lang="en-US" altLang="ko-KR" sz="1800" dirty="0" smtClean="0"/>
              <a:t>('')</a:t>
            </a:r>
            <a:r>
              <a:rPr lang="ko-KR" altLang="en-US" sz="1800" dirty="0" smtClean="0"/>
              <a:t>를 구분하여 사용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42212" y="5119176"/>
          <a:ext cx="9770980" cy="134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34">
                  <a:extLst>
                    <a:ext uri="{9D8B030D-6E8A-4147-A177-3AD203B41FA5}">
                      <a16:colId xmlns:a16="http://schemas.microsoft.com/office/drawing/2014/main" val="1364253303"/>
                    </a:ext>
                  </a:extLst>
                </a:gridCol>
                <a:gridCol w="8590546">
                  <a:extLst>
                    <a:ext uri="{9D8B030D-6E8A-4147-A177-3AD203B41FA5}">
                      <a16:colId xmlns:a16="http://schemas.microsoft.com/office/drawing/2014/main" val="40566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바른예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document.write</a:t>
                      </a:r>
                      <a:r>
                        <a:rPr lang="en-US" altLang="ko-KR" sz="1300" dirty="0" smtClean="0"/>
                        <a:t>("&lt;div</a:t>
                      </a:r>
                      <a:r>
                        <a:rPr lang="en-US" altLang="ko-KR" sz="1300" baseline="0" dirty="0" smtClean="0"/>
                        <a:t> style='</a:t>
                      </a:r>
                      <a:r>
                        <a:rPr lang="en-US" altLang="ko-KR" sz="1300" baseline="0" dirty="0" err="1" smtClean="0"/>
                        <a:t>color.red</a:t>
                      </a:r>
                      <a:r>
                        <a:rPr lang="en-US" altLang="ko-KR" sz="1300" baseline="0" dirty="0" smtClean="0"/>
                        <a:t>;'&gt;</a:t>
                      </a:r>
                      <a:r>
                        <a:rPr lang="ko-KR" altLang="en-US" sz="1300" baseline="0" dirty="0" smtClean="0"/>
                        <a:t>자바스크립트 학습</a:t>
                      </a:r>
                      <a:r>
                        <a:rPr lang="en-US" altLang="ko-KR" sz="1300" baseline="0" dirty="0" smtClean="0"/>
                        <a:t>(/div&gt;";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9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 smtClean="0"/>
                        <a:t>document.write</a:t>
                      </a:r>
                      <a:r>
                        <a:rPr lang="en-US" altLang="ko-KR" sz="1300" dirty="0" smtClean="0"/>
                        <a:t>('&lt;div</a:t>
                      </a:r>
                      <a:r>
                        <a:rPr lang="en-US" altLang="ko-KR" sz="1300" baseline="0" dirty="0" smtClean="0"/>
                        <a:t> style="</a:t>
                      </a:r>
                      <a:r>
                        <a:rPr lang="en-US" altLang="ko-KR" sz="1300" baseline="0" dirty="0" err="1" smtClean="0"/>
                        <a:t>color.red</a:t>
                      </a:r>
                      <a:r>
                        <a:rPr lang="en-US" altLang="ko-KR" sz="1300" baseline="0" dirty="0" smtClean="0"/>
                        <a:t>;"&gt;</a:t>
                      </a:r>
                      <a:r>
                        <a:rPr lang="ko-KR" altLang="en-US" sz="1300" baseline="0" dirty="0" smtClean="0"/>
                        <a:t>자바스크립트 학습</a:t>
                      </a:r>
                      <a:r>
                        <a:rPr lang="en-US" altLang="ko-KR" sz="1300" baseline="0" dirty="0" smtClean="0"/>
                        <a:t>(/div&gt;';</a:t>
                      </a:r>
                      <a:endParaRPr lang="ko-KR" altLang="en-US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8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잘못 된 예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err="1" smtClean="0"/>
                        <a:t>document.write</a:t>
                      </a:r>
                      <a:r>
                        <a:rPr lang="en-US" altLang="ko-KR" sz="1300" dirty="0" smtClean="0"/>
                        <a:t>("&lt;div</a:t>
                      </a:r>
                      <a:r>
                        <a:rPr lang="en-US" altLang="ko-KR" sz="1300" baseline="0" dirty="0" smtClean="0"/>
                        <a:t> style="</a:t>
                      </a:r>
                      <a:r>
                        <a:rPr lang="en-US" altLang="ko-KR" sz="1300" baseline="0" dirty="0" err="1" smtClean="0"/>
                        <a:t>color.red</a:t>
                      </a:r>
                      <a:r>
                        <a:rPr lang="en-US" altLang="ko-KR" sz="1300" baseline="0" dirty="0" smtClean="0"/>
                        <a:t>;"&gt;</a:t>
                      </a:r>
                      <a:r>
                        <a:rPr lang="ko-KR" altLang="en-US" sz="1300" baseline="0" dirty="0" smtClean="0"/>
                        <a:t>자바스크립트 학습</a:t>
                      </a:r>
                      <a:r>
                        <a:rPr lang="en-US" altLang="ko-KR" sz="1300" baseline="0" dirty="0" smtClean="0"/>
                        <a:t>(/div&gt;";</a:t>
                      </a:r>
                      <a:endParaRPr lang="ko-KR" altLang="en-US" sz="1300" dirty="0" smtClean="0"/>
                    </a:p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7157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42212" y="2334036"/>
          <a:ext cx="977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015">
                  <a:extLst>
                    <a:ext uri="{9D8B030D-6E8A-4147-A177-3AD203B41FA5}">
                      <a16:colId xmlns:a16="http://schemas.microsoft.com/office/drawing/2014/main" val="3052069086"/>
                    </a:ext>
                  </a:extLst>
                </a:gridCol>
                <a:gridCol w="8539965">
                  <a:extLst>
                    <a:ext uri="{9D8B030D-6E8A-4147-A177-3AD203B41FA5}">
                      <a16:colId xmlns:a16="http://schemas.microsoft.com/office/drawing/2014/main" val="154247765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바른예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var</a:t>
                      </a:r>
                      <a:r>
                        <a:rPr lang="en-US" altLang="ko-KR" sz="1300" dirty="0" smtClean="0"/>
                        <a:t> age=25</a:t>
                      </a:r>
                    </a:p>
                    <a:p>
                      <a:pPr latinLnBrk="1"/>
                      <a:r>
                        <a:rPr lang="en-US" altLang="ko-KR" sz="1300" dirty="0" err="1" smtClean="0"/>
                        <a:t>document.write</a:t>
                      </a:r>
                      <a:r>
                        <a:rPr lang="en-US" altLang="ko-KR" sz="1300" dirty="0" smtClean="0"/>
                        <a:t>("</a:t>
                      </a:r>
                      <a:r>
                        <a:rPr lang="ko-KR" altLang="en-US" sz="1300" dirty="0" smtClean="0"/>
                        <a:t>당신의 나이는 </a:t>
                      </a:r>
                      <a:r>
                        <a:rPr lang="en-US" altLang="ko-KR" sz="1300" dirty="0" smtClean="0"/>
                        <a:t>" + age + "</a:t>
                      </a:r>
                      <a:r>
                        <a:rPr lang="ko-KR" altLang="en-US" sz="1300" dirty="0" smtClean="0"/>
                        <a:t>입니다</a:t>
                      </a:r>
                      <a:r>
                        <a:rPr lang="en-US" altLang="ko-KR" sz="1300" dirty="0" smtClean="0"/>
                        <a:t>")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86583"/>
                  </a:ext>
                </a:extLst>
              </a:tr>
              <a:tr h="48696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var</a:t>
                      </a:r>
                      <a:r>
                        <a:rPr lang="en-US" altLang="ko-KR" sz="1300" dirty="0" smtClean="0"/>
                        <a:t> age=25;</a:t>
                      </a:r>
                    </a:p>
                    <a:p>
                      <a:pPr latinLnBrk="1"/>
                      <a:r>
                        <a:rPr lang="en-US" altLang="ko-KR" sz="1300" dirty="0" err="1" smtClean="0"/>
                        <a:t>document.write</a:t>
                      </a:r>
                      <a:r>
                        <a:rPr lang="en-US" altLang="ko-KR" sz="1300" dirty="0" smtClean="0"/>
                        <a:t>("</a:t>
                      </a:r>
                      <a:r>
                        <a:rPr lang="ko-KR" altLang="en-US" sz="1300" dirty="0" smtClean="0"/>
                        <a:t>당신의 나이는 </a:t>
                      </a:r>
                      <a:r>
                        <a:rPr lang="en-US" altLang="ko-KR" sz="1300" dirty="0" smtClean="0"/>
                        <a:t>" + age + "</a:t>
                      </a:r>
                      <a:r>
                        <a:rPr lang="ko-KR" altLang="en-US" sz="1300" dirty="0" smtClean="0"/>
                        <a:t>입니다</a:t>
                      </a:r>
                      <a:r>
                        <a:rPr lang="en-US" altLang="ko-KR" sz="1300" dirty="0" smtClean="0"/>
                        <a:t>");</a:t>
                      </a:r>
                      <a:endParaRPr lang="ko-KR" altLang="en-US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42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var</a:t>
                      </a:r>
                      <a:r>
                        <a:rPr lang="en-US" altLang="ko-KR" sz="1300" dirty="0" smtClean="0"/>
                        <a:t> age=25;</a:t>
                      </a:r>
                    </a:p>
                    <a:p>
                      <a:pPr latinLnBrk="1"/>
                      <a:r>
                        <a:rPr lang="en-US" altLang="ko-KR" sz="1300" dirty="0" err="1" smtClean="0"/>
                        <a:t>document.write</a:t>
                      </a:r>
                      <a:r>
                        <a:rPr lang="en-US" altLang="ko-KR" sz="1300" dirty="0" smtClean="0"/>
                        <a:t>("</a:t>
                      </a:r>
                      <a:r>
                        <a:rPr lang="ko-KR" altLang="en-US" sz="1300" dirty="0" smtClean="0"/>
                        <a:t>당신의 나이는 </a:t>
                      </a:r>
                      <a:r>
                        <a:rPr lang="en-US" altLang="ko-KR" sz="1300" dirty="0" smtClean="0"/>
                        <a:t>" + age + "</a:t>
                      </a:r>
                      <a:r>
                        <a:rPr lang="ko-KR" altLang="en-US" sz="1300" dirty="0" smtClean="0"/>
                        <a:t>입니다</a:t>
                      </a:r>
                      <a:r>
                        <a:rPr lang="en-US" altLang="ko-KR" sz="1300" dirty="0" smtClean="0"/>
                        <a:t>");</a:t>
                      </a:r>
                      <a:endParaRPr lang="ko-KR" altLang="en-US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0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잘못된 예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var</a:t>
                      </a:r>
                      <a:r>
                        <a:rPr lang="en-US" altLang="ko-KR" sz="1300" dirty="0" smtClean="0"/>
                        <a:t> age=25</a:t>
                      </a:r>
                    </a:p>
                    <a:p>
                      <a:pPr latinLnBrk="1"/>
                      <a:r>
                        <a:rPr lang="en-US" altLang="ko-KR" sz="1300" dirty="0" err="1" smtClean="0"/>
                        <a:t>document.write</a:t>
                      </a:r>
                      <a:r>
                        <a:rPr lang="en-US" altLang="ko-KR" sz="1300" dirty="0" smtClean="0"/>
                        <a:t>("</a:t>
                      </a:r>
                      <a:r>
                        <a:rPr lang="ko-KR" altLang="en-US" sz="1300" dirty="0" smtClean="0"/>
                        <a:t>당신의 나이는 </a:t>
                      </a:r>
                      <a:r>
                        <a:rPr lang="en-US" altLang="ko-KR" sz="1300" dirty="0" smtClean="0"/>
                        <a:t>" + age + "</a:t>
                      </a:r>
                      <a:r>
                        <a:rPr lang="ko-KR" altLang="en-US" sz="1300" dirty="0" smtClean="0"/>
                        <a:t>입니다</a:t>
                      </a:r>
                      <a:r>
                        <a:rPr lang="en-US" altLang="ko-KR" sz="1300" dirty="0" smtClean="0"/>
                        <a:t>")</a:t>
                      </a:r>
                      <a:endParaRPr lang="ko-KR" altLang="en-US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20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049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5. 3</a:t>
            </a:r>
            <a:r>
              <a:rPr lang="ko-KR" altLang="en-US" dirty="0" smtClean="0"/>
              <a:t>의 배수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직접해보기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733625"/>
            <a:ext cx="12192000" cy="489364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의 배수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입력하세요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if 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==null){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취소되셨습니다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");}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else {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if(userNumbers%3==0){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+ "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배수입니다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&gt;");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else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    {")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  }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 }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3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 배수입니다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3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 배수가 아닙니다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취소되셨습니다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5. 3</a:t>
            </a:r>
            <a:r>
              <a:rPr lang="ko-KR" altLang="en-US" dirty="0" smtClean="0"/>
              <a:t>의 배수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79" y="1783986"/>
            <a:ext cx="4003453" cy="4438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63729" y="2433746"/>
            <a:ext cx="48191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if~else</a:t>
            </a:r>
            <a:r>
              <a:rPr lang="en-US" altLang="ko-KR" dirty="0" smtClean="0">
                <a:solidFill>
                  <a:srgbClr val="FF0000"/>
                </a:solidFill>
              </a:rPr>
              <a:t> if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구역 설정에 주의하자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괄호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대괄호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소괄호 등 헷갈리지 않게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줄바꿈으로</a:t>
            </a:r>
            <a:r>
              <a:rPr lang="ko-KR" altLang="en-US" dirty="0" smtClean="0">
                <a:solidFill>
                  <a:srgbClr val="FF0000"/>
                </a:solidFill>
              </a:rPr>
              <a:t> 잘 구분해서 보기 좋게 배치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if(</a:t>
            </a:r>
            <a:r>
              <a:rPr lang="ko-KR" altLang="en-US" dirty="0" err="1" smtClean="0">
                <a:solidFill>
                  <a:srgbClr val="FF0000"/>
                </a:solidFill>
              </a:rPr>
              <a:t>조건문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ko-KR" altLang="en-US" dirty="0" err="1" smtClean="0">
                <a:solidFill>
                  <a:srgbClr val="FF0000"/>
                </a:solidFill>
              </a:rPr>
              <a:t>조건문</a:t>
            </a:r>
            <a:r>
              <a:rPr lang="ko-KR" altLang="en-US" dirty="0" smtClean="0">
                <a:solidFill>
                  <a:srgbClr val="FF0000"/>
                </a:solidFill>
              </a:rPr>
              <a:t> 작성할 때 등호 부호 </a:t>
            </a:r>
            <a:r>
              <a:rPr lang="en-US" altLang="ko-KR" dirty="0" smtClean="0">
                <a:solidFill>
                  <a:srgbClr val="FF0000"/>
                </a:solidFill>
              </a:rPr>
              <a:t>==</a:t>
            </a:r>
            <a:r>
              <a:rPr lang="ko-KR" altLang="en-US" dirty="0" smtClean="0">
                <a:solidFill>
                  <a:srgbClr val="FF0000"/>
                </a:solidFill>
              </a:rPr>
              <a:t>주의하자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코드 작성할 때 보기 좋게 띄어쓰기 할 것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switch</a:t>
            </a:r>
            <a:r>
              <a:rPr lang="ko-KR" altLang="en-US" dirty="0" smtClean="0"/>
              <a:t>문으로 커피 주문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1263" y="1841857"/>
            <a:ext cx="11514221" cy="471535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문으로 커피 주문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문으로 커피 주문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커피값인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price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변수를 생성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//prompt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문으로 문자열 변수가 들어오므로 별도의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parsing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하지 않음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무슨 커피 드릴까요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swithch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문의 키가 되는 변수 값을 괄호 안에 써주고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첫번째 케이스는 별도의 문장이 없으므로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다음 한글 문자인 에스프레소 케이스의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값이 입력된다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나머지 케이스는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있으므로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문이 종료됨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"espresso"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에스프레소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카푸치노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카페라떼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3500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만족하는 케이스가 없으면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실행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 없습니다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 입니다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홀수 구분하는 프로그램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사용자가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취소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버튼을 클릭했다면 어떻게 해야 할까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짝수와 홀수는 어떻게 구별할까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숫자를 입력하세요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?"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삼항연산자를 사용합니다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</a:t>
            </a:r>
            <a:endParaRPr lang="ko-KR" alt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17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</a:t>
            </a:r>
            <a:r>
              <a:rPr lang="ko-KR" altLang="en-US" dirty="0" err="1" smtClean="0"/>
              <a:t>짝수홀수</a:t>
            </a:r>
            <a:r>
              <a:rPr lang="en-US" altLang="ko-KR" dirty="0" smtClean="0"/>
              <a:t>_if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9600" y="1631963"/>
            <a:ext cx="10844463" cy="481024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홀수 구분하는 프로그램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사용자가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취소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버튼을 클릭했다면 어떻게 해야 할까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짝수와 홀수는 어떻게 구별할까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 "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숫자를 입력하세요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?"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삼항연산자를 사용합니다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입력하세요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짝수입니다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홀수입니다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취소되셨습니다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2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짝수홀수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삼항연산자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20842" y="1792704"/>
            <a:ext cx="4908884" cy="449353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입력하세요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)?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6000" y="1792704"/>
            <a:ext cx="5887453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입력하세요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//null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아니라면 정수로 변환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 --&gt;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70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for</a:t>
            </a:r>
            <a:r>
              <a:rPr lang="ko-KR" altLang="en-US" dirty="0" smtClean="0"/>
              <a:t>문 배열 요소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0" y="1611881"/>
            <a:ext cx="524900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51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forEach</a:t>
            </a:r>
            <a:r>
              <a:rPr lang="ko-KR" altLang="en-US" dirty="0" smtClean="0"/>
              <a:t>문 두가지 방법 </a:t>
            </a:r>
            <a:r>
              <a:rPr lang="ko-KR" altLang="en-US" sz="2000" dirty="0" smtClean="0">
                <a:solidFill>
                  <a:srgbClr val="FF0000"/>
                </a:solidFill>
              </a:rPr>
              <a:t>중요 앞으로 익숙해질 것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5" y="1678078"/>
            <a:ext cx="4096322" cy="10955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5" y="3080058"/>
            <a:ext cx="3810532" cy="1133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15" y="4637933"/>
            <a:ext cx="4686954" cy="924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3080058"/>
            <a:ext cx="18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콜백함수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637933"/>
            <a:ext cx="4981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Es6</a:t>
            </a:r>
            <a:r>
              <a:rPr lang="ko-KR" altLang="en-US" dirty="0" smtClean="0"/>
              <a:t>의 화살표함수를 사용해서 표현 </a:t>
            </a:r>
            <a:r>
              <a:rPr lang="ko-KR" altLang="en-US" dirty="0" err="1" smtClean="0"/>
              <a:t>한거임</a:t>
            </a:r>
            <a:endParaRPr lang="en-US" altLang="ko-KR" dirty="0" smtClean="0"/>
          </a:p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885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람다식의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 err="1" smtClean="0"/>
              <a:t>람다식의</a:t>
            </a:r>
            <a:r>
              <a:rPr lang="ko-KR" altLang="en-US" sz="1800" dirty="0" smtClean="0"/>
              <a:t> 특징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(1) </a:t>
            </a:r>
            <a:r>
              <a:rPr lang="ko-KR" altLang="en-US" sz="1800" dirty="0" smtClean="0"/>
              <a:t>매개변수 타입 생략 가능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(2) </a:t>
            </a:r>
            <a:r>
              <a:rPr lang="ko-KR" altLang="en-US" sz="1800" dirty="0" smtClean="0"/>
              <a:t>매개변수가 하나 있다면 괄호를 생략 가능 없으면 괄호가 꼭 필요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(3) </a:t>
            </a:r>
            <a:r>
              <a:rPr lang="ko-KR" altLang="en-US" sz="1800" dirty="0" err="1" smtClean="0"/>
              <a:t>실행문이</a:t>
            </a:r>
            <a:r>
              <a:rPr lang="ko-KR" altLang="en-US" sz="1800" dirty="0" smtClean="0"/>
              <a:t> 하나라면 중괄호와 세미콜론을 생략 가능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단 </a:t>
            </a:r>
            <a:r>
              <a:rPr lang="ko-KR" altLang="en-US" sz="1800" dirty="0" err="1" smtClean="0"/>
              <a:t>실행문이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문이면 </a:t>
            </a:r>
            <a:r>
              <a:rPr lang="en-US" altLang="ko-KR" sz="1800" dirty="0" smtClean="0"/>
              <a:t>return</a:t>
            </a:r>
            <a:r>
              <a:rPr lang="ko-KR" altLang="en-US" sz="1800" dirty="0" smtClean="0"/>
              <a:t>키워드도 생략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(4) </a:t>
            </a:r>
            <a:r>
              <a:rPr lang="ko-KR" altLang="en-US" sz="1800" dirty="0" smtClean="0"/>
              <a:t>변환 타입을 표현하지 않음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/>
              <a:t>	</a:t>
            </a:r>
            <a:r>
              <a:rPr lang="ko-KR" altLang="en-US" sz="1800" dirty="0" err="1" smtClean="0"/>
              <a:t>람다식</a:t>
            </a:r>
            <a:r>
              <a:rPr lang="ko-KR" altLang="en-US" sz="1800" dirty="0" smtClean="0"/>
              <a:t> 연산자이다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화살표 연산자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(</a:t>
            </a:r>
            <a:r>
              <a:rPr lang="ko-KR" altLang="en-US" sz="1800" dirty="0" smtClean="0"/>
              <a:t>타입 매개변수</a:t>
            </a:r>
            <a:r>
              <a:rPr lang="en-US" altLang="ko-KR" sz="1800" dirty="0" smtClean="0"/>
              <a:t>) 	   -&gt;  	{</a:t>
            </a:r>
            <a:r>
              <a:rPr lang="ko-KR" altLang="en-US" sz="1800" dirty="0" err="1" smtClean="0"/>
              <a:t>실행문</a:t>
            </a:r>
            <a:r>
              <a:rPr lang="en-US" altLang="ko-KR" sz="1800" dirty="0" smtClean="0"/>
              <a:t>; </a:t>
            </a:r>
            <a:r>
              <a:rPr lang="ko-KR" altLang="en-US" sz="1800" dirty="0" err="1" smtClean="0"/>
              <a:t>실행문</a:t>
            </a:r>
            <a:r>
              <a:rPr lang="en-US" altLang="ko-KR" sz="1800" dirty="0" smtClean="0"/>
              <a:t>;….} </a:t>
            </a:r>
            <a:r>
              <a:rPr lang="ko-KR" altLang="en-US" sz="1800" dirty="0" err="1" smtClean="0"/>
              <a:t>구현부이다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r>
              <a:rPr lang="ko-KR" altLang="en-US" sz="1800" dirty="0" err="1" smtClean="0"/>
              <a:t>선언부이다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개 이상의 매개변수를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ko-KR" altLang="en-US" sz="1800" dirty="0" smtClean="0"/>
              <a:t>콤마로 연결할 수 있다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84207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 switch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221" y="1853616"/>
            <a:ext cx="12107779" cy="469359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출근 </a:t>
            </a:r>
            <a:r>
              <a:rPr lang="ko-KR" altLang="en-US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스위치문을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만들어보자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출퇴근 판독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//prompt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사용자에게 값을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입력받을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시작창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//prompt("A","B") A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처음 뜨는 메시지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B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 값 예시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홍길동님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요일을 입력해주세요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//day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안에는 변수가 들어간다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//java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안에 상수가 들어갔는데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자바스크립트는 변수의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자료형을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정의하지 않기에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문자도 가능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서로 결과가 같은 것이 연속될 때는 별도의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break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없이 써도 무관하다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어차피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입력되는 값이 같기 때문이다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몇번을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입력 받아도 상관없다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출근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화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출근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출근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목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출근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금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출근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토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휴무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휴무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잘못된 입력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잘못된 입력입니다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 값이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아니면 요일을 출력한다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요일은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gogogo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람다식이란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익명 함수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(anonymous function)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이용해서 익명 객체를 생성하기 위한 식이다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--&gt;</a:t>
            </a:r>
            <a:endParaRPr lang="ko-KR" alt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70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do-while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4432" y="1808216"/>
            <a:ext cx="12027568" cy="486931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do-while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과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사용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암호를 입력하라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암호 초기 값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미리 설정해 둔 암호를 입력해야만 아래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do-while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 탈출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//do-while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문은 무조건 한 번 실행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변수에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입력 받은 값 대입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비밀번호를 입력하세요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암호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//while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문을 활용한 암호 맞추기 문제이다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//password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변수에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들어잇는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문장을 맞추면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문을 탈출할 수 있다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통과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자바스크립트 포함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57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• HTML </a:t>
            </a:r>
            <a:r>
              <a:rPr lang="ko-KR" altLang="en-US" sz="1800" dirty="0" smtClean="0"/>
              <a:t>문서 내부에 코드를 작성하는 방법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① &lt;head&gt; </a:t>
            </a:r>
            <a:r>
              <a:rPr lang="ko-KR" altLang="en-US" sz="1800" dirty="0" smtClean="0"/>
              <a:t>태그 또는 </a:t>
            </a:r>
            <a:r>
              <a:rPr lang="en-US" altLang="ko-KR" sz="1800" dirty="0" smtClean="0"/>
              <a:t>&lt;body&gt; </a:t>
            </a:r>
            <a:r>
              <a:rPr lang="ko-KR" altLang="en-US" sz="1800" dirty="0" smtClean="0"/>
              <a:t>태그 내에 코드 작성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500" dirty="0" smtClean="0"/>
              <a:t>	&lt;head&gt;</a:t>
            </a:r>
          </a:p>
          <a:p>
            <a:pPr marL="0" indent="0">
              <a:buNone/>
            </a:pPr>
            <a:r>
              <a:rPr lang="en-US" altLang="ko-KR" sz="1500" dirty="0"/>
              <a:t> </a:t>
            </a:r>
            <a:r>
              <a:rPr lang="en-US" altLang="ko-KR" sz="1500" dirty="0" smtClean="0"/>
              <a:t>	&lt;script&gt;</a:t>
            </a:r>
          </a:p>
          <a:p>
            <a:pPr marL="0" indent="0">
              <a:buNone/>
            </a:pPr>
            <a:r>
              <a:rPr lang="en-US" altLang="ko-KR" sz="1500" dirty="0" smtClean="0"/>
              <a:t>		//</a:t>
            </a:r>
            <a:r>
              <a:rPr lang="ko-KR" altLang="en-US" sz="1500" dirty="0" smtClean="0"/>
              <a:t>자바스크립트 코드 작성</a:t>
            </a: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500" dirty="0" smtClean="0"/>
              <a:t>	&lt;/script&gt;</a:t>
            </a:r>
          </a:p>
          <a:p>
            <a:pPr marL="0" indent="0">
              <a:buNone/>
            </a:pPr>
            <a:r>
              <a:rPr lang="en-US" altLang="ko-KR" sz="1500" dirty="0" smtClean="0"/>
              <a:t>	&lt;/head&gt;</a:t>
            </a:r>
          </a:p>
          <a:p>
            <a:pPr marL="0" indent="0">
              <a:buNone/>
            </a:pPr>
            <a:r>
              <a:rPr lang="en-US" altLang="ko-KR" sz="1500" dirty="0"/>
              <a:t>	</a:t>
            </a:r>
            <a:r>
              <a:rPr lang="en-US" altLang="ko-KR" sz="1500" dirty="0" smtClean="0"/>
              <a:t>&lt;body&gt;</a:t>
            </a:r>
          </a:p>
          <a:p>
            <a:pPr marL="0" indent="0">
              <a:buNone/>
            </a:pPr>
            <a:r>
              <a:rPr lang="en-US" altLang="ko-KR" sz="1500" dirty="0" smtClean="0"/>
              <a:t>	&lt;</a:t>
            </a:r>
            <a:r>
              <a:rPr lang="en-US" altLang="ko-KR" sz="1500" dirty="0"/>
              <a:t>script</a:t>
            </a:r>
            <a:r>
              <a:rPr lang="en-US" altLang="ko-KR" sz="1500" dirty="0" smtClean="0"/>
              <a:t>&gt;</a:t>
            </a:r>
          </a:p>
          <a:p>
            <a:pPr marL="0" indent="0">
              <a:buNone/>
            </a:pPr>
            <a:r>
              <a:rPr lang="en-US" altLang="ko-KR" sz="1500" dirty="0" smtClean="0"/>
              <a:t>		//</a:t>
            </a:r>
            <a:r>
              <a:rPr lang="ko-KR" altLang="en-US" sz="1500" dirty="0"/>
              <a:t>자바스크립트 코드 작성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	&lt;/</a:t>
            </a:r>
            <a:r>
              <a:rPr lang="en-US" altLang="ko-KR" sz="1500" dirty="0"/>
              <a:t>script&gt;</a:t>
            </a:r>
          </a:p>
          <a:p>
            <a:pPr marL="0" indent="0">
              <a:buNone/>
            </a:pPr>
            <a:r>
              <a:rPr lang="en-US" altLang="ko-KR" sz="1500" dirty="0" smtClean="0"/>
              <a:t>	&lt;/body&gt;</a:t>
            </a:r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② HTML </a:t>
            </a:r>
            <a:r>
              <a:rPr lang="ko-KR" altLang="en-US" sz="1800" dirty="0" smtClean="0"/>
              <a:t>태그 안에 속성값으로 정의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 &lt;button type= " button" </a:t>
            </a:r>
            <a:r>
              <a:rPr lang="en-US" altLang="ko-KR" sz="1800" dirty="0" err="1" smtClean="0"/>
              <a:t>onclink</a:t>
            </a:r>
            <a:r>
              <a:rPr lang="en-US" altLang="ko-KR" sz="1800" dirty="0" smtClean="0"/>
              <a:t>="alert('</a:t>
            </a:r>
            <a:r>
              <a:rPr lang="ko-KR" altLang="en-US" sz="1800" dirty="0" smtClean="0"/>
              <a:t>자바스크립트</a:t>
            </a:r>
            <a:r>
              <a:rPr lang="en-US" altLang="ko-KR" sz="1800" dirty="0" smtClean="0"/>
              <a:t>')"&gt;</a:t>
            </a:r>
            <a:r>
              <a:rPr lang="ko-KR" altLang="en-US" sz="1800" dirty="0" smtClean="0"/>
              <a:t>버튼 클릭</a:t>
            </a:r>
            <a:r>
              <a:rPr lang="en-US" altLang="ko-KR" sz="1800" dirty="0" smtClean="0"/>
              <a:t>&lt;/button&gt;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66208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for...in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28811" y="2412409"/>
            <a:ext cx="34410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객체에서 사용할 수 있는 </a:t>
            </a:r>
            <a:r>
              <a:rPr lang="ko-KR" altLang="en-US" dirty="0" err="1" smtClean="0"/>
              <a:t>반복문.for</a:t>
            </a:r>
            <a:r>
              <a:rPr lang="ko-KR" altLang="en-US" dirty="0" smtClean="0"/>
              <a:t>...</a:t>
            </a:r>
            <a:r>
              <a:rPr lang="ko-KR" altLang="en-US" dirty="0" err="1" smtClean="0"/>
              <a:t>in문은</a:t>
            </a:r>
            <a:r>
              <a:rPr lang="ko-KR" altLang="en-US" dirty="0" smtClean="0"/>
              <a:t> 반복해서 객체의 키를 </a:t>
            </a:r>
            <a:r>
              <a:rPr lang="ko-KR" altLang="en-US" dirty="0" err="1" smtClean="0"/>
              <a:t>가져온다.각</a:t>
            </a:r>
            <a:r>
              <a:rPr lang="ko-KR" altLang="en-US" dirty="0" smtClean="0"/>
              <a:t> 키의 값을 알고 싶다면 가져온 키를 사용해서 객체에 </a:t>
            </a:r>
            <a:r>
              <a:rPr lang="ko-KR" altLang="en-US" dirty="0" err="1" smtClean="0"/>
              <a:t>접근한다.배열도</a:t>
            </a:r>
            <a:r>
              <a:rPr lang="ko-KR" altLang="en-US" dirty="0" smtClean="0"/>
              <a:t> 객체이기 때문에 배열에서도 </a:t>
            </a:r>
            <a:r>
              <a:rPr lang="ko-KR" altLang="en-US" dirty="0" err="1" smtClean="0"/>
              <a:t>for</a:t>
            </a:r>
            <a:r>
              <a:rPr lang="ko-KR" altLang="en-US" dirty="0" smtClean="0"/>
              <a:t>...</a:t>
            </a:r>
            <a:r>
              <a:rPr lang="ko-KR" altLang="en-US" dirty="0" err="1" smtClean="0"/>
              <a:t>in문을</a:t>
            </a:r>
            <a:r>
              <a:rPr lang="ko-KR" altLang="en-US" dirty="0" smtClean="0"/>
              <a:t> 사용할 수 있다. </a:t>
            </a:r>
            <a:r>
              <a:rPr lang="ko-KR" altLang="en-US" dirty="0" err="1" smtClean="0"/>
              <a:t>for</a:t>
            </a:r>
            <a:r>
              <a:rPr lang="ko-KR" altLang="en-US" dirty="0" smtClean="0"/>
              <a:t>(변수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객체) {...}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키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값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99616"/>
            <a:ext cx="6585037" cy="49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81" y="1586609"/>
            <a:ext cx="5115639" cy="181952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0065" y="1900047"/>
            <a:ext cx="6359019" cy="469359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1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작업폴더</a:t>
            </a:r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작업트리</a:t>
            </a:r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f1.txt f2.txt</a:t>
            </a:r>
          </a:p>
          <a:p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추적되지 않는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untracked files 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한번도 </a:t>
            </a:r>
            <a:r>
              <a:rPr lang="ko-KR" altLang="en-US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버전관리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하지 않은 파일이다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&lt;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스테이지</a:t>
            </a:r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staging area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을 하기 전에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할 파일들을 </a:t>
            </a:r>
            <a:r>
              <a:rPr lang="ko-KR" altLang="en-US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골라놓는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곳입니다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그리고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staging area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에 파일 넣는 행위를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staging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이라고 합니다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add 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명령어로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staging 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할 수 있습니다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add . : 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모든 파일을 다 </a:t>
            </a:r>
            <a:r>
              <a:rPr lang="ko-KR" altLang="en-US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스테이깅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할 수 있다</a:t>
            </a:r>
          </a:p>
          <a:p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3. &lt;local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저장소</a:t>
            </a:r>
            <a:r>
              <a:rPr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된 파일의 버전들을 모아놓는 곳입니다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의 실체를 구경하고 싶으면 작업폴더안에 숨겨져 있는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폴더 열어보면 됩니다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commit -m '</a:t>
            </a:r>
            <a:r>
              <a:rPr lang="ko-KR" altLang="en-US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첫파일을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만들었음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짧게 메시지를 </a:t>
            </a:r>
            <a:r>
              <a:rPr lang="ko-KR" altLang="en-US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남겨야함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명령어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300" b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status      </a:t>
            </a:r>
            <a:r>
              <a:rPr lang="ko-KR" altLang="en-US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상태창을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보여줘 </a:t>
            </a:r>
          </a:p>
          <a:p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log --all --online  commit</a:t>
            </a:r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된 기록을 한 눈에 파악하고 싶을 때</a:t>
            </a:r>
          </a:p>
          <a:p>
            <a: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</a:br>
            <a:endParaRPr lang="ko-KR" altLang="en-US" sz="13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81" y="3493131"/>
            <a:ext cx="5115639" cy="320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7146" y="1642499"/>
            <a:ext cx="462815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push -u 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원격저장소주소 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main</a:t>
            </a:r>
          </a:p>
          <a:p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로컬저장소의 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lang="ko-KR" altLang="en-US" sz="15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브랜치를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원격저장소에 올리라는 뜻입니다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다른 </a:t>
            </a:r>
            <a:r>
              <a:rPr lang="ko-KR" altLang="en-US" sz="15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브랜치도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올릴 수 있음</a:t>
            </a:r>
          </a:p>
          <a:p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참고로 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-u 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옵션은 방금 입력한 주소 기억해두라는 뜻입니다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다음부터는 주소를 길게 </a:t>
            </a:r>
            <a:r>
              <a:rPr lang="ko-KR" altLang="en-US" sz="15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입력안하고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push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만 입력해도 잘됩니다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원격 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repository 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주소는 이렇게 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https://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부터 시작해서 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으로 끝납니다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이제부턴 </a:t>
            </a:r>
            <a:r>
              <a:rPr lang="en-US" altLang="ko-KR" sz="15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push</a:t>
            </a:r>
            <a:r>
              <a:rPr lang="ko-KR" altLang="en-US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만 해도 기억해서 들어가게 된다</a:t>
            </a:r>
            <a:r>
              <a:rPr lang="en-US" altLang="ko-KR" sz="15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. </a:t>
            </a:r>
            <a:endParaRPr lang="en-US" altLang="ko-KR" sz="15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111" y="1177116"/>
            <a:ext cx="5096542" cy="3187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19" y="4507590"/>
            <a:ext cx="5455018" cy="235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중첩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4589" y="1707174"/>
            <a:ext cx="11614485" cy="494628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 )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 smtClean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,`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for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 중첩하기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for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 안에 또 다른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문을 사용하는 것을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중첩한다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고 한다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*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 표시되는 줄을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만드려면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for(let k = 0; k &lt; 5; k++) {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다른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문의 카운터 변수와 겹치지 않게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for (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&lt; 30;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++)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{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('*');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docoment.write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('&lt;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&gt;'); //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줄바꿈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}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1.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바깥쪽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 실행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(k = 0)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안쪽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문을 실행해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번 반복하고 빠져나온다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3. &lt;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태그를 추가해서 줄을 바꾼다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4.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바깥쪽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문의 조건식이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될 때까지 반복한다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107" y="4523004"/>
            <a:ext cx="397247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85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구구단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4641" y="1666016"/>
            <a:ext cx="514550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구구단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for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문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"gugudan.css"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"gugudan.js"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89358" y="1529337"/>
            <a:ext cx="4355432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CSS</a:t>
            </a:r>
            <a:r>
              <a:rPr lang="ko-KR" altLang="en-US" sz="1500" dirty="0" smtClean="0">
                <a:solidFill>
                  <a:srgbClr val="D7BA7D"/>
                </a:solidFill>
                <a:latin typeface="Consolas" panose="020B0609020204030204" pitchFamily="49" charset="0"/>
              </a:rPr>
              <a:t>파일</a:t>
            </a:r>
            <a:endParaRPr lang="en-US" altLang="ko-KR" sz="1500" b="0" dirty="0" smtClean="0">
              <a:solidFill>
                <a:srgbClr val="D7BA7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inline-block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76474" y="4505604"/>
            <a:ext cx="5518484" cy="2169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JS</a:t>
            </a:r>
            <a:r>
              <a:rPr lang="ko-KR" altLang="en-US" sz="15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파일</a:t>
            </a:r>
            <a:endParaRPr lang="en-US" altLang="ko-KR" sz="1500" b="0" dirty="0" smtClean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"&lt;div&gt;"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"&lt;h3&gt;"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&lt;/h3&gt;"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&gt;`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"&lt;/div&gt;"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23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</a:t>
            </a:r>
            <a:r>
              <a:rPr lang="ko-KR" altLang="en-US" dirty="0" smtClean="0"/>
              <a:t>구구단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9" y="1848060"/>
            <a:ext cx="1165070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53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깃허브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" y="1486733"/>
            <a:ext cx="12192000" cy="54476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이제부턴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push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만 해도 기억해서 들어가게 된다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-------------------------------------------------------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앞에서 깃에서 사용하는 명령은 리눅스 기반으로 하고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윈도우에서 깃 배시 프로그램을 거쳐서 깃 명령을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사용한다고 설명했지요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윈도우에서 깃을 사용할 때는 주의해야 할 점이 있습니다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윈도우의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줄바꿈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문자와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리눅스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줄바꿈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문자가 다르다는 것입니다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개행문자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또는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eol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line)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이라고 부르기도 하는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줄바꿈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문자란 텍스 문서에서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눌렀을 때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 위치에 삽입되는 문자입니다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윈도우에서 문자를 저장했을 경우에는 줄이 바뀌는 자리에 우리 눈에 보이진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않지만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문자와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문자가 삽입됩니다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합쳐서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crlf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문자라고 부릅니다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.)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리눅스와 맥에서는 문서를 저장했을 때 줄이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바뀐느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자리에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문자가 삽입됩니다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그래서 윈도우에서 텍스트 문서를 스테이지에 올릴 때는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'warning : LF will be replaced by CRLF in hello.txt' '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같은 경고 메시지가 나타납니다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메시지는 깃에서 자동으로 텍스트 문서의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CRLF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문자를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LF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문자로 변환해서 커밋할 것이라는 의미다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이라는 항목 옆에 영문과 숫자로 된 긴 문자열이 나타나는데 이것을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커밋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해시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(commit hash)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또는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깃 해시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hash)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라고 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커밋을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구별하는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아이디라고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생각하면 쉽습니다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커밋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해시 옆에 있는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(HEAD -&gt; main)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이 버전이 가장 최신이라는 표시입니다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--&gt;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저장소에 올리지 않는 파일들은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gitignore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원격저장소를 효율적으로 쓰고 싶으면 쓸데없는 파일은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해서 올리지 않는게 좋습니다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gitignore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파일을 하나 만들면 저장소에 올리지 않을 파일들을 쉽게 명시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가느합니다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거기 명시한 파일들은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add .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해도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스테이징이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되지 않아서 편리합니다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타인과 협업하기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clone, pull)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github.com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가서 다운받아도 되고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파일이죠 아니면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clone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원격저장주소 이 방법으로 해보자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이제 팀원도 폴더 열어서 코드를 가볍게 하나만 짜고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commit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하고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push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하면 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git2 &gt;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clone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원격저장주소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팀장이 작업하는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green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이라는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작업폴더를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깃허브에서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만들어봅니다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그 팀원의 아이디를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settings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Collaborators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메뉴에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등록해놔야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협업가능합니다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 people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깃허브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가서 처음 메인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브랜치에서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addfile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메뉴에서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 new file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upload files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둘 중 하나를 누른다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green/b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라는 파일을 만들고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edit new file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내용을 적는다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민지가 만들었음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메시지는 아래에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해당팀원의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이름은 민지가 만들었음을 적어본다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작업폴더로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가서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파일을 만들어보자 코드를 가볍게 넣어보고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장인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3&gt;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add .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장인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3&gt;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commit -m 'c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파일을 만들었음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장인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3&gt;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push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192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73" y="1666812"/>
            <a:ext cx="8449854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8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2. </a:t>
            </a:r>
            <a:r>
              <a:rPr lang="en-US" altLang="ko-KR" sz="4000" dirty="0" err="1" smtClean="0"/>
              <a:t>eval</a:t>
            </a:r>
            <a:r>
              <a:rPr lang="en-US" altLang="ko-KR" sz="4000" dirty="0" smtClean="0"/>
              <a:t>()</a:t>
            </a:r>
            <a:r>
              <a:rPr lang="ko-KR" altLang="en-US" sz="4000" dirty="0" smtClean="0"/>
              <a:t>함수</a:t>
            </a:r>
            <a:r>
              <a:rPr lang="en-US" altLang="ko-KR" sz="4000" dirty="0" smtClean="0"/>
              <a:t>, </a:t>
            </a:r>
            <a:r>
              <a:rPr lang="en-US" altLang="ko-KR" sz="4000" dirty="0" err="1" smtClean="0"/>
              <a:t>isnan</a:t>
            </a:r>
            <a:r>
              <a:rPr lang="en-US" altLang="ko-KR" sz="4000" dirty="0" smtClean="0"/>
              <a:t>()</a:t>
            </a:r>
            <a:r>
              <a:rPr lang="ko-KR" altLang="en-US" sz="4000" dirty="0" smtClean="0"/>
              <a:t>함수</a:t>
            </a:r>
            <a:r>
              <a:rPr lang="en-US" altLang="ko-KR" sz="4000" dirty="0" smtClean="0"/>
              <a:t>,  </a:t>
            </a:r>
            <a:r>
              <a:rPr lang="en-US" altLang="ko-KR" sz="4000" dirty="0" err="1" smtClean="0"/>
              <a:t>parseInt</a:t>
            </a:r>
            <a:r>
              <a:rPr lang="en-US" altLang="ko-KR" sz="4000" dirty="0" smtClean="0"/>
              <a:t>()</a:t>
            </a:r>
            <a:r>
              <a:rPr lang="ko-KR" altLang="en-US" sz="4000" dirty="0" smtClean="0"/>
              <a:t>함수</a:t>
            </a:r>
            <a:endParaRPr lang="ko-KR" altLang="en-US" sz="4000" dirty="0"/>
          </a:p>
        </p:txBody>
      </p:sp>
      <p:sp>
        <p:nvSpPr>
          <p:cNvPr id="4" name="직사각형 3"/>
          <p:cNvSpPr/>
          <p:nvPr/>
        </p:nvSpPr>
        <p:spPr>
          <a:xfrm>
            <a:off x="328863" y="1734272"/>
            <a:ext cx="11863137" cy="489364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예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res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("2*3+4*6") //res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30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예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parsenInt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("32");// "32"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진수로 변환한다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("0x32")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 인지 아닌지 판단할 수 없다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숫자일 경우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Flase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문자이면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반환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함수에서 텍스트를 숫자로 전환할 때 문자인 경우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리턴하는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것과 같다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예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("32") //false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("HELLO") //true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 nan()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함수는 어떤 값이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인지 판별합니다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주어진 값이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아니면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false.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값은 산술 연산이 정의되지 않은 결과 또는 표현할 수 없는 결과를 도출하면 생성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naa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(value) -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매개변수가 숫자인지 검사하는 함수입니다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(nan)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 a number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value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검사할 값을 입력합니다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매개변수가 숫자가 아니면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숫자이면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반환합니다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74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" y="1659477"/>
            <a:ext cx="11887200" cy="489364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자바스크립트 </a:t>
            </a:r>
            <a:r>
              <a:rPr lang="ko-KR" alt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전역함수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셋 다 자주 쓰이는 함수이므로 알고 있는 것이 좋다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evalParseIntIsNaN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문자열로 표현된 자바스크립트 코드를 실행하는 함수 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로 묶어서 문자열로 만들지 않아도 계산 된다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"2*3+4*6"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//res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30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2*3+4*6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);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"32"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//"32"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진수로 전환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32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리턴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"0x32"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//16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0x32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진수로 해석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50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리턴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0x32</a:t>
            </a:r>
            <a:r>
              <a:rPr lang="en-US" altLang="ko-KR" sz="12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("hello")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문자열을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파시하여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정수로 반환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숫자 없으면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반환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//is nan(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전달된 값이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인지를 검사하여 그 결과를 반환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전달 받은 값이 숫자가 아닐 때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//"123"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처럼 문자열로 감싸도 강제로 숫자로 변환하여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검사값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false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))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//true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"hello</a:t>
            </a:r>
            <a:r>
              <a:rPr lang="ko-KR" alt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는 숫자가 아닙니다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. 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parseInt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(). 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실습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정의한 함수 호출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evalParseIntIsNaN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isNaN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("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"); //true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전달된 값이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nan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인지를 검사하여 그 결과를 반환한다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eval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() :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문자열로 표현된 자바스크립트 코드를 실행하는 함수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함수정의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function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함수이름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1,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매개변수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2,...){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   함수가 호출되었을 때 실행하고자 하는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실행문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매개변수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(parameter)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는 함수를 호출할 때 인수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(argument)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로 전달된 값을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함수 내부에서 사용할 수 있게 해주는 변수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실습</a:t>
            </a:r>
            <a:r>
              <a:rPr lang="en-US" altLang="ko-KR" sz="4000" dirty="0" smtClean="0"/>
              <a:t>2. </a:t>
            </a:r>
            <a:r>
              <a:rPr lang="en-US" altLang="ko-KR" sz="4000" dirty="0" err="1" smtClean="0"/>
              <a:t>eval</a:t>
            </a:r>
            <a:r>
              <a:rPr lang="en-US" altLang="ko-KR" sz="4000" dirty="0" smtClean="0"/>
              <a:t>()</a:t>
            </a:r>
            <a:r>
              <a:rPr lang="ko-KR" altLang="en-US" sz="4000" dirty="0" smtClean="0"/>
              <a:t>함수</a:t>
            </a:r>
            <a:r>
              <a:rPr lang="en-US" altLang="ko-KR" sz="4000" dirty="0" smtClean="0"/>
              <a:t>, </a:t>
            </a:r>
            <a:r>
              <a:rPr lang="en-US" altLang="ko-KR" sz="4000" dirty="0" err="1" smtClean="0"/>
              <a:t>isnan</a:t>
            </a:r>
            <a:r>
              <a:rPr lang="en-US" altLang="ko-KR" sz="4000" dirty="0" smtClean="0"/>
              <a:t>()</a:t>
            </a:r>
            <a:r>
              <a:rPr lang="ko-KR" altLang="en-US" sz="4000" dirty="0" smtClean="0"/>
              <a:t>함수</a:t>
            </a:r>
            <a:r>
              <a:rPr lang="en-US" altLang="ko-KR" sz="4000" dirty="0" smtClean="0"/>
              <a:t>,  </a:t>
            </a:r>
            <a:r>
              <a:rPr lang="en-US" altLang="ko-KR" sz="4000" dirty="0" err="1" smtClean="0"/>
              <a:t>parseInt</a:t>
            </a:r>
            <a:r>
              <a:rPr lang="en-US" altLang="ko-KR" sz="4000" dirty="0" smtClean="0"/>
              <a:t>()</a:t>
            </a:r>
            <a:r>
              <a:rPr lang="ko-KR" altLang="en-US" sz="4000" dirty="0" smtClean="0"/>
              <a:t>함수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4346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코드의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• </a:t>
            </a:r>
            <a:r>
              <a:rPr lang="ko-KR" altLang="en-US" sz="1800" dirty="0" smtClean="0"/>
              <a:t>자바스크립트 코드 작성이 가능한 위치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1. HTML </a:t>
            </a:r>
            <a:r>
              <a:rPr lang="ko-KR" altLang="en-US" sz="1800" dirty="0" smtClean="0"/>
              <a:t>태그의 이벤트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속성에 작성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2. &lt;script&gt;&lt;/script&gt;&gt;</a:t>
            </a:r>
            <a:r>
              <a:rPr lang="ko-KR" altLang="en-US" sz="1800" dirty="0" smtClean="0"/>
              <a:t>태그에 작성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3. </a:t>
            </a:r>
            <a:r>
              <a:rPr lang="ko-KR" altLang="en-US" sz="1800" dirty="0" smtClean="0"/>
              <a:t>자바스크립트 파일에 작성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4. URL</a:t>
            </a:r>
            <a:r>
              <a:rPr lang="ko-KR" altLang="en-US" sz="1800" dirty="0" smtClean="0"/>
              <a:t>부분에 작성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1. HTML</a:t>
            </a:r>
            <a:r>
              <a:rPr lang="ko-KR" altLang="en-US" sz="1800" dirty="0" smtClean="0"/>
              <a:t>태그의 이벤트 </a:t>
            </a:r>
            <a:r>
              <a:rPr lang="ko-KR" altLang="en-US" sz="1800" dirty="0" err="1" smtClean="0"/>
              <a:t>리스너에</a:t>
            </a:r>
            <a:r>
              <a:rPr lang="ko-KR" altLang="en-US" sz="1800" dirty="0" smtClean="0"/>
              <a:t> 자바스크립트 코드 작성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 algn="ctr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="apple.png" alt="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" </a:t>
            </a:r>
            <a:r>
              <a:rPr lang="en-US" altLang="ko-KR" sz="1800" dirty="0" err="1" smtClean="0"/>
              <a:t>onclick</a:t>
            </a:r>
            <a:r>
              <a:rPr lang="en-US" altLang="ko-KR" sz="1800" dirty="0" smtClean="0"/>
              <a:t>="</a:t>
            </a:r>
            <a:r>
              <a:rPr lang="en-US" altLang="ko-KR" sz="1800" dirty="0" err="1" smtClean="0"/>
              <a:t>this.src</a:t>
            </a:r>
            <a:r>
              <a:rPr lang="en-US" altLang="ko-KR" sz="1800" dirty="0" smtClean="0"/>
              <a:t>='banana.png'"&gt;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67664" y="4094013"/>
            <a:ext cx="1215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onlick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이벤트 </a:t>
            </a:r>
            <a:r>
              <a:rPr lang="ko-KR" alt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리스너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속성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0506" y="4094014"/>
            <a:ext cx="2310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자바스크립트 코드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이미지를 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banana.png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 교체</a:t>
            </a:r>
            <a:r>
              <a:rPr lang="en-US" altLang="ko-KR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6198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함수호출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calSum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16" y="2271551"/>
            <a:ext cx="5147308" cy="27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17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</a:t>
            </a:r>
            <a:r>
              <a:rPr lang="en-US" altLang="ko-KR" dirty="0" err="1" smtClean="0"/>
              <a:t>evall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만들어서 출력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6937" y="1771303"/>
            <a:ext cx="11478126" cy="493028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상수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//prompt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활용해 수식 문자열 획득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문자열이다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수식어를 </a:t>
            </a:r>
            <a:r>
              <a:rPr lang="ko-KR" altLang="en-US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입력하시오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"1+2+3+4+5"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상수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(literal)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직접 표현되는 값 그 자체를 의미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(1, 2, 3, ....)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입력된 식이 없습니다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입력이 있을 때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수식을 계산한다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상수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자체 생성한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evall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호출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41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 </a:t>
            </a:r>
            <a:r>
              <a:rPr lang="ko-KR" altLang="en-US" dirty="0" smtClean="0"/>
              <a:t>구구단 함수 만들기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4822" y="1824490"/>
            <a:ext cx="10507578" cy="466053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gugudan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전달받은 값을 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형으로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parsing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전달받은 값이 정수가 아니거나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구구단 범위를 넘어서면 종료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인자에 있는 값이 위에서 지정해둔 값과 같은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자료형인지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판단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위에서 정수로 지정해두엇기에 정수가 아니라면 이라는 뜻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(m)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false, !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이면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약간 기본과 반대되는 개념이라고 생각하자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잘못입력하셨습니다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구구단 출력 함수 만들기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출력을 원하는 단수를 입력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구구단 </a:t>
            </a:r>
            <a:r>
              <a:rPr lang="ko-KR" altLang="en-US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몇단을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원하세요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입력받은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값을 구구단 함수에 전달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gugudan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507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23" y="2476366"/>
            <a:ext cx="4887007" cy="2343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35" y="2257260"/>
            <a:ext cx="2200582" cy="278168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 </a:t>
            </a:r>
            <a:r>
              <a:rPr lang="ko-KR" altLang="en-US" dirty="0" smtClean="0"/>
              <a:t>구구단 함수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3752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6. </a:t>
            </a:r>
            <a:r>
              <a:rPr lang="en-US" altLang="ko-KR" smtClean="0"/>
              <a:t>function adder()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6254" y="1499616"/>
            <a:ext cx="11682662" cy="536930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매개변수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값을 받아서 더하고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더한 값을 반환하는 함수 정의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매개변수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함수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adder()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함수도 다른 언어와 동일한 구조로 되어 있다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호출부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주로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main)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인수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(argument)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전송하면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함수의 매개변수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(parameter)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값을 받아들여 동작한다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에는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변수형을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지정하지 않으므로 매개변수에 </a:t>
            </a:r>
            <a:r>
              <a:rPr lang="ko-KR" altLang="en-US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변수형을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지정하지 않는다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adder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24567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98374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인수</a:t>
            </a:r>
            <a:endParaRPr lang="ko-KR" altLang="en-US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"24567 + 98374</a:t>
            </a:r>
            <a:r>
              <a:rPr lang="ko-KR" altLang="en-US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56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plots_[]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err="1" smtClean="0"/>
              <a:t>배열만들기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8495" y="1786308"/>
            <a:ext cx="11855116" cy="470898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현실세계는 객체들의 집합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사람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책상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자동차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tv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객체는 자신만의 고유한 구성 속성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자바스크립트 객체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주것ㅇ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여러 개의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속성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메소드로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구성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고유한 속성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자바스크립트는 객체 기반 언어  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자바스크립트는 객체 지향 언어 아님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자바스크립트 객체의 유형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코어 객체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자바스크립트 언어가 실행되는 어디서나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사용 가능한 기본 객체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기본 객체로 표준 객체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Array, Date, String, Math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타입 등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웹 페이지 자바스크립트 코드에서 혹은 서버에서 사용 가능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2. HTML DOM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문서에 작성된 각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태그들을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객체화한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것들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문서의 내용과 모양을 제어하기 위한 목적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w3c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표준 객체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브라우저 객체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자바스크립트로 브라우저를 제어하기 위해 제공되는 객체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BOM(Browser Object Model)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따르는 객체들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비표준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객체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코어 객체 종류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Array, Date, String, Math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코어 객체 생성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키워드 이용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today = new Date();   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시간 정보를 다루는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타입의 객체 생성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new String("hello");  /   "Hello"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문자열을 담은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타입의 객체 생성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객체가 생성되면 객체 내부에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프로퍼티와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메소드들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존재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객체 접근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객체와 멤버 사이에 점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(.)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연산자 이용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obj.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값 변경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 obj.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   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프로퍼티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값 알아내기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obj.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매개변수 값들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 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호출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849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5011" y="1958200"/>
            <a:ext cx="11369841" cy="428618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[]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로 배열 만들기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[]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로 배열 만들기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//Array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배열 객체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plots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 [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 plots = ["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plots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"]&lt;</a:t>
            </a:r>
            <a:r>
              <a:rPr lang="en-US" altLang="ko-KR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//plots[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] : 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번째 배열에 값 입력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//20 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다음 인덱스인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번에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33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값 입력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plots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인덱스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번을 건너뛰고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7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번에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11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값 입력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이러면 인덱스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번은 비워진 상태가 되고 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배열 길이는 인덱스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7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번까지 만큼 늘어난다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. (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배열 길이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8)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plots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plots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en-US" altLang="ko-KR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배열은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번 부터 시작하므로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는 세 번째 값인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8</a:t>
            </a:r>
            <a:r>
              <a:rPr lang="ko-KR" alt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이 출력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"plot[2]</a:t>
            </a:r>
            <a:r>
              <a:rPr lang="ko-KR" alt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의 값은 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plots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1.flots_[]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err="1" smtClean="0"/>
              <a:t>배열만들기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3931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2.length.html _</a:t>
            </a:r>
            <a:r>
              <a:rPr lang="ko-KR" altLang="en-US" dirty="0" smtClean="0"/>
              <a:t>객체 생성 및 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38888" y="1806581"/>
            <a:ext cx="11732795" cy="466641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객체 생성 및 활용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//Date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자바의 객체 생성 방법과 유사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단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에는 객체 변수 타입 마저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표현하는 것이 다름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//Data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toGMTString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메소드호출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toGMTString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그치니치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평균시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즉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Date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시간을 세계 표준시 형식으로 표현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toGMTString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//string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보통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이나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사용해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리터럴로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사용하지만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//new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연산자를 이용해 명시적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생성 가능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이러한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Stirng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객체는 문자열 값을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감사고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있는 래퍼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(wrapper)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//(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자바의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래퍼클래스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같은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반갑습니다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 내용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string.length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문자열의 길이를 구하는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 길이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mystr.length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10;    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문장은 오류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853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add-2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540043" y="1666017"/>
            <a:ext cx="892743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함수 선언 및 호출하기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&lt;!-- &lt;link 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rel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="stylesheet" 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css</a:t>
            </a:r>
            <a:r>
              <a:rPr lang="en-US" altLang="ko-KR" sz="1500" dirty="0">
                <a:solidFill>
                  <a:srgbClr val="6A9955"/>
                </a:solidFill>
                <a:latin typeface="Consolas" panose="020B0609020204030204" pitchFamily="49" charset="0"/>
              </a:rPr>
              <a:t>/main.css"&gt; --&gt;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dirty="0">
                <a:solidFill>
                  <a:srgbClr val="CE9178"/>
                </a:solidFill>
                <a:latin typeface="Consolas" panose="020B0609020204030204" pitchFamily="49" charset="0"/>
              </a:rPr>
              <a:t>"add-2.js"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======================================</a:t>
            </a:r>
          </a:p>
          <a:p>
            <a:r>
              <a:rPr lang="ko-KR" altLang="en-US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디버깅</a:t>
            </a:r>
            <a:r>
              <a:rPr lang="en-US" altLang="ko-KR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(debugging)</a:t>
            </a:r>
          </a:p>
          <a:p>
            <a:r>
              <a:rPr lang="ko-KR" altLang="en-US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프로그램의 결과가 예상했던 것과 다르게 나왔을 때 순서대로 하나씩 진행해 보면서 오류를 찾아내는 과정</a:t>
            </a:r>
            <a:endParaRPr lang="en-US" altLang="ko-KR" sz="1500" b="0" dirty="0" smtClean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버그를 찾는 과정</a:t>
            </a:r>
            <a:r>
              <a:rPr lang="en-US" altLang="ko-KR" sz="15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altLang="ko-KR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617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0604"/>
            <a:ext cx="10852484" cy="40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sz="3800" dirty="0" smtClean="0"/>
              <a:t>1) </a:t>
            </a:r>
            <a:r>
              <a:rPr lang="ko-KR" altLang="en-US" sz="3800" dirty="0" smtClean="0"/>
              <a:t>자바스크립트</a:t>
            </a:r>
            <a:endParaRPr lang="en-US" altLang="ko-KR" sz="3800" dirty="0" smtClean="0"/>
          </a:p>
          <a:p>
            <a:pPr marL="0" indent="0">
              <a:buNone/>
            </a:pPr>
            <a:endParaRPr lang="en-US" altLang="ko-KR" sz="38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(1) </a:t>
            </a:r>
            <a:r>
              <a:rPr lang="ko-KR" altLang="en-US" dirty="0" smtClean="0"/>
              <a:t>자바스크립트는 </a:t>
            </a:r>
            <a:r>
              <a:rPr lang="en-US" altLang="ko-KR" dirty="0" smtClean="0"/>
              <a:t>&lt;script&gt; </a:t>
            </a:r>
            <a:r>
              <a:rPr lang="ko-KR" altLang="en-US" dirty="0" smtClean="0"/>
              <a:t>태그 안에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(2) html</a:t>
            </a:r>
            <a:r>
              <a:rPr lang="ko-KR" altLang="en-US" dirty="0" smtClean="0"/>
              <a:t>에서 하기 어려운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등 논리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지원하며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함수나 객체의 사용도 가능하게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(3) </a:t>
            </a:r>
            <a:r>
              <a:rPr lang="ko-KR" altLang="en-US" dirty="0" smtClean="0"/>
              <a:t>웹 페이지의 콘텐츠를 동적으로 동작 시킬 수 있음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(4) </a:t>
            </a:r>
            <a:r>
              <a:rPr lang="ko-KR" altLang="en-US" dirty="0" smtClean="0"/>
              <a:t>순차 지향이며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개념이 들어가서 객체 지향형과 함수형 프로그래밍 모두 가능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(5) </a:t>
            </a:r>
            <a:r>
              <a:rPr lang="ko-KR" altLang="en-US" dirty="0" smtClean="0"/>
              <a:t>각 변수의 타입을 명시할 필요가 없는 인터프리터 언어로 모든 변수 타입을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로 표현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파이썬과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비슷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(6) </a:t>
            </a:r>
            <a:r>
              <a:rPr lang="ko-KR" altLang="en-US" dirty="0" smtClean="0"/>
              <a:t>우리가 아는 </a:t>
            </a:r>
            <a:r>
              <a:rPr lang="en-US" altLang="ko-KR" dirty="0" smtClean="0"/>
              <a:t>c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파이선</a:t>
            </a:r>
            <a:r>
              <a:rPr lang="ko-KR" altLang="en-US" dirty="0" smtClean="0"/>
              <a:t> 등의 프로그래밍 언어와 비슷한 느낌의 문법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3800" dirty="0" smtClean="0"/>
              <a:t>2) </a:t>
            </a:r>
            <a:r>
              <a:rPr lang="ko-KR" altLang="en-US" sz="3800" dirty="0" smtClean="0"/>
              <a:t>자바스크립트 문법</a:t>
            </a:r>
            <a:endParaRPr lang="en-US" altLang="ko-KR" sz="3800" dirty="0" smtClean="0"/>
          </a:p>
          <a:p>
            <a:pPr marL="0" indent="0">
              <a:buNone/>
            </a:pPr>
            <a:endParaRPr lang="en-US" altLang="ko-KR" sz="3800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(1) </a:t>
            </a:r>
            <a:r>
              <a:rPr lang="ko-KR" altLang="en-US" dirty="0" smtClean="0"/>
              <a:t>대소문자 구분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JS</a:t>
            </a:r>
            <a:r>
              <a:rPr lang="ko-KR" altLang="en-US" dirty="0" smtClean="0"/>
              <a:t>는 서로 다른 변수로 인식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(2) </a:t>
            </a:r>
            <a:r>
              <a:rPr lang="ko-KR" altLang="en-US" dirty="0" smtClean="0"/>
              <a:t>각 문장은 세미콜론</a:t>
            </a:r>
            <a:r>
              <a:rPr lang="en-US" altLang="ko-KR" dirty="0" smtClean="0"/>
              <a:t>(;)</a:t>
            </a:r>
            <a:r>
              <a:rPr lang="ko-KR" altLang="en-US" dirty="0" smtClean="0"/>
              <a:t>으로 구분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x =1;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y = 1;</a:t>
            </a:r>
          </a:p>
          <a:p>
            <a:pPr marL="0" indent="0">
              <a:buNone/>
            </a:pPr>
            <a:r>
              <a:rPr lang="en-US" altLang="ko-KR" dirty="0" smtClean="0"/>
              <a:t>  (3) </a:t>
            </a:r>
            <a:r>
              <a:rPr lang="ko-KR" altLang="en-US" dirty="0" smtClean="0"/>
              <a:t>큰 따옴표와 작은 따옴표를 구분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="puppy.png" alt="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" </a:t>
            </a:r>
            <a:r>
              <a:rPr lang="en-US" altLang="ko-KR" dirty="0" err="1" smtClean="0"/>
              <a:t>anmouseover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this.src</a:t>
            </a:r>
            <a:r>
              <a:rPr lang="en-US" altLang="ko-KR" dirty="0" smtClean="0"/>
              <a:t>='apple.png'"&gt;</a:t>
            </a:r>
          </a:p>
          <a:p>
            <a:pPr marL="0" indent="0">
              <a:buNone/>
            </a:pPr>
            <a:r>
              <a:rPr lang="en-US" altLang="ko-KR" dirty="0" smtClean="0"/>
              <a:t>  (4) </a:t>
            </a:r>
            <a:r>
              <a:rPr lang="ko-KR" altLang="en-US" dirty="0" smtClean="0"/>
              <a:t>상수</a:t>
            </a:r>
            <a:r>
              <a:rPr lang="en-US" altLang="ko-KR" dirty="0" smtClean="0"/>
              <a:t>(Literal)</a:t>
            </a:r>
            <a:r>
              <a:rPr lang="ko-KR" altLang="en-US" dirty="0" smtClean="0"/>
              <a:t>는 직접 표현되는 값 그 자체를 의미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숫자 상수</a:t>
            </a:r>
            <a:r>
              <a:rPr lang="en-US" altLang="ko-KR" dirty="0" smtClean="0"/>
              <a:t>(1,2,3…) </a:t>
            </a:r>
            <a:r>
              <a:rPr lang="ko-KR" altLang="en-US" dirty="0" smtClean="0"/>
              <a:t>문자열 상수</a:t>
            </a:r>
            <a:r>
              <a:rPr lang="en-US" altLang="ko-KR" dirty="0" smtClean="0"/>
              <a:t>("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script")</a:t>
            </a:r>
          </a:p>
          <a:p>
            <a:pPr marL="0" indent="0">
              <a:buNone/>
            </a:pPr>
            <a:r>
              <a:rPr lang="en-US" altLang="ko-KR" dirty="0" smtClean="0"/>
              <a:t>  (5) </a:t>
            </a:r>
            <a:r>
              <a:rPr lang="ko-KR" altLang="en-US" dirty="0" err="1" smtClean="0"/>
              <a:t>식별자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 방식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Camel Case 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camelCase</a:t>
            </a:r>
            <a:r>
              <a:rPr lang="en-US" altLang="ko-KR" dirty="0" smtClean="0"/>
              <a:t> = true;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oneTwoThree</a:t>
            </a:r>
            <a:r>
              <a:rPr lang="en-US" altLang="ko-KR" dirty="0" smtClean="0"/>
              <a:t>= 123;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Underscore Case :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underscore_case</a:t>
            </a:r>
            <a:r>
              <a:rPr lang="en-US" altLang="ko-KR" dirty="0" smtClean="0"/>
              <a:t> = true;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one_two_three</a:t>
            </a:r>
            <a:r>
              <a:rPr lang="en-US" altLang="ko-KR" dirty="0" smtClean="0"/>
              <a:t> = 123;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8679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return</a:t>
            </a:r>
            <a:r>
              <a:rPr lang="ko-KR" altLang="en-US" dirty="0" smtClean="0"/>
              <a:t>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익명함수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15" y="1604365"/>
            <a:ext cx="941201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88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실습</a:t>
            </a:r>
            <a:r>
              <a:rPr lang="en-US" altLang="ko-KR" sz="3000" dirty="0" smtClean="0"/>
              <a:t>2. </a:t>
            </a:r>
            <a:r>
              <a:rPr lang="ko-KR" altLang="en-US" sz="3000" dirty="0" smtClean="0"/>
              <a:t>인자가 있을 때와 없을 때</a:t>
            </a:r>
            <a:endParaRPr lang="ko-KR" altLang="en-US" sz="3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7" y="1700144"/>
            <a:ext cx="8183117" cy="45726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30915" y="2899930"/>
            <a:ext cx="3565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인자가 있을 때와 없을 때의</a:t>
            </a:r>
            <a:endParaRPr lang="en-US" altLang="ko-KR" dirty="0" smtClean="0"/>
          </a:p>
          <a:p>
            <a:r>
              <a:rPr lang="ko-KR" altLang="en-US" dirty="0" smtClean="0"/>
              <a:t>구조를 </a:t>
            </a:r>
            <a:r>
              <a:rPr lang="ko-KR" altLang="en-US" dirty="0" err="1" smtClean="0"/>
              <a:t>눈여겨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봐두어야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이렇게도 쓰일 수 있다는 것을</a:t>
            </a:r>
            <a:endParaRPr lang="en-US" altLang="ko-KR" dirty="0" smtClean="0"/>
          </a:p>
          <a:p>
            <a:r>
              <a:rPr lang="ko-KR" altLang="en-US" dirty="0" smtClean="0"/>
              <a:t>계속 눈으로 </a:t>
            </a:r>
            <a:r>
              <a:rPr lang="ko-KR" altLang="en-US" dirty="0" err="1" smtClean="0"/>
              <a:t>익혀두자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6443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실습</a:t>
            </a:r>
            <a:r>
              <a:rPr lang="en-US" altLang="ko-KR" sz="3000" dirty="0" smtClean="0"/>
              <a:t>3. </a:t>
            </a:r>
            <a:r>
              <a:rPr lang="ko-KR" altLang="en-US" sz="3000" dirty="0" smtClean="0"/>
              <a:t>방문 시간에 따라 변하는 배경색</a:t>
            </a: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getSeconds</a:t>
            </a:r>
            <a:r>
              <a:rPr lang="en-US" altLang="ko-KR" sz="3000" dirty="0" smtClean="0"/>
              <a:t>/</a:t>
            </a:r>
            <a:r>
              <a:rPr lang="en-US" altLang="ko-KR" sz="3000" dirty="0" err="1" smtClean="0"/>
              <a:t>getDate</a:t>
            </a:r>
            <a:r>
              <a:rPr lang="en-US" altLang="ko-KR" sz="3000" dirty="0" smtClean="0"/>
              <a:t>/</a:t>
            </a:r>
            <a:r>
              <a:rPr lang="en-US" altLang="ko-KR" sz="3000" dirty="0" err="1" smtClean="0"/>
              <a:t>getHours</a:t>
            </a:r>
            <a:r>
              <a:rPr lang="en-US" altLang="ko-KR" sz="3000" dirty="0" smtClean="0"/>
              <a:t>…)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216569" y="1599862"/>
            <a:ext cx="11975432" cy="509370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방문 시간에 따라 변하는 배경색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페이지 방문 </a:t>
            </a:r>
            <a:r>
              <a:rPr lang="ko-KR" altLang="en-US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초시간이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짝수면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violet, </a:t>
            </a:r>
            <a:r>
              <a:rPr lang="ko-KR" altLang="en-US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홀수면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lightskyblue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배경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//Date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객체를 생성할 때 어떠한 인수도 전달하지 않으면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날짜와 시간을 가지고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객체를 생성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매 초마다 배경이 바뀌는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: Date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초를 가져오는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문서의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바디태그의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스타일 속성의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값을 설정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"violet"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lightskyblue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각각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시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분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가져오는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분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Date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시간 정보를 담는 객체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현재 시간 정보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new = new Date(); //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날짜와 시간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분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값으로 초기화된 객체 생성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학기 시작일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 날짜 기억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startDay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new Date(2017, 2, 1);  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월 값은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시작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활용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now = new Date();   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 저녁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분 이라면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date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now.getDate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 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오늘 날짜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date = 15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hour =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now.gethours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  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지금 시간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hour = 20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--&gt;</a:t>
            </a:r>
            <a:endParaRPr lang="en-US" altLang="ko-KR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5881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</a:t>
            </a:r>
            <a:r>
              <a:rPr lang="ko-KR" altLang="en-US" dirty="0" smtClean="0"/>
              <a:t>현재 시간 알아내기 </a:t>
            </a:r>
            <a:r>
              <a:rPr lang="en-US" altLang="ko-KR" dirty="0" smtClean="0"/>
              <a:t>Date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8994" y="1666444"/>
            <a:ext cx="11434011" cy="486670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객체로 현재 시간 알아내기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객체로 현재 시간 알아내기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 시간으로 객체 생성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toUTCString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현재의 시간을 날짜를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UTC(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세계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협정시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형식으로 표현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참고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UTC(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세계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협정시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와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GNT(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그리니치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표준시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)DML TLRKSDMS RKXEK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toUTCString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: Date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객체의 년도를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비트의 숫자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변환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분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밀리초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: 1/ 1000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getMilliseconds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밀리초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 순서대로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1.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년도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2.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3.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4.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시간  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5.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분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6.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3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2017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3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날자를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시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분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타임존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형식으로 표현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DateObject.toLocaleString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([locales [, options]])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지정된 지역에서 표현하는 방식의 날짜를 문자열로 리턴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next.toLocaleStirng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 : 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3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sz="13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3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3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3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3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3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3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toLocaleString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현지 표기법에 맞는 문자열 반환</a:t>
            </a:r>
            <a:endParaRPr lang="ko-KR" altLang="en-US" sz="13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날짜에 대해 실행하엿다면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3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날자가</a:t>
            </a:r>
            <a:r>
              <a:rPr lang="ko-KR" altLang="en-US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현지 형식에 맞게 문자열로 변환 </a:t>
            </a:r>
            <a:r>
              <a:rPr lang="en-US" altLang="ko-KR" sz="13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42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5.Array </a:t>
            </a:r>
            <a:r>
              <a:rPr lang="ko-KR" altLang="en-US" dirty="0" smtClean="0"/>
              <a:t>객체로 배열 만들기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2637" y="1499616"/>
            <a:ext cx="11339763" cy="535838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 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객체로 배열 만들기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Array 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객체로 배열 만들기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//array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배열 객체 생성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변수 생성한 것과 동일함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15.1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15.4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16.1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19.2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21.4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평균 온도는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sz="12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배열의 원소 수는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: "</a:t>
            </a:r>
            <a:r>
              <a:rPr lang="ko-KR" altLang="en-US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degrees</a:t>
            </a:r>
            <a:r>
              <a:rPr lang="en-US" altLang="ko-KR" sz="12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배열은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생성해도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객체로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다루어짐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배열에 여러 타입의 데이터 섞여 저장 가능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any = new Array(5);    //5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개의 원소를 가진 배열 생성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any[0] = 0; 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any[1] = 5.5; </a:t>
            </a:r>
            <a:endParaRPr lang="en-US" altLang="ko-KR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any[2] = "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이미지 벡터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";   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 저장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any[3] = new Date();     //date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 저장 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any[4] =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convertFunction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//function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convertFunction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주소를 저장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문자열을 배열처럼 사용이 가능하다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연산자를 사용하여 각 문자에 접근한다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hello = new String("Hello"); //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문자열을 </a:t>
            </a:r>
            <a:r>
              <a:rPr lang="ko-KR" altLang="en-US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담기위한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객체</a:t>
            </a:r>
            <a:endParaRPr lang="ko-KR" altLang="en-US" sz="12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 = hello[0]; //c = "H" 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아니라 문자열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"H" --&gt;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06" y="4903245"/>
            <a:ext cx="303889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328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6. </a:t>
            </a:r>
            <a:r>
              <a:rPr lang="ko-KR" altLang="en-US" dirty="0" smtClean="0"/>
              <a:t>화살표 함수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애로우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펑션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58" y="1778407"/>
            <a:ext cx="7850284" cy="47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423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1. callback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91" y="1741505"/>
            <a:ext cx="6149778" cy="4989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8495" y="2695073"/>
            <a:ext cx="2141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open live server</a:t>
            </a:r>
          </a:p>
          <a:p>
            <a:endParaRPr lang="en-US" altLang="ko-KR" dirty="0"/>
          </a:p>
          <a:p>
            <a:r>
              <a:rPr lang="ko-KR" altLang="en-US" dirty="0" smtClean="0"/>
              <a:t>소스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중단점 찍고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새로고침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디버깅 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5649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2. </a:t>
            </a:r>
            <a:r>
              <a:rPr lang="ko-KR" altLang="en-US" dirty="0" err="1" smtClean="0"/>
              <a:t>전개구문</a:t>
            </a:r>
            <a:r>
              <a:rPr lang="en-US" altLang="ko-KR" dirty="0" smtClean="0"/>
              <a:t>(…)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06" y="1770150"/>
            <a:ext cx="7491889" cy="48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71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전개구문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(…)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95" y="1624263"/>
            <a:ext cx="5322679" cy="50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00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4. day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131" y="1740544"/>
            <a:ext cx="12091737" cy="49398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수요일은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pink, 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다른 요일은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gold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요일 배열 변수를 선언하고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화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목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금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토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day.getDay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날짜 객체에 현재 날씨를 저장하는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메소드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날짜가 수요일일 경우 분홍색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5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"gold"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//+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나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나 둘다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문자랑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변수 연결한다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오늘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altLang="ko-KR" sz="15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5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5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sz="15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day.getDate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(), "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+ week[a] + "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요일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");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5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5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current = new Date();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일요일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0,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토요일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6,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목요일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4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if(</a:t>
            </a:r>
            <a:r>
              <a:rPr lang="en-US" altLang="ko-KR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current.getDay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 == 4)</a:t>
            </a:r>
            <a:endParaRPr lang="en-US" altLang="ko-KR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배열은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생성해도 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 </a:t>
            </a:r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객체로 </a:t>
            </a:r>
            <a:r>
              <a:rPr lang="ko-KR" altLang="en-US" sz="15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다루어짐</a:t>
            </a:r>
            <a:endParaRPr lang="ko-KR" altLang="en-US" sz="15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5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9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013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3) </a:t>
            </a:r>
            <a:r>
              <a:rPr lang="ko-KR" altLang="en-US" sz="1800" dirty="0" smtClean="0"/>
              <a:t>자바스크립트 데이터 타입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(1) </a:t>
            </a:r>
            <a:r>
              <a:rPr lang="ko-KR" altLang="en-US" sz="1800" dirty="0" smtClean="0"/>
              <a:t>기본형 타입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(2) </a:t>
            </a:r>
            <a:r>
              <a:rPr lang="ko-KR" altLang="en-US" sz="1800" dirty="0" err="1" smtClean="0"/>
              <a:t>객체타입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endParaRPr lang="ko-KR" altLang="en-US" sz="1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120274" y="2667535"/>
          <a:ext cx="89501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47">
                  <a:extLst>
                    <a:ext uri="{9D8B030D-6E8A-4147-A177-3AD203B41FA5}">
                      <a16:colId xmlns:a16="http://schemas.microsoft.com/office/drawing/2014/main" val="1114588621"/>
                    </a:ext>
                  </a:extLst>
                </a:gridCol>
                <a:gridCol w="3397123">
                  <a:extLst>
                    <a:ext uri="{9D8B030D-6E8A-4147-A177-3AD203B41FA5}">
                      <a16:colId xmlns:a16="http://schemas.microsoft.com/office/drawing/2014/main" val="4209159008"/>
                    </a:ext>
                  </a:extLst>
                </a:gridCol>
                <a:gridCol w="4136988">
                  <a:extLst>
                    <a:ext uri="{9D8B030D-6E8A-4147-A177-3AD203B41FA5}">
                      <a16:colId xmlns:a16="http://schemas.microsoft.com/office/drawing/2014/main" val="3571922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종류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설명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사용 예시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5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number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정수 혹은 실수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100, 10.5,</a:t>
                      </a:r>
                      <a:r>
                        <a:rPr lang="en-US" altLang="ko-KR" sz="1300" baseline="0" dirty="0" smtClean="0"/>
                        <a:t> 10e+3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8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string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문자 혹은 문자열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"</a:t>
                      </a:r>
                      <a:r>
                        <a:rPr lang="ko-KR" altLang="en-US" sz="1300" dirty="0" smtClean="0"/>
                        <a:t>홍길동</a:t>
                      </a:r>
                      <a:r>
                        <a:rPr lang="en-US" altLang="ko-KR" sz="1300" dirty="0" smtClean="0"/>
                        <a:t>", '</a:t>
                      </a:r>
                      <a:r>
                        <a:rPr lang="ko-KR" altLang="en-US" sz="1300" dirty="0" smtClean="0"/>
                        <a:t>홍길동</a:t>
                      </a:r>
                      <a:r>
                        <a:rPr lang="en-US" altLang="ko-KR" sz="1300" dirty="0" smtClean="0"/>
                        <a:t>'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0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 smtClean="0"/>
                        <a:t>boolean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참 혹은 거짓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true,</a:t>
                      </a:r>
                      <a:r>
                        <a:rPr lang="en-US" altLang="ko-KR" sz="1300" baseline="0" dirty="0" smtClean="0"/>
                        <a:t> false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8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array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데이터의 집합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배열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smtClean="0"/>
                        <a:t>객체로 취급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["</a:t>
                      </a:r>
                      <a:r>
                        <a:rPr lang="ko-KR" altLang="en-US" sz="1300" dirty="0" smtClean="0"/>
                        <a:t>서울</a:t>
                      </a:r>
                      <a:r>
                        <a:rPr lang="en-US" altLang="ko-KR" sz="1300" dirty="0" smtClean="0"/>
                        <a:t>","</a:t>
                      </a:r>
                      <a:r>
                        <a:rPr lang="ko-KR" altLang="en-US" sz="1300" dirty="0" smtClean="0"/>
                        <a:t>인천</a:t>
                      </a:r>
                      <a:r>
                        <a:rPr lang="en-US" altLang="ko-KR" sz="1300" dirty="0" smtClean="0"/>
                        <a:t>","</a:t>
                      </a:r>
                      <a:r>
                        <a:rPr lang="ko-KR" altLang="en-US" sz="1300" dirty="0" smtClean="0"/>
                        <a:t>부산</a:t>
                      </a:r>
                      <a:r>
                        <a:rPr lang="en-US" altLang="ko-KR" sz="1300" dirty="0" smtClean="0"/>
                        <a:t>"]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4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object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데이터 속성과 값으로 이루어진 집합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{name</a:t>
                      </a:r>
                      <a:r>
                        <a:rPr lang="en-US" altLang="ko-KR" sz="1300" baseline="0" dirty="0" smtClean="0"/>
                        <a:t> : '</a:t>
                      </a:r>
                      <a:r>
                        <a:rPr lang="ko-KR" altLang="en-US" sz="1300" baseline="0" dirty="0" smtClean="0"/>
                        <a:t>홍길동</a:t>
                      </a:r>
                      <a:r>
                        <a:rPr lang="en-US" altLang="ko-KR" sz="1300" baseline="0" dirty="0" smtClean="0"/>
                        <a:t>', age : 25}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6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객체 값이 없음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null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8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undefined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데이터 값이 정해지지 않음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undefined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5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0482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5. </a:t>
            </a:r>
            <a:r>
              <a:rPr lang="ko-KR" altLang="en-US" dirty="0" err="1" smtClean="0"/>
              <a:t>난수함수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8071" y="1595021"/>
            <a:ext cx="11375858" cy="526297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를 활용한 구구단 연습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아래에 실행되는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난수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함수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//(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복습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()*a+1) -&gt; 1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까지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난수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생성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()*9 + 1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까지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math.floor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(m)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소수점 이하를 제거한 정수 리턴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//math. floor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안해주면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소숫점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난수가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발생하기에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해줘야한다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를 활용한 구구단 연습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구구단 문제 생성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ques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는 문자열로 쓰임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랜덤난수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출력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임의함수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randomInt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사용자로부터 답 입력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0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은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최초값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값은 얼마입니까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취소 버튼이 </a:t>
            </a:r>
            <a:r>
              <a:rPr lang="ko-KR" altLang="en-US" sz="14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클린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된 경우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(null)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wirte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구구단 연습을 종료합니다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구구단 정답 계산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문자열인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ques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를 숫자로 변환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정답과 사용자 입력 비교 </a:t>
            </a:r>
            <a:endParaRPr lang="ko-KR" altLang="en-US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wirte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정답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아니오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wirte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"="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"&lt;strong&gt;"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"&lt;/strong&gt;</a:t>
            </a:r>
            <a:r>
              <a:rPr lang="ko-KR" altLang="en-US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4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 smtClean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3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 smtClean="0"/>
              <a:t>6. </a:t>
            </a:r>
            <a:r>
              <a:rPr lang="ko-KR" altLang="en-US" dirty="0" smtClean="0"/>
              <a:t>화살표 함수 직접 해보기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78" y="1680090"/>
            <a:ext cx="4359443" cy="5022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350" y="2358191"/>
            <a:ext cx="3843158" cy="29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5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84425"/>
            <a:ext cx="10972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 smtClean="0"/>
              <a:t>4) </a:t>
            </a:r>
            <a:r>
              <a:rPr lang="ko-KR" altLang="en-US" sz="1800" dirty="0" smtClean="0"/>
              <a:t>자바스크립트 변수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(1) </a:t>
            </a:r>
            <a:r>
              <a:rPr lang="ko-KR" altLang="en-US" sz="1800" dirty="0" smtClean="0"/>
              <a:t>자바스크립트 데이터 저장 공간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(2) </a:t>
            </a:r>
            <a:r>
              <a:rPr lang="ko-KR" altLang="en-US" sz="1800" dirty="0" smtClean="0"/>
              <a:t>변수 선언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변수 이름을 정하고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저장 공간을 할당하며</a:t>
            </a:r>
            <a:r>
              <a:rPr lang="en-US" altLang="ko-KR" sz="1800" dirty="0" smtClean="0"/>
              <a:t>, 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키워드를 사용할 수도 있고 빼고 할 수도 있다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(3) </a:t>
            </a:r>
            <a:r>
              <a:rPr lang="ko-KR" altLang="en-US" sz="1800" dirty="0" smtClean="0"/>
              <a:t>자바 스크립트에는 변수 타입 없기 때문에 변수 타입 선언하지 않음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var</a:t>
            </a:r>
            <a:r>
              <a:rPr lang="en-US" altLang="ko-KR" sz="1800" dirty="0" smtClean="0"/>
              <a:t> score; // </a:t>
            </a:r>
            <a:r>
              <a:rPr lang="ko-KR" altLang="en-US" sz="1800" dirty="0" smtClean="0"/>
              <a:t>정상적인 변수 선언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score;//</a:t>
            </a:r>
            <a:r>
              <a:rPr lang="ko-KR" altLang="en-US" sz="1800" dirty="0" smtClean="0"/>
              <a:t>오류 </a:t>
            </a:r>
            <a:r>
              <a:rPr lang="ko-KR" altLang="en-US" sz="1800" dirty="0" err="1" smtClean="0"/>
              <a:t>변수타입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없음 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  (4) </a:t>
            </a:r>
            <a:r>
              <a:rPr lang="ko-KR" altLang="en-US" sz="1800" dirty="0" smtClean="0"/>
              <a:t>변수에 타입이 없기 때문에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저장되는 값에 대한 제약 없음 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	score = 66.8; </a:t>
            </a:r>
            <a:r>
              <a:rPr lang="ko-KR" altLang="en-US" sz="1800" dirty="0" smtClean="0"/>
              <a:t>실수도 저장 가능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	score = "high";// </a:t>
            </a:r>
            <a:r>
              <a:rPr lang="ko-KR" altLang="en-US" sz="1800" dirty="0" smtClean="0"/>
              <a:t>문자열도 저장 가능 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0987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2516</Words>
  <Application>Microsoft Office PowerPoint</Application>
  <PresentationFormat>와이드스크린</PresentationFormat>
  <Paragraphs>1686</Paragraphs>
  <Slides>81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6" baseType="lpstr">
      <vt:lpstr>맑은 고딕</vt:lpstr>
      <vt:lpstr>Arial</vt:lpstr>
      <vt:lpstr>Consolas</vt:lpstr>
      <vt:lpstr>Wingdings 3</vt:lpstr>
      <vt:lpstr>Office 테마</vt:lpstr>
      <vt:lpstr>자바스크립트모음 피피티</vt:lpstr>
      <vt:lpstr>1. 자바스크립트의 역할</vt:lpstr>
      <vt:lpstr>1. 자바스크립트의 역할</vt:lpstr>
      <vt:lpstr>2. 자바스크립트 작성 방법</vt:lpstr>
      <vt:lpstr>3. 자바스크립트 포함 방법</vt:lpstr>
      <vt:lpstr>자바스크립트 코드의 위치</vt:lpstr>
      <vt:lpstr>이론</vt:lpstr>
      <vt:lpstr>이론</vt:lpstr>
      <vt:lpstr>이론</vt:lpstr>
      <vt:lpstr>PowerPoint 프레젠테이션</vt:lpstr>
      <vt:lpstr>실습1. 자바스크립트 예제</vt:lpstr>
      <vt:lpstr>실습 2. 변수의 재선언과 재할당</vt:lpstr>
      <vt:lpstr>실습 2. 변수의 재선언과 재할당</vt:lpstr>
      <vt:lpstr>실습3. 호이스팅-1</vt:lpstr>
      <vt:lpstr>실습4. 호이스팅-2</vt:lpstr>
      <vt:lpstr>자바스크립트 변수 선언 - 호이스팅</vt:lpstr>
      <vt:lpstr>이론</vt:lpstr>
      <vt:lpstr>이론</vt:lpstr>
      <vt:lpstr>변수 </vt:lpstr>
      <vt:lpstr>변수 이름 정하는 규칙</vt:lpstr>
      <vt:lpstr>변수 선언 및 할당</vt:lpstr>
      <vt:lpstr>실습 5. typeof</vt:lpstr>
      <vt:lpstr>실습 5. typeof</vt:lpstr>
      <vt:lpstr>실습6. convert-result섭씨와 화씨 변환하기</vt:lpstr>
      <vt:lpstr>실습6. convert-result섭씨와 화씨 변환하기</vt:lpstr>
      <vt:lpstr>자바스크립트의 형 변환</vt:lpstr>
      <vt:lpstr>자동 형 변환</vt:lpstr>
      <vt:lpstr>실습7.인치를 센티미터로 변환하기 </vt:lpstr>
      <vt:lpstr>실습8. document.write()활용</vt:lpstr>
      <vt:lpstr>실습9. this 지역변수와 전역변수 </vt:lpstr>
      <vt:lpstr>실습10. url 링크의 href에 자바스크립트 작성</vt:lpstr>
      <vt:lpstr>연산자</vt:lpstr>
      <vt:lpstr>실습11.ret 프롬프트 확인경고</vt:lpstr>
      <vt:lpstr>실습11.ret 프롬프트 확인경고</vt:lpstr>
      <vt:lpstr>실습1. prompt alert창</vt:lpstr>
      <vt:lpstr>연산자 우선 순위</vt:lpstr>
      <vt:lpstr>실습2. if-else이용한 학점 매기기</vt:lpstr>
      <vt:lpstr>실습3. parseInt</vt:lpstr>
      <vt:lpstr>실습4.</vt:lpstr>
      <vt:lpstr>실습5. 3의 배수 (직접해보기)</vt:lpstr>
      <vt:lpstr>실습5. 3의 배수 (비교)</vt:lpstr>
      <vt:lpstr>실습1. switch문으로 커피 주문</vt:lpstr>
      <vt:lpstr>실습2. 짝수홀수_if문</vt:lpstr>
      <vt:lpstr>실습3. 짝수홀수_삼항연산자</vt:lpstr>
      <vt:lpstr>실습2. for문 배열 요소 출력</vt:lpstr>
      <vt:lpstr>forEach문 두가지 방법 중요 앞으로 익숙해질 것</vt:lpstr>
      <vt:lpstr>람다식의 특징</vt:lpstr>
      <vt:lpstr>실습5. switch문 2</vt:lpstr>
      <vt:lpstr>실습1. do-while문</vt:lpstr>
      <vt:lpstr>실습2. for...in문</vt:lpstr>
      <vt:lpstr>깃</vt:lpstr>
      <vt:lpstr>깃 </vt:lpstr>
      <vt:lpstr>실습 1. 중첩for문</vt:lpstr>
      <vt:lpstr>실습2. 구구단 </vt:lpstr>
      <vt:lpstr>실습2. 구구단</vt:lpstr>
      <vt:lpstr>깃, 깃허브</vt:lpstr>
      <vt:lpstr>실습1. 함수 </vt:lpstr>
      <vt:lpstr>실습2. eval()함수, isnan()함수,  parseInt()함수</vt:lpstr>
      <vt:lpstr>실습2. eval()함수, isnan()함수,  parseInt()함수</vt:lpstr>
      <vt:lpstr>실습3. 함수호출 calSum()</vt:lpstr>
      <vt:lpstr>실습4. evall() 함수 만들어서 출력</vt:lpstr>
      <vt:lpstr>실습5. 구구단 함수 만들기</vt:lpstr>
      <vt:lpstr>실습5. 구구단 함수 만들기</vt:lpstr>
      <vt:lpstr>실습6. function adder()</vt:lpstr>
      <vt:lpstr>실습1. plots_[]로 배열만들기 </vt:lpstr>
      <vt:lpstr>실습1.flots_[]로 배열만들기 </vt:lpstr>
      <vt:lpstr>실습2.length.html _객체 생성 및 활용</vt:lpstr>
      <vt:lpstr>실습3. add-2 </vt:lpstr>
      <vt:lpstr>PowerPoint 프레젠테이션</vt:lpstr>
      <vt:lpstr>실습1. return문/익명함수</vt:lpstr>
      <vt:lpstr>실습2. 인자가 있을 때와 없을 때</vt:lpstr>
      <vt:lpstr>실습3. 방문 시간에 따라 변하는 배경색(getSeconds/getDate/getHours…)</vt:lpstr>
      <vt:lpstr>실습4. 현재 시간 알아내기 Date 객체()</vt:lpstr>
      <vt:lpstr>실습5.Array 객체로 배열 만들기 </vt:lpstr>
      <vt:lpstr>실습6. 화살표 함수(애로우 펑션)</vt:lpstr>
      <vt:lpstr>실습1. callback함수</vt:lpstr>
      <vt:lpstr>실습2. 전개구문(…)</vt:lpstr>
      <vt:lpstr>실습3. 전개구문 (…) </vt:lpstr>
      <vt:lpstr>실습4. day</vt:lpstr>
      <vt:lpstr>실습5. 난수함수</vt:lpstr>
      <vt:lpstr>실습6. 화살표 함수 직접 해보기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자바스크립트모음 피피티</dc:title>
  <dc:creator>a</dc:creator>
  <cp:lastModifiedBy>a</cp:lastModifiedBy>
  <cp:revision>1</cp:revision>
  <dcterms:created xsi:type="dcterms:W3CDTF">2023-03-10T03:33:36Z</dcterms:created>
  <dcterms:modified xsi:type="dcterms:W3CDTF">2023-03-10T03:33:44Z</dcterms:modified>
</cp:coreProperties>
</file>