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2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8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4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7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4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2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8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B455-ED99-4C3D-B379-5EA26626DFD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6943-26AD-410E-A463-198A8ECE0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7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/>
        </p:nvSpPr>
        <p:spPr>
          <a:xfrm>
            <a:off x="703736" y="601780"/>
            <a:ext cx="5079441" cy="4964629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프로그래밍 언어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컴퓨터에서 일을 수행하는 프로그램을 작성하기 위해 사용되는 언어이다</a:t>
            </a:r>
            <a:r>
              <a:rPr lang="en-US" altLang="ko-KR" sz="800" b="0" dirty="0" smtClean="0"/>
              <a:t>.</a:t>
            </a:r>
          </a:p>
          <a:p>
            <a:pPr marL="0" indent="0">
              <a:buNone/>
            </a:pPr>
            <a:r>
              <a:rPr lang="en-US" altLang="ko-KR" sz="800" b="0" dirty="0"/>
              <a:t> </a:t>
            </a:r>
            <a:r>
              <a:rPr lang="ko-KR" altLang="en-US" sz="800" b="0" dirty="0" smtClean="0"/>
              <a:t>세계적으로 많이 사용하는 프로그래밍 언어에는 대표적으로 </a:t>
            </a:r>
            <a:r>
              <a:rPr lang="en-US" altLang="ko-KR" sz="800" b="0" dirty="0" smtClean="0"/>
              <a:t>C</a:t>
            </a:r>
            <a:r>
              <a:rPr lang="ko-KR" altLang="en-US" sz="800" b="0" dirty="0" smtClean="0"/>
              <a:t>언어가 있으며</a:t>
            </a:r>
            <a:r>
              <a:rPr lang="en-US" altLang="ko-KR" sz="800" b="0" dirty="0"/>
              <a:t> </a:t>
            </a:r>
            <a:r>
              <a:rPr lang="ko-KR" altLang="en-US" sz="800" b="0" dirty="0" err="1" smtClean="0"/>
              <a:t>파이썬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자바에서도 사용되는 프로그래밍 언어와도 비슷한 부분이 많다</a:t>
            </a:r>
            <a:r>
              <a:rPr lang="en-US" altLang="ko-KR" sz="800" b="0" dirty="0" smtClean="0"/>
              <a:t>.</a:t>
            </a:r>
          </a:p>
          <a:p>
            <a:pPr marL="0" indent="0">
              <a:buNone/>
            </a:pPr>
            <a:endParaRPr lang="en-US" altLang="ko-KR" sz="800" b="0" dirty="0"/>
          </a:p>
          <a:p>
            <a:pPr marL="0" indent="0">
              <a:buNone/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알고리즘과 코딩</a:t>
            </a:r>
            <a:endParaRPr lang="en-US" altLang="ko-KR" sz="800" dirty="0" smtClean="0"/>
          </a:p>
          <a:p>
            <a:pPr marL="0" indent="0">
              <a:buNone/>
            </a:pPr>
            <a:r>
              <a:rPr lang="ko-KR" altLang="en-US" sz="800" b="0" dirty="0" smtClean="0"/>
              <a:t>다음 그림과 같이 나열되어 있는 문자열을 압축하여 </a:t>
            </a:r>
            <a:r>
              <a:rPr lang="en-US" altLang="ko-KR" sz="800" b="0" dirty="0" smtClean="0"/>
              <a:t>8</a:t>
            </a:r>
            <a:r>
              <a:rPr lang="ko-KR" altLang="en-US" sz="800" b="0" dirty="0" smtClean="0"/>
              <a:t>글자로 나타내면 원래 데이터보다 길이가 짧아져</a:t>
            </a:r>
            <a:endParaRPr lang="en-US" altLang="ko-KR" sz="800" b="0" dirty="0" smtClean="0"/>
          </a:p>
          <a:p>
            <a:pPr marL="0" indent="0">
              <a:buNone/>
            </a:pPr>
            <a:r>
              <a:rPr lang="ko-KR" altLang="en-US" sz="800" b="0" dirty="0" smtClean="0"/>
              <a:t>저장공간을 절약 할 수 있다</a:t>
            </a:r>
            <a:r>
              <a:rPr lang="en-US" altLang="ko-KR" sz="800" b="0" dirty="0" smtClean="0"/>
              <a:t>.</a:t>
            </a:r>
          </a:p>
          <a:p>
            <a:pPr marL="0" indent="0">
              <a:buNone/>
            </a:pPr>
            <a:endParaRPr lang="en-US" altLang="ko-KR" sz="800" b="0" dirty="0"/>
          </a:p>
          <a:p>
            <a:pPr marL="0" indent="0">
              <a:buNone/>
            </a:pPr>
            <a:endParaRPr lang="en-US" altLang="ko-KR" sz="800" b="0" dirty="0" smtClean="0"/>
          </a:p>
          <a:p>
            <a:pPr marL="0" indent="0">
              <a:buNone/>
            </a:pPr>
            <a:endParaRPr lang="en-US" altLang="ko-KR" sz="800" b="0" dirty="0"/>
          </a:p>
          <a:p>
            <a:pPr marL="0" indent="0">
              <a:buNone/>
            </a:pPr>
            <a:endParaRPr lang="en-US" altLang="ko-KR" sz="800" b="0" dirty="0" smtClean="0"/>
          </a:p>
          <a:p>
            <a:pPr marL="0" indent="0">
              <a:buNone/>
            </a:pPr>
            <a:endParaRPr lang="en-US" altLang="ko-KR" sz="800" b="0" dirty="0"/>
          </a:p>
          <a:p>
            <a:pPr marL="0" indent="0">
              <a:buNone/>
            </a:pPr>
            <a:endParaRPr lang="en-US" altLang="ko-KR" sz="800" b="0" dirty="0" smtClean="0"/>
          </a:p>
          <a:p>
            <a:pPr marL="0" indent="0">
              <a:buNone/>
            </a:pPr>
            <a:endParaRPr lang="en-US" altLang="ko-KR" sz="800" b="0" dirty="0"/>
          </a:p>
          <a:p>
            <a:pPr marL="0" indent="0">
              <a:buNone/>
            </a:pPr>
            <a:endParaRPr lang="en-US" altLang="ko-KR" sz="800" b="0" dirty="0" smtClean="0"/>
          </a:p>
          <a:p>
            <a:pPr marL="0" indent="0">
              <a:buNone/>
            </a:pPr>
            <a:endParaRPr lang="en-US" altLang="ko-KR" sz="800" b="0" dirty="0"/>
          </a:p>
          <a:p>
            <a:pPr marL="0" indent="0">
              <a:buNone/>
            </a:pPr>
            <a:endParaRPr lang="en-US" altLang="ko-KR" sz="800" b="0" dirty="0" smtClean="0"/>
          </a:p>
          <a:p>
            <a:pPr marL="0" indent="0">
              <a:buNone/>
            </a:pPr>
            <a:r>
              <a:rPr lang="ko-KR" altLang="en-US" sz="800" b="0" dirty="0" smtClean="0"/>
              <a:t>일정한 패턴을 발견하고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패턴을 토대로 문제를 해결하는 것이 </a:t>
            </a:r>
            <a:r>
              <a:rPr lang="ko-KR" altLang="en-US" sz="800" dirty="0" smtClean="0"/>
              <a:t>알고리즘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pPr marL="0" indent="0">
              <a:buNone/>
            </a:pPr>
            <a:r>
              <a:rPr lang="ko-KR" altLang="en-US" sz="800" b="0" dirty="0" smtClean="0"/>
              <a:t>그리고 이 알고리즘을 코드로 표현하는 행동을 </a:t>
            </a:r>
            <a:r>
              <a:rPr lang="ko-KR" altLang="en-US" sz="800" dirty="0" smtClean="0"/>
              <a:t>코딩</a:t>
            </a:r>
            <a:r>
              <a:rPr lang="ko-KR" altLang="en-US" sz="800" b="0" dirty="0" smtClean="0"/>
              <a:t>이라고 한다</a:t>
            </a:r>
            <a:r>
              <a:rPr lang="en-US" altLang="ko-KR" sz="800" b="0" dirty="0" smtClean="0"/>
              <a:t>.</a:t>
            </a:r>
            <a:endParaRPr lang="en-US" altLang="ko-KR" sz="800" b="0" dirty="0"/>
          </a:p>
          <a:p>
            <a:pPr marL="0" indent="0">
              <a:buNone/>
            </a:pPr>
            <a:endParaRPr lang="en-US" altLang="ko-KR" sz="800" b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44" y="1877726"/>
            <a:ext cx="2043464" cy="1274547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4" y="3550318"/>
            <a:ext cx="2966440" cy="238826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959642" y="617621"/>
            <a:ext cx="0" cy="563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35006"/>
              </p:ext>
            </p:extLst>
          </p:nvPr>
        </p:nvGraphicFramePr>
        <p:xfrm>
          <a:off x="6288728" y="601780"/>
          <a:ext cx="5350484" cy="3176274"/>
        </p:xfrm>
        <a:graphic>
          <a:graphicData uri="http://schemas.openxmlformats.org/drawingml/2006/table">
            <a:tbl>
              <a:tblPr/>
              <a:tblGrid>
                <a:gridCol w="1337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7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1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휴먼명조"/>
                        </a:rPr>
                        <a:t>서식</a:t>
                      </a:r>
                      <a:endParaRPr lang="ko-KR" altLang="en-US" sz="13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휴먼명조"/>
                        </a:rPr>
                        <a:t>변수타입</a:t>
                      </a:r>
                      <a:endParaRPr lang="ko-KR" altLang="en-US" sz="13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휴먼명조"/>
                        </a:rPr>
                        <a:t>서식</a:t>
                      </a:r>
                      <a:endParaRPr lang="ko-KR" altLang="en-US" sz="13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휴먼명조"/>
                        </a:rPr>
                        <a:t>동작</a:t>
                      </a:r>
                      <a:endParaRPr lang="ko-KR" altLang="en-US" sz="13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%d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정수형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\n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줄바꿈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%f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실수형</a:t>
                      </a:r>
                      <a:endParaRPr lang="ko-KR" altLang="en-US" sz="10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\t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탭 만큼 띄우기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%ld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긴 정수형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\</a:t>
                      </a:r>
                      <a:r>
                        <a:rPr lang="en-US" sz="1300" b="0" kern="0" spc="-11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‘</a:t>
                      </a:r>
                      <a:r>
                        <a:rPr lang="en-US" altLang="ko-KR" sz="10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쿼티션</a:t>
                      </a:r>
                      <a:r>
                        <a:rPr lang="en-US" altLang="ko-KR" sz="10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) </a:t>
                      </a:r>
                      <a:r>
                        <a:rPr lang="ko-KR" altLang="en-US" sz="10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%lf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긴 </a:t>
                      </a:r>
                      <a:r>
                        <a:rPr lang="ko-KR" altLang="en-US" sz="1000" b="0" kern="0" spc="-7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실수형</a:t>
                      </a:r>
                      <a:endParaRPr lang="ko-KR" altLang="en-US" sz="10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\</a:t>
                      </a:r>
                      <a:r>
                        <a:rPr lang="en-US" sz="1300" b="0" kern="0" spc="-11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“</a:t>
                      </a:r>
                      <a:r>
                        <a:rPr lang="en-US" altLang="ko-KR" sz="10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더블 </a:t>
                      </a:r>
                      <a:r>
                        <a:rPr lang="ko-KR" altLang="en-US" sz="1000" b="0" kern="0" spc="-7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쿼티션</a:t>
                      </a:r>
                      <a:r>
                        <a:rPr lang="en-US" altLang="ko-KR" sz="10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) </a:t>
                      </a:r>
                      <a:r>
                        <a:rPr lang="ko-KR" altLang="en-US" sz="10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%c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문자 </a:t>
                      </a:r>
                      <a:r>
                        <a:rPr lang="en-US" altLang="ko-KR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‘ ’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한글 </a:t>
                      </a:r>
                      <a:r>
                        <a:rPr lang="ko-KR" altLang="en-US" sz="1000" b="0" kern="0" spc="-7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한글자</a:t>
                      </a:r>
                      <a:r>
                        <a:rPr lang="ko-KR" altLang="en-US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 안됨</a:t>
                      </a:r>
                      <a:r>
                        <a:rPr lang="en-US" altLang="ko-KR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0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\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\</a:t>
                      </a:r>
                      <a:r>
                        <a:rPr lang="en-US" altLang="ko-KR" sz="1000" b="0" kern="0" spc="-11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-11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역슬래쉬</a:t>
                      </a:r>
                      <a:r>
                        <a:rPr lang="en-US" altLang="ko-KR" sz="1000" b="0" kern="0" spc="-11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) </a:t>
                      </a:r>
                      <a:r>
                        <a:rPr lang="ko-KR" altLang="en-US" sz="1000" b="0" kern="0" spc="-11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64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%s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문자열 </a:t>
                      </a:r>
                      <a:r>
                        <a:rPr lang="en-US" altLang="ko-KR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“ “</a:t>
                      </a:r>
                      <a:endParaRPr lang="ko-KR" altLang="en-US" sz="10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3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;</a:t>
                      </a:r>
                      <a:endParaRPr lang="ko-KR" altLang="en-US" sz="13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문단 끝인걸 표시</a:t>
                      </a:r>
                      <a:endParaRPr lang="ko-KR" altLang="en-US" sz="10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64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예</a:t>
                      </a:r>
                      <a:r>
                        <a:rPr lang="en-US" altLang="ko-KR" sz="13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) </a:t>
                      </a:r>
                      <a:r>
                        <a:rPr lang="en-US" sz="13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%</a:t>
                      </a:r>
                      <a:r>
                        <a:rPr lang="ko-KR" altLang="en-US" sz="13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숫자</a:t>
                      </a:r>
                      <a:r>
                        <a:rPr lang="en-US" altLang="ko-KR" sz="13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s</a:t>
                      </a:r>
                      <a:endParaRPr lang="en-US" sz="13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공간 확보</a:t>
                      </a:r>
                      <a:r>
                        <a:rPr lang="en-US" altLang="ko-KR" sz="1000" b="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숫자만큼</a:t>
                      </a:r>
                      <a:endParaRPr lang="en-US" altLang="ko-KR" sz="1000" b="0" kern="0" spc="-70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000" b="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000" b="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붙이면 왼쪽정렬</a:t>
                      </a:r>
                      <a:endParaRPr lang="ko-KR" altLang="en-US" sz="10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예</a:t>
                      </a:r>
                      <a:r>
                        <a:rPr lang="en-US" altLang="ko-KR" sz="13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) %5.2f</a:t>
                      </a:r>
                      <a:endParaRPr lang="ko-KR" altLang="en-US" sz="13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칸 공간 확보 그리고 </a:t>
                      </a:r>
                      <a:endParaRPr lang="en-US" altLang="ko-KR" sz="1000" b="0" kern="0" spc="-7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소수점 </a:t>
                      </a:r>
                      <a:r>
                        <a:rPr lang="en-US" altLang="ko-KR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000" b="0" kern="0" spc="-7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번째자리까지</a:t>
                      </a:r>
                      <a:r>
                        <a:rPr lang="ko-KR" altLang="en-US" sz="1000" b="0" kern="0" spc="-7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HY견고딕" panose="02030600000101010101" pitchFamily="18" charset="-127"/>
                        </a:rPr>
                        <a:t> 표시</a:t>
                      </a:r>
                      <a:endParaRPr lang="ko-KR" altLang="en-US" sz="1000" b="0" kern="0" spc="-70" dirty="0">
                        <a:solidFill>
                          <a:srgbClr val="000000"/>
                        </a:solidFill>
                        <a:effectLst/>
                        <a:latin typeface="+mj-lt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21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164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맑은 고딕</vt:lpstr>
      <vt:lpstr>휴먼명조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2022-03-08T03:39:01Z</dcterms:created>
  <dcterms:modified xsi:type="dcterms:W3CDTF">2022-03-08T07:26:20Z</dcterms:modified>
</cp:coreProperties>
</file>