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5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3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5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6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B112-EBDF-4618-8DA5-BA6B24D2769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C6B1-9193-43AE-9B74-E83D056C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 </a:t>
            </a:r>
            <a:r>
              <a:rPr lang="ko-KR" altLang="en-US" dirty="0"/>
              <a:t>소스코드 관리와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6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 어떻게 소스코드를 관리했을까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충돌은 어떻게 회피했을까</a:t>
            </a:r>
            <a:r>
              <a:rPr lang="en-US" altLang="ko-KR" dirty="0"/>
              <a:t>? (</a:t>
            </a:r>
            <a:r>
              <a:rPr lang="ko-KR" altLang="en-US" dirty="0"/>
              <a:t>시간 분배</a:t>
            </a:r>
            <a:r>
              <a:rPr lang="en-US" altLang="ko-KR" dirty="0"/>
              <a:t>)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237949" y="2921924"/>
            <a:ext cx="2808312" cy="720080"/>
          </a:xfrm>
          <a:prstGeom prst="roundRect">
            <a:avLst>
              <a:gd name="adj" fmla="val 13546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09958" y="2987867"/>
            <a:ext cx="2520279" cy="57964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누가 할지 순서 정하기</a:t>
            </a: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한번에 한 사람만 작업하기</a:t>
            </a: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규칙을 지키기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360950" y="2670668"/>
            <a:ext cx="2786924" cy="936104"/>
            <a:chOff x="2289132" y="2067694"/>
            <a:chExt cx="4176464" cy="936104"/>
          </a:xfrm>
        </p:grpSpPr>
        <p:sp>
          <p:nvSpPr>
            <p:cNvPr id="36" name="원통 35"/>
            <p:cNvSpPr/>
            <p:nvPr/>
          </p:nvSpPr>
          <p:spPr bwMode="auto">
            <a:xfrm>
              <a:off x="2866571" y="2571750"/>
              <a:ext cx="936104" cy="36004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개발자</a:t>
              </a:r>
              <a:r>
                <a:rPr lang="en-US" altLang="ko-KR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289132" y="2067694"/>
              <a:ext cx="4176464" cy="936104"/>
              <a:chOff x="2289132" y="2067694"/>
              <a:chExt cx="4176464" cy="1322878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289132" y="2067694"/>
                <a:ext cx="0" cy="132287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4370644" y="2067694"/>
                <a:ext cx="0" cy="132287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465596" y="2067694"/>
                <a:ext cx="0" cy="132287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오른쪽 화살표 37"/>
            <p:cNvSpPr/>
            <p:nvPr/>
          </p:nvSpPr>
          <p:spPr bwMode="auto">
            <a:xfrm>
              <a:off x="2307359" y="2283718"/>
              <a:ext cx="2054529" cy="3292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</a:t>
              </a:r>
              <a:r>
                <a:rPr lang="en-US" altLang="ko-KR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저녁 근무</a:t>
              </a: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4386260" y="2283718"/>
              <a:ext cx="2054529" cy="3292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새벽 근무</a:t>
              </a:r>
            </a:p>
          </p:txBody>
        </p:sp>
        <p:sp>
          <p:nvSpPr>
            <p:cNvPr id="40" name="원통 39"/>
            <p:cNvSpPr/>
            <p:nvPr/>
          </p:nvSpPr>
          <p:spPr bwMode="auto">
            <a:xfrm>
              <a:off x="4945472" y="2571750"/>
              <a:ext cx="936104" cy="36004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개발자</a:t>
              </a:r>
              <a:r>
                <a:rPr lang="en-US" altLang="ko-KR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 bwMode="auto">
          <a:xfrm>
            <a:off x="5309957" y="2629724"/>
            <a:ext cx="1368152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충돌을 피하는 방법</a:t>
            </a:r>
            <a:endParaRPr lang="en-US" altLang="ko-KR" sz="105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형 설명선 51"/>
          <p:cNvSpPr/>
          <p:nvPr/>
        </p:nvSpPr>
        <p:spPr bwMode="auto">
          <a:xfrm>
            <a:off x="2697042" y="3678780"/>
            <a:ext cx="952676" cy="576064"/>
          </a:xfrm>
          <a:prstGeom prst="wedgeEllipseCallout">
            <a:avLst>
              <a:gd name="adj1" fmla="val -7520"/>
              <a:gd name="adj2" fmla="val -59791"/>
            </a:avLst>
          </a:prstGeom>
          <a:solidFill>
            <a:schemeClr val="bg1">
              <a:lumMod val="85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</a:t>
            </a:r>
            <a:r>
              <a:rPr kumimoji="1" lang="en-US" altLang="ko-KR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저녁까지 </a:t>
            </a:r>
            <a:endParaRPr kumimoji="1" lang="en-US" altLang="ko-KR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생성</a:t>
            </a:r>
          </a:p>
        </p:txBody>
      </p:sp>
      <p:sp>
        <p:nvSpPr>
          <p:cNvPr id="53" name="타원형 설명선 52"/>
          <p:cNvSpPr/>
          <p:nvPr/>
        </p:nvSpPr>
        <p:spPr bwMode="auto">
          <a:xfrm>
            <a:off x="4120630" y="3678780"/>
            <a:ext cx="952676" cy="576064"/>
          </a:xfrm>
          <a:prstGeom prst="wedgeEllipseCallout">
            <a:avLst>
              <a:gd name="adj1" fmla="val -7520"/>
              <a:gd name="adj2" fmla="val -59791"/>
            </a:avLst>
          </a:prstGeom>
          <a:solidFill>
            <a:schemeClr val="bg1">
              <a:lumMod val="85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</a:t>
            </a:r>
            <a:r>
              <a:rPr kumimoji="1" lang="en-US" altLang="ko-KR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저녁까지 </a:t>
            </a:r>
            <a:endParaRPr kumimoji="1" lang="en-US" altLang="ko-KR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생성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350650" y="4644836"/>
            <a:ext cx="2834756" cy="522843"/>
          </a:xfrm>
          <a:prstGeom prst="roundRect">
            <a:avLst>
              <a:gd name="adj" fmla="val 1074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08000" indent="-108000" algn="l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소스코드의 충돌이 없음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268194" y="4647633"/>
            <a:ext cx="2834756" cy="522843"/>
          </a:xfrm>
          <a:prstGeom prst="roundRect">
            <a:avLst>
              <a:gd name="adj" fmla="val 1074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>
              <a:lnSpc>
                <a:spcPct val="110000"/>
              </a:lnSpc>
            </a:pPr>
            <a:endParaRPr lang="en-US" altLang="ko-KR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서로 다른 기능을 개발할 때는 비효율적임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337002" y="4517659"/>
            <a:ext cx="5752272" cy="249593"/>
            <a:chOff x="1724425" y="2211710"/>
            <a:chExt cx="5935285" cy="249593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724425" y="2211710"/>
              <a:ext cx="1451021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ko-KR" altLang="en-US" sz="105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6205871" y="2216442"/>
              <a:ext cx="1453839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</p:grpSp>
      <p:sp>
        <p:nvSpPr>
          <p:cNvPr id="61" name="오른쪽 화살표 60"/>
          <p:cNvSpPr/>
          <p:nvPr/>
        </p:nvSpPr>
        <p:spPr bwMode="auto">
          <a:xfrm>
            <a:off x="2363729" y="2557406"/>
            <a:ext cx="2774761" cy="329286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 하루 계획</a:t>
            </a:r>
          </a:p>
        </p:txBody>
      </p:sp>
    </p:spTree>
    <p:extLst>
      <p:ext uri="{BB962C8B-B14F-4D97-AF65-F5344CB8AC3E}">
        <p14:creationId xmlns:p14="http://schemas.microsoft.com/office/powerpoint/2010/main" val="42380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 어떻게 소스코드를 관리했을까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충돌은 어떻게 회피했을까</a:t>
            </a:r>
            <a:r>
              <a:rPr lang="en-US" altLang="ko-KR" dirty="0"/>
              <a:t>? (</a:t>
            </a:r>
            <a:r>
              <a:rPr lang="ko-KR" altLang="en-US" dirty="0"/>
              <a:t>업무 분배</a:t>
            </a:r>
            <a:r>
              <a:rPr lang="en-US" altLang="ko-KR" dirty="0"/>
              <a:t>)</a:t>
            </a:r>
          </a:p>
        </p:txBody>
      </p:sp>
      <p:sp>
        <p:nvSpPr>
          <p:cNvPr id="6" name="원통 5"/>
          <p:cNvSpPr/>
          <p:nvPr/>
        </p:nvSpPr>
        <p:spPr bwMode="auto">
          <a:xfrm>
            <a:off x="3034913" y="3376107"/>
            <a:ext cx="624655" cy="36004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/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개발자</a:t>
            </a:r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원통 6"/>
          <p:cNvSpPr/>
          <p:nvPr/>
        </p:nvSpPr>
        <p:spPr bwMode="auto">
          <a:xfrm>
            <a:off x="3779371" y="3376107"/>
            <a:ext cx="624655" cy="36004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/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개발자</a:t>
            </a:r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34"/>
          <p:cNvGrpSpPr/>
          <p:nvPr/>
        </p:nvGrpSpPr>
        <p:grpSpPr>
          <a:xfrm>
            <a:off x="2409190" y="2765011"/>
            <a:ext cx="2786924" cy="936104"/>
            <a:chOff x="2289132" y="2067694"/>
            <a:chExt cx="4176464" cy="132287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289132" y="2067694"/>
              <a:ext cx="0" cy="132287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465596" y="2067694"/>
              <a:ext cx="0" cy="132287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 bwMode="auto">
          <a:xfrm>
            <a:off x="5340130" y="2913195"/>
            <a:ext cx="2808312" cy="720080"/>
          </a:xfrm>
          <a:prstGeom prst="roundRect">
            <a:avLst>
              <a:gd name="adj" fmla="val 13546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12139" y="2968881"/>
            <a:ext cx="2520279" cy="60016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같은 시간에 각자 작업을 수행하기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작업자들이 모여서 차이점을 확인하기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08000" indent="-1080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개발된 것을 합치기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387802" y="4289926"/>
            <a:ext cx="5760640" cy="745297"/>
            <a:chOff x="1724425" y="2211710"/>
            <a:chExt cx="5943919" cy="745297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1733030" y="2334142"/>
              <a:ext cx="2924946" cy="620068"/>
            </a:xfrm>
            <a:prstGeom prst="roundRect">
              <a:avLst>
                <a:gd name="adj" fmla="val 1074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08000" indent="-108000" algn="l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작업자가 교대로 작업해야 하는 방법에 비해 </a:t>
              </a:r>
              <a:br>
                <a:rPr lang="en-US" altLang="ko-KR" sz="1000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인적 자원을 효율적으로 활용할 수 있음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724425" y="2211710"/>
              <a:ext cx="1451021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ko-KR" altLang="en-US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743398" y="2336939"/>
              <a:ext cx="2924946" cy="620068"/>
            </a:xfrm>
            <a:prstGeom prst="roundRect">
              <a:avLst>
                <a:gd name="adj" fmla="val 1074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>
                <a:lnSpc>
                  <a:spcPct val="110000"/>
                </a:lnSpc>
              </a:pPr>
              <a:endPara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차이점을 찾기 위해 엄청난 시간이 소요됨</a:t>
              </a:r>
            </a:p>
            <a:p>
              <a:pPr marL="108000" indent="-108000" algn="l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latin typeface="나눔고딕" pitchFamily="50" charset="-127"/>
                  <a:ea typeface="나눔고딕" pitchFamily="50" charset="-127"/>
                </a:rPr>
                <a:t>재작업</a:t>
              </a: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 중 소스코드 손실 가능성이 높음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205871" y="2216442"/>
              <a:ext cx="1453839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2576530" y="4781235"/>
            <a:ext cx="1440160" cy="1440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 bwMode="auto">
          <a:xfrm>
            <a:off x="3163318" y="3701115"/>
            <a:ext cx="952676" cy="432048"/>
          </a:xfrm>
          <a:prstGeom prst="wedgeEllipseCallout">
            <a:avLst>
              <a:gd name="adj1" fmla="val -26860"/>
              <a:gd name="adj2" fmla="val -61371"/>
            </a:avLst>
          </a:prstGeom>
          <a:solidFill>
            <a:schemeClr val="bg1">
              <a:lumMod val="85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각자 할 일을 </a:t>
            </a:r>
            <a:endParaRPr kumimoji="1" lang="en-US" altLang="ko-KR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따로 구현함</a:t>
            </a:r>
          </a:p>
        </p:txBody>
      </p:sp>
      <p:sp>
        <p:nvSpPr>
          <p:cNvPr id="24" name="타원형 설명선 23"/>
          <p:cNvSpPr/>
          <p:nvPr/>
        </p:nvSpPr>
        <p:spPr bwMode="auto">
          <a:xfrm>
            <a:off x="3163318" y="3701115"/>
            <a:ext cx="952676" cy="432048"/>
          </a:xfrm>
          <a:prstGeom prst="wedgeEllipseCallout">
            <a:avLst>
              <a:gd name="adj1" fmla="val 55513"/>
              <a:gd name="adj2" fmla="val -56632"/>
            </a:avLst>
          </a:prstGeom>
          <a:solidFill>
            <a:schemeClr val="bg1">
              <a:lumMod val="85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각자 할 일을 </a:t>
            </a:r>
            <a:endParaRPr kumimoji="1" lang="en-US" altLang="ko-KR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따로 할당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6492258" y="4637219"/>
            <a:ext cx="576064" cy="1440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015498" y="4789619"/>
            <a:ext cx="1052824" cy="135632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2414529" y="2651749"/>
            <a:ext cx="2774761" cy="329286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 하루 계획</a:t>
            </a:r>
          </a:p>
        </p:txBody>
      </p:sp>
      <p:sp>
        <p:nvSpPr>
          <p:cNvPr id="30" name="오른쪽 화살표 29"/>
          <p:cNvSpPr/>
          <p:nvPr/>
        </p:nvSpPr>
        <p:spPr bwMode="auto">
          <a:xfrm>
            <a:off x="2423912" y="2981035"/>
            <a:ext cx="2772201" cy="32928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</a:t>
            </a:r>
            <a:r>
              <a:rPr lang="en-US" altLang="ko-KR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저녁 근무</a:t>
            </a:r>
          </a:p>
        </p:txBody>
      </p:sp>
    </p:spTree>
    <p:extLst>
      <p:ext uri="{BB962C8B-B14F-4D97-AF65-F5344CB8AC3E}">
        <p14:creationId xmlns:p14="http://schemas.microsoft.com/office/powerpoint/2010/main" val="132534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진화된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전문적인 소스코드 관리 툴의 등장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CVS</a:t>
            </a:r>
          </a:p>
          <a:p>
            <a:pPr marL="0" indent="0">
              <a:buNone/>
            </a:pPr>
            <a:r>
              <a:rPr lang="en-US" altLang="ko-KR" dirty="0"/>
              <a:t>  SVN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16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739099" y="1906045"/>
            <a:ext cx="5040560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프로젝트에서 많이 활용되는 소스코드 관리 시스템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654731" y="1998525"/>
            <a:ext cx="963400" cy="1879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733675" y="2358565"/>
            <a:ext cx="5040560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저장 및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후에 반영하는 중앙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집중식의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772051" y="2444627"/>
            <a:ext cx="963400" cy="1879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733471" y="2811085"/>
            <a:ext cx="5040560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 – Modify - Merge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64707" y="3356085"/>
            <a:ext cx="5014952" cy="856680"/>
            <a:chOff x="2012456" y="2794929"/>
            <a:chExt cx="5408049" cy="85668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2021062" y="2917360"/>
              <a:ext cx="5399443" cy="734249"/>
            </a:xfrm>
            <a:prstGeom prst="roundRect">
              <a:avLst>
                <a:gd name="adj" fmla="val 604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08000" indent="-108000" algn="l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서버에서 소스를 복사 후 수정하고 다시 서버에 반영하므로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하나의 파일을 수정하고 있어도 </a:t>
              </a:r>
              <a:br>
                <a:rPr lang="en-US" altLang="ko-KR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다른 개발자가 접근할 수 있음</a:t>
              </a:r>
              <a:endParaRPr lang="en-US" altLang="ko-KR" sz="9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단위로 수정 이력을 관리할 수 있어 좀더 세분화된 관리가 가능함</a:t>
              </a:r>
              <a:endParaRPr lang="en-US" altLang="ko-KR" sz="9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012456" y="2794929"/>
              <a:ext cx="989223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ko-KR" altLang="en-US" sz="9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2747211" y="3636701"/>
            <a:ext cx="1728192" cy="1879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883115" y="3780717"/>
            <a:ext cx="1584176" cy="187916"/>
          </a:xfrm>
          <a:prstGeom prst="rect">
            <a:avLst/>
          </a:prstGeom>
          <a:solidFill>
            <a:srgbClr val="DFEE16">
              <a:alpha val="35000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1280918" y="1469969"/>
            <a:ext cx="1824232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CVS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관리 방법</a:t>
            </a:r>
            <a:endParaRPr lang="en-US" altLang="ko-KR" sz="105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2" descr="http://images.clipartpanda.com/server-computer-clipart-database-clipart-database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45" y="3973901"/>
            <a:ext cx="545663" cy="6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원통 19"/>
          <p:cNvSpPr/>
          <p:nvPr/>
        </p:nvSpPr>
        <p:spPr bwMode="auto">
          <a:xfrm>
            <a:off x="2009726" y="3730099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91429" y="5829471"/>
            <a:ext cx="2481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1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Source safe</a:t>
            </a:r>
            <a:r>
              <a:rPr lang="ko-KR" altLang="en-US" sz="11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단점 보완</a:t>
            </a:r>
            <a:endParaRPr lang="en-US" altLang="ko-KR" sz="11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5238" y="3887763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 bwMode="auto">
          <a:xfrm>
            <a:off x="2009726" y="4291355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1650" y="4449019"/>
            <a:ext cx="6142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</a:t>
            </a:r>
            <a:endParaRPr lang="ko-KR" altLang="en-US" dirty="0"/>
          </a:p>
        </p:txBody>
      </p:sp>
      <p:sp>
        <p:nvSpPr>
          <p:cNvPr id="26" name="원통 25"/>
          <p:cNvSpPr/>
          <p:nvPr/>
        </p:nvSpPr>
        <p:spPr bwMode="auto">
          <a:xfrm>
            <a:off x="4685287" y="3798493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24005" y="3956157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</a:t>
            </a:r>
            <a:endParaRPr lang="ko-KR" altLang="en-US" dirty="0"/>
          </a:p>
        </p:txBody>
      </p:sp>
      <p:sp>
        <p:nvSpPr>
          <p:cNvPr id="28" name="원통 27"/>
          <p:cNvSpPr/>
          <p:nvPr/>
        </p:nvSpPr>
        <p:spPr bwMode="auto">
          <a:xfrm>
            <a:off x="4685287" y="4359749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20799" y="4517413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8" idx="1"/>
          </p:cNvCxnSpPr>
          <p:nvPr/>
        </p:nvCxnSpPr>
        <p:spPr>
          <a:xfrm flipH="1" flipV="1">
            <a:off x="3023797" y="4045909"/>
            <a:ext cx="432048" cy="264130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1"/>
          </p:cNvCxnSpPr>
          <p:nvPr/>
        </p:nvCxnSpPr>
        <p:spPr>
          <a:xfrm flipH="1">
            <a:off x="3023797" y="4310039"/>
            <a:ext cx="432048" cy="239926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093250" y="4011966"/>
            <a:ext cx="432048" cy="264130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093250" y="4276096"/>
            <a:ext cx="432048" cy="239926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58168" y="3677375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946352" y="4517413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97670" y="4460383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00634" y="3885295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1727652" y="2376313"/>
            <a:ext cx="3877433" cy="3329161"/>
          </a:xfrm>
          <a:prstGeom prst="roundRect">
            <a:avLst>
              <a:gd name="adj" fmla="val 627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8" name="그룹 40"/>
          <p:cNvGrpSpPr/>
          <p:nvPr/>
        </p:nvGrpSpPr>
        <p:grpSpPr>
          <a:xfrm>
            <a:off x="1925695" y="6068814"/>
            <a:ext cx="5328593" cy="250068"/>
            <a:chOff x="4502859" y="2252943"/>
            <a:chExt cx="5832649" cy="250068"/>
          </a:xfrm>
        </p:grpSpPr>
        <p:sp>
          <p:nvSpPr>
            <p:cNvPr id="49" name="아래쪽 화살표 48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48094" y="2252943"/>
              <a:ext cx="5687414" cy="250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동시에 여러 개발자가 소스코드 수정을 할 수 있음</a:t>
              </a:r>
              <a:endParaRPr lang="en-US" altLang="ko-KR" sz="1000" b="1" dirty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2" name="Picture 2" descr="http://images.clipartpanda.com/server-computer-clipart-database-clipart-database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64" y="3536379"/>
            <a:ext cx="545663" cy="6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원통 52"/>
          <p:cNvSpPr/>
          <p:nvPr/>
        </p:nvSpPr>
        <p:spPr bwMode="auto">
          <a:xfrm>
            <a:off x="6284319" y="2358638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86990" y="5819292"/>
            <a:ext cx="2481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1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반영되는 순서에 의해 반영됨</a:t>
            </a:r>
            <a:endParaRPr lang="en-US" altLang="ko-KR" sz="11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19831" y="2516302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</a:t>
            </a:r>
            <a:endParaRPr lang="ko-KR" altLang="en-US" dirty="0"/>
          </a:p>
        </p:txBody>
      </p:sp>
      <p:sp>
        <p:nvSpPr>
          <p:cNvPr id="56" name="원통 55"/>
          <p:cNvSpPr/>
          <p:nvPr/>
        </p:nvSpPr>
        <p:spPr bwMode="auto">
          <a:xfrm>
            <a:off x="6432242" y="4822656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74166" y="4980320"/>
            <a:ext cx="6142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</a:t>
            </a:r>
            <a:endParaRPr lang="ko-KR" altLang="en-US" dirty="0"/>
          </a:p>
        </p:txBody>
      </p:sp>
      <p:sp>
        <p:nvSpPr>
          <p:cNvPr id="58" name="원통 57"/>
          <p:cNvSpPr/>
          <p:nvPr/>
        </p:nvSpPr>
        <p:spPr bwMode="auto">
          <a:xfrm>
            <a:off x="9143856" y="2424517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82574" y="2582181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</a:t>
            </a:r>
            <a:endParaRPr lang="ko-KR" altLang="en-US" dirty="0"/>
          </a:p>
        </p:txBody>
      </p:sp>
      <p:sp>
        <p:nvSpPr>
          <p:cNvPr id="60" name="원통 59"/>
          <p:cNvSpPr/>
          <p:nvPr/>
        </p:nvSpPr>
        <p:spPr bwMode="auto">
          <a:xfrm>
            <a:off x="9169638" y="4973171"/>
            <a:ext cx="271155" cy="15627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05150" y="5130835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595542" y="2502653"/>
            <a:ext cx="1303356" cy="1124880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4"/>
          </p:cNvCxnSpPr>
          <p:nvPr/>
        </p:nvCxnSpPr>
        <p:spPr>
          <a:xfrm flipV="1">
            <a:off x="6703397" y="4281227"/>
            <a:ext cx="982890" cy="619566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8624133" y="2728481"/>
            <a:ext cx="298688" cy="760612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</p:cNvCxnSpPr>
          <p:nvPr/>
        </p:nvCxnSpPr>
        <p:spPr>
          <a:xfrm flipH="1" flipV="1">
            <a:off x="8624133" y="4369492"/>
            <a:ext cx="545505" cy="681816"/>
          </a:xfrm>
          <a:prstGeom prst="straightConnector1">
            <a:avLst/>
          </a:prstGeom>
          <a:ln>
            <a:solidFill>
              <a:srgbClr val="180DF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 bwMode="auto">
          <a:xfrm>
            <a:off x="5831798" y="2070605"/>
            <a:ext cx="4436151" cy="3756273"/>
          </a:xfrm>
          <a:prstGeom prst="roundRect">
            <a:avLst>
              <a:gd name="adj" fmla="val 627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7" name="그룹 40"/>
          <p:cNvGrpSpPr/>
          <p:nvPr/>
        </p:nvGrpSpPr>
        <p:grpSpPr>
          <a:xfrm>
            <a:off x="6769354" y="6038664"/>
            <a:ext cx="3024183" cy="261610"/>
            <a:chOff x="4502859" y="2252943"/>
            <a:chExt cx="3310254" cy="261610"/>
          </a:xfrm>
        </p:grpSpPr>
        <p:sp>
          <p:nvSpPr>
            <p:cNvPr id="68" name="아래쪽 화살표 67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48095" y="2252943"/>
              <a:ext cx="316501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충돌되는 부분은 확인 후 수정 반영함</a:t>
              </a:r>
              <a:endParaRPr lang="en-US" altLang="ko-KR" sz="1000" b="1" dirty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타원형 설명선 71"/>
          <p:cNvSpPr/>
          <p:nvPr/>
        </p:nvSpPr>
        <p:spPr bwMode="auto">
          <a:xfrm>
            <a:off x="3743722" y="1609725"/>
            <a:ext cx="1637746" cy="838597"/>
          </a:xfrm>
          <a:prstGeom prst="wedgeEllipseCallout">
            <a:avLst>
              <a:gd name="adj1" fmla="val 1364"/>
              <a:gd name="adj2" fmla="val 657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개별 수정 작업</a:t>
            </a:r>
            <a:endParaRPr kumimoji="1" lang="ko-KR" altLang="en-US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형 설명선 72"/>
          <p:cNvSpPr/>
          <p:nvPr/>
        </p:nvSpPr>
        <p:spPr bwMode="auto">
          <a:xfrm>
            <a:off x="7559836" y="1229394"/>
            <a:ext cx="2572348" cy="920147"/>
          </a:xfrm>
          <a:prstGeom prst="wedgeEllipseCallout">
            <a:avLst>
              <a:gd name="adj1" fmla="val 1364"/>
              <a:gd name="adj2" fmla="val 657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 수정사항 반영</a:t>
            </a:r>
            <a:endParaRPr kumimoji="1" lang="ko-KR" altLang="en-US" sz="9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8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828453" y="4087714"/>
            <a:ext cx="8153746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사용 방법과 서버에 저장을 하여 협업이 가능하므로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오픈소스에서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많이 활용되고 있음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862041" y="4889998"/>
            <a:ext cx="8153746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단점을 보완한 다양한 형태의 프로그램이 개발되어 진화하고 있음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54060" y="2068090"/>
            <a:ext cx="8451990" cy="1646659"/>
            <a:chOff x="2012456" y="2794929"/>
            <a:chExt cx="5408049" cy="792088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2021062" y="2917360"/>
              <a:ext cx="5399443" cy="669657"/>
            </a:xfrm>
            <a:prstGeom prst="roundRect">
              <a:avLst>
                <a:gd name="adj" fmla="val 604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08000" indent="-108000" algn="l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디렉터리와 파일 이름을 변경하는 것을 지원하지 않아</a:t>
              </a:r>
              <a:r>
                <a:rPr lang="en-US" altLang="ko-KR" sz="15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변경되는 것을 관리할 수 없음</a:t>
              </a:r>
              <a:endPara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오로지 파일 내용의 변화만 관리가 가능함</a:t>
              </a:r>
              <a:endPara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네트워크가 끊어지거나 서버에 문제가 발생하면 소프트웨어 개발 프로젝트가 중지될 수 있음</a:t>
              </a:r>
              <a:endPara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012456" y="2794929"/>
              <a:ext cx="989223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75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CVS vs SVN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069410" y="2557581"/>
            <a:ext cx="3474140" cy="2033469"/>
          </a:xfrm>
          <a:prstGeom prst="roundRect">
            <a:avLst>
              <a:gd name="adj" fmla="val 60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08000" indent="-108000"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단위의 이력 관리</a:t>
            </a: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서버가 연결된 상태에서 실시간으로만 소스코드의 모든 수정상태를 확인할 수 있음</a:t>
            </a: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061430" y="2435150"/>
            <a:ext cx="1342544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 altLang="ko-KR" sz="15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CVS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특징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736799" y="2556989"/>
            <a:ext cx="3474140" cy="2033469"/>
          </a:xfrm>
          <a:prstGeom prst="roundRect">
            <a:avLst>
              <a:gd name="adj" fmla="val 60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08000" indent="-108000"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Revision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단위의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</a:t>
            </a: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정보도 항상 로컬 컴퓨터에 저장하기 때문에 네트워크가 연결되지 않아도 소스코드의 모든 변경 정보를 확인할 수 있음</a:t>
            </a:r>
            <a:endParaRPr lang="en-US" altLang="ko-KR" sz="15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723246" y="2434558"/>
            <a:ext cx="1342544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 altLang="ko-KR" sz="15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특징</a:t>
            </a:r>
          </a:p>
        </p:txBody>
      </p:sp>
      <p:sp>
        <p:nvSpPr>
          <p:cNvPr id="10" name="직사각형 9"/>
          <p:cNvSpPr/>
          <p:nvPr/>
        </p:nvSpPr>
        <p:spPr>
          <a:xfrm rot="21158652">
            <a:off x="7077841" y="3986849"/>
            <a:ext cx="2098651" cy="323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CVS</a:t>
            </a:r>
            <a:r>
              <a:rPr lang="ko-KR" altLang="en-US" sz="1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가장 큰 차이점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CVS vs SVN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576239" y="2148483"/>
            <a:ext cx="1800200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CVS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공통 단점</a:t>
            </a:r>
            <a:endParaRPr lang="en-US" altLang="ko-KR" sz="105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36278" y="2570650"/>
            <a:ext cx="8699045" cy="925123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네트워크가 끊어지면 실제 수정 및 반영을 할 수 있는 작업은 불가능한 중앙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집중식의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형태를 활용함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36277" y="4300358"/>
            <a:ext cx="8699045" cy="925123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서버가 연결되지 않는 환경에서는 사용하기 힘든 단점이 있음</a:t>
            </a:r>
          </a:p>
        </p:txBody>
      </p:sp>
      <p:grpSp>
        <p:nvGrpSpPr>
          <p:cNvPr id="9" name="그룹 40"/>
          <p:cNvGrpSpPr/>
          <p:nvPr/>
        </p:nvGrpSpPr>
        <p:grpSpPr>
          <a:xfrm>
            <a:off x="1936277" y="3681192"/>
            <a:ext cx="8855548" cy="386644"/>
            <a:chOff x="4502859" y="2252943"/>
            <a:chExt cx="5044453" cy="386644"/>
          </a:xfrm>
        </p:grpSpPr>
        <p:sp>
          <p:nvSpPr>
            <p:cNvPr id="10" name="아래쪽 화살표 9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48094" y="2252943"/>
              <a:ext cx="4899218" cy="386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ko-KR" altLang="en-US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네트워크가 끊어진 상황에서 소스코드 작업을 계속 수행하더라도 </a:t>
              </a:r>
              <a:r>
                <a:rPr lang="ko-KR" altLang="en-US" b="1" dirty="0" err="1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변경점을</a:t>
              </a:r>
              <a:r>
                <a:rPr lang="ko-KR" altLang="en-US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 저장하고 반영할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32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074667" y="5615467"/>
            <a:ext cx="7764658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저장소를 두고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오프라인에서 작업하고 이력관리를 할 수 있음</a:t>
            </a:r>
          </a:p>
        </p:txBody>
      </p:sp>
      <p:grpSp>
        <p:nvGrpSpPr>
          <p:cNvPr id="5" name="그룹 40"/>
          <p:cNvGrpSpPr/>
          <p:nvPr/>
        </p:nvGrpSpPr>
        <p:grpSpPr>
          <a:xfrm>
            <a:off x="2224310" y="6051591"/>
            <a:ext cx="7367365" cy="244682"/>
            <a:chOff x="4502859" y="2252943"/>
            <a:chExt cx="5044453" cy="244682"/>
          </a:xfrm>
        </p:grpSpPr>
        <p:sp>
          <p:nvSpPr>
            <p:cNvPr id="6" name="아래쪽 화살표 5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8094" y="2252943"/>
              <a:ext cx="4899218" cy="244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ko-KR" altLang="en-US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그 후에 서버에 반영하여 다른 소스들과 </a:t>
              </a:r>
              <a:r>
                <a:rPr lang="ko-KR" altLang="en-US" b="1" dirty="0" err="1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변경점을</a:t>
              </a:r>
              <a:r>
                <a:rPr lang="ko-KR" altLang="en-US" b="1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 적용하면 됨</a:t>
              </a: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1902141" y="1786557"/>
            <a:ext cx="8274456" cy="461748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리누스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토발즈라는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개발자가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 관리를 위해 만든 소스코드 관리 시스템</a:t>
            </a:r>
          </a:p>
        </p:txBody>
      </p:sp>
      <p:grpSp>
        <p:nvGrpSpPr>
          <p:cNvPr id="14" name="그룹 23"/>
          <p:cNvGrpSpPr/>
          <p:nvPr/>
        </p:nvGrpSpPr>
        <p:grpSpPr>
          <a:xfrm>
            <a:off x="1933174" y="3627926"/>
            <a:ext cx="8043088" cy="1734234"/>
            <a:chOff x="2012456" y="2794929"/>
            <a:chExt cx="5408049" cy="644524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2021062" y="2917360"/>
              <a:ext cx="5399443" cy="522093"/>
            </a:xfrm>
            <a:prstGeom prst="roundRect">
              <a:avLst>
                <a:gd name="adj" fmla="val 604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08000" indent="-108000" algn="l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빠른 속도와 단순한 구조</a:t>
              </a:r>
              <a:endPara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비선형적인 개발과 완벽한 분산을 통해 대형 프로젝트에서 유용하게 사용 하는 것</a:t>
              </a:r>
              <a:endPara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012456" y="2794929"/>
              <a:ext cx="1447779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</a:t>
              </a:r>
              <a:r>
                <a:rPr lang="ko-KR" altLang="en-US" sz="15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핵심 목표</a:t>
              </a:r>
              <a:endParaRPr lang="en-US" altLang="ko-KR" sz="15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 bwMode="auto">
          <a:xfrm>
            <a:off x="1901937" y="2501612"/>
            <a:ext cx="8274660" cy="436097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대형 프로젝트에서의 효과적인 관리를 위해서 가장 많이 사용되고 있는 소스코드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4571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?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: </a:t>
            </a:r>
            <a:r>
              <a:rPr lang="ko-KR" altLang="en-US" dirty="0"/>
              <a:t>소스코드 관리 시스템의 한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 err="1"/>
              <a:t>Git</a:t>
            </a:r>
            <a:r>
              <a:rPr lang="ko-KR" altLang="en-US" dirty="0"/>
              <a:t>을 사용할 수 있도록 서버를 </a:t>
            </a:r>
            <a:r>
              <a:rPr lang="ko-KR" altLang="en-US" dirty="0" err="1"/>
              <a:t>세팅하여</a:t>
            </a:r>
            <a:r>
              <a:rPr lang="ko-KR" altLang="en-US" dirty="0"/>
              <a:t> 제공하는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15828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관리의 중요성</a:t>
            </a:r>
            <a:endParaRPr lang="en-US" altLang="ko-KR" dirty="0"/>
          </a:p>
          <a:p>
            <a:r>
              <a:rPr lang="ko-KR" altLang="en-US" dirty="0"/>
              <a:t>기존의 방법</a:t>
            </a:r>
            <a:endParaRPr lang="en-US" altLang="ko-KR" dirty="0"/>
          </a:p>
          <a:p>
            <a:r>
              <a:rPr lang="ko-KR" altLang="en-US" dirty="0"/>
              <a:t>진화된 방법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? </a:t>
            </a:r>
            <a:r>
              <a:rPr lang="en-US" altLang="ko-KR" dirty="0" err="1"/>
              <a:t>Github</a:t>
            </a:r>
            <a:r>
              <a:rPr lang="en-US" altLang="ko-KR" dirty="0"/>
              <a:t> ?</a:t>
            </a:r>
          </a:p>
          <a:p>
            <a:r>
              <a:rPr lang="ko-KR" altLang="en-US" dirty="0"/>
              <a:t>소스코드 관리의 예</a:t>
            </a:r>
          </a:p>
        </p:txBody>
      </p:sp>
    </p:spTree>
    <p:extLst>
      <p:ext uri="{BB962C8B-B14F-4D97-AF65-F5344CB8AC3E}">
        <p14:creationId xmlns:p14="http://schemas.microsoft.com/office/powerpoint/2010/main" val="173789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?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9720" y="4534322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2672" y="2532906"/>
            <a:ext cx="1350980" cy="1296144"/>
          </a:xfrm>
          <a:prstGeom prst="roundRect">
            <a:avLst>
              <a:gd name="adj" fmla="val 7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직사각형 5"/>
          <p:cNvSpPr/>
          <p:nvPr/>
        </p:nvSpPr>
        <p:spPr>
          <a:xfrm>
            <a:off x="2442562" y="4852665"/>
            <a:ext cx="7616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때 소스코드를 올려놓는 서버가 필요한데</a:t>
            </a:r>
            <a:r>
              <a:rPr lang="en-US" altLang="ko-KR" sz="15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서버를 제공해 주는 서비스임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1" y="2384970"/>
            <a:ext cx="1584176" cy="65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형 설명선 8"/>
          <p:cNvSpPr/>
          <p:nvPr/>
        </p:nvSpPr>
        <p:spPr bwMode="auto">
          <a:xfrm>
            <a:off x="5942830" y="2532906"/>
            <a:ext cx="2763019" cy="1429494"/>
          </a:xfrm>
          <a:prstGeom prst="wedgeEllipseCallout">
            <a:avLst>
              <a:gd name="adj1" fmla="val -55947"/>
              <a:gd name="adj2" fmla="val -9404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홈페이지를 운영할 때 홈페이지 파일들을 올려놓는 서버가 있듯이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4633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프로젝트에서 소스코드 개발 및 관리는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어떻게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76350" y="3228975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ko-KR" altLang="en-US" dirty="0"/>
              <a:t>에 프로젝트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3475" y="3228975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많은 개발자들이 참여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10600" y="3228974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개발하는 </a:t>
            </a:r>
            <a:r>
              <a:rPr lang="en-US" altLang="ko-KR" dirty="0"/>
              <a:t>Code commit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10600" y="4695824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코드의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43475" y="4695824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  <a:r>
              <a:rPr lang="ko-KR" altLang="en-US" dirty="0"/>
              <a:t>를 통해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6350" y="4695824"/>
            <a:ext cx="28956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코드의 반영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4362450" y="3309936"/>
            <a:ext cx="419100" cy="4571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029575" y="3309936"/>
            <a:ext cx="419100" cy="4571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9848850" y="4086222"/>
            <a:ext cx="419100" cy="4571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8029575" y="4776786"/>
            <a:ext cx="419100" cy="4571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333875" y="4776786"/>
            <a:ext cx="419100" cy="4571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94" y="1690688"/>
            <a:ext cx="7294855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이슈에 대한 논의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690688"/>
            <a:ext cx="568656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5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 잘 저장되어 있던 내 컴퓨터가 갑자기 망가진다면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어제까지 잘 되던 코드를 잘못 수정했는데</a:t>
            </a:r>
            <a:r>
              <a:rPr lang="en-US" altLang="ko-KR" dirty="0"/>
              <a:t>, </a:t>
            </a:r>
            <a:r>
              <a:rPr lang="ko-KR" altLang="en-US" dirty="0"/>
              <a:t>다시 복귀가 불가능 하다면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중요성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152193" y="3615122"/>
            <a:ext cx="5249440" cy="3048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소스코드의 변화 내용을 저장하거나 되돌리는데 용이함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40853" y="3615122"/>
            <a:ext cx="288032" cy="304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48137" y="3282750"/>
            <a:ext cx="1584176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관리의 활용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152193" y="3972835"/>
            <a:ext cx="5249440" cy="3048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소스코드를 다양한 버전으로 분기하여 다양한 관리를 할 수 있음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840853" y="3972835"/>
            <a:ext cx="288032" cy="304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52193" y="4330548"/>
            <a:ext cx="5249440" cy="3048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 중 발생하는 다양한 문서들의 버전 관리를 통해 프로젝트 전반에 대한 관리가 가능함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840853" y="4330548"/>
            <a:ext cx="288032" cy="304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152193" y="4688262"/>
            <a:ext cx="5249440" cy="3048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시점에 내부적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공식적으로 배포하는 것을 버전으로 관리 가능함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840853" y="4688262"/>
            <a:ext cx="288032" cy="304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25"/>
          <p:cNvGrpSpPr/>
          <p:nvPr/>
        </p:nvGrpSpPr>
        <p:grpSpPr>
          <a:xfrm>
            <a:off x="2712088" y="2399755"/>
            <a:ext cx="7832541" cy="784831"/>
            <a:chOff x="2195735" y="788659"/>
            <a:chExt cx="7832541" cy="571461"/>
          </a:xfrm>
        </p:grpSpPr>
        <p:sp>
          <p:nvSpPr>
            <p:cNvPr id="14" name="직사각형 13"/>
            <p:cNvSpPr/>
            <p:nvPr/>
          </p:nvSpPr>
          <p:spPr>
            <a:xfrm>
              <a:off x="2195735" y="788659"/>
              <a:ext cx="7738197" cy="571461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500" dirty="0">
                  <a:latin typeface="나눔고딕" pitchFamily="50" charset="-127"/>
                  <a:ea typeface="나눔고딕" pitchFamily="50" charset="-127"/>
                </a:rPr>
                <a:t>소프트웨어를 개발 하거나 유지보수 하는 과정에서 발생하는 소스코드</a:t>
              </a:r>
              <a:r>
                <a:rPr lang="en-US" altLang="ko-KR" sz="1500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500" dirty="0">
                  <a:latin typeface="나눔고딕" pitchFamily="50" charset="-127"/>
                  <a:ea typeface="나눔고딕" pitchFamily="50" charset="-127"/>
                </a:rPr>
                <a:t>문서</a:t>
              </a:r>
              <a:r>
                <a:rPr lang="en-US" altLang="ko-KR" sz="1500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500" dirty="0">
                  <a:latin typeface="나눔고딕" pitchFamily="50" charset="-127"/>
                  <a:ea typeface="나눔고딕" pitchFamily="50" charset="-127"/>
                </a:rPr>
                <a:t>인터페이스 등 각종 결과물에 대해 형상을 만들고</a:t>
              </a:r>
              <a:r>
                <a:rPr lang="en-US" altLang="ko-KR" sz="1500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500" dirty="0">
                  <a:latin typeface="나눔고딕" pitchFamily="50" charset="-127"/>
                  <a:ea typeface="나눔고딕" pitchFamily="50" charset="-127"/>
                </a:rPr>
                <a:t>이들 형상에 대한 변경을 체계적으로 관리하기 위한 활동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195736" y="788659"/>
              <a:ext cx="7832540" cy="57146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15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 bwMode="auto">
          <a:xfrm>
            <a:off x="1357086" y="2541730"/>
            <a:ext cx="1378151" cy="494470"/>
          </a:xfrm>
          <a:prstGeom prst="roundRect">
            <a:avLst>
              <a:gd name="adj" fmla="val 10302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ko-KR" altLang="en-US" sz="1200" b="1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소스코드 관리</a:t>
            </a:r>
            <a:endParaRPr lang="ko-KR" altLang="en-US" sz="120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중요성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22521" y="2062758"/>
            <a:ext cx="1728192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대규모 프로젝트 진행 예</a:t>
            </a:r>
            <a:endParaRPr lang="en-US" altLang="ko-KR" sz="105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0"/>
          <p:cNvGrpSpPr/>
          <p:nvPr/>
        </p:nvGrpSpPr>
        <p:grpSpPr>
          <a:xfrm>
            <a:off x="2138544" y="2358031"/>
            <a:ext cx="5328593" cy="246221"/>
            <a:chOff x="4502859" y="2252943"/>
            <a:chExt cx="5832649" cy="246221"/>
          </a:xfrm>
        </p:grpSpPr>
        <p:sp>
          <p:nvSpPr>
            <p:cNvPr id="6" name="아래쪽 화살표 5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8094" y="2252943"/>
              <a:ext cx="56874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ko-KR" altLang="en-US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</a:t>
              </a:r>
              <a:r>
                <a:rPr lang="en-US" altLang="ko-KR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100</a:t>
              </a:r>
              <a:r>
                <a:rPr lang="ko-KR" altLang="en-US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명이 투입되는 소프트웨어 프로젝트 진행 시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 bwMode="auto">
          <a:xfrm>
            <a:off x="957944" y="5474531"/>
            <a:ext cx="9691914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관리자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개발자의 노력을 최소화하고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효율적 소스코드 관리를 위해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SCM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도입이 필수적임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291382" y="2877902"/>
            <a:ext cx="6632761" cy="1708611"/>
            <a:chOff x="2012456" y="2794929"/>
            <a:chExt cx="5951447" cy="856941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2021062" y="2917361"/>
              <a:ext cx="2924946" cy="731712"/>
            </a:xfrm>
            <a:prstGeom prst="roundRect">
              <a:avLst>
                <a:gd name="adj" fmla="val 1074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08000" indent="-108000" algn="l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백업이나 관리를 특별히 하지 않고 있다가 다양한 이유로 소스코드가 유실됨</a:t>
              </a:r>
              <a:endParaRPr lang="en-US" altLang="ko-KR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소프트웨어의 개발 일정에 차질이 생김</a:t>
              </a:r>
              <a:endParaRPr lang="en-US" altLang="ko-KR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012456" y="2794929"/>
              <a:ext cx="2271511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ko-KR" altLang="en-US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소스코드 관리를 하지 않을 경우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031430" y="2920158"/>
              <a:ext cx="2924946" cy="731712"/>
            </a:xfrm>
            <a:prstGeom prst="roundRect">
              <a:avLst>
                <a:gd name="adj" fmla="val 1074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>
                <a:lnSpc>
                  <a:spcPct val="110000"/>
                </a:lnSpc>
              </a:pPr>
              <a:endParaRPr lang="en-US" altLang="ko-KR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 algn="l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실제 개발은 이루어지지 않고 소스코드 관리에만 너무 치중하여 집중력이 저하되고 좋은 질의 소스코드가 생산될 수 없게 됨</a:t>
              </a:r>
              <a:endParaRPr lang="en-US" altLang="ko-KR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687980" y="2799661"/>
              <a:ext cx="2275923" cy="244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소스코드</a:t>
              </a:r>
              <a:r>
                <a:rPr lang="en-US" altLang="ko-KR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관리를 지나치게 할 경우</a:t>
              </a:r>
            </a:p>
          </p:txBody>
        </p:sp>
      </p:grpSp>
      <p:sp>
        <p:nvSpPr>
          <p:cNvPr id="15" name="아래쪽 화살표 14"/>
          <p:cNvSpPr/>
          <p:nvPr/>
        </p:nvSpPr>
        <p:spPr bwMode="auto">
          <a:xfrm>
            <a:off x="5503632" y="4934807"/>
            <a:ext cx="304663" cy="18027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관리의 중요성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467836" y="2193387"/>
            <a:ext cx="1728192" cy="244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소규모 프로젝트 진행 예</a:t>
            </a:r>
            <a:endParaRPr lang="en-US" altLang="ko-KR" sz="105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0"/>
          <p:cNvGrpSpPr/>
          <p:nvPr/>
        </p:nvGrpSpPr>
        <p:grpSpPr>
          <a:xfrm>
            <a:off x="2187915" y="2913467"/>
            <a:ext cx="5328593" cy="246221"/>
            <a:chOff x="4502859" y="2252943"/>
            <a:chExt cx="5832649" cy="246221"/>
          </a:xfrm>
        </p:grpSpPr>
        <p:sp>
          <p:nvSpPr>
            <p:cNvPr id="6" name="아래쪽 화살표 5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8094" y="2252943"/>
              <a:ext cx="56874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ko-KR" altLang="en-US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최종 결과물이 발생할 때까지 효과적으로 소스들을 관리를 할 수 있음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 bwMode="auto">
          <a:xfrm>
            <a:off x="1971892" y="2553428"/>
            <a:ext cx="5112568" cy="2880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혼자 과제를 할 때</a:t>
            </a:r>
            <a:r>
              <a:rPr lang="en-US" altLang="ko-KR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관리를 활용하는 경우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660552" y="2553428"/>
            <a:ext cx="288032" cy="2880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10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40"/>
          <p:cNvGrpSpPr/>
          <p:nvPr/>
        </p:nvGrpSpPr>
        <p:grpSpPr>
          <a:xfrm>
            <a:off x="2187915" y="3717169"/>
            <a:ext cx="5328593" cy="246221"/>
            <a:chOff x="4502859" y="2252943"/>
            <a:chExt cx="5832649" cy="246221"/>
          </a:xfrm>
        </p:grpSpPr>
        <p:sp>
          <p:nvSpPr>
            <p:cNvPr id="11" name="아래쪽 화살표 10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48094" y="2252943"/>
              <a:ext cx="56874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ko-KR" altLang="en-US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기능별로 구현을 완료한 시점에 버전을 관리할 수 있음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1971892" y="3357130"/>
            <a:ext cx="5112568" cy="2880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혼자 간단한 </a:t>
            </a:r>
            <a:r>
              <a:rPr lang="ko-KR" altLang="en-US" sz="10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개발할 때</a:t>
            </a:r>
            <a:r>
              <a:rPr lang="en-US" altLang="ko-KR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관리를 활용하는 경우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660552" y="3357130"/>
            <a:ext cx="288032" cy="2880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10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40"/>
          <p:cNvGrpSpPr/>
          <p:nvPr/>
        </p:nvGrpSpPr>
        <p:grpSpPr>
          <a:xfrm>
            <a:off x="2187915" y="3963390"/>
            <a:ext cx="5328593" cy="246221"/>
            <a:chOff x="4502859" y="2252943"/>
            <a:chExt cx="5832649" cy="246221"/>
          </a:xfrm>
        </p:grpSpPr>
        <p:sp>
          <p:nvSpPr>
            <p:cNvPr id="16" name="아래쪽 화살표 15"/>
            <p:cNvSpPr/>
            <p:nvPr/>
          </p:nvSpPr>
          <p:spPr bwMode="auto">
            <a:xfrm rot="16200000">
              <a:off x="4514559" y="2299130"/>
              <a:ext cx="143896" cy="167295"/>
            </a:xfrm>
            <a:prstGeom prst="downArrow">
              <a:avLst/>
            </a:prstGeom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48094" y="2252943"/>
              <a:ext cx="56874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ko-KR" altLang="en-US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문제가 생겼을 때 잘 되던 버전으로 돌아가는 등의 작업을 손쉽게 할 수 있음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 bwMode="auto">
          <a:xfrm>
            <a:off x="1467836" y="4999512"/>
            <a:ext cx="7487478" cy="360040"/>
          </a:xfrm>
          <a:prstGeom prst="roundRect">
            <a:avLst>
              <a:gd name="adj" fmla="val 111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소규모 프로젝트에서도 형상 관리는 효율적인 개발을 위해 꼭 필요함</a:t>
            </a: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211575" y="4520871"/>
            <a:ext cx="304663" cy="18027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7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 어떻게 소스코드를 관리했을까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원초적인 방법 </a:t>
            </a:r>
            <a:r>
              <a:rPr lang="en-US" altLang="ko-KR" dirty="0"/>
              <a:t>I – </a:t>
            </a:r>
            <a:r>
              <a:rPr lang="ko-KR" altLang="en-US" dirty="0"/>
              <a:t>일 단위로 파일로 저장하기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20170110.zip</a:t>
            </a:r>
          </a:p>
          <a:p>
            <a:pPr marL="0" indent="0">
              <a:buNone/>
            </a:pPr>
            <a:r>
              <a:rPr lang="en-US" altLang="ko-KR" dirty="0"/>
              <a:t> 20170111.zip</a:t>
            </a:r>
          </a:p>
          <a:p>
            <a:pPr marL="0" indent="0">
              <a:buNone/>
            </a:pPr>
            <a:r>
              <a:rPr lang="en-US" altLang="ko-KR" dirty="0"/>
              <a:t> 20170112.zip</a:t>
            </a:r>
          </a:p>
          <a:p>
            <a:pPr marL="0" indent="0">
              <a:buNone/>
            </a:pPr>
            <a:r>
              <a:rPr lang="en-US" altLang="ko-KR" dirty="0"/>
              <a:t>     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 어떻게 소스코드를 관리했을까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원초적인 방법 </a:t>
            </a:r>
            <a:r>
              <a:rPr lang="en-US" altLang="ko-KR" dirty="0"/>
              <a:t>II – </a:t>
            </a:r>
            <a:r>
              <a:rPr lang="ko-KR" altLang="en-US" dirty="0"/>
              <a:t>시간 단위로 파일로 저장하기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20170110_0900.zip</a:t>
            </a:r>
          </a:p>
          <a:p>
            <a:pPr marL="0" indent="0">
              <a:buNone/>
            </a:pPr>
            <a:r>
              <a:rPr lang="en-US" altLang="ko-KR" dirty="0"/>
              <a:t> 20170110_1000.zip</a:t>
            </a:r>
          </a:p>
          <a:p>
            <a:pPr marL="0" indent="0">
              <a:buNone/>
            </a:pPr>
            <a:r>
              <a:rPr lang="en-US" altLang="ko-KR" dirty="0"/>
              <a:t> 20170110_1100.zip</a:t>
            </a:r>
          </a:p>
          <a:p>
            <a:pPr marL="0" indent="0">
              <a:buNone/>
            </a:pPr>
            <a:r>
              <a:rPr lang="en-US" altLang="ko-KR" dirty="0"/>
              <a:t>     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3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 어떻게 소스코드를 관리했을까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저장은</a:t>
            </a:r>
            <a:r>
              <a:rPr lang="en-US" altLang="ko-KR" dirty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56114" y="3156857"/>
            <a:ext cx="2510972" cy="122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개발자 </a:t>
            </a:r>
            <a:r>
              <a:rPr lang="en-US" altLang="ko-KR" dirty="0"/>
              <a:t>PC</a:t>
            </a:r>
            <a:r>
              <a:rPr lang="ko-KR" altLang="en-US" dirty="0"/>
              <a:t>에 관리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008914" y="3156856"/>
            <a:ext cx="2510972" cy="122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 서버에 업로드</a:t>
            </a:r>
          </a:p>
        </p:txBody>
      </p:sp>
    </p:spTree>
    <p:extLst>
      <p:ext uri="{BB962C8B-B14F-4D97-AF65-F5344CB8AC3E}">
        <p14:creationId xmlns:p14="http://schemas.microsoft.com/office/powerpoint/2010/main" val="6132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902</Words>
  <Application>Microsoft Office PowerPoint</Application>
  <PresentationFormat>와이드스크린</PresentationFormat>
  <Paragraphs>192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Office 테마</vt:lpstr>
      <vt:lpstr>S/W 소스코드 관리와 Git 활용</vt:lpstr>
      <vt:lpstr>목차</vt:lpstr>
      <vt:lpstr>소스코드 관리의 중요성</vt:lpstr>
      <vt:lpstr>소스코드 관리의 중요성</vt:lpstr>
      <vt:lpstr>소스코드 관리의 중요성</vt:lpstr>
      <vt:lpstr>소스코드 관리의 중요성</vt:lpstr>
      <vt:lpstr>기존에 어떻게 소스코드를 관리했을까?</vt:lpstr>
      <vt:lpstr>기존에 어떻게 소스코드를 관리했을까?</vt:lpstr>
      <vt:lpstr>기존에 어떻게 소스코드를 관리했을까?</vt:lpstr>
      <vt:lpstr>기존에 어떻게 소스코드를 관리했을까?</vt:lpstr>
      <vt:lpstr>기존에 어떻게 소스코드를 관리했을까?</vt:lpstr>
      <vt:lpstr>진화된 방법</vt:lpstr>
      <vt:lpstr>CVS</vt:lpstr>
      <vt:lpstr>CVS</vt:lpstr>
      <vt:lpstr>CVS</vt:lpstr>
      <vt:lpstr>CVS vs SVN</vt:lpstr>
      <vt:lpstr>CVS vs SVN</vt:lpstr>
      <vt:lpstr>Git</vt:lpstr>
      <vt:lpstr>Git? Github?</vt:lpstr>
      <vt:lpstr>Git? Github?</vt:lpstr>
      <vt:lpstr>소스코드 관리의 예</vt:lpstr>
      <vt:lpstr>소스코드 관리의 예</vt:lpstr>
      <vt:lpstr>소스코드 관리의 예</vt:lpstr>
      <vt:lpstr>감사합니다.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소스코드 관리와 Git 활용</dc:title>
  <dc:creator>506ST-1</dc:creator>
  <cp:lastModifiedBy>김유두</cp:lastModifiedBy>
  <cp:revision>16</cp:revision>
  <dcterms:created xsi:type="dcterms:W3CDTF">2017-01-02T04:33:42Z</dcterms:created>
  <dcterms:modified xsi:type="dcterms:W3CDTF">2022-03-10T07:06:26Z</dcterms:modified>
</cp:coreProperties>
</file>