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45"/>
  </p:notesMasterIdLst>
  <p:sldIdLst>
    <p:sldId id="694" r:id="rId4"/>
    <p:sldId id="977" r:id="rId5"/>
    <p:sldId id="1076" r:id="rId6"/>
    <p:sldId id="1077" r:id="rId7"/>
    <p:sldId id="1078" r:id="rId8"/>
    <p:sldId id="1079" r:id="rId9"/>
    <p:sldId id="1080" r:id="rId10"/>
    <p:sldId id="1081" r:id="rId11"/>
    <p:sldId id="1088" r:id="rId12"/>
    <p:sldId id="1089" r:id="rId13"/>
    <p:sldId id="1093" r:id="rId14"/>
    <p:sldId id="1090" r:id="rId15"/>
    <p:sldId id="1091" r:id="rId16"/>
    <p:sldId id="1094" r:id="rId17"/>
    <p:sldId id="1095" r:id="rId18"/>
    <p:sldId id="1092" r:id="rId19"/>
    <p:sldId id="1119" r:id="rId20"/>
    <p:sldId id="1082" r:id="rId21"/>
    <p:sldId id="1096" r:id="rId22"/>
    <p:sldId id="1097" r:id="rId23"/>
    <p:sldId id="1098" r:id="rId24"/>
    <p:sldId id="1100" r:id="rId25"/>
    <p:sldId id="1099" r:id="rId26"/>
    <p:sldId id="1101" r:id="rId27"/>
    <p:sldId id="1102" r:id="rId28"/>
    <p:sldId id="1103" r:id="rId29"/>
    <p:sldId id="1104" r:id="rId30"/>
    <p:sldId id="1105" r:id="rId31"/>
    <p:sldId id="1112" r:id="rId32"/>
    <p:sldId id="1106" r:id="rId33"/>
    <p:sldId id="1113" r:id="rId34"/>
    <p:sldId id="1107" r:id="rId35"/>
    <p:sldId id="1108" r:id="rId36"/>
    <p:sldId id="1114" r:id="rId37"/>
    <p:sldId id="1109" r:id="rId38"/>
    <p:sldId id="1110" r:id="rId39"/>
    <p:sldId id="1111" r:id="rId40"/>
    <p:sldId id="1117" r:id="rId41"/>
    <p:sldId id="1116" r:id="rId42"/>
    <p:sldId id="1118" r:id="rId43"/>
    <p:sldId id="984" r:id="rId44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72" d="100"/>
          <a:sy n="72" d="100"/>
        </p:scale>
        <p:origin x="77" y="965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if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8. </a:t>
            </a:r>
            <a:r>
              <a:rPr lang="ko-KR" altLang="en-US" sz="2400" dirty="0"/>
              <a:t>배열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>
                <a:solidFill>
                  <a:schemeClr val="tx1"/>
                </a:solidFill>
              </a:rPr>
              <a:t>김유두</a:t>
            </a:r>
            <a:r>
              <a:rPr kumimoji="1" lang="ko-KR" altLang="en-US" dirty="0">
                <a:solidFill>
                  <a:schemeClr val="tx1"/>
                </a:solidFill>
              </a:rPr>
              <a:t>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-C</a:t>
            </a:r>
            <a:r>
              <a:rPr kumimoji="1" lang="ko-KR" altLang="en-US" dirty="0">
                <a:solidFill>
                  <a:schemeClr val="tx1"/>
                </a:solidFill>
              </a:rPr>
              <a:t>언어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배열의 범위를 벗어난 인덱스에 접근</a:t>
            </a:r>
            <a:r>
              <a:rPr lang="en-US" altLang="ko-KR" sz="1200" dirty="0"/>
              <a:t>?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083845"/>
            <a:ext cx="6134632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배열의 범위를 벗어난 인덱스에 접근</a:t>
            </a:r>
            <a:r>
              <a:rPr lang="en-US" altLang="ko-KR" sz="1200" dirty="0"/>
              <a:t>?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55" y="2104039"/>
            <a:ext cx="6142252" cy="1257409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55" y="3456394"/>
            <a:ext cx="6119390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배열의 크기 구하기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/>
              <a:t>배열</a:t>
            </a:r>
            <a:r>
              <a:rPr lang="en-US" altLang="ko-KR" sz="1200" dirty="0"/>
              <a:t>)  </a:t>
            </a:r>
            <a:r>
              <a:rPr lang="ko-KR" altLang="en-US" sz="1200" dirty="0"/>
              <a:t>배열이 차지하는 전체 공간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/>
              <a:t>배열</a:t>
            </a:r>
            <a:r>
              <a:rPr lang="en-US" altLang="ko-KR" sz="1200" dirty="0"/>
              <a:t>) /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자료형</a:t>
            </a:r>
            <a:r>
              <a:rPr lang="en-US" altLang="ko-KR" sz="1200" dirty="0"/>
              <a:t>)  </a:t>
            </a:r>
            <a:r>
              <a:rPr lang="ko-KR" altLang="en-US" sz="1200" dirty="0"/>
              <a:t>배열의 크기</a:t>
            </a:r>
            <a:r>
              <a:rPr lang="en-US" altLang="ko-KR" sz="1200" dirty="0"/>
              <a:t>(</a:t>
            </a:r>
            <a:r>
              <a:rPr lang="ko-KR" altLang="en-US" sz="1200" dirty="0"/>
              <a:t>요소 개수</a:t>
            </a:r>
            <a:r>
              <a:rPr lang="en-US" altLang="ko-KR" sz="1200" dirty="0"/>
              <a:t>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82" y="1931879"/>
            <a:ext cx="6134632" cy="2956816"/>
          </a:xfrm>
          <a:prstGeom prst="rect">
            <a:avLst/>
          </a:prstGeom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82" y="5051815"/>
            <a:ext cx="6134632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반복문으로</a:t>
            </a:r>
            <a:r>
              <a:rPr lang="ko-KR" altLang="en-US" sz="1200" dirty="0"/>
              <a:t> 배열 값 출력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04" y="1544294"/>
            <a:ext cx="6134632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-1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반복문으로</a:t>
            </a:r>
            <a:r>
              <a:rPr lang="ko-KR" altLang="en-US" sz="1200" dirty="0"/>
              <a:t> 배열 값 출력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65" y="1766939"/>
            <a:ext cx="6142252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연습문제 </a:t>
            </a:r>
            <a:r>
              <a:rPr lang="en-US" altLang="ko-KR" sz="1200" dirty="0"/>
              <a:t>: </a:t>
            </a:r>
            <a:r>
              <a:rPr lang="ko-KR" altLang="en-US" sz="1200" dirty="0"/>
              <a:t>배열의 값 합계 구하기 </a:t>
            </a: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들어있는 모든 데이터의 합계 구하기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08" y="5754450"/>
            <a:ext cx="6142252" cy="59441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08" y="1646728"/>
            <a:ext cx="6745643" cy="40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연습문제 </a:t>
            </a:r>
            <a:r>
              <a:rPr lang="en-US" altLang="ko-KR" sz="1200" dirty="0"/>
              <a:t>: </a:t>
            </a:r>
            <a:r>
              <a:rPr lang="ko-KR" altLang="en-US" sz="1200" dirty="0"/>
              <a:t>배열의 값 합계 구하기 </a:t>
            </a: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들어있는 각 데이터를 모두 </a:t>
            </a:r>
            <a:r>
              <a:rPr lang="en-US" altLang="ko-KR" sz="1200" dirty="0"/>
              <a:t>2</a:t>
            </a:r>
            <a:r>
              <a:rPr lang="ko-KR" altLang="en-US" sz="1200" dirty="0"/>
              <a:t>배로 만들어 놓고 출력하기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15" y="1772332"/>
            <a:ext cx="5102635" cy="3085139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415" y="5026411"/>
            <a:ext cx="3731196" cy="136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성적처리 프로그램</a:t>
            </a:r>
            <a:endParaRPr lang="en-US" altLang="ko-KR" sz="1200" dirty="0"/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koposw!1 ~ koposw21 </a:t>
            </a:r>
            <a:r>
              <a:rPr lang="ko-KR" altLang="en-US" sz="1200"/>
              <a:t>학생의 </a:t>
            </a:r>
            <a:r>
              <a:rPr lang="ko-KR" altLang="en-US" sz="1200" smtClean="0"/>
              <a:t>여러 과목</a:t>
            </a:r>
            <a:r>
              <a:rPr lang="en-US" altLang="ko-KR" sz="1200" smtClean="0"/>
              <a:t> </a:t>
            </a:r>
            <a:r>
              <a:rPr lang="ko-KR" altLang="en-US" sz="1200" dirty="0"/>
              <a:t>점수를 </a:t>
            </a:r>
            <a:r>
              <a:rPr lang="ko-KR" altLang="en-US" sz="1200" dirty="0" err="1"/>
              <a:t>입력받고</a:t>
            </a:r>
            <a:r>
              <a:rPr lang="en-US" altLang="ko-KR" sz="1200" dirty="0"/>
              <a:t>, </a:t>
            </a:r>
            <a:r>
              <a:rPr lang="ko-KR" altLang="en-US" sz="1200" dirty="0"/>
              <a:t>각 학생의 총점</a:t>
            </a:r>
            <a:r>
              <a:rPr lang="en-US" altLang="ko-KR" sz="1200" dirty="0"/>
              <a:t>, </a:t>
            </a:r>
            <a:r>
              <a:rPr lang="ko-KR" altLang="en-US" sz="1200" dirty="0"/>
              <a:t>평균과 과목별 반 평균을 계산하는 프로그램을 작성하세요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(</a:t>
            </a:r>
            <a:r>
              <a:rPr lang="ko-KR" altLang="en-US" sz="1200" dirty="0"/>
              <a:t>입력 예시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과목 수 입력 </a:t>
            </a:r>
            <a:r>
              <a:rPr lang="en-US" altLang="ko-KR" sz="1200" dirty="0"/>
              <a:t>: 3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학생 수 입력 </a:t>
            </a:r>
            <a:r>
              <a:rPr lang="en-US" altLang="ko-KR" sz="1200" dirty="0"/>
              <a:t>: 5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Koposw1 </a:t>
            </a:r>
            <a:r>
              <a:rPr lang="ko-KR" altLang="en-US" sz="1200" dirty="0"/>
              <a:t>학생의 점수 </a:t>
            </a:r>
            <a:r>
              <a:rPr lang="en-US" altLang="ko-KR" sz="1200" dirty="0"/>
              <a:t>3</a:t>
            </a:r>
            <a:r>
              <a:rPr lang="ko-KR" altLang="en-US" sz="1200" dirty="0"/>
              <a:t>개를 차례대로 입력하세요</a:t>
            </a:r>
            <a:r>
              <a:rPr lang="en-US" altLang="ko-KR" sz="1200" dirty="0"/>
              <a:t>. : 90 80 100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Koposw2 </a:t>
            </a:r>
            <a:r>
              <a:rPr lang="ko-KR" altLang="en-US" sz="1200" dirty="0"/>
              <a:t>학생의 점수 </a:t>
            </a:r>
            <a:r>
              <a:rPr lang="en-US" altLang="ko-KR" sz="1200" dirty="0"/>
              <a:t>3</a:t>
            </a:r>
            <a:r>
              <a:rPr lang="ko-KR" altLang="en-US" sz="1200" dirty="0"/>
              <a:t>개를 차례대로 입력하세요</a:t>
            </a:r>
            <a:r>
              <a:rPr lang="en-US" altLang="ko-KR" sz="1200" dirty="0"/>
              <a:t>. : 90 70 50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/>
              <a:t> </a:t>
            </a:r>
            <a:r>
              <a:rPr lang="en-US" altLang="ko-KR" sz="1200" smtClean="0"/>
              <a:t>…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(</a:t>
            </a:r>
            <a:r>
              <a:rPr lang="ko-KR" altLang="en-US" sz="1200" dirty="0"/>
              <a:t>출력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Koposw1 </a:t>
            </a:r>
            <a:r>
              <a:rPr lang="ko-KR" altLang="en-US" sz="1200" dirty="0"/>
              <a:t>학생의 과목 총점은 </a:t>
            </a:r>
            <a:r>
              <a:rPr lang="en-US" altLang="ko-KR" sz="1200" dirty="0"/>
              <a:t>270</a:t>
            </a:r>
            <a:r>
              <a:rPr lang="ko-KR" altLang="en-US" sz="1200" dirty="0"/>
              <a:t>점</a:t>
            </a:r>
            <a:r>
              <a:rPr lang="en-US" altLang="ko-KR" sz="1200" dirty="0"/>
              <a:t>, </a:t>
            </a:r>
            <a:r>
              <a:rPr lang="ko-KR" altLang="en-US" sz="1200" dirty="0"/>
              <a:t>평균은 </a:t>
            </a:r>
            <a:r>
              <a:rPr lang="en-US" altLang="ko-KR" sz="1200" dirty="0"/>
              <a:t>90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smtClean="0"/>
              <a:t>Koposw21 </a:t>
            </a:r>
            <a:r>
              <a:rPr lang="ko-KR" altLang="en-US" sz="1200" dirty="0"/>
              <a:t>학생의 과목 총점은 </a:t>
            </a:r>
            <a:r>
              <a:rPr lang="en-US" altLang="ko-KR" sz="1200" dirty="0"/>
              <a:t>230</a:t>
            </a:r>
            <a:r>
              <a:rPr lang="ko-KR" altLang="en-US" sz="1200" dirty="0"/>
              <a:t>점</a:t>
            </a:r>
            <a:r>
              <a:rPr lang="en-US" altLang="ko-KR" sz="1200" dirty="0"/>
              <a:t>, </a:t>
            </a:r>
            <a:r>
              <a:rPr lang="ko-KR" altLang="en-US" sz="1200" dirty="0"/>
              <a:t>평균은 </a:t>
            </a:r>
            <a:r>
              <a:rPr lang="en-US" altLang="ko-KR" sz="1200" dirty="0"/>
              <a:t>76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smtClean="0"/>
              <a:t>과목</a:t>
            </a:r>
            <a:r>
              <a:rPr lang="en-US" altLang="ko-KR" sz="1200" smtClean="0"/>
              <a:t>1</a:t>
            </a:r>
            <a:r>
              <a:rPr lang="ko-KR" altLang="en-US" sz="1200" smtClean="0"/>
              <a:t> </a:t>
            </a:r>
            <a:r>
              <a:rPr lang="ko-KR" altLang="en-US" sz="1200" dirty="0"/>
              <a:t>전체 평균 </a:t>
            </a:r>
            <a:r>
              <a:rPr lang="en-US" altLang="ko-KR" sz="1200" dirty="0"/>
              <a:t>: xx</a:t>
            </a:r>
            <a:r>
              <a:rPr lang="ko-KR" altLang="en-US" sz="1200" dirty="0"/>
              <a:t>점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smtClean="0"/>
              <a:t>과목</a:t>
            </a:r>
            <a:r>
              <a:rPr lang="en-US" altLang="ko-KR" sz="1200" smtClean="0"/>
              <a:t>2</a:t>
            </a:r>
            <a:r>
              <a:rPr lang="ko-KR" altLang="en-US" sz="1200" smtClean="0"/>
              <a:t> </a:t>
            </a:r>
            <a:r>
              <a:rPr lang="ko-KR" altLang="en-US" sz="1200" dirty="0"/>
              <a:t>전체 평균 </a:t>
            </a:r>
            <a:r>
              <a:rPr lang="en-US" altLang="ko-KR" sz="1200" dirty="0"/>
              <a:t>: xx</a:t>
            </a:r>
            <a:r>
              <a:rPr lang="ko-KR" altLang="en-US" sz="1200" dirty="0"/>
              <a:t>점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smtClean="0"/>
              <a:t>과목</a:t>
            </a:r>
            <a:r>
              <a:rPr lang="en-US" altLang="ko-KR" sz="1200" smtClean="0"/>
              <a:t>3</a:t>
            </a:r>
            <a:r>
              <a:rPr lang="ko-KR" altLang="en-US" sz="1200" smtClean="0"/>
              <a:t> </a:t>
            </a:r>
            <a:r>
              <a:rPr lang="ko-KR" altLang="en-US" sz="1200" dirty="0"/>
              <a:t>전체 평균 </a:t>
            </a:r>
            <a:r>
              <a:rPr lang="en-US" altLang="ko-KR" sz="1200" dirty="0"/>
              <a:t>: xx</a:t>
            </a:r>
            <a:r>
              <a:rPr lang="ko-KR" altLang="en-US" sz="1200" dirty="0"/>
              <a:t>점</a:t>
            </a:r>
            <a:endParaRPr lang="en-US" altLang="ko-KR" sz="1200" dirty="0"/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5455499" y="1611763"/>
            <a:ext cx="4450501" cy="45592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&lt; </a:t>
            </a:r>
            <a:r>
              <a:rPr lang="ko-KR" altLang="en-US" sz="1500" b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힌트 </a:t>
            </a:r>
            <a:r>
              <a:rPr lang="en-US" altLang="ko-KR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&gt;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* </a:t>
            </a:r>
            <a:r>
              <a:rPr lang="ko-KR" altLang="en-US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학생은 </a:t>
            </a:r>
            <a:r>
              <a:rPr lang="en-US" altLang="ko-KR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max 20, </a:t>
            </a:r>
            <a:r>
              <a:rPr lang="ko-KR" altLang="en-US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과목은 </a:t>
            </a:r>
            <a:r>
              <a:rPr lang="en-US" altLang="ko-KR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max 10</a:t>
            </a:r>
            <a:r>
              <a:rPr lang="ko-KR" altLang="en-US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개 라고 가정</a:t>
            </a:r>
            <a:endParaRPr lang="en-US" altLang="ko-KR" sz="15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다음과 </a:t>
            </a:r>
            <a:r>
              <a:rPr kumimoji="0" lang="ko-KR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같이 </a:t>
            </a:r>
            <a:r>
              <a:rPr kumimoji="0" lang="ko-KR" altLang="en-US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선언</a:t>
            </a:r>
            <a:endParaRPr kumimoji="0" lang="en-US" altLang="ko-KR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// score[</a:t>
            </a:r>
            <a:r>
              <a:rPr lang="ko-KR" altLang="en-US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학생번호</a:t>
            </a:r>
            <a:r>
              <a:rPr lang="en-US" altLang="ko-KR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][</a:t>
            </a:r>
            <a:r>
              <a:rPr lang="ko-KR" altLang="en-US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과목번호</a:t>
            </a:r>
            <a:r>
              <a:rPr lang="en-US" altLang="ko-KR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] =&gt; </a:t>
            </a:r>
            <a:r>
              <a:rPr lang="ko-KR" altLang="en-US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모든 점수 저장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500" b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int</a:t>
            </a:r>
            <a:r>
              <a:rPr lang="en-US" altLang="ko-KR" sz="1500" b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en-US" altLang="ko-KR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score[21][10] 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= {</a:t>
            </a:r>
            <a:r>
              <a:rPr lang="en-US" altLang="ko-KR" sz="1500" b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0</a:t>
            </a:r>
            <a:r>
              <a:rPr lang="en-US" altLang="ko-KR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};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lang="en-US" altLang="ko-KR" sz="1500" b="0" smtClean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// sum[</a:t>
            </a:r>
            <a:r>
              <a:rPr lang="ko-KR" altLang="en-US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학생번호</a:t>
            </a:r>
            <a:r>
              <a:rPr lang="en-US" altLang="ko-KR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] =&gt; </a:t>
            </a:r>
            <a:r>
              <a:rPr lang="ko-KR" altLang="en-US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학생번호 별 과목총점</a:t>
            </a:r>
            <a:endParaRPr lang="en-US" altLang="ko-KR" sz="15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5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int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sum[21] = {</a:t>
            </a:r>
            <a:r>
              <a:rPr lang="en-US" altLang="ko-KR" sz="1500" b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0</a:t>
            </a:r>
            <a:r>
              <a:rPr lang="en-US" altLang="ko-KR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};</a:t>
            </a:r>
          </a:p>
          <a:p>
            <a:pPr eaLnBrk="1" hangingPunct="1">
              <a:buClr>
                <a:schemeClr val="bg2"/>
              </a:buClr>
              <a:buSzPct val="100000"/>
            </a:pPr>
            <a:endParaRPr lang="en-US" altLang="ko-KR" sz="1500" b="0" smtClean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// ave[</a:t>
            </a:r>
            <a:r>
              <a:rPr lang="ko-KR" altLang="en-US" sz="1500" b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학생번호</a:t>
            </a:r>
            <a:r>
              <a:rPr lang="en-US" altLang="ko-KR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] =&gt; </a:t>
            </a:r>
            <a:r>
              <a:rPr lang="ko-KR" altLang="en-US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학생번호 별 과목 평균</a:t>
            </a:r>
            <a:endParaRPr lang="en-US" altLang="ko-KR" sz="15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5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int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en-US" altLang="ko-KR" sz="15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ave</a:t>
            </a:r>
            <a:r>
              <a:rPr lang="en-US" altLang="ko-KR" sz="15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[21] = {</a:t>
            </a:r>
            <a:r>
              <a:rPr lang="en-US" altLang="ko-KR" sz="1500" b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0</a:t>
            </a:r>
            <a:r>
              <a:rPr lang="en-US" altLang="ko-KR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};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endParaRPr lang="en-US" altLang="ko-KR" sz="15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// subjectAve[</a:t>
            </a:r>
            <a:r>
              <a:rPr lang="ko-KR" altLang="en-US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과목번호</a:t>
            </a:r>
            <a:r>
              <a:rPr lang="en-US" altLang="ko-KR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] =&gt; </a:t>
            </a:r>
            <a:r>
              <a:rPr lang="ko-KR" altLang="en-US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과목 별 평균</a:t>
            </a:r>
            <a:endParaRPr lang="en-US" altLang="ko-KR" sz="1500" b="0" smtClean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500" b="0" smtClean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int subjectAve[10]; </a:t>
            </a:r>
            <a:endParaRPr lang="en-US" altLang="ko-KR" sz="15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9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10</a:t>
            </a:r>
            <a:r>
              <a:rPr lang="ko-KR" altLang="en-US" sz="1200" dirty="0"/>
              <a:t>진수를 </a:t>
            </a:r>
            <a:r>
              <a:rPr lang="en-US" altLang="ko-KR" sz="1200" dirty="0"/>
              <a:t>2</a:t>
            </a:r>
            <a:r>
              <a:rPr lang="ko-KR" altLang="en-US" sz="1200" dirty="0"/>
              <a:t>진수로 바꾸기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어떻게 할까</a:t>
            </a:r>
            <a:r>
              <a:rPr lang="en-US" altLang="ko-KR" sz="1200" dirty="0"/>
              <a:t>?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76" y="1788987"/>
            <a:ext cx="5726244" cy="316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10</a:t>
            </a:r>
            <a:r>
              <a:rPr lang="ko-KR" altLang="en-US" sz="1200" dirty="0"/>
              <a:t>진수를 </a:t>
            </a:r>
            <a:r>
              <a:rPr lang="en-US" altLang="ko-KR" sz="1200" dirty="0"/>
              <a:t>2</a:t>
            </a:r>
            <a:r>
              <a:rPr lang="ko-KR" altLang="en-US" sz="1200" dirty="0"/>
              <a:t>진수로 바꾸기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어떻게 할까</a:t>
            </a:r>
            <a:r>
              <a:rPr lang="en-US" altLang="ko-KR" sz="1200" dirty="0"/>
              <a:t>?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78" y="1511932"/>
            <a:ext cx="6149873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7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목표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배열의 개념 이해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 응용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10</a:t>
            </a:r>
            <a:r>
              <a:rPr lang="ko-KR" altLang="en-US" sz="1200" dirty="0"/>
              <a:t>진수를 </a:t>
            </a:r>
            <a:r>
              <a:rPr lang="en-US" altLang="ko-KR" sz="1200" dirty="0"/>
              <a:t>2</a:t>
            </a:r>
            <a:r>
              <a:rPr lang="ko-KR" altLang="en-US" sz="1200" dirty="0"/>
              <a:t>진수로 바꾸기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어떻게 할까</a:t>
            </a:r>
            <a:r>
              <a:rPr lang="en-US" altLang="ko-KR" sz="1200" dirty="0"/>
              <a:t>?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75" y="1677962"/>
            <a:ext cx="6142252" cy="1988992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95" y="3845548"/>
            <a:ext cx="6127011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24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연습문제 </a:t>
            </a:r>
            <a:r>
              <a:rPr lang="en-US" altLang="ko-KR" sz="1200" dirty="0"/>
              <a:t>: </a:t>
            </a:r>
            <a:r>
              <a:rPr lang="ko-KR" altLang="en-US" sz="1200" dirty="0"/>
              <a:t>점수 평균 구하기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배열에 저장된 점수의 평균이 계산되도록 구현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18" y="1618225"/>
            <a:ext cx="6149873" cy="4077053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59" y="5746830"/>
            <a:ext cx="6134632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연습문제 </a:t>
            </a:r>
            <a:r>
              <a:rPr lang="en-US" altLang="ko-KR" sz="1200" dirty="0"/>
              <a:t>: 2</a:t>
            </a:r>
            <a:r>
              <a:rPr lang="ko-KR" altLang="en-US" sz="1200" dirty="0"/>
              <a:t>진수를 </a:t>
            </a:r>
            <a:r>
              <a:rPr lang="en-US" altLang="ko-KR" sz="1200" dirty="0"/>
              <a:t>10</a:t>
            </a:r>
            <a:r>
              <a:rPr lang="ko-KR" altLang="en-US" sz="1200" dirty="0"/>
              <a:t>진수로 변환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배열에 저장된 </a:t>
            </a:r>
            <a:r>
              <a:rPr lang="en-US" altLang="ko-KR" sz="1200" dirty="0"/>
              <a:t>2</a:t>
            </a:r>
            <a:r>
              <a:rPr lang="ko-KR" altLang="en-US" sz="1200" dirty="0"/>
              <a:t>진수가 </a:t>
            </a:r>
            <a:r>
              <a:rPr lang="en-US" altLang="ko-KR" sz="1200" dirty="0"/>
              <a:t>10</a:t>
            </a:r>
            <a:r>
              <a:rPr lang="ko-KR" altLang="en-US" sz="1200" dirty="0"/>
              <a:t>진수로 출력되도록 하기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64" y="1776526"/>
            <a:ext cx="6142252" cy="3154953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05" y="5111772"/>
            <a:ext cx="6127011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65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지금까진 </a:t>
            </a:r>
            <a:r>
              <a:rPr lang="en-US" altLang="ko-KR" sz="1200" dirty="0"/>
              <a:t>1</a:t>
            </a:r>
            <a:r>
              <a:rPr lang="ko-KR" altLang="en-US" sz="1200" dirty="0"/>
              <a:t>차원</a:t>
            </a:r>
            <a:r>
              <a:rPr lang="en-US" altLang="ko-KR" sz="1200" dirty="0"/>
              <a:t>, </a:t>
            </a:r>
            <a:r>
              <a:rPr lang="ko-KR" altLang="en-US" sz="1200" dirty="0"/>
              <a:t>이제 </a:t>
            </a:r>
            <a:r>
              <a:rPr lang="en-US" altLang="ko-KR" sz="1200" dirty="0"/>
              <a:t>2</a:t>
            </a:r>
            <a:r>
              <a:rPr lang="ko-KR" altLang="en-US" sz="1200" dirty="0"/>
              <a:t>차원으로</a:t>
            </a:r>
            <a:r>
              <a:rPr lang="en-US" altLang="ko-KR" sz="1200" dirty="0"/>
              <a:t>..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77" y="1655438"/>
            <a:ext cx="6242619" cy="20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71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배열이름</a:t>
            </a:r>
            <a:r>
              <a:rPr lang="en-US" altLang="ko-KR" sz="1200" dirty="0"/>
              <a:t>[</a:t>
            </a:r>
            <a:r>
              <a:rPr lang="ko-KR" altLang="en-US" sz="1200" dirty="0"/>
              <a:t>세로크기</a:t>
            </a:r>
            <a:r>
              <a:rPr lang="en-US" altLang="ko-KR" sz="1200" dirty="0"/>
              <a:t>][</a:t>
            </a:r>
            <a:r>
              <a:rPr lang="ko-KR" altLang="en-US" sz="1200" dirty="0"/>
              <a:t>가로크기</a:t>
            </a:r>
            <a:r>
              <a:rPr lang="en-US" altLang="ko-KR" sz="1200" dirty="0"/>
              <a:t>];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배열이름</a:t>
            </a:r>
            <a:r>
              <a:rPr lang="en-US" altLang="ko-KR" sz="1200" dirty="0"/>
              <a:t>[</a:t>
            </a:r>
            <a:r>
              <a:rPr lang="ko-KR" altLang="en-US" sz="1200" dirty="0"/>
              <a:t>세로크기</a:t>
            </a:r>
            <a:r>
              <a:rPr lang="en-US" altLang="ko-KR" sz="1200" dirty="0"/>
              <a:t>][</a:t>
            </a:r>
            <a:r>
              <a:rPr lang="ko-KR" altLang="en-US" sz="1200" dirty="0"/>
              <a:t>가로크기</a:t>
            </a:r>
            <a:r>
              <a:rPr lang="en-US" altLang="ko-KR" sz="1200" dirty="0"/>
              <a:t>] = { {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값 </a:t>
            </a:r>
            <a:r>
              <a:rPr lang="en-US" altLang="ko-KR" sz="1200" dirty="0"/>
              <a:t>}, {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값 </a:t>
            </a:r>
            <a:r>
              <a:rPr lang="en-US" altLang="ko-KR" sz="1200" dirty="0"/>
              <a:t>} };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세로인덱스</a:t>
            </a:r>
            <a:r>
              <a:rPr lang="en-US" altLang="ko-KR" sz="1200" dirty="0"/>
              <a:t>][</a:t>
            </a:r>
            <a:r>
              <a:rPr lang="ko-KR" altLang="en-US" sz="1200" dirty="0"/>
              <a:t>가로인덱스</a:t>
            </a:r>
            <a:r>
              <a:rPr lang="en-US" altLang="ko-KR" sz="1200" dirty="0"/>
              <a:t>]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6" y="1896580"/>
            <a:ext cx="6142252" cy="1181202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6" y="3509576"/>
            <a:ext cx="6142252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2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배열에 접근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816004"/>
            <a:ext cx="6134632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80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36" y="1191536"/>
            <a:ext cx="6142252" cy="11430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66" y="2606712"/>
            <a:ext cx="6256725" cy="27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58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 초기화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78" y="1575517"/>
            <a:ext cx="6149873" cy="2804403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85" y="4536341"/>
            <a:ext cx="6165114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80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 ] 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두개</a:t>
            </a:r>
            <a:r>
              <a:rPr lang="ko-KR" altLang="en-US" sz="1200" dirty="0"/>
              <a:t> 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세로인덱스</a:t>
            </a:r>
            <a:r>
              <a:rPr lang="en-US" altLang="ko-KR" sz="1200" dirty="0"/>
              <a:t>][</a:t>
            </a:r>
            <a:r>
              <a:rPr lang="ko-KR" altLang="en-US" sz="1200" dirty="0"/>
              <a:t>가로인덱스</a:t>
            </a:r>
            <a:r>
              <a:rPr lang="en-US" altLang="ko-KR" sz="1200" dirty="0"/>
              <a:t>] =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20" y="1823029"/>
            <a:ext cx="6134632" cy="414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54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[ ] 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두개</a:t>
            </a:r>
            <a:r>
              <a:rPr lang="ko-KR" altLang="en-US" sz="1200" dirty="0"/>
              <a:t> 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세로인덱스</a:t>
            </a:r>
            <a:r>
              <a:rPr lang="en-US" altLang="ko-KR" sz="1200" dirty="0"/>
              <a:t>][</a:t>
            </a:r>
            <a:r>
              <a:rPr lang="ko-KR" altLang="en-US" sz="1200" dirty="0"/>
              <a:t>가로인덱스</a:t>
            </a:r>
            <a:r>
              <a:rPr lang="en-US" altLang="ko-KR" sz="1200" dirty="0"/>
              <a:t>] =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81" y="1950535"/>
            <a:ext cx="6142252" cy="1425063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60" y="3554192"/>
            <a:ext cx="6149873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6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배열을 사용하지 않았을 때</a:t>
            </a:r>
            <a:r>
              <a:rPr lang="en-US" altLang="ko-KR" sz="120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 </a:t>
            </a:r>
            <a:r>
              <a:rPr lang="ko-KR" altLang="en-US" sz="1200" dirty="0"/>
              <a:t>언어로 학생 </a:t>
            </a:r>
            <a:r>
              <a:rPr lang="en-US" altLang="ko-KR" sz="1200" dirty="0"/>
              <a:t>30</a:t>
            </a:r>
            <a:r>
              <a:rPr lang="ko-KR" altLang="en-US" sz="1200" dirty="0"/>
              <a:t>명의 성적 평균을 구하려면</a:t>
            </a:r>
            <a:r>
              <a:rPr lang="en-US" altLang="ko-KR" sz="1200" dirty="0"/>
              <a:t>?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학생 수가 많아지면 변수를 선언하기 힘들어짐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이런 상황은 배열을 사용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배열은 같은 </a:t>
            </a:r>
            <a:r>
              <a:rPr lang="ko-KR" altLang="en-US" sz="1200" dirty="0" err="1"/>
              <a:t>자료형의</a:t>
            </a:r>
            <a:r>
              <a:rPr lang="ko-KR" altLang="en-US" sz="1200" dirty="0"/>
              <a:t> 변수를 일렬로 늘어놓은 형태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반복문을</a:t>
            </a:r>
            <a:r>
              <a:rPr lang="ko-KR" altLang="en-US" sz="1200" dirty="0"/>
              <a:t> 활용하면 연속적이고 반복되는 값을 쉽게 처리할 수 있음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74" y="1465226"/>
            <a:ext cx="6172735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배열에서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배열에서 범위를 벗어난 인덱스에 접근하면 어떻게 될까</a:t>
            </a:r>
            <a:r>
              <a:rPr lang="en-US" altLang="ko-KR" sz="1200" dirty="0"/>
              <a:t>?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51" y="1604844"/>
            <a:ext cx="6149873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배열에서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배열에서 범위를 벗어난 인덱스에 접근하면 어떻게 될까</a:t>
            </a:r>
            <a:r>
              <a:rPr lang="en-US" altLang="ko-KR" sz="1200" dirty="0"/>
              <a:t>?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85" y="1821850"/>
            <a:ext cx="6134632" cy="1425063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85" y="3411404"/>
            <a:ext cx="6149873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50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</a:t>
            </a:r>
            <a:r>
              <a:rPr lang="ko-KR" altLang="en-US" sz="1200" dirty="0"/>
              <a:t>차원 배열 크기 구하기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95" y="1525449"/>
            <a:ext cx="6165114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31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반복문으로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차원 배열의 요소를 모두 출력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For</a:t>
            </a:r>
            <a:r>
              <a:rPr lang="ko-KR" altLang="en-US" sz="1200" dirty="0"/>
              <a:t>문이 </a:t>
            </a:r>
            <a:r>
              <a:rPr lang="en-US" altLang="ko-KR" sz="1200" dirty="0"/>
              <a:t>2</a:t>
            </a:r>
            <a:r>
              <a:rPr lang="ko-KR" altLang="en-US" sz="1200" dirty="0"/>
              <a:t>중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55" y="1637964"/>
            <a:ext cx="6127011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36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3. 2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반복문으로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차원 배열의 요소를 모두 출력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For</a:t>
            </a:r>
            <a:r>
              <a:rPr lang="ko-KR" altLang="en-US" sz="1200" dirty="0"/>
              <a:t>문이 </a:t>
            </a:r>
            <a:r>
              <a:rPr lang="en-US" altLang="ko-KR" sz="1200" dirty="0"/>
              <a:t>2</a:t>
            </a:r>
            <a:r>
              <a:rPr lang="ko-KR" altLang="en-US" sz="1200" dirty="0"/>
              <a:t>중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41" y="1816004"/>
            <a:ext cx="6157494" cy="2187130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61" y="4163135"/>
            <a:ext cx="6142252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66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4. 3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3</a:t>
            </a:r>
            <a:r>
              <a:rPr lang="ko-KR" altLang="en-US" sz="1200" dirty="0"/>
              <a:t>차원 배열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1026" name="Picture 2" descr="Image result for 카카오 프로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33" y="1289716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680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4. 3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3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78" y="1498590"/>
            <a:ext cx="5483380" cy="18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50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4. 3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3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배열이름</a:t>
            </a:r>
            <a:r>
              <a:rPr lang="en-US" altLang="ko-KR" sz="1200" dirty="0"/>
              <a:t>[</a:t>
            </a:r>
            <a:r>
              <a:rPr lang="ko-KR" altLang="en-US" sz="1200" dirty="0"/>
              <a:t>높이</a:t>
            </a:r>
            <a:r>
              <a:rPr lang="en-US" altLang="ko-KR" sz="1200" dirty="0"/>
              <a:t>][</a:t>
            </a:r>
            <a:r>
              <a:rPr lang="ko-KR" altLang="en-US" sz="1200" dirty="0"/>
              <a:t>세로크기</a:t>
            </a:r>
            <a:r>
              <a:rPr lang="en-US" altLang="ko-KR" sz="1200" dirty="0"/>
              <a:t>][</a:t>
            </a:r>
            <a:r>
              <a:rPr lang="ko-KR" altLang="en-US" sz="1200" dirty="0"/>
              <a:t>가로크기</a:t>
            </a:r>
            <a:r>
              <a:rPr lang="en-US" altLang="ko-KR" sz="1200" dirty="0"/>
              <a:t>];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numArr</a:t>
            </a:r>
            <a:r>
              <a:rPr lang="en-US" altLang="ko-KR" sz="1200" dirty="0"/>
              <a:t>[2][3][4] = {</a:t>
            </a:r>
            <a:br>
              <a:rPr lang="en-US" altLang="ko-KR" sz="1200" dirty="0"/>
            </a:br>
            <a:r>
              <a:rPr lang="en-US" altLang="ko-KR" sz="1200" dirty="0"/>
              <a:t>    {</a:t>
            </a:r>
            <a:br>
              <a:rPr lang="en-US" altLang="ko-KR" sz="1200" dirty="0"/>
            </a:br>
            <a:r>
              <a:rPr lang="en-US" altLang="ko-KR" sz="1200" dirty="0"/>
              <a:t>        { 11, 22, 33, 44 },</a:t>
            </a:r>
            <a:br>
              <a:rPr lang="en-US" altLang="ko-KR" sz="1200" dirty="0"/>
            </a:br>
            <a:r>
              <a:rPr lang="en-US" altLang="ko-KR" sz="1200" dirty="0"/>
              <a:t>        { 55, 66, 77, 88 },</a:t>
            </a:r>
            <a:br>
              <a:rPr lang="en-US" altLang="ko-KR" sz="1200" dirty="0"/>
            </a:br>
            <a:r>
              <a:rPr lang="en-US" altLang="ko-KR" sz="1200" dirty="0"/>
              <a:t>        { 99, 110, 121, 132 }</a:t>
            </a:r>
            <a:br>
              <a:rPr lang="en-US" altLang="ko-KR" sz="1200" dirty="0"/>
            </a:br>
            <a:r>
              <a:rPr lang="en-US" altLang="ko-KR" sz="1200" dirty="0"/>
              <a:t>    },</a:t>
            </a:r>
            <a:br>
              <a:rPr lang="en-US" altLang="ko-KR" sz="1200" dirty="0"/>
            </a:br>
            <a:r>
              <a:rPr lang="en-US" altLang="ko-KR" sz="1200" dirty="0"/>
              <a:t>    {</a:t>
            </a:r>
            <a:br>
              <a:rPr lang="en-US" altLang="ko-KR" sz="1200" dirty="0"/>
            </a:br>
            <a:r>
              <a:rPr lang="en-US" altLang="ko-KR" sz="1200" dirty="0"/>
              <a:t>        { 111, 122, 133, 144 },</a:t>
            </a:r>
            <a:br>
              <a:rPr lang="en-US" altLang="ko-KR" sz="1200" dirty="0"/>
            </a:br>
            <a:r>
              <a:rPr lang="en-US" altLang="ko-KR" sz="1200" dirty="0"/>
              <a:t>        { 155, 166, 177, 188 },</a:t>
            </a:r>
            <a:br>
              <a:rPr lang="en-US" altLang="ko-KR" sz="1200" dirty="0"/>
            </a:br>
            <a:r>
              <a:rPr lang="en-US" altLang="ko-KR" sz="1200" dirty="0"/>
              <a:t>        { 199, 1110, 1121, 1132 }</a:t>
            </a:r>
            <a:br>
              <a:rPr lang="en-US" altLang="ko-KR" sz="1200" dirty="0"/>
            </a:br>
            <a:r>
              <a:rPr lang="en-US" altLang="ko-KR" sz="1200" dirty="0"/>
              <a:t>    }</a:t>
            </a:r>
            <a:br>
              <a:rPr lang="en-US" altLang="ko-KR" sz="1200" dirty="0"/>
            </a:br>
            <a:r>
              <a:rPr lang="en-US" altLang="ko-KR" sz="1200" dirty="0"/>
              <a:t>};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22869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4. 3</a:t>
            </a:r>
            <a:r>
              <a:rPr lang="ko-KR" altLang="en-US" sz="1800" dirty="0"/>
              <a:t>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3</a:t>
            </a:r>
            <a:r>
              <a:rPr lang="ko-KR" altLang="en-US" sz="1200" dirty="0"/>
              <a:t>차원 배열이란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높이인덱스</a:t>
            </a:r>
            <a:r>
              <a:rPr lang="en-US" altLang="ko-KR" sz="1200" dirty="0"/>
              <a:t>][</a:t>
            </a:r>
            <a:r>
              <a:rPr lang="ko-KR" altLang="en-US" sz="1200" dirty="0"/>
              <a:t>세로인덱스</a:t>
            </a:r>
            <a:r>
              <a:rPr lang="en-US" altLang="ko-KR" sz="1200" dirty="0"/>
              <a:t>][</a:t>
            </a:r>
            <a:r>
              <a:rPr lang="ko-KR" altLang="en-US" sz="1200" dirty="0"/>
              <a:t>가로인덱스</a:t>
            </a:r>
            <a:r>
              <a:rPr lang="en-US" altLang="ko-KR" sz="1200" dirty="0"/>
              <a:t>];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높이인덱스</a:t>
            </a:r>
            <a:r>
              <a:rPr lang="en-US" altLang="ko-KR" sz="1200" dirty="0"/>
              <a:t>][</a:t>
            </a:r>
            <a:r>
              <a:rPr lang="ko-KR" altLang="en-US" sz="1200" dirty="0"/>
              <a:t>세로인덱스</a:t>
            </a:r>
            <a:r>
              <a:rPr lang="en-US" altLang="ko-KR" sz="1200" dirty="0"/>
              <a:t>][</a:t>
            </a:r>
            <a:r>
              <a:rPr lang="ko-KR" altLang="en-US" sz="1200" dirty="0"/>
              <a:t>가로인덱스</a:t>
            </a:r>
            <a:r>
              <a:rPr lang="en-US" altLang="ko-KR" sz="1200" dirty="0"/>
              <a:t>] =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  <a:br>
              <a:rPr lang="en-US" altLang="ko-KR" sz="1200" dirty="0"/>
            </a:b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/>
              <a:t>배열</a:t>
            </a:r>
            <a:r>
              <a:rPr lang="en-US" altLang="ko-KR" sz="1200" dirty="0"/>
              <a:t>) /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/>
              <a:t>배열</a:t>
            </a:r>
            <a:r>
              <a:rPr lang="en-US" altLang="ko-KR" sz="1200" dirty="0"/>
              <a:t>[0])  3</a:t>
            </a:r>
            <a:r>
              <a:rPr lang="ko-KR" altLang="en-US" sz="1200" dirty="0"/>
              <a:t>차원 배열의 높이</a:t>
            </a:r>
            <a:r>
              <a:rPr lang="en-US" altLang="ko-KR" sz="1200" dirty="0"/>
              <a:t>(</a:t>
            </a:r>
            <a:r>
              <a:rPr lang="ko-KR" altLang="en-US" sz="1200" dirty="0"/>
              <a:t>깊이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ko-KR" altLang="en-US" sz="1200" dirty="0"/>
              <a:t>배열이 차지하는 전체공간을 면의 크기로 나눔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/>
              <a:t>배열</a:t>
            </a:r>
            <a:r>
              <a:rPr lang="en-US" altLang="ko-KR" sz="1200" dirty="0"/>
              <a:t>[0]) /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/>
              <a:t>배열</a:t>
            </a:r>
            <a:r>
              <a:rPr lang="en-US" altLang="ko-KR" sz="1200" dirty="0"/>
              <a:t>[0][0])  3</a:t>
            </a:r>
            <a:r>
              <a:rPr lang="ko-KR" altLang="en-US" sz="1200" dirty="0"/>
              <a:t>차원 배열의 세로 크기</a:t>
            </a:r>
            <a:br>
              <a:rPr lang="ko-KR" altLang="en-US" sz="1200" dirty="0"/>
            </a:br>
            <a:r>
              <a:rPr lang="ko-KR" altLang="en-US" sz="1200" dirty="0"/>
              <a:t>한 면의 크기를 가로 한 줄의 크기로 나눠줌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/>
              <a:t>배열</a:t>
            </a:r>
            <a:r>
              <a:rPr lang="en-US" altLang="ko-KR" sz="1200" dirty="0"/>
              <a:t>[0][0]) /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자료형</a:t>
            </a:r>
            <a:r>
              <a:rPr lang="en-US" altLang="ko-KR" sz="1200" dirty="0"/>
              <a:t>)  3</a:t>
            </a:r>
            <a:r>
              <a:rPr lang="ko-KR" altLang="en-US" sz="1200" dirty="0"/>
              <a:t>차원 배열의 가로 크기</a:t>
            </a:r>
            <a:br>
              <a:rPr lang="ko-KR" altLang="en-US" sz="1200" dirty="0"/>
            </a:br>
            <a:r>
              <a:rPr lang="ko-KR" altLang="en-US" sz="1200" dirty="0"/>
              <a:t>가로 한 줄의 크기를 요소의 크기로 나눠줌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</a:t>
            </a:r>
            <a:r>
              <a:rPr lang="en-US" altLang="ko-KR" sz="1200" dirty="0"/>
              <a:t>(*</a:t>
            </a:r>
            <a:r>
              <a:rPr lang="ko-KR" altLang="en-US" sz="1200" dirty="0"/>
              <a:t>포인터이름</a:t>
            </a:r>
            <a:r>
              <a:rPr lang="en-US" altLang="ko-KR" sz="1200" dirty="0"/>
              <a:t>)[</a:t>
            </a:r>
            <a:r>
              <a:rPr lang="ko-KR" altLang="en-US" sz="1200" dirty="0"/>
              <a:t>세로크기</a:t>
            </a:r>
            <a:r>
              <a:rPr lang="en-US" altLang="ko-KR" sz="1200" dirty="0"/>
              <a:t>][</a:t>
            </a:r>
            <a:r>
              <a:rPr lang="ko-KR" altLang="en-US" sz="1200" dirty="0"/>
              <a:t>가로크기</a:t>
            </a:r>
            <a:r>
              <a:rPr lang="en-US" altLang="ko-KR" sz="1200" dirty="0"/>
              <a:t>]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numArr</a:t>
            </a:r>
            <a:r>
              <a:rPr lang="en-US" altLang="ko-KR" sz="1200" dirty="0"/>
              <a:t>[2][3][4] = {0, };</a:t>
            </a:r>
            <a:br>
              <a:rPr lang="en-US" altLang="ko-KR" sz="1200" dirty="0"/>
            </a:br>
            <a:r>
              <a:rPr lang="en-US" altLang="ko-KR" sz="1200" dirty="0" err="1"/>
              <a:t>int</a:t>
            </a:r>
            <a:r>
              <a:rPr lang="en-US" altLang="ko-KR" sz="1200" dirty="0"/>
              <a:t> (*</a:t>
            </a:r>
            <a:r>
              <a:rPr lang="en-US" altLang="ko-KR" sz="1200" dirty="0" err="1"/>
              <a:t>numPtr</a:t>
            </a:r>
            <a:r>
              <a:rPr lang="en-US" altLang="ko-KR" sz="1200" dirty="0"/>
              <a:t>)[3][4] = </a:t>
            </a:r>
            <a:r>
              <a:rPr lang="en-US" altLang="ko-KR" sz="1200" dirty="0" err="1"/>
              <a:t>numArr</a:t>
            </a:r>
            <a:r>
              <a:rPr lang="en-US" altLang="ko-KR" sz="1200" dirty="0"/>
              <a:t>;</a:t>
            </a:r>
            <a:br>
              <a:rPr lang="en-US" altLang="ko-KR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78543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다차원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연습문제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소스 코드를 완성하여 </a:t>
            </a:r>
            <a:r>
              <a:rPr lang="ko-KR" altLang="en-US" sz="1200" dirty="0" err="1"/>
              <a:t>정사각행렬의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주대각선</a:t>
            </a:r>
            <a:r>
              <a:rPr lang="ko-KR" altLang="en-US" sz="1200" dirty="0"/>
              <a:t> 성분이 출력되게 만드세요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주대각선</a:t>
            </a:r>
            <a:r>
              <a:rPr lang="ko-KR" altLang="en-US" sz="1200" dirty="0"/>
              <a:t> 성분은 왼쪽 위부터 오른쪽 아래까지 이어지는 대각선에 위치한 값을 말합니다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57" y="1647931"/>
            <a:ext cx="6172735" cy="4107536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57" y="5861605"/>
            <a:ext cx="6119390" cy="594412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 bwMode="auto">
          <a:xfrm>
            <a:off x="2386361" y="2943918"/>
            <a:ext cx="2029522" cy="145411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7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배열을 선언하고 요소에 접근하기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배열이름</a:t>
            </a:r>
            <a:r>
              <a:rPr lang="en-US" altLang="ko-KR" sz="1200" dirty="0"/>
              <a:t>[</a:t>
            </a:r>
            <a:r>
              <a:rPr lang="ko-KR" altLang="en-US" sz="1200" dirty="0"/>
              <a:t>크기</a:t>
            </a:r>
            <a:r>
              <a:rPr lang="en-US" altLang="ko-KR" sz="1200" dirty="0"/>
              <a:t>];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배열이름</a:t>
            </a:r>
            <a:r>
              <a:rPr lang="en-US" altLang="ko-KR" sz="1200" dirty="0"/>
              <a:t>[</a:t>
            </a:r>
            <a:r>
              <a:rPr lang="ko-KR" altLang="en-US" sz="1200" dirty="0"/>
              <a:t>크기</a:t>
            </a:r>
            <a:r>
              <a:rPr lang="en-US" altLang="ko-KR" sz="1200" dirty="0"/>
              <a:t>] = {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값</a:t>
            </a:r>
            <a:r>
              <a:rPr lang="en-US" altLang="ko-KR" sz="1200" dirty="0"/>
              <a:t>, </a:t>
            </a:r>
            <a:r>
              <a:rPr lang="ko-KR" altLang="en-US" sz="1200" dirty="0"/>
              <a:t>값 </a:t>
            </a:r>
            <a:r>
              <a:rPr lang="en-US" altLang="ko-KR" sz="1200" dirty="0"/>
              <a:t>};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자료형</a:t>
            </a:r>
            <a:r>
              <a:rPr lang="ko-KR" altLang="en-US" sz="1200" dirty="0"/>
              <a:t> *</a:t>
            </a:r>
            <a:r>
              <a:rPr lang="en-US" altLang="ko-KR" sz="1200" dirty="0"/>
              <a:t>)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48" y="1981483"/>
            <a:ext cx="6142252" cy="2789162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48" y="4927073"/>
            <a:ext cx="6142252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다차원 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연습문제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다음과 같이 두 개의 배열 변수를 선언하고</a:t>
            </a:r>
            <a:r>
              <a:rPr lang="en-US" altLang="ko-KR" sz="1200" dirty="0"/>
              <a:t>, </a:t>
            </a:r>
            <a:r>
              <a:rPr lang="ko-KR" altLang="en-US" sz="1200" dirty="0"/>
              <a:t>초기값을 설정한 후 행렬 곱을 계산한 결과를 출력하세요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A[2][2] = {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                   { 3, 4 },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                   { 5, 6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                  };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B[2][2] = {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                   { 1, 5 },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                   { 3, 2 }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                    };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2050" name="Picture 2" descr="Image result for 행렬계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96" y="3388415"/>
            <a:ext cx="5286218" cy="156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013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Q &amp; A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3368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질문 있나요</a:t>
            </a:r>
            <a:r>
              <a:rPr lang="en-US" altLang="ko-KR" sz="12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배열의 요소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요소</a:t>
            </a:r>
            <a:r>
              <a:rPr lang="en-US" altLang="ko-KR" sz="1200" dirty="0"/>
              <a:t>(element) : </a:t>
            </a:r>
            <a:r>
              <a:rPr lang="ko-KR" altLang="en-US" sz="1200" dirty="0"/>
              <a:t>배열에 값이 저장된 공간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인덱스</a:t>
            </a:r>
            <a:r>
              <a:rPr lang="en-US" altLang="ko-KR" sz="1200" dirty="0"/>
              <a:t>]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06" y="2237406"/>
            <a:ext cx="6194430" cy="16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 선언과 배열 인덱스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배열을 선언할 때도 </a:t>
            </a:r>
            <a:r>
              <a:rPr lang="en-US" altLang="ko-KR" sz="1200" dirty="0"/>
              <a:t>[ ]</a:t>
            </a:r>
            <a:r>
              <a:rPr lang="ko-KR" altLang="en-US" sz="1200" dirty="0"/>
              <a:t>를 사용</a:t>
            </a:r>
            <a:r>
              <a:rPr lang="en-US" altLang="ko-KR" sz="1200" dirty="0"/>
              <a:t>, </a:t>
            </a:r>
            <a:r>
              <a:rPr lang="ko-KR" altLang="en-US" sz="1200" dirty="0"/>
              <a:t>배열의 요소에 접근할 때도 </a:t>
            </a:r>
            <a:r>
              <a:rPr lang="en-US" altLang="ko-KR" sz="1200" dirty="0"/>
              <a:t>[ ]</a:t>
            </a:r>
            <a:r>
              <a:rPr lang="ko-KR" altLang="en-US" sz="1200" dirty="0"/>
              <a:t>를 사용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배열을 선언할 때 </a:t>
            </a:r>
            <a:r>
              <a:rPr lang="en-US" altLang="ko-KR" sz="1200" dirty="0"/>
              <a:t>[ ]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이 변수가 배열이고 크기는 얼마다</a:t>
            </a:r>
            <a:r>
              <a:rPr lang="en-US" altLang="ko-KR" sz="1200" dirty="0"/>
              <a:t>"</a:t>
            </a:r>
            <a:r>
              <a:rPr lang="ko-KR" altLang="en-US" sz="1200" dirty="0"/>
              <a:t>라고 알려줌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배열을 사용할 때 </a:t>
            </a:r>
            <a:r>
              <a:rPr lang="en-US" altLang="ko-KR" sz="1200" dirty="0"/>
              <a:t>[ ]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배열의 요소에 접근하겠다</a:t>
            </a:r>
            <a:r>
              <a:rPr lang="en-US" altLang="ko-KR" sz="1200" dirty="0"/>
              <a:t>"</a:t>
            </a:r>
            <a:r>
              <a:rPr lang="ko-KR" altLang="en-US" sz="1200" dirty="0"/>
              <a:t>라는 뜻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배열의 인덱스가 </a:t>
            </a:r>
            <a:r>
              <a:rPr lang="en-US" altLang="ko-KR" sz="1200" dirty="0"/>
              <a:t>0</a:t>
            </a:r>
            <a:r>
              <a:rPr lang="ko-KR" altLang="en-US" sz="1200" dirty="0"/>
              <a:t>부터 시작하는 이유는 메모리 주소가 </a:t>
            </a:r>
            <a:r>
              <a:rPr lang="en-US" altLang="ko-KR" sz="1200" dirty="0"/>
              <a:t>0</a:t>
            </a:r>
            <a:r>
              <a:rPr lang="ko-KR" altLang="en-US" sz="1200" dirty="0"/>
              <a:t>부터 시작하기 때문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배열도 포인터로 취급되므로 인덱스가 </a:t>
            </a:r>
            <a:r>
              <a:rPr lang="en-US" altLang="ko-KR" sz="1200" dirty="0"/>
              <a:t>0</a:t>
            </a:r>
            <a:r>
              <a:rPr lang="ko-KR" altLang="en-US" sz="1200" dirty="0"/>
              <a:t>부터 시작하면 요소 접근과 포인터 연산이 일치하게 됨</a:t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23" y="3007817"/>
            <a:ext cx="6106342" cy="7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 초기화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자료형</a:t>
            </a:r>
            <a:r>
              <a:rPr lang="ko-KR" altLang="en-US" sz="1200" dirty="0"/>
              <a:t> 배열이름</a:t>
            </a:r>
            <a:r>
              <a:rPr lang="en-US" altLang="ko-KR" sz="1200" dirty="0"/>
              <a:t>[</a:t>
            </a:r>
            <a:r>
              <a:rPr lang="ko-KR" altLang="en-US" sz="1200" dirty="0"/>
              <a:t>크기</a:t>
            </a:r>
            <a:r>
              <a:rPr lang="en-US" altLang="ko-KR" sz="1200" dirty="0"/>
              <a:t>] = { 0, }; </a:t>
            </a:r>
            <a:r>
              <a:rPr lang="ko-KR" altLang="en-US" sz="1200" dirty="0"/>
              <a:t>또는 배열이름</a:t>
            </a:r>
            <a:r>
              <a:rPr lang="en-US" altLang="ko-KR" sz="1200" dirty="0"/>
              <a:t>[</a:t>
            </a:r>
            <a:r>
              <a:rPr lang="ko-KR" altLang="en-US" sz="1200" dirty="0"/>
              <a:t>크기</a:t>
            </a:r>
            <a:r>
              <a:rPr lang="en-US" altLang="ko-KR" sz="1200" dirty="0"/>
              <a:t>] = {0}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85" y="1859092"/>
            <a:ext cx="6134632" cy="2438611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85" y="4432092"/>
            <a:ext cx="6134632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인덱스</a:t>
            </a:r>
            <a:r>
              <a:rPr lang="en-US" altLang="ko-KR" sz="1200" dirty="0"/>
              <a:t>] =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83" y="1707056"/>
            <a:ext cx="6119390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배열 사용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18917"/>
            <a:ext cx="7450138" cy="53398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배열에 값 저장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</a:t>
            </a:r>
            <a:r>
              <a:rPr lang="en-US" altLang="ko-KR" sz="1200" dirty="0"/>
              <a:t>[</a:t>
            </a:r>
            <a:r>
              <a:rPr lang="ko-KR" altLang="en-US" sz="1200" dirty="0"/>
              <a:t>인덱스</a:t>
            </a:r>
            <a:r>
              <a:rPr lang="en-US" altLang="ko-KR" sz="1200" dirty="0"/>
              <a:t>] = </a:t>
            </a:r>
            <a:r>
              <a:rPr lang="ko-KR" altLang="en-US" sz="1200" dirty="0"/>
              <a:t>값</a:t>
            </a:r>
            <a:r>
              <a:rPr lang="en-US" altLang="ko-KR" sz="1200" dirty="0"/>
              <a:t>;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altLang="ko-KR" sz="12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07" y="1751660"/>
            <a:ext cx="6142252" cy="1257409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07" y="3187395"/>
            <a:ext cx="6149873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47782</TotalTime>
  <Words>1000</Words>
  <Application>Microsoft Office PowerPoint</Application>
  <PresentationFormat>A4 용지(210x297mm)</PresentationFormat>
  <Paragraphs>231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8. 배열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501-PC</cp:lastModifiedBy>
  <cp:revision>3088</cp:revision>
  <cp:lastPrinted>2015-10-28T04:44:44Z</cp:lastPrinted>
  <dcterms:created xsi:type="dcterms:W3CDTF">2003-10-22T07:02:37Z</dcterms:created>
  <dcterms:modified xsi:type="dcterms:W3CDTF">2022-03-21T05:48:19Z</dcterms:modified>
</cp:coreProperties>
</file>