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4" r:id="rId10"/>
    <p:sldId id="26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6" r:id="rId19"/>
    <p:sldId id="267" r:id="rId20"/>
    <p:sldId id="268" r:id="rId21"/>
    <p:sldId id="271" r:id="rId22"/>
    <p:sldId id="272" r:id="rId23"/>
    <p:sldId id="273" r:id="rId24"/>
    <p:sldId id="274" r:id="rId25"/>
    <p:sldId id="269" r:id="rId26"/>
    <p:sldId id="27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4660"/>
  </p:normalViewPr>
  <p:slideViewPr>
    <p:cSldViewPr snapToGrid="0">
      <p:cViewPr>
        <p:scale>
          <a:sx n="66" d="100"/>
          <a:sy n="66" d="100"/>
        </p:scale>
        <p:origin x="12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0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9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6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7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0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0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92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604837"/>
            <a:ext cx="9105900" cy="5648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6" y="0"/>
            <a:ext cx="2432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vi </a:t>
            </a:r>
            <a:r>
              <a:rPr lang="en-US" altLang="ko-KR" sz="1400" dirty="0" err="1" smtClean="0"/>
              <a:t>mytest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실행 및 내용 입력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66850" y="899160"/>
            <a:ext cx="514350" cy="1402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97330" y="6050280"/>
            <a:ext cx="1322070" cy="202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8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948978"/>
            <a:ext cx="6968390" cy="416912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513" y="0"/>
            <a:ext cx="2453364" cy="948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en-US" altLang="ko-KR" sz="16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vi </a:t>
            </a:r>
            <a:r>
              <a:rPr lang="ko-KR" altLang="en-US" sz="1400" spc="54" dirty="0">
                <a:solidFill>
                  <a:prstClr val="black"/>
                </a:solidFill>
                <a:latin typeface="나눔명조"/>
                <a:cs typeface="나눔명조"/>
              </a:rPr>
              <a:t>명령어 및 주요</a:t>
            </a:r>
            <a:r>
              <a:rPr lang="ko-KR" altLang="en-US" sz="1400" spc="162" dirty="0">
                <a:solidFill>
                  <a:prstClr val="black"/>
                </a:solidFill>
                <a:latin typeface="나눔명조"/>
                <a:cs typeface="나눔명조"/>
              </a:rPr>
              <a:t>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키 실습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-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입력 모드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dirty="0" err="1" smtClean="0">
                <a:solidFill>
                  <a:prstClr val="black"/>
                </a:solidFill>
                <a:latin typeface="나눔명조"/>
                <a:cs typeface="나눔명조"/>
              </a:rPr>
              <a:t>cw</a:t>
            </a:r>
            <a:r>
              <a:rPr lang="en-US" altLang="ko-KR" sz="1400" dirty="0" smtClean="0">
                <a:solidFill>
                  <a:prstClr val="black"/>
                </a:solidFill>
                <a:latin typeface="나눔명조"/>
                <a:cs typeface="나눔명조"/>
              </a:rPr>
              <a:t>  </a:t>
            </a:r>
            <a:r>
              <a:rPr lang="ko-KR" altLang="en-US" sz="1400" dirty="0" smtClean="0">
                <a:solidFill>
                  <a:prstClr val="black"/>
                </a:solidFill>
                <a:latin typeface="나눔명조"/>
                <a:cs typeface="나눔명조"/>
              </a:rPr>
              <a:t>단어 선택한 후 변경</a:t>
            </a:r>
            <a:endParaRPr lang="ko-KR" altLang="en-US" sz="1400" dirty="0">
              <a:solidFill>
                <a:prstClr val="black"/>
              </a:solidFill>
              <a:latin typeface="나눔명조"/>
              <a:cs typeface="나눔명조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527175"/>
            <a:ext cx="8220075" cy="491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0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13" y="0"/>
            <a:ext cx="4670381" cy="612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ko-KR" altLang="en-US" sz="14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편집기에서 문자열 변경</a:t>
            </a:r>
            <a:endParaRPr lang="en-US" altLang="ko-KR" sz="1400" spc="-98" dirty="0" smtClean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12492" lvl="0" defTabSz="899404">
              <a:spcBef>
                <a:spcPts val="718"/>
              </a:spcBef>
            </a:pPr>
            <a:r>
              <a:rPr lang="en-US" altLang="ko-KR" sz="14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-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</a:rPr>
              <a:t>:s/snow/rain :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</a:rPr>
              <a:t>커서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</a:rPr>
              <a:t>아래로 만나는 첫 </a:t>
            </a:r>
            <a:r>
              <a:rPr lang="ko-KR" altLang="en-US" sz="1400" b="1" dirty="0" err="1">
                <a:solidFill>
                  <a:srgbClr val="221F1F"/>
                </a:solidFill>
                <a:latin typeface="맑은 고딕" pitchFamily="50" charset="-127"/>
              </a:rPr>
              <a:t>번재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</a:rPr>
              <a:t> 단어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</a:rPr>
              <a:t>교체</a:t>
            </a:r>
            <a:endParaRPr lang="ko-KR" altLang="en-US" sz="1400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6" y="689188"/>
            <a:ext cx="8943975" cy="5362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75" y="1235501"/>
            <a:ext cx="8934450" cy="5353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9300" y="1003301"/>
            <a:ext cx="381000" cy="152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81399" y="1536701"/>
            <a:ext cx="428269" cy="152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0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12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ko-KR" altLang="en-US" sz="14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편집기에서 문자열 변경</a:t>
            </a:r>
            <a:endParaRPr lang="en-US" altLang="ko-KR" sz="1400" spc="-98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-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</a:rPr>
              <a:t>:s/snow/rain/g :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</a:rPr>
              <a:t>커서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</a:rPr>
              <a:t>아래로 만나는 모든 단어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</a:rPr>
              <a:t>교체</a:t>
            </a:r>
            <a:endParaRPr lang="ko-KR" altLang="en-US" sz="1400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689188"/>
            <a:ext cx="8953500" cy="5353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900"/>
            <a:ext cx="8934450" cy="5334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3100" y="3873501"/>
            <a:ext cx="1168400" cy="190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81400" y="4546601"/>
            <a:ext cx="1168400" cy="190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12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12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ko-KR" altLang="en-US" sz="14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편집기에서 문자열 변경</a:t>
            </a:r>
            <a:endParaRPr lang="en-US" altLang="ko-KR" sz="1400" spc="-98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-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</a:rPr>
              <a:t>:3,7s/snow/rain : 3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</a:rPr>
              <a:t>라인과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</a:rPr>
              <a:t>7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</a:rPr>
              <a:t>라인 사이에서 처음 만나는 단어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</a:rPr>
              <a:t>교체</a:t>
            </a:r>
            <a:endParaRPr lang="ko-KR" altLang="en-US" sz="1400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689188"/>
            <a:ext cx="8934450" cy="5343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277937"/>
            <a:ext cx="8934450" cy="5343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5574" y="990600"/>
            <a:ext cx="1698625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47999" y="1587500"/>
            <a:ext cx="1698625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12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ko-KR" altLang="en-US" sz="14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편집기에서 문자열 변경</a:t>
            </a:r>
            <a:endParaRPr lang="en-US" altLang="ko-KR" sz="1400" spc="-98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-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</a:rPr>
              <a:t>:3,7s/snow/rain/g : 3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</a:rPr>
              <a:t>라인과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</a:rPr>
              <a:t>7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</a:rPr>
              <a:t>라인 사이에서 만나는 모든 단어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</a:rPr>
              <a:t>교체</a:t>
            </a:r>
            <a:endParaRPr lang="ko-KR" altLang="en-US" sz="1400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689188"/>
            <a:ext cx="8934450" cy="53435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5574" y="990600"/>
            <a:ext cx="1698625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71600"/>
            <a:ext cx="8953500" cy="5343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47999" y="1676400"/>
            <a:ext cx="1698625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68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686913"/>
            <a:ext cx="8943975" cy="53530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6096000" cy="612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ko-KR" altLang="en-US" sz="14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편집기에서 문자열 변경</a:t>
            </a:r>
            <a:endParaRPr lang="en-US" altLang="ko-KR" sz="1400" spc="-98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-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</a:rPr>
              <a:t>:s/snow// : </a:t>
            </a:r>
            <a:r>
              <a:rPr lang="ko-KR" altLang="en-US" sz="1400" b="1" dirty="0" err="1">
                <a:solidFill>
                  <a:srgbClr val="221F1F"/>
                </a:solidFill>
                <a:latin typeface="맑은 고딕" pitchFamily="50" charset="-127"/>
              </a:rPr>
              <a:t>커저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</a:rPr>
              <a:t> 아래로 만나는 첫 </a:t>
            </a:r>
            <a:r>
              <a:rPr lang="ko-KR" altLang="en-US" sz="1400" b="1" dirty="0" err="1">
                <a:solidFill>
                  <a:srgbClr val="221F1F"/>
                </a:solidFill>
                <a:latin typeface="맑은 고딕" pitchFamily="50" charset="-127"/>
              </a:rPr>
              <a:t>번재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</a:rPr>
              <a:t> 단어를 지운다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</a:rPr>
              <a:t>.</a:t>
            </a:r>
            <a:endParaRPr lang="ko-KR" altLang="en-US" sz="1400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8112" y="2662450"/>
            <a:ext cx="2122487" cy="195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303337"/>
            <a:ext cx="8924925" cy="5343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35300" y="3295175"/>
            <a:ext cx="1765300" cy="159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1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12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ko-KR" altLang="en-US" sz="14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편집기에서 문자열 변경</a:t>
            </a:r>
            <a:endParaRPr lang="en-US" altLang="ko-KR" sz="1400" spc="-98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-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</a:rPr>
              <a:t>:s/snow//g : </a:t>
            </a:r>
            <a:r>
              <a:rPr lang="ko-KR" altLang="en-US" sz="1400" b="1" dirty="0" err="1">
                <a:solidFill>
                  <a:srgbClr val="221F1F"/>
                </a:solidFill>
                <a:latin typeface="맑은 고딕" pitchFamily="50" charset="-127"/>
              </a:rPr>
              <a:t>커저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</a:rPr>
              <a:t> 아래로 만나는 모든 단어를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</a:rPr>
              <a:t>지운다</a:t>
            </a:r>
            <a:r>
              <a:rPr lang="en-US" altLang="ko-KR" sz="1400" dirty="0" smtClean="0"/>
              <a:t>.</a:t>
            </a:r>
            <a:endParaRPr lang="ko-KR" altLang="en-US" sz="1400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686913"/>
            <a:ext cx="8943975" cy="5353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8112" y="2662450"/>
            <a:ext cx="2122487" cy="195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11275"/>
            <a:ext cx="8924925" cy="53530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35300" y="3295175"/>
            <a:ext cx="901700" cy="159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9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12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ko-KR" altLang="en-US" sz="14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편집기에서 문자열 변경</a:t>
            </a:r>
            <a:endParaRPr lang="en-US" altLang="ko-KR" sz="1400" spc="-98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-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</a:rPr>
              <a:t>:20s/snow/rain : 20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</a:rPr>
              <a:t>라인에서만 처음 만나는 단어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</a:rPr>
              <a:t>교체</a:t>
            </a:r>
            <a:endParaRPr lang="ko-KR" altLang="en-US" sz="1400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689188"/>
            <a:ext cx="8943975" cy="5343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1437"/>
            <a:ext cx="8924925" cy="53435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48001" y="4211850"/>
            <a:ext cx="952500" cy="169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256" y="3576850"/>
            <a:ext cx="952500" cy="169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66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13" y="0"/>
            <a:ext cx="4246675" cy="948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ko-KR" altLang="en-US" sz="16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나눔명조"/>
              </a:rPr>
              <a:t>편집기에서 유용한 사용</a:t>
            </a:r>
            <a:endParaRPr lang="en-US" altLang="ko-KR" sz="1600" spc="-98" dirty="0" smtClean="0">
              <a:solidFill>
                <a:prstClr val="black"/>
              </a:solidFill>
              <a:latin typeface="Consolas" panose="020B0609020204030204" pitchFamily="49" charset="0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ko-KR" altLang="en-US" sz="16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나눔명조"/>
              </a:rPr>
              <a:t>여러 개 파일을 동시에 편집</a:t>
            </a:r>
            <a:endParaRPr lang="en-US" altLang="ko-KR" sz="1600" spc="-98" dirty="0" smtClean="0">
              <a:solidFill>
                <a:prstClr val="black"/>
              </a:solidFill>
              <a:latin typeface="Consolas" panose="020B0609020204030204" pitchFamily="49" charset="0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200" b="1" dirty="0">
                <a:solidFill>
                  <a:srgbClr val="221F1F"/>
                </a:solidFill>
                <a:latin typeface="맑은 고딕" pitchFamily="50" charset="-127"/>
              </a:rPr>
              <a:t>:</a:t>
            </a:r>
            <a:r>
              <a:rPr lang="en-US" altLang="ko-KR" sz="1200" b="1" dirty="0" err="1">
                <a:solidFill>
                  <a:srgbClr val="221F1F"/>
                </a:solidFill>
                <a:latin typeface="맑은 고딕" pitchFamily="50" charset="-127"/>
              </a:rPr>
              <a:t>bn</a:t>
            </a:r>
            <a:r>
              <a:rPr lang="en-US" altLang="ko-KR" sz="1200" b="1" dirty="0">
                <a:solidFill>
                  <a:srgbClr val="221F1F"/>
                </a:solidFill>
                <a:latin typeface="맑은 고딕" pitchFamily="50" charset="-127"/>
              </a:rPr>
              <a:t>(</a:t>
            </a:r>
            <a:r>
              <a:rPr lang="ko-KR" altLang="en-US" sz="1200" b="1" dirty="0">
                <a:solidFill>
                  <a:srgbClr val="221F1F"/>
                </a:solidFill>
                <a:latin typeface="맑은 고딕" pitchFamily="50" charset="-127"/>
              </a:rPr>
              <a:t>다음파일</a:t>
            </a:r>
            <a:r>
              <a:rPr lang="en-US" altLang="ko-KR" sz="1200" b="1" dirty="0">
                <a:solidFill>
                  <a:srgbClr val="221F1F"/>
                </a:solidFill>
                <a:latin typeface="맑은 고딕" pitchFamily="50" charset="-127"/>
              </a:rPr>
              <a:t>) :</a:t>
            </a:r>
            <a:r>
              <a:rPr lang="en-US" altLang="ko-KR" sz="1200" b="1" dirty="0" err="1">
                <a:solidFill>
                  <a:srgbClr val="221F1F"/>
                </a:solidFill>
                <a:latin typeface="맑은 고딕" pitchFamily="50" charset="-127"/>
              </a:rPr>
              <a:t>bp</a:t>
            </a:r>
            <a:r>
              <a:rPr lang="en-US" altLang="ko-KR" sz="1200" b="1" dirty="0">
                <a:solidFill>
                  <a:srgbClr val="221F1F"/>
                </a:solidFill>
                <a:latin typeface="맑은 고딕" pitchFamily="50" charset="-127"/>
              </a:rPr>
              <a:t>(</a:t>
            </a:r>
            <a:r>
              <a:rPr lang="ko-KR" altLang="en-US" sz="1200" b="1" dirty="0">
                <a:solidFill>
                  <a:srgbClr val="221F1F"/>
                </a:solidFill>
                <a:latin typeface="맑은 고딕" pitchFamily="50" charset="-127"/>
              </a:rPr>
              <a:t>이전파일</a:t>
            </a: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</a:rPr>
              <a:t>) :e</a:t>
            </a:r>
            <a:r>
              <a:rPr lang="en-US" altLang="ko-KR" sz="1200" b="1" dirty="0">
                <a:solidFill>
                  <a:srgbClr val="221F1F"/>
                </a:solidFill>
                <a:latin typeface="맑은 고딕" pitchFamily="50" charset="-127"/>
              </a:rPr>
              <a:t>#(</a:t>
            </a:r>
            <a:r>
              <a:rPr lang="ko-KR" altLang="en-US" sz="1200" b="1" dirty="0">
                <a:solidFill>
                  <a:srgbClr val="221F1F"/>
                </a:solidFill>
                <a:latin typeface="맑은 고딕" pitchFamily="50" charset="-127"/>
              </a:rPr>
              <a:t>이전에 편집하던 </a:t>
            </a:r>
            <a:r>
              <a:rPr lang="ko-KR" altLang="en-US" sz="1200" b="1" dirty="0" smtClean="0">
                <a:solidFill>
                  <a:srgbClr val="221F1F"/>
                </a:solidFill>
                <a:latin typeface="맑은 고딕" pitchFamily="50" charset="-127"/>
              </a:rPr>
              <a:t>파일로</a:t>
            </a: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</a:rPr>
              <a:t>)</a:t>
            </a:r>
            <a:endParaRPr lang="ko-KR" altLang="en-US" sz="1400" dirty="0">
              <a:solidFill>
                <a:prstClr val="black"/>
              </a:solidFill>
              <a:latin typeface="나눔명조"/>
              <a:cs typeface="나눔명조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5" y="1289277"/>
            <a:ext cx="6928943" cy="41514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1108952" y="5301033"/>
            <a:ext cx="1130300" cy="139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813" y="337272"/>
            <a:ext cx="6707188" cy="40071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888" y="2686704"/>
            <a:ext cx="6671368" cy="39900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21588" y="4204742"/>
            <a:ext cx="1130300" cy="139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51888" y="6537023"/>
            <a:ext cx="1130300" cy="139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2" y="948978"/>
            <a:ext cx="8943975" cy="53530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513" y="0"/>
            <a:ext cx="2322944" cy="674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ko-KR" altLang="en-US" sz="16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나눔명조"/>
              </a:rPr>
              <a:t>편집모드에서 기타 명령</a:t>
            </a:r>
            <a:endParaRPr lang="en-US" altLang="ko-KR" sz="1600" spc="-98" dirty="0" smtClean="0">
              <a:solidFill>
                <a:prstClr val="black"/>
              </a:solidFill>
              <a:latin typeface="Consolas" panose="020B0609020204030204" pitchFamily="49" charset="0"/>
              <a:cs typeface="나눔명조"/>
            </a:endParaRPr>
          </a:p>
          <a:p>
            <a:pPr marL="12492" lvl="0" defTabSz="899404">
              <a:spcBef>
                <a:spcPts val="718"/>
              </a:spcBef>
            </a:pPr>
            <a:r>
              <a:rPr lang="en-US" altLang="ko-KR" sz="16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나눔명조"/>
              </a:rPr>
              <a:t>-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</a:rPr>
              <a:t>:!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</a:rPr>
              <a:t>ls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</a:rPr>
              <a:t> (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</a:rPr>
              <a:t>쉘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</a:rPr>
              <a:t> 명령어 실행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</a:rPr>
              <a:t>)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282700"/>
            <a:ext cx="8934450" cy="5334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1612" y="6108700"/>
            <a:ext cx="471488" cy="193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06749" y="6108700"/>
            <a:ext cx="8523287" cy="231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3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433898" y="5461724"/>
            <a:ext cx="4742964" cy="196649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2748803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1200" b="0" spc="-44" dirty="0" smtClean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1200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 </a:t>
            </a:r>
            <a:r>
              <a:rPr sz="1200" b="0" spc="-54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모드의</a:t>
            </a:r>
            <a:r>
              <a:rPr sz="1200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1200" b="0" spc="-54" dirty="0" err="1" smtClean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endParaRPr sz="1200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17" y="5160257"/>
            <a:ext cx="6255050" cy="301467"/>
          </a:xfrm>
          <a:prstGeom prst="rect">
            <a:avLst/>
          </a:prstGeom>
        </p:spPr>
      </p:pic>
      <p:graphicFrame>
        <p:nvGraphicFramePr>
          <p:cNvPr id="6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18874"/>
              </p:ext>
            </p:extLst>
          </p:nvPr>
        </p:nvGraphicFramePr>
        <p:xfrm>
          <a:off x="746316" y="1943006"/>
          <a:ext cx="6255050" cy="3217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7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78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37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47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2416">
                <a:tc gridSpan="2">
                  <a:txBody>
                    <a:bodyPr/>
                    <a:lstStyle/>
                    <a:p>
                      <a:pPr marL="80200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자주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사용하는</a:t>
                      </a:r>
                      <a:r>
                        <a:rPr sz="1100" b="1" spc="-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명령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68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간혹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사용하는</a:t>
                      </a:r>
                      <a:r>
                        <a:rPr sz="1100" b="1" spc="-70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명령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</a:p>
                  </a:txBody>
                  <a:tcPr marL="0" marR="0" marT="3310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h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&lt;- 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왼쪽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k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위쪽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l</a:t>
                      </a: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-&gt; 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오른쪽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j</a:t>
                      </a: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아래쪽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75" dirty="0">
                          <a:latin typeface="Consolas" panose="020B0609020204030204" pitchFamily="49" charset="0"/>
                          <a:cs typeface="Book Antiqua"/>
                        </a:rPr>
                        <a:t>^b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e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 뒤로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^f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아래로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b</a:t>
                      </a: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앞으로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$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라인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맨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끝으로</a:t>
                      </a:r>
                      <a:r>
                        <a:rPr sz="1100" spc="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^u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x</a:t>
                      </a: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커서 문자</a:t>
                      </a:r>
                      <a:r>
                        <a:rPr sz="1100" spc="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(del)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^d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아래로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dd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</a:t>
                      </a:r>
                      <a:r>
                        <a:rPr sz="1100" spc="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0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라인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맨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앞으로</a:t>
                      </a:r>
                      <a:r>
                        <a:rPr sz="1100" spc="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3554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spc="-180" dirty="0" smtClean="0">
                          <a:latin typeface="Consolas" panose="020B0609020204030204" pitchFamily="49" charset="0"/>
                          <a:cs typeface="Book Antiqua"/>
                        </a:rPr>
                        <a:t>d</a:t>
                      </a:r>
                      <a:r>
                        <a:rPr lang="en-US" sz="1300" spc="-180" dirty="0" smtClean="0">
                          <a:latin typeface="Consolas" panose="020B0609020204030204" pitchFamily="49" charset="0"/>
                          <a:cs typeface="Book Antiqua"/>
                        </a:rPr>
                        <a:t>10</a:t>
                      </a:r>
                      <a:r>
                        <a:rPr sz="1300" spc="-180" dirty="0" smtClean="0">
                          <a:latin typeface="Consolas" panose="020B0609020204030204" pitchFamily="49" charset="0"/>
                          <a:cs typeface="Book Antiqua"/>
                        </a:rPr>
                        <a:t>d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30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</a:t>
                      </a:r>
                      <a:r>
                        <a:rPr sz="1100" spc="-90" dirty="0" err="1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</a:t>
                      </a:r>
                      <a:r>
                        <a:rPr sz="1100" spc="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100" spc="70" dirty="0" smtClean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100" spc="70" dirty="0" smtClean="0">
                          <a:latin typeface="함초롱바탕"/>
                          <a:cs typeface="함초롬바탕" panose="02030604000101010101" pitchFamily="18" charset="-127"/>
                        </a:rPr>
                        <a:t>줄 </a:t>
                      </a:r>
                      <a:r>
                        <a:rPr sz="1100" spc="-90" dirty="0" err="1" smtClean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0805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X</a:t>
                      </a: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96900" algn="l"/>
                          <a:tab pos="1059815" algn="l"/>
                          <a:tab pos="1398905" algn="l"/>
                          <a:tab pos="1861820" algn="l"/>
                        </a:tabLst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재	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	앞	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	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</a:t>
                      </a: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(Backspace)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37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yy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라인을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yank(copy)</a:t>
                      </a:r>
                      <a:r>
                        <a:rPr sz="1100" spc="-1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함</a:t>
                      </a: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204" dirty="0">
                          <a:latin typeface="Consolas" panose="020B0609020204030204" pitchFamily="49" charset="0"/>
                          <a:cs typeface="Book Antiqua"/>
                        </a:rPr>
                        <a:t>dw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</a:t>
                      </a:r>
                      <a:r>
                        <a:rPr sz="1100" spc="-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p</a:t>
                      </a:r>
                    </a:p>
                  </a:txBody>
                  <a:tcPr marL="0" marR="0" marT="830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카피한 라인을 커서가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있는</a:t>
                      </a:r>
                      <a:r>
                        <a:rPr sz="1100" spc="1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아래에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붙임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.(Paste)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37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r</a:t>
                      </a: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글자를</a:t>
                      </a:r>
                      <a:r>
                        <a:rPr sz="1100" spc="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바꿈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object 4"/>
          <p:cNvSpPr txBox="1"/>
          <p:nvPr/>
        </p:nvSpPr>
        <p:spPr>
          <a:xfrm>
            <a:off x="9147583" y="3420702"/>
            <a:ext cx="1873917" cy="173566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1050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편집모드 전환</a:t>
            </a:r>
            <a:r>
              <a:rPr sz="1050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1050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키</a:t>
            </a:r>
            <a:endParaRPr sz="1050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10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31017"/>
              </p:ext>
            </p:extLst>
          </p:nvPr>
        </p:nvGraphicFramePr>
        <p:xfrm>
          <a:off x="7577965" y="1940716"/>
          <a:ext cx="3968021" cy="1458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7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409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나눔명조"/>
                          <a:cs typeface="나눔명조"/>
                        </a:rPr>
                        <a:t>키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내용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2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오른쪽에서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o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라인 아래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빈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추가하여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2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902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i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커서의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왼쪽에서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428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마지막에서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902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O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라인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위에서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빈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추가하여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-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1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51689"/>
              </p:ext>
            </p:extLst>
          </p:nvPr>
        </p:nvGraphicFramePr>
        <p:xfrm>
          <a:off x="7313786" y="3685269"/>
          <a:ext cx="4486090" cy="12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6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20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915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latin typeface="나눔명조"/>
                          <a:cs typeface="나눔명조"/>
                        </a:rPr>
                        <a:t>키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내용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:q!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저장하지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않고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vi</a:t>
                      </a:r>
                      <a:r>
                        <a:rPr sz="1300" spc="5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55" dirty="0">
                          <a:latin typeface="Consolas" panose="020B0609020204030204" pitchFamily="49" charset="0"/>
                          <a:cs typeface="Book Antiqua"/>
                        </a:rPr>
                        <a:t>:w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문서의</a:t>
                      </a:r>
                      <a:r>
                        <a:rPr sz="1100" spc="-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459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:x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문서 저장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후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명령모드에서 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zz,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:wq</a:t>
                      </a:r>
                      <a:r>
                        <a:rPr sz="1100" spc="-1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</a:t>
                      </a:r>
                      <a:r>
                        <a:rPr sz="1100" spc="-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같음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1559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US" sz="1100" dirty="0" smtClean="0">
                          <a:latin typeface="Consolas" panose="020B0609020204030204" pitchFamily="49" charset="0"/>
                          <a:cs typeface="Book Antiqua"/>
                        </a:rPr>
                        <a:t>:</a:t>
                      </a:r>
                      <a:r>
                        <a:rPr lang="en-US" sz="1100" dirty="0" err="1" smtClean="0">
                          <a:latin typeface="Consolas" panose="020B0609020204030204" pitchFamily="49" charset="0"/>
                          <a:cs typeface="Book Antiqua"/>
                        </a:rPr>
                        <a:t>wq</a:t>
                      </a:r>
                      <a:endParaRPr sz="11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ko-KR" altLang="en-US" sz="1100" dirty="0" smtClean="0">
                          <a:latin typeface="Consolas" panose="020B0609020204030204" pitchFamily="49" charset="0"/>
                          <a:cs typeface="Book Antiqua"/>
                        </a:rPr>
                        <a:t>문서 저장 후 종료</a:t>
                      </a:r>
                      <a:endParaRPr sz="11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US" sz="1100" dirty="0" smtClean="0">
                          <a:latin typeface="Consolas" panose="020B0609020204030204" pitchFamily="49" charset="0"/>
                          <a:cs typeface="Book Antiqua"/>
                        </a:rPr>
                        <a:t>:e!</a:t>
                      </a:r>
                      <a:endParaRPr sz="11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ko-KR" altLang="en-US" sz="1100" dirty="0" smtClean="0">
                          <a:latin typeface="Consolas" panose="020B0609020204030204" pitchFamily="49" charset="0"/>
                          <a:cs typeface="Book Antiqua"/>
                        </a:rPr>
                        <a:t>저장하지 않았을 때</a:t>
                      </a:r>
                      <a:r>
                        <a:rPr lang="en-US" altLang="ko-KR" sz="1100" dirty="0" smtClean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lang="ko-KR" altLang="en-US" sz="1100" dirty="0" smtClean="0">
                          <a:latin typeface="Consolas" panose="020B0609020204030204" pitchFamily="49" charset="0"/>
                          <a:cs typeface="Book Antiqua"/>
                        </a:rPr>
                        <a:t>마지막 저장했던 시점으로 돌아감</a:t>
                      </a:r>
                      <a:endParaRPr sz="11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513" y="0"/>
            <a:ext cx="246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en-US" altLang="ko-KR" sz="16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vi </a:t>
            </a:r>
            <a:r>
              <a:rPr lang="ko-KR" altLang="en-US" sz="1400" spc="54" dirty="0">
                <a:solidFill>
                  <a:prstClr val="black"/>
                </a:solidFill>
                <a:latin typeface="나눔명조"/>
                <a:cs typeface="나눔명조"/>
              </a:rPr>
              <a:t>명령어 및 주요</a:t>
            </a:r>
            <a:r>
              <a:rPr lang="ko-KR" altLang="en-US" sz="1400" spc="162" dirty="0">
                <a:solidFill>
                  <a:prstClr val="black"/>
                </a:solidFill>
                <a:latin typeface="나눔명조"/>
                <a:cs typeface="나눔명조"/>
              </a:rPr>
              <a:t>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키 실습</a:t>
            </a:r>
            <a:endParaRPr lang="ko-KR" altLang="en-US" sz="1400" dirty="0">
              <a:solidFill>
                <a:prstClr val="black"/>
              </a:solidFill>
              <a:latin typeface="나눔명조"/>
              <a:cs typeface="나눔명조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8891357" y="5492502"/>
            <a:ext cx="1968084" cy="165871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1000" b="0" spc="-54" dirty="0" err="1" smtClean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마지막</a:t>
            </a:r>
            <a:r>
              <a:rPr sz="1000" b="0" spc="-54" dirty="0" smtClean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1000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행 </a:t>
            </a:r>
            <a:r>
              <a:rPr sz="1000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명령모드</a:t>
            </a:r>
            <a:r>
              <a:rPr sz="1000" b="0" spc="-13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1000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명령키</a:t>
            </a:r>
            <a:endParaRPr sz="1000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1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26498"/>
              </p:ext>
            </p:extLst>
          </p:nvPr>
        </p:nvGraphicFramePr>
        <p:xfrm>
          <a:off x="7297601" y="4964237"/>
          <a:ext cx="4500699" cy="486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3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:q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vi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저장하지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않으면 문서는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종료되지</a:t>
                      </a:r>
                      <a:r>
                        <a:rPr sz="1100" spc="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:e!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동안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작성한 문자를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무시하고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원본을</a:t>
                      </a:r>
                      <a:r>
                        <a:rPr sz="1100" spc="1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불러오기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88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970009"/>
            <a:ext cx="7262916" cy="43546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513" y="0"/>
            <a:ext cx="4665829" cy="970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ko-KR" altLang="en-US" sz="16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나눔명조"/>
              </a:rPr>
              <a:t>편집모드에서 기타 명령</a:t>
            </a:r>
            <a:endParaRPr lang="en-US" altLang="ko-KR" sz="1600" spc="-98" dirty="0" smtClean="0">
              <a:solidFill>
                <a:prstClr val="black"/>
              </a:solidFill>
              <a:latin typeface="Consolas" panose="020B0609020204030204" pitchFamily="49" charset="0"/>
              <a:cs typeface="나눔명조"/>
            </a:endParaRPr>
          </a:p>
          <a:p>
            <a:pPr marL="12492" lvl="0" defTabSz="899404">
              <a:spcBef>
                <a:spcPts val="718"/>
              </a:spcBef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</a:rPr>
              <a:t>:!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</a:rPr>
              <a:t>ls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</a:rPr>
              <a:t> (</a:t>
            </a:r>
            <a:r>
              <a:rPr lang="ko-KR" altLang="en-US" sz="1600" b="1" dirty="0" err="1" smtClean="0">
                <a:solidFill>
                  <a:srgbClr val="221F1F"/>
                </a:solidFill>
                <a:latin typeface="맑은 고딕" pitchFamily="50" charset="-127"/>
              </a:rPr>
              <a:t>쉘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</a:rPr>
              <a:t> 명령어 실행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</a:rPr>
              <a:t>)</a:t>
            </a:r>
            <a:endParaRPr lang="en-US" altLang="ko-KR" sz="1600" spc="-98" dirty="0" smtClean="0">
              <a:solidFill>
                <a:prstClr val="black"/>
              </a:solidFill>
              <a:latin typeface="Consolas" panose="020B0609020204030204" pitchFamily="49" charset="0"/>
              <a:cs typeface="나눔명조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나눔명조"/>
              </a:rPr>
              <a:t>- :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</a:rPr>
              <a:t>e filename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</a:rPr>
              <a:t>(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</a:rPr>
              <a:t>현재파일에서 다른 파일을 연다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</a:rPr>
              <a:t>.)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03" y="1331912"/>
            <a:ext cx="8934450" cy="5362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7012" y="5131337"/>
            <a:ext cx="509587" cy="193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22703" y="6501159"/>
            <a:ext cx="682626" cy="193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9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015020"/>
            <a:ext cx="8934450" cy="53530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513" y="0"/>
            <a:ext cx="5349670" cy="970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ko-KR" altLang="en-US" sz="16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나눔명조"/>
              </a:rPr>
              <a:t>편집모드에서 기타 명령</a:t>
            </a:r>
            <a:endParaRPr lang="en-US" altLang="ko-KR" sz="1600" spc="-98" dirty="0" smtClean="0">
              <a:solidFill>
                <a:prstClr val="black"/>
              </a:solidFill>
              <a:latin typeface="Consolas" panose="020B0609020204030204" pitchFamily="49" charset="0"/>
              <a:cs typeface="나눔명조"/>
            </a:endParaRPr>
          </a:p>
          <a:p>
            <a:pPr marL="12492" lvl="0" defTabSz="899404">
              <a:spcBef>
                <a:spcPts val="718"/>
              </a:spcBef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</a:rPr>
              <a:t>:!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</a:rPr>
              <a:t>ls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</a:rPr>
              <a:t> (</a:t>
            </a:r>
            <a:r>
              <a:rPr lang="ko-KR" altLang="en-US" sz="1600" b="1" dirty="0" err="1" smtClean="0">
                <a:solidFill>
                  <a:srgbClr val="221F1F"/>
                </a:solidFill>
                <a:latin typeface="맑은 고딕" pitchFamily="50" charset="-127"/>
              </a:rPr>
              <a:t>쉘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</a:rPr>
              <a:t> 명령어 실행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</a:rPr>
              <a:t>)</a:t>
            </a:r>
            <a:endParaRPr lang="en-US" altLang="ko-KR" sz="1600" spc="-98" dirty="0" smtClean="0">
              <a:solidFill>
                <a:prstClr val="black"/>
              </a:solidFill>
              <a:latin typeface="Consolas" panose="020B0609020204030204" pitchFamily="49" charset="0"/>
              <a:cs typeface="나눔명조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나눔명조"/>
              </a:rPr>
              <a:t>-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</a:rPr>
              <a:t>[:f] or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</a:rPr>
              <a:t>[ctrl-g] (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</a:rPr>
              <a:t>현재 파일 명 등의 상황을 볼 수 있다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</a:rPr>
              <a:t>.)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19274" y="6174742"/>
            <a:ext cx="1965325" cy="193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3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13" y="0"/>
            <a:ext cx="3081293" cy="970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ko-KR" altLang="en-US" sz="16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나눔명조"/>
              </a:rPr>
              <a:t>편집모드에서 기타 명령</a:t>
            </a:r>
            <a:endParaRPr lang="en-US" altLang="ko-KR" sz="1600" spc="-98" dirty="0" smtClean="0">
              <a:solidFill>
                <a:prstClr val="black"/>
              </a:solidFill>
              <a:latin typeface="Consolas" panose="020B0609020204030204" pitchFamily="49" charset="0"/>
              <a:cs typeface="나눔명조"/>
            </a:endParaRPr>
          </a:p>
          <a:p>
            <a:pPr marL="12492" lvl="0" defTabSz="899404">
              <a:spcBef>
                <a:spcPts val="718"/>
              </a:spcBef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</a:rPr>
              <a:t>현재파일을 다른 이름으로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</a:rPr>
              <a:t>저장</a:t>
            </a:r>
            <a:endParaRPr lang="en-US" altLang="ko-KR" sz="1600" spc="-98" dirty="0" smtClean="0">
              <a:solidFill>
                <a:prstClr val="black"/>
              </a:solidFill>
              <a:latin typeface="Consolas" panose="020B0609020204030204" pitchFamily="49" charset="0"/>
              <a:cs typeface="나눔명조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나눔명조"/>
              </a:rPr>
              <a:t>-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</a:rPr>
              <a:t>:w 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</a:rPr>
              <a:t>newfilename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" y="970009"/>
            <a:ext cx="7418849" cy="44528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806" y="1344612"/>
            <a:ext cx="8953500" cy="53625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0175" y="5229572"/>
            <a:ext cx="606425" cy="193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92806" y="6513859"/>
            <a:ext cx="746793" cy="193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83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13" y="0"/>
            <a:ext cx="4535729" cy="970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ko-KR" altLang="en-US" sz="16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나눔명조"/>
              </a:rPr>
              <a:t>편집모드에서 기타 명령</a:t>
            </a:r>
            <a:endParaRPr lang="en-US" altLang="ko-KR" sz="1600" spc="-98" dirty="0" smtClean="0">
              <a:solidFill>
                <a:prstClr val="black"/>
              </a:solidFill>
              <a:latin typeface="Consolas" panose="020B0609020204030204" pitchFamily="49" charset="0"/>
              <a:cs typeface="나눔명조"/>
            </a:endParaRPr>
          </a:p>
          <a:p>
            <a:pPr marL="12492" lvl="0" defTabSz="899404">
              <a:spcBef>
                <a:spcPts val="718"/>
              </a:spcBef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</a:rPr>
              <a:t>현재파일을 다른 이름으로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</a:rPr>
              <a:t>저장</a:t>
            </a:r>
            <a:endParaRPr lang="en-US" altLang="ko-KR" sz="1600" spc="-98" dirty="0" smtClean="0">
              <a:solidFill>
                <a:prstClr val="black"/>
              </a:solidFill>
              <a:latin typeface="Consolas" panose="020B0609020204030204" pitchFamily="49" charset="0"/>
              <a:cs typeface="나눔명조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나눔명조"/>
              </a:rPr>
              <a:t>-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</a:rPr>
              <a:t>:3,6 w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</a:rPr>
              <a:t>newfilename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</a:rPr>
              <a:t> (3~6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</a:rPr>
              <a:t>라인 내용만 저장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</a:rPr>
              <a:t>) 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06" y="1550988"/>
            <a:ext cx="7318122" cy="43830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0" y="3101182"/>
            <a:ext cx="2438400" cy="971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8506" y="5740748"/>
            <a:ext cx="606425" cy="193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20706" y="3101182"/>
            <a:ext cx="666394" cy="188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26500" y="3263900"/>
            <a:ext cx="9906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0406" y="1816100"/>
            <a:ext cx="990600" cy="50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5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13" y="0"/>
            <a:ext cx="3081293" cy="970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ko-KR" altLang="en-US" sz="16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나눔명조"/>
              </a:rPr>
              <a:t>편집모드에서 기타 명령</a:t>
            </a:r>
            <a:endParaRPr lang="en-US" altLang="ko-KR" sz="1600" spc="-98" dirty="0" smtClean="0">
              <a:solidFill>
                <a:prstClr val="black"/>
              </a:solidFill>
              <a:latin typeface="Consolas" panose="020B0609020204030204" pitchFamily="49" charset="0"/>
              <a:cs typeface="나눔명조"/>
            </a:endParaRPr>
          </a:p>
          <a:p>
            <a:pPr marL="12492" lvl="0" defTabSz="899404">
              <a:spcBef>
                <a:spcPts val="718"/>
              </a:spcBef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</a:rPr>
              <a:t>현재파일을 다른 이름으로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</a:rPr>
              <a:t>저장</a:t>
            </a:r>
            <a:endParaRPr lang="en-US" altLang="ko-KR" sz="1600" spc="-98" dirty="0" smtClean="0">
              <a:solidFill>
                <a:prstClr val="black"/>
              </a:solidFill>
              <a:latin typeface="Consolas" panose="020B0609020204030204" pitchFamily="49" charset="0"/>
              <a:cs typeface="나눔명조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spc="-98" dirty="0" smtClean="0">
                <a:solidFill>
                  <a:prstClr val="black"/>
                </a:solidFill>
                <a:latin typeface="Consolas" panose="020B0609020204030204" pitchFamily="49" charset="0"/>
                <a:cs typeface="나눔명조"/>
              </a:rPr>
              <a:t>- 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</a:rPr>
              <a:t>:w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</a:rPr>
              <a:t>%.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</a:rPr>
              <a:t>bak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</a:rPr>
              <a:t> (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</a:rPr>
              <a:t>현재파일을 백업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</a:rPr>
              <a:t>)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5212"/>
            <a:ext cx="8915400" cy="5362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725" y="4148137"/>
            <a:ext cx="6457950" cy="4667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036406" y="4456065"/>
            <a:ext cx="990600" cy="158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70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3200" y="1308100"/>
            <a:ext cx="4000500" cy="1714500"/>
            <a:chOff x="177800" y="939800"/>
            <a:chExt cx="4000500" cy="17145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38820" t="17889" r="39305" b="67111"/>
            <a:stretch/>
          </p:blipFill>
          <p:spPr>
            <a:xfrm>
              <a:off x="177800" y="939800"/>
              <a:ext cx="4000500" cy="17145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28600" y="1828800"/>
              <a:ext cx="1866900" cy="203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120900" y="1828800"/>
              <a:ext cx="1993900" cy="203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03200" y="3898900"/>
            <a:ext cx="5295900" cy="1816100"/>
            <a:chOff x="203200" y="3225800"/>
            <a:chExt cx="5295900" cy="18161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49236" t="12555" r="21806" b="71556"/>
            <a:stretch/>
          </p:blipFill>
          <p:spPr>
            <a:xfrm>
              <a:off x="203200" y="3225800"/>
              <a:ext cx="5295900" cy="18161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765300" y="4622800"/>
              <a:ext cx="1778000" cy="203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78000" y="4114800"/>
              <a:ext cx="241300" cy="2667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0" y="1028700"/>
            <a:ext cx="6105525" cy="54102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070600" y="2298700"/>
            <a:ext cx="4991100" cy="403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65009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Notepad++</a:t>
            </a:r>
            <a:r>
              <a:rPr lang="ko-KR" altLang="en-US" sz="1400" dirty="0" smtClean="0"/>
              <a:t>이용 </a:t>
            </a:r>
            <a:r>
              <a:rPr lang="ko-KR" altLang="en-US" sz="1400" dirty="0" smtClean="0"/>
              <a:t>파일편집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/>
              <a:t>[</a:t>
            </a:r>
            <a:r>
              <a:rPr lang="ko-KR" altLang="en-US" sz="1400" dirty="0"/>
              <a:t>오른쪽 상단 톱니바퀴 버튼</a:t>
            </a:r>
            <a:r>
              <a:rPr lang="en-US" altLang="ko-KR" sz="1400" dirty="0"/>
              <a:t>]</a:t>
            </a:r>
            <a:r>
              <a:rPr lang="ko-KR" altLang="en-US" sz="1400" dirty="0"/>
              <a:t>을 눌러 서버</a:t>
            </a:r>
            <a:r>
              <a:rPr lang="en-US" altLang="ko-KR" sz="1400" dirty="0"/>
              <a:t>IP</a:t>
            </a:r>
            <a:r>
              <a:rPr lang="ko-KR" altLang="en-US" sz="1400" dirty="0"/>
              <a:t>주소</a:t>
            </a:r>
            <a:r>
              <a:rPr lang="en-US" altLang="ko-KR" sz="1400" dirty="0"/>
              <a:t>,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passwor</a:t>
            </a:r>
            <a:r>
              <a:rPr lang="ko-KR" altLang="en-US" sz="1400" dirty="0"/>
              <a:t>입력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sftp</a:t>
            </a:r>
            <a:r>
              <a:rPr lang="en-US" altLang="ko-KR" sz="1400" dirty="0"/>
              <a:t>) </a:t>
            </a:r>
            <a:r>
              <a:rPr lang="ko-KR" altLang="en-US" sz="1400" dirty="0"/>
              <a:t>및</a:t>
            </a:r>
            <a:endParaRPr lang="en-US" altLang="ko-KR" sz="1400" dirty="0"/>
          </a:p>
          <a:p>
            <a:r>
              <a:rPr lang="en-US" altLang="ko-KR" sz="1400" dirty="0"/>
              <a:t>    [</a:t>
            </a:r>
            <a:r>
              <a:rPr lang="ko-KR" altLang="en-US" sz="1400" dirty="0"/>
              <a:t>오른쪽 상단 나뭇잎 버튼</a:t>
            </a:r>
            <a:r>
              <a:rPr lang="en-US" altLang="ko-KR" sz="1400" dirty="0"/>
              <a:t>]</a:t>
            </a:r>
            <a:r>
              <a:rPr lang="ko-KR" altLang="en-US" sz="1400" dirty="0"/>
              <a:t>을 눌러 원하는 서버에 </a:t>
            </a:r>
            <a:r>
              <a:rPr lang="ko-KR" altLang="en-US" sz="1400" dirty="0" smtClean="0"/>
              <a:t>접속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3903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8900" y="1421210"/>
            <a:ext cx="4051300" cy="5091101"/>
            <a:chOff x="800100" y="838200"/>
            <a:chExt cx="4051300" cy="50911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49653" t="12667" r="21667" b="29667"/>
            <a:stretch/>
          </p:blipFill>
          <p:spPr>
            <a:xfrm>
              <a:off x="800100" y="838200"/>
              <a:ext cx="4051300" cy="509110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800100" y="1714500"/>
              <a:ext cx="1143000" cy="215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50" y="1447799"/>
            <a:ext cx="7883550" cy="50645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21516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Notepad++</a:t>
            </a:r>
            <a:r>
              <a:rPr lang="ko-KR" altLang="en-US" sz="1400" dirty="0" smtClean="0"/>
              <a:t>이용 </a:t>
            </a:r>
            <a:r>
              <a:rPr lang="ko-KR" altLang="en-US" sz="1400" dirty="0" smtClean="0"/>
              <a:t>파일편집</a:t>
            </a: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/>
              <a:t>오른쪽 상단 </a:t>
            </a:r>
            <a:r>
              <a:rPr lang="ko-KR" altLang="en-US" sz="1400" dirty="0" err="1"/>
              <a:t>콤보</a:t>
            </a:r>
            <a:r>
              <a:rPr lang="ko-KR" altLang="en-US" sz="1400" dirty="0"/>
              <a:t> 및 </a:t>
            </a:r>
            <a:r>
              <a:rPr lang="ko-KR" altLang="en-US" sz="1400" dirty="0" err="1"/>
              <a:t>디렉토리</a:t>
            </a:r>
            <a:r>
              <a:rPr lang="ko-KR" altLang="en-US" sz="1400" dirty="0"/>
              <a:t> 메뉴를 선택하여 필요한 파일 선택 및 편집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/>
              <a:t>편집이 완료되면 파일을 저장</a:t>
            </a:r>
            <a:r>
              <a:rPr lang="en-US" altLang="ko-KR" sz="1400" dirty="0"/>
              <a:t>-&gt; </a:t>
            </a:r>
            <a:r>
              <a:rPr lang="ko-KR" altLang="en-US" sz="1400" dirty="0"/>
              <a:t>파일을 저장 시 자동으로 서버로 </a:t>
            </a:r>
            <a:r>
              <a:rPr lang="ko-KR" altLang="en-US" sz="1400" dirty="0" smtClean="0"/>
              <a:t>업로드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925" y="3616325"/>
            <a:ext cx="2266950" cy="9715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87925" y="3616325"/>
            <a:ext cx="2266950" cy="971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3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98" y="1712913"/>
            <a:ext cx="7056156" cy="42306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8" y="2513013"/>
            <a:ext cx="6513232" cy="3913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513" y="0"/>
            <a:ext cx="2640082" cy="948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en-US" altLang="ko-KR" sz="16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vi </a:t>
            </a:r>
            <a:r>
              <a:rPr lang="ko-KR" altLang="en-US" sz="1400" spc="54" dirty="0">
                <a:solidFill>
                  <a:prstClr val="black"/>
                </a:solidFill>
                <a:latin typeface="나눔명조"/>
                <a:cs typeface="나눔명조"/>
              </a:rPr>
              <a:t>명령어 및 주요</a:t>
            </a:r>
            <a:r>
              <a:rPr lang="ko-KR" altLang="en-US" sz="1400" spc="162" dirty="0">
                <a:solidFill>
                  <a:prstClr val="black"/>
                </a:solidFill>
                <a:latin typeface="나눔명조"/>
                <a:cs typeface="나눔명조"/>
              </a:rPr>
              <a:t>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키 실습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-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명령 모드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$ :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해당 라인 맨 끝으로 이동</a:t>
            </a:r>
            <a:endParaRPr lang="ko-KR" altLang="en-US" sz="1400" dirty="0">
              <a:solidFill>
                <a:prstClr val="black"/>
              </a:solidFill>
              <a:latin typeface="나눔명조"/>
              <a:cs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396132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3" y="1895475"/>
            <a:ext cx="6580188" cy="39383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1" y="2584789"/>
            <a:ext cx="6756400" cy="40480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513" y="0"/>
            <a:ext cx="2453364" cy="948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en-US" altLang="ko-KR" sz="16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vi </a:t>
            </a:r>
            <a:r>
              <a:rPr lang="ko-KR" altLang="en-US" sz="1400" spc="54" dirty="0">
                <a:solidFill>
                  <a:prstClr val="black"/>
                </a:solidFill>
                <a:latin typeface="나눔명조"/>
                <a:cs typeface="나눔명조"/>
              </a:rPr>
              <a:t>명령어 및 주요</a:t>
            </a:r>
            <a:r>
              <a:rPr lang="ko-KR" altLang="en-US" sz="1400" spc="162" dirty="0">
                <a:solidFill>
                  <a:prstClr val="black"/>
                </a:solidFill>
                <a:latin typeface="나눔명조"/>
                <a:cs typeface="나눔명조"/>
              </a:rPr>
              <a:t>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키 실습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-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명령 모드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X 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현재 커서 문자 삭제</a:t>
            </a:r>
            <a:endParaRPr lang="ko-KR" altLang="en-US" sz="1400" dirty="0">
              <a:solidFill>
                <a:prstClr val="black"/>
              </a:solidFill>
              <a:latin typeface="나눔명조"/>
              <a:cs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388044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13" y="0"/>
            <a:ext cx="2691378" cy="948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en-US" altLang="ko-KR" sz="16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vi </a:t>
            </a:r>
            <a:r>
              <a:rPr lang="ko-KR" altLang="en-US" sz="1400" spc="54" dirty="0">
                <a:solidFill>
                  <a:prstClr val="black"/>
                </a:solidFill>
                <a:latin typeface="나눔명조"/>
                <a:cs typeface="나눔명조"/>
              </a:rPr>
              <a:t>명령어 및 주요</a:t>
            </a:r>
            <a:r>
              <a:rPr lang="ko-KR" altLang="en-US" sz="1400" spc="162" dirty="0">
                <a:solidFill>
                  <a:prstClr val="black"/>
                </a:solidFill>
                <a:latin typeface="나눔명조"/>
                <a:cs typeface="나눔명조"/>
              </a:rPr>
              <a:t>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키 실습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-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명령 모드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54" dirty="0" err="1" smtClean="0">
                <a:solidFill>
                  <a:prstClr val="black"/>
                </a:solidFill>
                <a:latin typeface="나눔명조"/>
                <a:cs typeface="나눔명조"/>
              </a:rPr>
              <a:t>dd</a:t>
            </a:r>
            <a:r>
              <a:rPr lang="en-US" altLang="ko-KR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 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커서가</a:t>
            </a:r>
            <a:r>
              <a:rPr lang="en-US" altLang="ko-KR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위치한 라인 삭제</a:t>
            </a:r>
            <a:endParaRPr lang="ko-KR" altLang="en-US" sz="1400" dirty="0">
              <a:solidFill>
                <a:prstClr val="black"/>
              </a:solidFill>
              <a:latin typeface="나눔명조"/>
              <a:cs typeface="나눔명조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1573212"/>
            <a:ext cx="6511925" cy="39085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75" y="2116137"/>
            <a:ext cx="7079080" cy="42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13" y="0"/>
            <a:ext cx="6719083" cy="948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en-US" altLang="ko-KR" sz="16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vi </a:t>
            </a:r>
            <a:r>
              <a:rPr lang="ko-KR" altLang="en-US" sz="1400" spc="54" dirty="0">
                <a:solidFill>
                  <a:prstClr val="black"/>
                </a:solidFill>
                <a:latin typeface="나눔명조"/>
                <a:cs typeface="나눔명조"/>
              </a:rPr>
              <a:t>명령어 및 주요</a:t>
            </a:r>
            <a:r>
              <a:rPr lang="ko-KR" altLang="en-US" sz="1400" spc="162" dirty="0">
                <a:solidFill>
                  <a:prstClr val="black"/>
                </a:solidFill>
                <a:latin typeface="나눔명조"/>
                <a:cs typeface="나눔명조"/>
              </a:rPr>
              <a:t>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키 실습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-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명령 모드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54" dirty="0" err="1" smtClean="0">
                <a:solidFill>
                  <a:prstClr val="black"/>
                </a:solidFill>
                <a:latin typeface="나눔명조"/>
                <a:cs typeface="나눔명조"/>
              </a:rPr>
              <a:t>yy</a:t>
            </a:r>
            <a:r>
              <a:rPr lang="en-US" altLang="ko-KR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  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현재 커서 라인 복사 </a:t>
            </a:r>
            <a:r>
              <a:rPr lang="en-US" altLang="ko-KR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-&gt; p 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카피한 라인을 커서가 있는 라인 아래에 </a:t>
            </a:r>
            <a:r>
              <a:rPr lang="ko-KR" altLang="en-US" sz="1400" spc="54" dirty="0" err="1" smtClean="0">
                <a:solidFill>
                  <a:prstClr val="black"/>
                </a:solidFill>
                <a:latin typeface="나눔명조"/>
                <a:cs typeface="나눔명조"/>
              </a:rPr>
              <a:t>붙힘</a:t>
            </a:r>
            <a:r>
              <a:rPr lang="en-US" altLang="ko-KR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 </a:t>
            </a:r>
            <a:endParaRPr lang="ko-KR" altLang="en-US" sz="1400" dirty="0">
              <a:solidFill>
                <a:prstClr val="black"/>
              </a:solidFill>
              <a:latin typeface="나눔명조"/>
              <a:cs typeface="나눔명조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291878"/>
            <a:ext cx="7156821" cy="42834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37" y="1946275"/>
            <a:ext cx="7586663" cy="455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2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13" y="0"/>
            <a:ext cx="2929007" cy="948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en-US" altLang="ko-KR" sz="16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vi </a:t>
            </a:r>
            <a:r>
              <a:rPr lang="ko-KR" altLang="en-US" sz="1400" spc="54" dirty="0">
                <a:solidFill>
                  <a:prstClr val="black"/>
                </a:solidFill>
                <a:latin typeface="나눔명조"/>
                <a:cs typeface="나눔명조"/>
              </a:rPr>
              <a:t>명령어 및 주요</a:t>
            </a:r>
            <a:r>
              <a:rPr lang="ko-KR" altLang="en-US" sz="1400" spc="162" dirty="0">
                <a:solidFill>
                  <a:prstClr val="black"/>
                </a:solidFill>
                <a:latin typeface="나눔명조"/>
                <a:cs typeface="나눔명조"/>
              </a:rPr>
              <a:t>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키 실습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-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입력 모드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dirty="0">
                <a:solidFill>
                  <a:prstClr val="black"/>
                </a:solidFill>
                <a:latin typeface="나눔명조"/>
                <a:cs typeface="나눔명조"/>
              </a:rPr>
              <a:t>a</a:t>
            </a:r>
            <a:r>
              <a:rPr lang="en-US" altLang="ko-KR" sz="1400" dirty="0" smtClean="0">
                <a:solidFill>
                  <a:prstClr val="black"/>
                </a:solidFill>
                <a:latin typeface="나눔명조"/>
                <a:cs typeface="나눔명조"/>
              </a:rPr>
              <a:t>  </a:t>
            </a:r>
            <a:r>
              <a:rPr lang="ko-KR" altLang="en-US" sz="1400" dirty="0" smtClean="0">
                <a:solidFill>
                  <a:prstClr val="black"/>
                </a:solidFill>
                <a:latin typeface="나눔명조"/>
                <a:cs typeface="나눔명조"/>
              </a:rPr>
              <a:t>커서의 오른쪽에서 입력을 받음</a:t>
            </a:r>
            <a:endParaRPr lang="ko-KR" altLang="en-US" sz="1400" dirty="0">
              <a:solidFill>
                <a:prstClr val="black"/>
              </a:solidFill>
              <a:latin typeface="나눔명조"/>
              <a:cs typeface="나눔명조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3" y="1069975"/>
            <a:ext cx="7315386" cy="4378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656"/>
          <a:stretch/>
        </p:blipFill>
        <p:spPr>
          <a:xfrm>
            <a:off x="3775075" y="1689100"/>
            <a:ext cx="8057902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13" y="0"/>
            <a:ext cx="2929007" cy="948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en-US" altLang="ko-KR" sz="16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vi </a:t>
            </a:r>
            <a:r>
              <a:rPr lang="ko-KR" altLang="en-US" sz="1400" spc="54" dirty="0">
                <a:solidFill>
                  <a:prstClr val="black"/>
                </a:solidFill>
                <a:latin typeface="나눔명조"/>
                <a:cs typeface="나눔명조"/>
              </a:rPr>
              <a:t>명령어 및 주요</a:t>
            </a:r>
            <a:r>
              <a:rPr lang="ko-KR" altLang="en-US" sz="1400" spc="162" dirty="0">
                <a:solidFill>
                  <a:prstClr val="black"/>
                </a:solidFill>
                <a:latin typeface="나눔명조"/>
                <a:cs typeface="나눔명조"/>
              </a:rPr>
              <a:t>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키 실습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-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입력 모드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dirty="0">
                <a:solidFill>
                  <a:prstClr val="black"/>
                </a:solidFill>
                <a:latin typeface="나눔명조"/>
                <a:cs typeface="나눔명조"/>
              </a:rPr>
              <a:t>i</a:t>
            </a:r>
            <a:r>
              <a:rPr lang="en-US" altLang="ko-KR" sz="1400" dirty="0" smtClean="0">
                <a:solidFill>
                  <a:prstClr val="black"/>
                </a:solidFill>
                <a:latin typeface="나눔명조"/>
                <a:cs typeface="나눔명조"/>
              </a:rPr>
              <a:t>  </a:t>
            </a:r>
            <a:r>
              <a:rPr lang="ko-KR" altLang="en-US" sz="1400" dirty="0" smtClean="0">
                <a:solidFill>
                  <a:prstClr val="black"/>
                </a:solidFill>
                <a:latin typeface="나눔명조"/>
                <a:cs typeface="나눔명조"/>
              </a:rPr>
              <a:t>커서의 오른쪽에서 입력을 받음</a:t>
            </a:r>
            <a:endParaRPr lang="ko-KR" altLang="en-US" sz="1400" dirty="0">
              <a:solidFill>
                <a:prstClr val="black"/>
              </a:solidFill>
              <a:latin typeface="나눔명조"/>
              <a:cs typeface="나눔명조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1052513"/>
            <a:ext cx="7564517" cy="4535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239" y="1489075"/>
            <a:ext cx="8400580" cy="50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13" y="0"/>
            <a:ext cx="4251485" cy="948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en-US" altLang="ko-KR" sz="16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vi </a:t>
            </a:r>
            <a:r>
              <a:rPr lang="ko-KR" altLang="en-US" sz="1400" spc="54" dirty="0">
                <a:solidFill>
                  <a:prstClr val="black"/>
                </a:solidFill>
                <a:latin typeface="나눔명조"/>
                <a:cs typeface="나눔명조"/>
              </a:rPr>
              <a:t>명령어 및 주요</a:t>
            </a:r>
            <a:r>
              <a:rPr lang="ko-KR" altLang="en-US" sz="1400" spc="162" dirty="0">
                <a:solidFill>
                  <a:prstClr val="black"/>
                </a:solidFill>
                <a:latin typeface="나눔명조"/>
                <a:cs typeface="나눔명조"/>
              </a:rPr>
              <a:t>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키 실습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- </a:t>
            </a:r>
            <a:r>
              <a:rPr lang="ko-KR" altLang="en-US" sz="1400" spc="54" dirty="0" smtClean="0">
                <a:solidFill>
                  <a:prstClr val="black"/>
                </a:solidFill>
                <a:latin typeface="나눔명조"/>
                <a:cs typeface="나눔명조"/>
              </a:rPr>
              <a:t>입력 모드</a:t>
            </a:r>
            <a:endParaRPr lang="en-US" altLang="ko-KR" sz="1400" spc="54" dirty="0" smtClean="0">
              <a:solidFill>
                <a:prstClr val="black"/>
              </a:solidFill>
              <a:latin typeface="나눔명조"/>
              <a:cs typeface="나눔명조"/>
            </a:endParaRPr>
          </a:p>
          <a:p>
            <a:pPr marL="12492" defTabSz="899404">
              <a:spcBef>
                <a:spcPts val="718"/>
              </a:spcBef>
            </a:pPr>
            <a:r>
              <a:rPr lang="en-US" altLang="ko-KR" sz="1400" dirty="0" smtClean="0">
                <a:solidFill>
                  <a:prstClr val="black"/>
                </a:solidFill>
                <a:latin typeface="나눔명조"/>
                <a:cs typeface="나눔명조"/>
              </a:rPr>
              <a:t>o  </a:t>
            </a:r>
            <a:r>
              <a:rPr lang="ko-KR" altLang="en-US" sz="1400" dirty="0" smtClean="0">
                <a:solidFill>
                  <a:prstClr val="black"/>
                </a:solidFill>
                <a:latin typeface="나눔명조"/>
                <a:cs typeface="나눔명조"/>
              </a:rPr>
              <a:t>현재 라인 아래 빈 라인을 추가하여 입력을 받음</a:t>
            </a:r>
            <a:endParaRPr lang="ko-KR" altLang="en-US" sz="1400" dirty="0">
              <a:solidFill>
                <a:prstClr val="black"/>
              </a:solidFill>
              <a:latin typeface="나눔명조"/>
              <a:cs typeface="나눔명조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8" y="948978"/>
            <a:ext cx="7247448" cy="43469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109" y="1349375"/>
            <a:ext cx="8579404" cy="514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5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681</Words>
  <Application>Microsoft Office PowerPoint</Application>
  <PresentationFormat>와이드스크린</PresentationFormat>
  <Paragraphs>145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나눔명조</vt:lpstr>
      <vt:lpstr>돋움</vt:lpstr>
      <vt:lpstr>맑은 고딕</vt:lpstr>
      <vt:lpstr>함초롬바탕</vt:lpstr>
      <vt:lpstr>함초롱바탕</vt:lpstr>
      <vt:lpstr>Arial</vt:lpstr>
      <vt:lpstr>Book Antiqua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2022-03-18T00:15:40Z</dcterms:created>
  <dcterms:modified xsi:type="dcterms:W3CDTF">2022-03-18T07:27:38Z</dcterms:modified>
</cp:coreProperties>
</file>