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88" r:id="rId13"/>
    <p:sldId id="271" r:id="rId14"/>
    <p:sldId id="272" r:id="rId15"/>
    <p:sldId id="273" r:id="rId16"/>
    <p:sldId id="274" r:id="rId17"/>
    <p:sldId id="275" r:id="rId18"/>
    <p:sldId id="290" r:id="rId19"/>
    <p:sldId id="289" r:id="rId20"/>
    <p:sldId id="291" r:id="rId21"/>
    <p:sldId id="292" r:id="rId22"/>
    <p:sldId id="293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56-AC88-4C2F-B285-587FEADE0F94}" type="datetimeFigureOut">
              <a:rPr lang="zh-TW" altLang="en-US" smtClean="0"/>
              <a:pPr/>
              <a:t>2010/7/7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EC1-B245-47D0-A87B-C32B6F8099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56-AC88-4C2F-B285-587FEADE0F94}" type="datetimeFigureOut">
              <a:rPr lang="zh-TW" altLang="en-US" smtClean="0"/>
              <a:pPr/>
              <a:t>2010/7/7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EC1-B245-47D0-A87B-C32B6F8099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56-AC88-4C2F-B285-587FEADE0F94}" type="datetimeFigureOut">
              <a:rPr lang="zh-TW" altLang="en-US" smtClean="0"/>
              <a:pPr/>
              <a:t>2010/7/7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EC1-B245-47D0-A87B-C32B6F8099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56-AC88-4C2F-B285-587FEADE0F94}" type="datetimeFigureOut">
              <a:rPr lang="zh-TW" altLang="en-US" smtClean="0"/>
              <a:pPr/>
              <a:t>2010/7/7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EC1-B245-47D0-A87B-C32B6F8099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56-AC88-4C2F-B285-587FEADE0F94}" type="datetimeFigureOut">
              <a:rPr lang="zh-TW" altLang="en-US" smtClean="0"/>
              <a:pPr/>
              <a:t>2010/7/7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EC1-B245-47D0-A87B-C32B6F8099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56-AC88-4C2F-B285-587FEADE0F94}" type="datetimeFigureOut">
              <a:rPr lang="zh-TW" altLang="en-US" smtClean="0"/>
              <a:pPr/>
              <a:t>2010/7/7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EC1-B245-47D0-A87B-C32B6F8099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56-AC88-4C2F-B285-587FEADE0F94}" type="datetimeFigureOut">
              <a:rPr lang="zh-TW" altLang="en-US" smtClean="0"/>
              <a:pPr/>
              <a:t>2010/7/7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EC1-B245-47D0-A87B-C32B6F8099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56-AC88-4C2F-B285-587FEADE0F94}" type="datetimeFigureOut">
              <a:rPr lang="zh-TW" altLang="en-US" smtClean="0"/>
              <a:pPr/>
              <a:t>2010/7/7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EC1-B245-47D0-A87B-C32B6F8099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56-AC88-4C2F-B285-587FEADE0F94}" type="datetimeFigureOut">
              <a:rPr lang="zh-TW" altLang="en-US" smtClean="0"/>
              <a:pPr/>
              <a:t>2010/7/7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EC1-B245-47D0-A87B-C32B6F8099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56-AC88-4C2F-B285-587FEADE0F94}" type="datetimeFigureOut">
              <a:rPr lang="zh-TW" altLang="en-US" smtClean="0"/>
              <a:pPr/>
              <a:t>2010/7/7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EC1-B245-47D0-A87B-C32B6F8099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56-AC88-4C2F-B285-587FEADE0F94}" type="datetimeFigureOut">
              <a:rPr lang="zh-TW" altLang="en-US" smtClean="0"/>
              <a:pPr/>
              <a:t>2010/7/7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EC1-B245-47D0-A87B-C32B6F8099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B756-AC88-4C2F-B285-587FEADE0F94}" type="datetimeFigureOut">
              <a:rPr lang="zh-TW" altLang="en-US" smtClean="0"/>
              <a:pPr/>
              <a:t>2010/7/7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3EC1-B245-47D0-A87B-C32B6F8099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tott.me.uk/thesis/thesis-final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Advance Computer Graphic Final Demo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Chih</a:t>
            </a:r>
            <a:r>
              <a:rPr lang="en-US" altLang="zh-TW" dirty="0" smtClean="0"/>
              <a:t>-Hung, Liu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Metro Map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Line Straightness</a:t>
            </a:r>
          </a:p>
          <a:p>
            <a:pPr lvl="1"/>
            <a:r>
              <a:rPr lang="en-US" altLang="zh-TW" dirty="0" smtClean="0"/>
              <a:t>It is not desirable if the line turns sharply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         is the angle between e1 and e2.</a:t>
            </a:r>
          </a:p>
          <a:p>
            <a:pPr lvl="2"/>
            <a:r>
              <a:rPr lang="en-US" altLang="zh-TW" dirty="0" smtClean="0"/>
              <a:t>If e1 and e2 are parallel then it is 0.</a:t>
            </a:r>
          </a:p>
          <a:p>
            <a:pPr lvl="2"/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4843" t="38793" r="15625" b="35991"/>
          <a:stretch>
            <a:fillRect/>
          </a:stretch>
        </p:blipFill>
        <p:spPr bwMode="auto">
          <a:xfrm>
            <a:off x="1855525" y="4000504"/>
            <a:ext cx="521680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1499" t="48249" r="19458" b="44659"/>
          <a:stretch>
            <a:fillRect/>
          </a:stretch>
        </p:blipFill>
        <p:spPr bwMode="auto">
          <a:xfrm>
            <a:off x="1214414" y="2643182"/>
            <a:ext cx="1357322" cy="61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Metro Map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Four-</a:t>
            </a:r>
            <a:r>
              <a:rPr lang="en-US" altLang="zh-TW" dirty="0" err="1" smtClean="0"/>
              <a:t>gonality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Assure that edges are drawn at multiple of 45 degree.</a:t>
            </a:r>
          </a:p>
          <a:p>
            <a:pPr lvl="1"/>
            <a:r>
              <a:rPr lang="en-US" altLang="zh-TW" dirty="0" smtClean="0"/>
              <a:t>45, 90, 135, 180, 225, 270, 315 are </a:t>
            </a:r>
            <a:r>
              <a:rPr lang="en-US" altLang="zh-TW" dirty="0" err="1" smtClean="0"/>
              <a:t>prefered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1093" t="60776" r="30469" b="28233"/>
          <a:stretch>
            <a:fillRect/>
          </a:stretch>
        </p:blipFill>
        <p:spPr bwMode="auto">
          <a:xfrm>
            <a:off x="2500298" y="4143380"/>
            <a:ext cx="442915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Metro Map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Balanced Length</a:t>
            </a:r>
          </a:p>
          <a:p>
            <a:pPr lvl="1"/>
            <a:r>
              <a:rPr lang="en-US" altLang="zh-TW" dirty="0" smtClean="0"/>
              <a:t>Try to ensure the edge lengths are approximately equal.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7050" t="66879" r="28144" b="19435"/>
          <a:stretch>
            <a:fillRect/>
          </a:stretch>
        </p:blipFill>
        <p:spPr bwMode="auto">
          <a:xfrm>
            <a:off x="3347864" y="2996952"/>
            <a:ext cx="25922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9132" t="25887" r="21650" b="34359"/>
          <a:stretch>
            <a:fillRect/>
          </a:stretch>
        </p:blipFill>
        <p:spPr bwMode="auto">
          <a:xfrm>
            <a:off x="2555776" y="4149080"/>
            <a:ext cx="4392488" cy="214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Metro Map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Total Weighted Criteria</a:t>
            </a:r>
          </a:p>
          <a:p>
            <a:pPr lvl="1"/>
            <a:r>
              <a:rPr lang="en-US" altLang="zh-TW" dirty="0" smtClean="0"/>
              <a:t>T = w1c1 + w2c2 + w3c3 + w4c4 + w5c5 + w6c6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Metro Map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Node Movement</a:t>
            </a:r>
          </a:p>
          <a:p>
            <a:pPr lvl="1"/>
            <a:r>
              <a:rPr lang="en-US" altLang="zh-TW" dirty="0" smtClean="0"/>
              <a:t>Given a maximum radius r which is a multiple of g.</a:t>
            </a:r>
          </a:p>
          <a:p>
            <a:pPr lvl="1"/>
            <a:r>
              <a:rPr lang="en-US" altLang="zh-TW" dirty="0" smtClean="0"/>
              <a:t>Larger r might alter the map so that it differs to reality.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857628"/>
            <a:ext cx="3320148" cy="28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Metro Map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Cooling process is used whereby r is reduced to 1 by the last iteration.</a:t>
            </a:r>
          </a:p>
          <a:p>
            <a:endParaRPr lang="en-US" altLang="zh-TW" dirty="0"/>
          </a:p>
          <a:p>
            <a:r>
              <a:rPr lang="en-US" altLang="zh-TW" dirty="0" smtClean="0"/>
              <a:t>They use linear cooling schedule (Log, or other schedule is ok, too.)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Metro Map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initial value t: t0 is calculate.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Each grid intersection up to r intersections from node is tested by moving the node and calculate t.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set of locations is remembered where t &lt; t0, and the node is move to the smallest t.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Metro Map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Locations cause another node or edge become occluded are not considered.</a:t>
            </a:r>
          </a:p>
          <a:p>
            <a:endParaRPr lang="en-US" altLang="zh-TW" dirty="0"/>
          </a:p>
          <a:p>
            <a:r>
              <a:rPr lang="en-US" altLang="zh-TW" dirty="0" smtClean="0"/>
              <a:t>Thus crossing will not happen during movement.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Metro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Only currently running Metro Station in Taipei’s position can be found in Google Map. (Longitude and Latitude)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Manually scale the coordinate and connect the line with nodes.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Time consuming =&gt; Only one real world test data.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some bugs when moving nodes.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 think the scoring function is fine (maybe)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constrain of moving nodes is a little buggy.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Metro Map Layout</a:t>
            </a:r>
          </a:p>
          <a:p>
            <a:r>
              <a:rPr lang="en-US" altLang="zh-TW" dirty="0" smtClean="0"/>
              <a:t>Example Result</a:t>
            </a:r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Future Work</a:t>
            </a:r>
          </a:p>
          <a:p>
            <a:r>
              <a:rPr lang="en-US" altLang="zh-TW" dirty="0" smtClean="0"/>
              <a:t>Reference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Resolve the Intersection’s color problem.</a:t>
            </a:r>
          </a:p>
          <a:p>
            <a:endParaRPr lang="en-US" altLang="zh-TW" dirty="0"/>
          </a:p>
          <a:p>
            <a:r>
              <a:rPr lang="en-US" altLang="zh-TW" dirty="0" smtClean="0"/>
              <a:t>The color shall at the same position.</a:t>
            </a:r>
          </a:p>
          <a:p>
            <a:endParaRPr lang="en-US" altLang="zh-TW" dirty="0"/>
          </a:p>
          <a:p>
            <a:r>
              <a:rPr lang="en-US" altLang="zh-TW" dirty="0" smtClean="0"/>
              <a:t>Red and Green lines </a:t>
            </a:r>
            <a:br>
              <a:rPr lang="en-US" altLang="zh-TW" dirty="0" smtClean="0"/>
            </a:br>
            <a:r>
              <a:rPr lang="en-US" altLang="zh-TW" dirty="0" smtClean="0"/>
              <a:t>here -&gt;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20121" t="50886" r="64032" b="25748"/>
          <a:stretch/>
        </p:blipFill>
        <p:spPr bwMode="auto">
          <a:xfrm>
            <a:off x="4935438" y="3405361"/>
            <a:ext cx="3456384" cy="307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109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Jonathan </a:t>
            </a:r>
            <a:r>
              <a:rPr lang="en-US" altLang="zh-TW" dirty="0" err="1" smtClean="0"/>
              <a:t>M.Stott</a:t>
            </a:r>
            <a:r>
              <a:rPr lang="en-US" altLang="zh-TW" dirty="0" smtClean="0"/>
              <a:t>, Automatic Layout of Metro Maps Using Multi-criteria </a:t>
            </a:r>
            <a:r>
              <a:rPr lang="en-US" altLang="zh-TW" dirty="0"/>
              <a:t>Optimization.</a:t>
            </a:r>
            <a:br>
              <a:rPr lang="en-US" altLang="zh-TW" dirty="0"/>
            </a:br>
            <a:r>
              <a:rPr lang="en-US" altLang="zh-TW" smtClean="0"/>
              <a:t>( </a:t>
            </a:r>
            <a:r>
              <a:rPr lang="en-US" altLang="zh-TW" smtClean="0">
                <a:hlinkClick r:id="rId2"/>
              </a:rPr>
              <a:t>http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www.jstott.me.uk/thesis/thesis-final.pdf</a:t>
            </a:r>
            <a:r>
              <a:rPr lang="en-US" altLang="zh-TW" smtClean="0"/>
              <a:t>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13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693682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can adjust the parameter </a:t>
            </a:r>
            <a:br>
              <a:rPr lang="en-US" altLang="zh-TW" dirty="0" smtClean="0"/>
            </a:br>
            <a:r>
              <a:rPr lang="en-US" altLang="zh-TW" dirty="0" smtClean="0"/>
              <a:t>and scale picture from the </a:t>
            </a:r>
            <a:br>
              <a:rPr lang="en-US" altLang="zh-TW" dirty="0" smtClean="0"/>
            </a:br>
            <a:r>
              <a:rPr lang="en-US" altLang="zh-TW" dirty="0" smtClean="0"/>
              <a:t>right side.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87197" t="1488" b="22649"/>
          <a:stretch>
            <a:fillRect/>
          </a:stretch>
        </p:blipFill>
        <p:spPr bwMode="auto">
          <a:xfrm>
            <a:off x="6876256" y="620688"/>
            <a:ext cx="152873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Metro Map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graph is embedded on an integer square grid. The spacing between adjacent grid is “g”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2928934"/>
            <a:ext cx="3320148" cy="28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Metro Map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Multi-Criteria Optimization</a:t>
            </a:r>
          </a:p>
          <a:p>
            <a:pPr lvl="1"/>
            <a:r>
              <a:rPr lang="en-US" altLang="zh-TW" dirty="0" smtClean="0"/>
              <a:t>They have five criteria, c1 to c5 which is use to measure the quality of the generated maps.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Each criterion </a:t>
            </a:r>
            <a:r>
              <a:rPr lang="en-US" altLang="zh-TW" dirty="0" err="1" smtClean="0"/>
              <a:t>ci</a:t>
            </a:r>
            <a:r>
              <a:rPr lang="en-US" altLang="zh-TW" dirty="0" smtClean="0"/>
              <a:t> is weighted with </a:t>
            </a:r>
            <a:r>
              <a:rPr lang="en-US" altLang="zh-TW" dirty="0" err="1" smtClean="0"/>
              <a:t>wi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Metro Map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Edge Crossings</a:t>
            </a:r>
          </a:p>
          <a:p>
            <a:pPr lvl="1"/>
            <a:r>
              <a:rPr lang="en-US" altLang="zh-TW" dirty="0" smtClean="0"/>
              <a:t>The sum of the number of edges that cross.</a:t>
            </a:r>
          </a:p>
          <a:p>
            <a:pPr lvl="1"/>
            <a:r>
              <a:rPr lang="en-US" altLang="zh-TW" dirty="0" smtClean="0"/>
              <a:t>Planar map has no such edges.</a:t>
            </a:r>
          </a:p>
          <a:p>
            <a:pPr lvl="1"/>
            <a:r>
              <a:rPr lang="en-US" altLang="zh-TW" dirty="0" smtClean="0"/>
              <a:t>Unintentional edge crossings can affect the readability of the map.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Metro Map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Edge Length</a:t>
            </a:r>
          </a:p>
          <a:p>
            <a:pPr lvl="1"/>
            <a:r>
              <a:rPr lang="en-US" altLang="zh-TW" dirty="0" smtClean="0"/>
              <a:t>A common feature of metro maps is that stations should be spaced evenly along lines and the spacing should be consistent across the entire map.</a:t>
            </a:r>
          </a:p>
          <a:p>
            <a:pPr lvl="1"/>
            <a:r>
              <a:rPr lang="en-US" altLang="zh-TW" dirty="0" smtClean="0"/>
              <a:t>Ideally spacing is one grid spacing.</a:t>
            </a:r>
          </a:p>
          <a:p>
            <a:pPr lvl="1"/>
            <a:r>
              <a:rPr lang="en-US" altLang="zh-TW" dirty="0" smtClean="0"/>
              <a:t>Don’t need to worry |e| &lt; g</a:t>
            </a:r>
          </a:p>
          <a:p>
            <a:pPr lvl="1"/>
            <a:r>
              <a:rPr lang="en-US" altLang="zh-TW" dirty="0" smtClean="0"/>
              <a:t>Diagonal edges is penalized. </a:t>
            </a:r>
            <a:br>
              <a:rPr lang="en-US" altLang="zh-TW" dirty="0" smtClean="0"/>
            </a:br>
            <a:r>
              <a:rPr lang="en-US" altLang="zh-TW" dirty="0" smtClean="0"/>
              <a:t>=&gt; Prefer vertical and horizontal edges.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687" t="26509" r="44531" b="62500"/>
          <a:stretch>
            <a:fillRect/>
          </a:stretch>
        </p:blipFill>
        <p:spPr bwMode="auto">
          <a:xfrm>
            <a:off x="6286512" y="4143380"/>
            <a:ext cx="263480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Metro Map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Angular Resolution</a:t>
            </a:r>
          </a:p>
          <a:p>
            <a:pPr lvl="1"/>
            <a:r>
              <a:rPr lang="en-US" altLang="zh-TW" dirty="0" smtClean="0"/>
              <a:t>Sometimes, many lines pass through a single node.</a:t>
            </a:r>
          </a:p>
          <a:p>
            <a:pPr lvl="1"/>
            <a:r>
              <a:rPr lang="en-US" altLang="zh-TW" dirty="0" smtClean="0"/>
              <a:t>There is only a small angle between two edges is hard to distinguish.</a:t>
            </a:r>
          </a:p>
          <a:p>
            <a:pPr lvl="1"/>
            <a:r>
              <a:rPr lang="en-US" altLang="zh-TW" dirty="0" smtClean="0"/>
              <a:t>Abs is used so that edges too close together get penalized as much as far apart.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7969" t="47845" r="14062" b="36638"/>
          <a:stretch>
            <a:fillRect/>
          </a:stretch>
        </p:blipFill>
        <p:spPr bwMode="auto">
          <a:xfrm>
            <a:off x="2571736" y="4857760"/>
            <a:ext cx="4500594" cy="124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555</Words>
  <Application>Microsoft Office PowerPoint</Application>
  <PresentationFormat>如螢幕大小 (4:3)</PresentationFormat>
  <Paragraphs>89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Advance Computer Graphic Final Demo</vt:lpstr>
      <vt:lpstr>Outline</vt:lpstr>
      <vt:lpstr>Interface</vt:lpstr>
      <vt:lpstr>Introduction</vt:lpstr>
      <vt:lpstr>Metro Map Layout</vt:lpstr>
      <vt:lpstr>Metro Map Layout</vt:lpstr>
      <vt:lpstr>Metro Map Layout</vt:lpstr>
      <vt:lpstr>Metro Map Layout</vt:lpstr>
      <vt:lpstr>Metro Map Layout</vt:lpstr>
      <vt:lpstr>Metro Map Layout</vt:lpstr>
      <vt:lpstr>Metro Map Layout</vt:lpstr>
      <vt:lpstr>Metro Map Layout</vt:lpstr>
      <vt:lpstr>Metro Map Layout</vt:lpstr>
      <vt:lpstr>Metro Map Layout</vt:lpstr>
      <vt:lpstr>Metro Map Layout</vt:lpstr>
      <vt:lpstr>Metro Map Layout</vt:lpstr>
      <vt:lpstr>Metro Map Layout</vt:lpstr>
      <vt:lpstr>Metro Data</vt:lpstr>
      <vt:lpstr>Result</vt:lpstr>
      <vt:lpstr>Demo</vt:lpstr>
      <vt:lpstr>Future Work</vt:lpstr>
      <vt:lpstr>Reference</vt:lpstr>
    </vt:vector>
  </TitlesOfParts>
  <Company>IM-Lab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Chih-Hung, Liu</dc:creator>
  <cp:lastModifiedBy>Chih-Hung, Liu</cp:lastModifiedBy>
  <cp:revision>43</cp:revision>
  <dcterms:created xsi:type="dcterms:W3CDTF">2010-05-31T11:24:05Z</dcterms:created>
  <dcterms:modified xsi:type="dcterms:W3CDTF">2010-07-07T10:55:16Z</dcterms:modified>
</cp:coreProperties>
</file>