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58" r:id="rId6"/>
    <p:sldId id="261" r:id="rId7"/>
    <p:sldId id="262" r:id="rId8"/>
    <p:sldId id="266" r:id="rId9"/>
    <p:sldId id="267" r:id="rId10"/>
    <p:sldId id="270" r:id="rId11"/>
    <p:sldId id="271" r:id="rId12"/>
    <p:sldId id="273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592"/>
  </p:normalViewPr>
  <p:slideViewPr>
    <p:cSldViewPr snapToGrid="0" snapToObjects="1">
      <p:cViewPr varScale="1">
        <p:scale>
          <a:sx n="128" d="100"/>
          <a:sy n="128" d="100"/>
        </p:scale>
        <p:origin x="1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5924-C346-DF4E-967D-145E83D87D7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D380-C9DA-654F-8D84-BB17A809C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Identify Percolation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and </a:t>
            </a:r>
            <a:br>
              <a:rPr lang="en-US" sz="4800" dirty="0" smtClean="0"/>
            </a:br>
            <a:r>
              <a:rPr lang="en-US" sz="4800" dirty="0" smtClean="0"/>
              <a:t>Data Structure for Connectivity Map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19 </a:t>
            </a:r>
            <a:r>
              <a:rPr lang="en-US" dirty="0" smtClean="0"/>
              <a:t>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4602145" y="456221"/>
            <a:ext cx="6400800" cy="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Travel Beyond Box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42" y="2349457"/>
            <a:ext cx="4705420" cy="588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57705" y="1356842"/>
            <a:ext cx="356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component-wise minimum 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03644" y="2164791"/>
            <a:ext cx="361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vector of minimum distance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05" y="1653191"/>
            <a:ext cx="4725074" cy="476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439" y="1289400"/>
            <a:ext cx="2197774" cy="419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9326439" y="946077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shift set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724627" y="365125"/>
            <a:ext cx="0" cy="21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15454" y="365125"/>
            <a:ext cx="0" cy="21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37923" y="353384"/>
            <a:ext cx="200967" cy="21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634954" y="347382"/>
            <a:ext cx="200967" cy="21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573637" y="347382"/>
            <a:ext cx="200967" cy="21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65812" y="88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042235" y="271555"/>
            <a:ext cx="97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th</a:t>
            </a:r>
            <a:r>
              <a:rPr lang="en-US" dirty="0" smtClean="0"/>
              <a:t> axis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64611" y="587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4749949" y="342539"/>
            <a:ext cx="200967" cy="217679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46980" y="336537"/>
            <a:ext cx="200967" cy="217679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85663" y="336537"/>
            <a:ext cx="200967" cy="217679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128749" y="353384"/>
            <a:ext cx="200967" cy="217679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825780" y="347382"/>
            <a:ext cx="200967" cy="217679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0764463" y="347382"/>
            <a:ext cx="200967" cy="217679"/>
          </a:xfrm>
          <a:prstGeom prst="ellipse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21088" y="-509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SF=0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30171" y="-100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SF=-1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49705" y="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SF=+1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942" y="3460610"/>
            <a:ext cx="2451100" cy="13335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19833" y="31451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14358" y="313676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22144" y="31451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55634" y="313676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28428" y="2929356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travel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43751" y="32572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697888" y="327594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55022" y="328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49117" y="325729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12087" y="2952100"/>
            <a:ext cx="29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</a:t>
            </a:r>
            <a:r>
              <a:rPr lang="en-US" smtClean="0"/>
              <a:t>travel with edge check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897" y="3626622"/>
            <a:ext cx="3530600" cy="284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408" y="1197892"/>
            <a:ext cx="5720617" cy="56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0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Beyond Box: Same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59" y="1309834"/>
            <a:ext cx="5580774" cy="554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08" y="1309834"/>
            <a:ext cx="5607737" cy="556112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8978780" y="2182761"/>
            <a:ext cx="879042" cy="3634003"/>
          </a:xfrm>
          <a:custGeom>
            <a:avLst/>
            <a:gdLst>
              <a:gd name="connsiteX0" fmla="*/ 29535 w 879042"/>
              <a:gd name="connsiteY0" fmla="*/ 0 h 3634003"/>
              <a:gd name="connsiteX1" fmla="*/ 23635 w 879042"/>
              <a:gd name="connsiteY1" fmla="*/ 64893 h 3634003"/>
              <a:gd name="connsiteX2" fmla="*/ 17736 w 879042"/>
              <a:gd name="connsiteY2" fmla="*/ 100289 h 3634003"/>
              <a:gd name="connsiteX3" fmla="*/ 5937 w 879042"/>
              <a:gd name="connsiteY3" fmla="*/ 182880 h 3634003"/>
              <a:gd name="connsiteX4" fmla="*/ 38 w 879042"/>
              <a:gd name="connsiteY4" fmla="*/ 265471 h 3634003"/>
              <a:gd name="connsiteX5" fmla="*/ 11837 w 879042"/>
              <a:gd name="connsiteY5" fmla="*/ 513244 h 3634003"/>
              <a:gd name="connsiteX6" fmla="*/ 23635 w 879042"/>
              <a:gd name="connsiteY6" fmla="*/ 554540 h 3634003"/>
              <a:gd name="connsiteX7" fmla="*/ 35434 w 879042"/>
              <a:gd name="connsiteY7" fmla="*/ 589936 h 3634003"/>
              <a:gd name="connsiteX8" fmla="*/ 64931 w 879042"/>
              <a:gd name="connsiteY8" fmla="*/ 637131 h 3634003"/>
              <a:gd name="connsiteX9" fmla="*/ 82629 w 879042"/>
              <a:gd name="connsiteY9" fmla="*/ 643030 h 3634003"/>
              <a:gd name="connsiteX10" fmla="*/ 118025 w 879042"/>
              <a:gd name="connsiteY10" fmla="*/ 678426 h 3634003"/>
              <a:gd name="connsiteX11" fmla="*/ 141623 w 879042"/>
              <a:gd name="connsiteY11" fmla="*/ 690225 h 3634003"/>
              <a:gd name="connsiteX12" fmla="*/ 182918 w 879042"/>
              <a:gd name="connsiteY12" fmla="*/ 713822 h 3634003"/>
              <a:gd name="connsiteX13" fmla="*/ 200616 w 879042"/>
              <a:gd name="connsiteY13" fmla="*/ 725621 h 3634003"/>
              <a:gd name="connsiteX14" fmla="*/ 241912 w 879042"/>
              <a:gd name="connsiteY14" fmla="*/ 737420 h 3634003"/>
              <a:gd name="connsiteX15" fmla="*/ 277308 w 879042"/>
              <a:gd name="connsiteY15" fmla="*/ 755118 h 3634003"/>
              <a:gd name="connsiteX16" fmla="*/ 312704 w 879042"/>
              <a:gd name="connsiteY16" fmla="*/ 761017 h 3634003"/>
              <a:gd name="connsiteX17" fmla="*/ 466087 w 879042"/>
              <a:gd name="connsiteY17" fmla="*/ 766916 h 3634003"/>
              <a:gd name="connsiteX18" fmla="*/ 530980 w 879042"/>
              <a:gd name="connsiteY18" fmla="*/ 772816 h 3634003"/>
              <a:gd name="connsiteX19" fmla="*/ 548678 w 879042"/>
              <a:gd name="connsiteY19" fmla="*/ 778715 h 3634003"/>
              <a:gd name="connsiteX20" fmla="*/ 595873 w 879042"/>
              <a:gd name="connsiteY20" fmla="*/ 784614 h 3634003"/>
              <a:gd name="connsiteX21" fmla="*/ 648967 w 879042"/>
              <a:gd name="connsiteY21" fmla="*/ 802313 h 3634003"/>
              <a:gd name="connsiteX22" fmla="*/ 684363 w 879042"/>
              <a:gd name="connsiteY22" fmla="*/ 814111 h 3634003"/>
              <a:gd name="connsiteX23" fmla="*/ 743357 w 879042"/>
              <a:gd name="connsiteY23" fmla="*/ 831809 h 3634003"/>
              <a:gd name="connsiteX24" fmla="*/ 772854 w 879042"/>
              <a:gd name="connsiteY24" fmla="*/ 849507 h 3634003"/>
              <a:gd name="connsiteX25" fmla="*/ 796451 w 879042"/>
              <a:gd name="connsiteY25" fmla="*/ 861306 h 3634003"/>
              <a:gd name="connsiteX26" fmla="*/ 831847 w 879042"/>
              <a:gd name="connsiteY26" fmla="*/ 896702 h 3634003"/>
              <a:gd name="connsiteX27" fmla="*/ 837746 w 879042"/>
              <a:gd name="connsiteY27" fmla="*/ 914400 h 3634003"/>
              <a:gd name="connsiteX28" fmla="*/ 861344 w 879042"/>
              <a:gd name="connsiteY28" fmla="*/ 973394 h 3634003"/>
              <a:gd name="connsiteX29" fmla="*/ 867243 w 879042"/>
              <a:gd name="connsiteY29" fmla="*/ 1002891 h 3634003"/>
              <a:gd name="connsiteX30" fmla="*/ 879042 w 879042"/>
              <a:gd name="connsiteY30" fmla="*/ 1091381 h 3634003"/>
              <a:gd name="connsiteX31" fmla="*/ 873143 w 879042"/>
              <a:gd name="connsiteY31" fmla="*/ 1297858 h 3634003"/>
              <a:gd name="connsiteX32" fmla="*/ 861344 w 879042"/>
              <a:gd name="connsiteY32" fmla="*/ 1321456 h 3634003"/>
              <a:gd name="connsiteX33" fmla="*/ 849545 w 879042"/>
              <a:gd name="connsiteY33" fmla="*/ 1386349 h 3634003"/>
              <a:gd name="connsiteX34" fmla="*/ 837746 w 879042"/>
              <a:gd name="connsiteY34" fmla="*/ 1421745 h 3634003"/>
              <a:gd name="connsiteX35" fmla="*/ 831847 w 879042"/>
              <a:gd name="connsiteY35" fmla="*/ 1439443 h 3634003"/>
              <a:gd name="connsiteX36" fmla="*/ 808250 w 879042"/>
              <a:gd name="connsiteY36" fmla="*/ 1474839 h 3634003"/>
              <a:gd name="connsiteX37" fmla="*/ 796451 w 879042"/>
              <a:gd name="connsiteY37" fmla="*/ 1492537 h 3634003"/>
              <a:gd name="connsiteX38" fmla="*/ 778753 w 879042"/>
              <a:gd name="connsiteY38" fmla="*/ 1510235 h 3634003"/>
              <a:gd name="connsiteX39" fmla="*/ 755155 w 879042"/>
              <a:gd name="connsiteY39" fmla="*/ 1545631 h 3634003"/>
              <a:gd name="connsiteX40" fmla="*/ 713860 w 879042"/>
              <a:gd name="connsiteY40" fmla="*/ 1586927 h 3634003"/>
              <a:gd name="connsiteX41" fmla="*/ 702061 w 879042"/>
              <a:gd name="connsiteY41" fmla="*/ 1604625 h 3634003"/>
              <a:gd name="connsiteX42" fmla="*/ 684363 w 879042"/>
              <a:gd name="connsiteY42" fmla="*/ 1628222 h 3634003"/>
              <a:gd name="connsiteX43" fmla="*/ 660766 w 879042"/>
              <a:gd name="connsiteY43" fmla="*/ 1657719 h 3634003"/>
              <a:gd name="connsiteX44" fmla="*/ 654866 w 879042"/>
              <a:gd name="connsiteY44" fmla="*/ 1681316 h 3634003"/>
              <a:gd name="connsiteX45" fmla="*/ 643068 w 879042"/>
              <a:gd name="connsiteY45" fmla="*/ 1699014 h 3634003"/>
              <a:gd name="connsiteX46" fmla="*/ 625370 w 879042"/>
              <a:gd name="connsiteY46" fmla="*/ 1740310 h 3634003"/>
              <a:gd name="connsiteX47" fmla="*/ 637168 w 879042"/>
              <a:gd name="connsiteY47" fmla="*/ 1881894 h 3634003"/>
              <a:gd name="connsiteX48" fmla="*/ 643068 w 879042"/>
              <a:gd name="connsiteY48" fmla="*/ 1911391 h 3634003"/>
              <a:gd name="connsiteX49" fmla="*/ 654866 w 879042"/>
              <a:gd name="connsiteY49" fmla="*/ 1934989 h 3634003"/>
              <a:gd name="connsiteX50" fmla="*/ 660766 w 879042"/>
              <a:gd name="connsiteY50" fmla="*/ 1952687 h 3634003"/>
              <a:gd name="connsiteX51" fmla="*/ 672565 w 879042"/>
              <a:gd name="connsiteY51" fmla="*/ 1982184 h 3634003"/>
              <a:gd name="connsiteX52" fmla="*/ 713860 w 879042"/>
              <a:gd name="connsiteY52" fmla="*/ 2052976 h 3634003"/>
              <a:gd name="connsiteX53" fmla="*/ 731558 w 879042"/>
              <a:gd name="connsiteY53" fmla="*/ 2088372 h 3634003"/>
              <a:gd name="connsiteX54" fmla="*/ 737457 w 879042"/>
              <a:gd name="connsiteY54" fmla="*/ 2106070 h 3634003"/>
              <a:gd name="connsiteX55" fmla="*/ 749256 w 879042"/>
              <a:gd name="connsiteY55" fmla="*/ 2129667 h 3634003"/>
              <a:gd name="connsiteX56" fmla="*/ 766954 w 879042"/>
              <a:gd name="connsiteY56" fmla="*/ 2218158 h 3634003"/>
              <a:gd name="connsiteX57" fmla="*/ 755155 w 879042"/>
              <a:gd name="connsiteY57" fmla="*/ 2389239 h 3634003"/>
              <a:gd name="connsiteX58" fmla="*/ 731558 w 879042"/>
              <a:gd name="connsiteY58" fmla="*/ 2442333 h 3634003"/>
              <a:gd name="connsiteX59" fmla="*/ 713860 w 879042"/>
              <a:gd name="connsiteY59" fmla="*/ 2489528 h 3634003"/>
              <a:gd name="connsiteX60" fmla="*/ 702061 w 879042"/>
              <a:gd name="connsiteY60" fmla="*/ 2513125 h 3634003"/>
              <a:gd name="connsiteX61" fmla="*/ 696162 w 879042"/>
              <a:gd name="connsiteY61" fmla="*/ 2530824 h 3634003"/>
              <a:gd name="connsiteX62" fmla="*/ 666665 w 879042"/>
              <a:gd name="connsiteY62" fmla="*/ 2578018 h 3634003"/>
              <a:gd name="connsiteX63" fmla="*/ 648967 w 879042"/>
              <a:gd name="connsiteY63" fmla="*/ 2601616 h 3634003"/>
              <a:gd name="connsiteX64" fmla="*/ 637168 w 879042"/>
              <a:gd name="connsiteY64" fmla="*/ 2625213 h 3634003"/>
              <a:gd name="connsiteX65" fmla="*/ 619470 w 879042"/>
              <a:gd name="connsiteY65" fmla="*/ 2654710 h 3634003"/>
              <a:gd name="connsiteX66" fmla="*/ 613571 w 879042"/>
              <a:gd name="connsiteY66" fmla="*/ 2672408 h 3634003"/>
              <a:gd name="connsiteX67" fmla="*/ 589974 w 879042"/>
              <a:gd name="connsiteY67" fmla="*/ 2707804 h 3634003"/>
              <a:gd name="connsiteX68" fmla="*/ 560477 w 879042"/>
              <a:gd name="connsiteY68" fmla="*/ 2760898 h 3634003"/>
              <a:gd name="connsiteX69" fmla="*/ 536879 w 879042"/>
              <a:gd name="connsiteY69" fmla="*/ 2796294 h 3634003"/>
              <a:gd name="connsiteX70" fmla="*/ 483785 w 879042"/>
              <a:gd name="connsiteY70" fmla="*/ 2843489 h 3634003"/>
              <a:gd name="connsiteX71" fmla="*/ 471986 w 879042"/>
              <a:gd name="connsiteY71" fmla="*/ 2861187 h 3634003"/>
              <a:gd name="connsiteX72" fmla="*/ 460188 w 879042"/>
              <a:gd name="connsiteY72" fmla="*/ 2884785 h 3634003"/>
              <a:gd name="connsiteX73" fmla="*/ 442490 w 879042"/>
              <a:gd name="connsiteY73" fmla="*/ 2902483 h 3634003"/>
              <a:gd name="connsiteX74" fmla="*/ 424792 w 879042"/>
              <a:gd name="connsiteY74" fmla="*/ 2937879 h 3634003"/>
              <a:gd name="connsiteX75" fmla="*/ 389395 w 879042"/>
              <a:gd name="connsiteY75" fmla="*/ 2973275 h 3634003"/>
              <a:gd name="connsiteX76" fmla="*/ 377597 w 879042"/>
              <a:gd name="connsiteY76" fmla="*/ 2996873 h 3634003"/>
              <a:gd name="connsiteX77" fmla="*/ 342201 w 879042"/>
              <a:gd name="connsiteY77" fmla="*/ 3049967 h 3634003"/>
              <a:gd name="connsiteX78" fmla="*/ 324503 w 879042"/>
              <a:gd name="connsiteY78" fmla="*/ 3067665 h 3634003"/>
              <a:gd name="connsiteX79" fmla="*/ 300905 w 879042"/>
              <a:gd name="connsiteY79" fmla="*/ 3114860 h 3634003"/>
              <a:gd name="connsiteX80" fmla="*/ 289106 w 879042"/>
              <a:gd name="connsiteY80" fmla="*/ 3132558 h 3634003"/>
              <a:gd name="connsiteX81" fmla="*/ 271408 w 879042"/>
              <a:gd name="connsiteY81" fmla="*/ 3150256 h 3634003"/>
              <a:gd name="connsiteX82" fmla="*/ 265509 w 879042"/>
              <a:gd name="connsiteY82" fmla="*/ 3167954 h 3634003"/>
              <a:gd name="connsiteX83" fmla="*/ 259610 w 879042"/>
              <a:gd name="connsiteY83" fmla="*/ 3197451 h 3634003"/>
              <a:gd name="connsiteX84" fmla="*/ 241912 w 879042"/>
              <a:gd name="connsiteY84" fmla="*/ 3215149 h 3634003"/>
              <a:gd name="connsiteX85" fmla="*/ 236012 w 879042"/>
              <a:gd name="connsiteY85" fmla="*/ 3250545 h 3634003"/>
              <a:gd name="connsiteX86" fmla="*/ 230113 w 879042"/>
              <a:gd name="connsiteY86" fmla="*/ 3268243 h 3634003"/>
              <a:gd name="connsiteX87" fmla="*/ 224214 w 879042"/>
              <a:gd name="connsiteY87" fmla="*/ 3309538 h 3634003"/>
              <a:gd name="connsiteX88" fmla="*/ 218314 w 879042"/>
              <a:gd name="connsiteY88" fmla="*/ 3634003 h 363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79042" h="3634003">
                <a:moveTo>
                  <a:pt x="29535" y="0"/>
                </a:moveTo>
                <a:cubicBezTo>
                  <a:pt x="27568" y="21631"/>
                  <a:pt x="26173" y="43322"/>
                  <a:pt x="23635" y="64893"/>
                </a:cubicBezTo>
                <a:cubicBezTo>
                  <a:pt x="22237" y="76772"/>
                  <a:pt x="19427" y="88448"/>
                  <a:pt x="17736" y="100289"/>
                </a:cubicBezTo>
                <a:cubicBezTo>
                  <a:pt x="2978" y="203598"/>
                  <a:pt x="20008" y="98464"/>
                  <a:pt x="5937" y="182880"/>
                </a:cubicBezTo>
                <a:cubicBezTo>
                  <a:pt x="3971" y="210410"/>
                  <a:pt x="-455" y="237875"/>
                  <a:pt x="38" y="265471"/>
                </a:cubicBezTo>
                <a:cubicBezTo>
                  <a:pt x="1514" y="348142"/>
                  <a:pt x="5110" y="430834"/>
                  <a:pt x="11837" y="513244"/>
                </a:cubicBezTo>
                <a:cubicBezTo>
                  <a:pt x="13002" y="527513"/>
                  <a:pt x="19425" y="540857"/>
                  <a:pt x="23635" y="554540"/>
                </a:cubicBezTo>
                <a:cubicBezTo>
                  <a:pt x="27292" y="566427"/>
                  <a:pt x="31501" y="578137"/>
                  <a:pt x="35434" y="589936"/>
                </a:cubicBezTo>
                <a:cubicBezTo>
                  <a:pt x="42827" y="612113"/>
                  <a:pt x="42490" y="617896"/>
                  <a:pt x="64931" y="637131"/>
                </a:cubicBezTo>
                <a:cubicBezTo>
                  <a:pt x="69652" y="641178"/>
                  <a:pt x="76730" y="641064"/>
                  <a:pt x="82629" y="643030"/>
                </a:cubicBezTo>
                <a:cubicBezTo>
                  <a:pt x="96866" y="664386"/>
                  <a:pt x="92938" y="662746"/>
                  <a:pt x="118025" y="678426"/>
                </a:cubicBezTo>
                <a:cubicBezTo>
                  <a:pt x="125483" y="683087"/>
                  <a:pt x="134467" y="685113"/>
                  <a:pt x="141623" y="690225"/>
                </a:cubicBezTo>
                <a:cubicBezTo>
                  <a:pt x="179473" y="717261"/>
                  <a:pt x="137215" y="702397"/>
                  <a:pt x="182918" y="713822"/>
                </a:cubicBezTo>
                <a:cubicBezTo>
                  <a:pt x="188817" y="717755"/>
                  <a:pt x="194274" y="722450"/>
                  <a:pt x="200616" y="725621"/>
                </a:cubicBezTo>
                <a:cubicBezTo>
                  <a:pt x="217768" y="734197"/>
                  <a:pt x="223023" y="729864"/>
                  <a:pt x="241912" y="737420"/>
                </a:cubicBezTo>
                <a:cubicBezTo>
                  <a:pt x="254160" y="742319"/>
                  <a:pt x="264794" y="750947"/>
                  <a:pt x="277308" y="755118"/>
                </a:cubicBezTo>
                <a:cubicBezTo>
                  <a:pt x="288656" y="758900"/>
                  <a:pt x="300766" y="760271"/>
                  <a:pt x="312704" y="761017"/>
                </a:cubicBezTo>
                <a:cubicBezTo>
                  <a:pt x="363770" y="764208"/>
                  <a:pt x="414959" y="764950"/>
                  <a:pt x="466087" y="766916"/>
                </a:cubicBezTo>
                <a:cubicBezTo>
                  <a:pt x="487718" y="768883"/>
                  <a:pt x="509478" y="769744"/>
                  <a:pt x="530980" y="772816"/>
                </a:cubicBezTo>
                <a:cubicBezTo>
                  <a:pt x="537136" y="773695"/>
                  <a:pt x="542560" y="777603"/>
                  <a:pt x="548678" y="778715"/>
                </a:cubicBezTo>
                <a:cubicBezTo>
                  <a:pt x="564276" y="781551"/>
                  <a:pt x="580141" y="782648"/>
                  <a:pt x="595873" y="784614"/>
                </a:cubicBezTo>
                <a:lnTo>
                  <a:pt x="648967" y="802313"/>
                </a:lnTo>
                <a:cubicBezTo>
                  <a:pt x="660766" y="806246"/>
                  <a:pt x="672168" y="811672"/>
                  <a:pt x="684363" y="814111"/>
                </a:cubicBezTo>
                <a:cubicBezTo>
                  <a:pt x="711993" y="819638"/>
                  <a:pt x="717489" y="818875"/>
                  <a:pt x="743357" y="831809"/>
                </a:cubicBezTo>
                <a:cubicBezTo>
                  <a:pt x="753613" y="836937"/>
                  <a:pt x="762831" y="843938"/>
                  <a:pt x="772854" y="849507"/>
                </a:cubicBezTo>
                <a:cubicBezTo>
                  <a:pt x="780541" y="853778"/>
                  <a:pt x="789584" y="855812"/>
                  <a:pt x="796451" y="861306"/>
                </a:cubicBezTo>
                <a:cubicBezTo>
                  <a:pt x="809480" y="871730"/>
                  <a:pt x="831847" y="896702"/>
                  <a:pt x="831847" y="896702"/>
                </a:cubicBezTo>
                <a:cubicBezTo>
                  <a:pt x="833813" y="902601"/>
                  <a:pt x="835296" y="908684"/>
                  <a:pt x="837746" y="914400"/>
                </a:cubicBezTo>
                <a:cubicBezTo>
                  <a:pt x="849544" y="941929"/>
                  <a:pt x="854631" y="939827"/>
                  <a:pt x="861344" y="973394"/>
                </a:cubicBezTo>
                <a:cubicBezTo>
                  <a:pt x="863310" y="983226"/>
                  <a:pt x="865918" y="992952"/>
                  <a:pt x="867243" y="1002891"/>
                </a:cubicBezTo>
                <a:cubicBezTo>
                  <a:pt x="881038" y="1106347"/>
                  <a:pt x="865768" y="1025008"/>
                  <a:pt x="879042" y="1091381"/>
                </a:cubicBezTo>
                <a:cubicBezTo>
                  <a:pt x="877076" y="1160207"/>
                  <a:pt x="878424" y="1229207"/>
                  <a:pt x="873143" y="1297858"/>
                </a:cubicBezTo>
                <a:cubicBezTo>
                  <a:pt x="872468" y="1306627"/>
                  <a:pt x="864125" y="1313113"/>
                  <a:pt x="861344" y="1321456"/>
                </a:cubicBezTo>
                <a:cubicBezTo>
                  <a:pt x="856939" y="1334670"/>
                  <a:pt x="852513" y="1374478"/>
                  <a:pt x="849545" y="1386349"/>
                </a:cubicBezTo>
                <a:cubicBezTo>
                  <a:pt x="846528" y="1398415"/>
                  <a:pt x="841679" y="1409946"/>
                  <a:pt x="837746" y="1421745"/>
                </a:cubicBezTo>
                <a:cubicBezTo>
                  <a:pt x="835780" y="1427644"/>
                  <a:pt x="835296" y="1434269"/>
                  <a:pt x="831847" y="1439443"/>
                </a:cubicBezTo>
                <a:lnTo>
                  <a:pt x="808250" y="1474839"/>
                </a:lnTo>
                <a:cubicBezTo>
                  <a:pt x="804317" y="1480738"/>
                  <a:pt x="801465" y="1487523"/>
                  <a:pt x="796451" y="1492537"/>
                </a:cubicBezTo>
                <a:lnTo>
                  <a:pt x="778753" y="1510235"/>
                </a:lnTo>
                <a:cubicBezTo>
                  <a:pt x="767471" y="1544083"/>
                  <a:pt x="780934" y="1512487"/>
                  <a:pt x="755155" y="1545631"/>
                </a:cubicBezTo>
                <a:cubicBezTo>
                  <a:pt x="722022" y="1588230"/>
                  <a:pt x="747680" y="1575652"/>
                  <a:pt x="713860" y="1586927"/>
                </a:cubicBezTo>
                <a:cubicBezTo>
                  <a:pt x="709927" y="1592826"/>
                  <a:pt x="706182" y="1598856"/>
                  <a:pt x="702061" y="1604625"/>
                </a:cubicBezTo>
                <a:cubicBezTo>
                  <a:pt x="696346" y="1612626"/>
                  <a:pt x="689241" y="1619685"/>
                  <a:pt x="684363" y="1628222"/>
                </a:cubicBezTo>
                <a:cubicBezTo>
                  <a:pt x="666827" y="1658910"/>
                  <a:pt x="694350" y="1635329"/>
                  <a:pt x="660766" y="1657719"/>
                </a:cubicBezTo>
                <a:cubicBezTo>
                  <a:pt x="658799" y="1665585"/>
                  <a:pt x="658060" y="1673864"/>
                  <a:pt x="654866" y="1681316"/>
                </a:cubicBezTo>
                <a:cubicBezTo>
                  <a:pt x="652073" y="1687833"/>
                  <a:pt x="646586" y="1692858"/>
                  <a:pt x="643068" y="1699014"/>
                </a:cubicBezTo>
                <a:cubicBezTo>
                  <a:pt x="631403" y="1719428"/>
                  <a:pt x="631989" y="1720453"/>
                  <a:pt x="625370" y="1740310"/>
                </a:cubicBezTo>
                <a:cubicBezTo>
                  <a:pt x="629177" y="1801232"/>
                  <a:pt x="628908" y="1828207"/>
                  <a:pt x="637168" y="1881894"/>
                </a:cubicBezTo>
                <a:cubicBezTo>
                  <a:pt x="638693" y="1891804"/>
                  <a:pt x="639897" y="1901878"/>
                  <a:pt x="643068" y="1911391"/>
                </a:cubicBezTo>
                <a:cubicBezTo>
                  <a:pt x="645849" y="1919734"/>
                  <a:pt x="651402" y="1926906"/>
                  <a:pt x="654866" y="1934989"/>
                </a:cubicBezTo>
                <a:cubicBezTo>
                  <a:pt x="657316" y="1940705"/>
                  <a:pt x="658582" y="1946864"/>
                  <a:pt x="660766" y="1952687"/>
                </a:cubicBezTo>
                <a:cubicBezTo>
                  <a:pt x="664484" y="1962602"/>
                  <a:pt x="668264" y="1972507"/>
                  <a:pt x="672565" y="1982184"/>
                </a:cubicBezTo>
                <a:cubicBezTo>
                  <a:pt x="683713" y="2007268"/>
                  <a:pt x="698685" y="2030215"/>
                  <a:pt x="713860" y="2052976"/>
                </a:cubicBezTo>
                <a:cubicBezTo>
                  <a:pt x="728687" y="2097460"/>
                  <a:pt x="708686" y="2042628"/>
                  <a:pt x="731558" y="2088372"/>
                </a:cubicBezTo>
                <a:cubicBezTo>
                  <a:pt x="734339" y="2093934"/>
                  <a:pt x="735007" y="2100354"/>
                  <a:pt x="737457" y="2106070"/>
                </a:cubicBezTo>
                <a:cubicBezTo>
                  <a:pt x="740921" y="2114153"/>
                  <a:pt x="745323" y="2121801"/>
                  <a:pt x="749256" y="2129667"/>
                </a:cubicBezTo>
                <a:cubicBezTo>
                  <a:pt x="754157" y="2149272"/>
                  <a:pt x="767569" y="2196035"/>
                  <a:pt x="766954" y="2218158"/>
                </a:cubicBezTo>
                <a:cubicBezTo>
                  <a:pt x="765367" y="2275298"/>
                  <a:pt x="761646" y="2332446"/>
                  <a:pt x="755155" y="2389239"/>
                </a:cubicBezTo>
                <a:cubicBezTo>
                  <a:pt x="750645" y="2428700"/>
                  <a:pt x="744823" y="2415804"/>
                  <a:pt x="731558" y="2442333"/>
                </a:cubicBezTo>
                <a:cubicBezTo>
                  <a:pt x="707107" y="2491233"/>
                  <a:pt x="729181" y="2453780"/>
                  <a:pt x="713860" y="2489528"/>
                </a:cubicBezTo>
                <a:cubicBezTo>
                  <a:pt x="710396" y="2497611"/>
                  <a:pt x="705525" y="2505042"/>
                  <a:pt x="702061" y="2513125"/>
                </a:cubicBezTo>
                <a:cubicBezTo>
                  <a:pt x="699611" y="2518841"/>
                  <a:pt x="698943" y="2525262"/>
                  <a:pt x="696162" y="2530824"/>
                </a:cubicBezTo>
                <a:cubicBezTo>
                  <a:pt x="691569" y="2540011"/>
                  <a:pt x="674465" y="2567098"/>
                  <a:pt x="666665" y="2578018"/>
                </a:cubicBezTo>
                <a:cubicBezTo>
                  <a:pt x="660950" y="2586019"/>
                  <a:pt x="654178" y="2593278"/>
                  <a:pt x="648967" y="2601616"/>
                </a:cubicBezTo>
                <a:cubicBezTo>
                  <a:pt x="644306" y="2609073"/>
                  <a:pt x="641439" y="2617526"/>
                  <a:pt x="637168" y="2625213"/>
                </a:cubicBezTo>
                <a:cubicBezTo>
                  <a:pt x="631599" y="2635236"/>
                  <a:pt x="624598" y="2644454"/>
                  <a:pt x="619470" y="2654710"/>
                </a:cubicBezTo>
                <a:cubicBezTo>
                  <a:pt x="616689" y="2660272"/>
                  <a:pt x="616591" y="2666972"/>
                  <a:pt x="613571" y="2672408"/>
                </a:cubicBezTo>
                <a:cubicBezTo>
                  <a:pt x="606685" y="2684804"/>
                  <a:pt x="596316" y="2695121"/>
                  <a:pt x="589974" y="2707804"/>
                </a:cubicBezTo>
                <a:cubicBezTo>
                  <a:pt x="576835" y="2734082"/>
                  <a:pt x="577762" y="2733737"/>
                  <a:pt x="560477" y="2760898"/>
                </a:cubicBezTo>
                <a:cubicBezTo>
                  <a:pt x="552864" y="2772861"/>
                  <a:pt x="545957" y="2785400"/>
                  <a:pt x="536879" y="2796294"/>
                </a:cubicBezTo>
                <a:cubicBezTo>
                  <a:pt x="511620" y="2826605"/>
                  <a:pt x="508929" y="2826727"/>
                  <a:pt x="483785" y="2843489"/>
                </a:cubicBezTo>
                <a:cubicBezTo>
                  <a:pt x="479852" y="2849388"/>
                  <a:pt x="475504" y="2855031"/>
                  <a:pt x="471986" y="2861187"/>
                </a:cubicBezTo>
                <a:cubicBezTo>
                  <a:pt x="467623" y="2868823"/>
                  <a:pt x="465299" y="2877629"/>
                  <a:pt x="460188" y="2884785"/>
                </a:cubicBezTo>
                <a:cubicBezTo>
                  <a:pt x="455339" y="2891574"/>
                  <a:pt x="448389" y="2896584"/>
                  <a:pt x="442490" y="2902483"/>
                </a:cubicBezTo>
                <a:cubicBezTo>
                  <a:pt x="437023" y="2918881"/>
                  <a:pt x="436989" y="2924158"/>
                  <a:pt x="424792" y="2937879"/>
                </a:cubicBezTo>
                <a:cubicBezTo>
                  <a:pt x="413706" y="2950350"/>
                  <a:pt x="389395" y="2973275"/>
                  <a:pt x="389395" y="2973275"/>
                </a:cubicBezTo>
                <a:cubicBezTo>
                  <a:pt x="385462" y="2981141"/>
                  <a:pt x="381868" y="2989185"/>
                  <a:pt x="377597" y="2996873"/>
                </a:cubicBezTo>
                <a:cubicBezTo>
                  <a:pt x="367177" y="3015630"/>
                  <a:pt x="356200" y="3033635"/>
                  <a:pt x="342201" y="3049967"/>
                </a:cubicBezTo>
                <a:cubicBezTo>
                  <a:pt x="336772" y="3056301"/>
                  <a:pt x="330402" y="3061766"/>
                  <a:pt x="324503" y="3067665"/>
                </a:cubicBezTo>
                <a:cubicBezTo>
                  <a:pt x="315517" y="3094621"/>
                  <a:pt x="320807" y="3083018"/>
                  <a:pt x="300905" y="3114860"/>
                </a:cubicBezTo>
                <a:cubicBezTo>
                  <a:pt x="297147" y="3120872"/>
                  <a:pt x="293645" y="3127111"/>
                  <a:pt x="289106" y="3132558"/>
                </a:cubicBezTo>
                <a:cubicBezTo>
                  <a:pt x="283765" y="3138967"/>
                  <a:pt x="277307" y="3144357"/>
                  <a:pt x="271408" y="3150256"/>
                </a:cubicBezTo>
                <a:cubicBezTo>
                  <a:pt x="269442" y="3156155"/>
                  <a:pt x="267017" y="3161921"/>
                  <a:pt x="265509" y="3167954"/>
                </a:cubicBezTo>
                <a:cubicBezTo>
                  <a:pt x="263077" y="3177682"/>
                  <a:pt x="264094" y="3188483"/>
                  <a:pt x="259610" y="3197451"/>
                </a:cubicBezTo>
                <a:cubicBezTo>
                  <a:pt x="255879" y="3204913"/>
                  <a:pt x="247811" y="3209250"/>
                  <a:pt x="241912" y="3215149"/>
                </a:cubicBezTo>
                <a:cubicBezTo>
                  <a:pt x="239945" y="3226948"/>
                  <a:pt x="238607" y="3238868"/>
                  <a:pt x="236012" y="3250545"/>
                </a:cubicBezTo>
                <a:cubicBezTo>
                  <a:pt x="234663" y="3256615"/>
                  <a:pt x="231332" y="3262145"/>
                  <a:pt x="230113" y="3268243"/>
                </a:cubicBezTo>
                <a:cubicBezTo>
                  <a:pt x="227386" y="3281878"/>
                  <a:pt x="226180" y="3295773"/>
                  <a:pt x="224214" y="3309538"/>
                </a:cubicBezTo>
                <a:lnTo>
                  <a:pt x="218314" y="3634003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26" y="1690688"/>
            <a:ext cx="3581400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inside Box: Percolation Identification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8974" y="1321356"/>
            <a:ext cx="17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1 (root 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0131" y="3412231"/>
            <a:ext cx="17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2 (root 4)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90036" y="1645444"/>
            <a:ext cx="1112990" cy="131089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07387" y="1746777"/>
            <a:ext cx="261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travel through boundary (x=0 or x=</a:t>
            </a:r>
            <a:r>
              <a:rPr lang="en-US" dirty="0" err="1" smtClean="0"/>
              <a:t>Ld</a:t>
            </a:r>
            <a:r>
              <a:rPr lang="en-US" dirty="0" smtClean="0"/>
              <a:t>) is restricted on left side (-1)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96638" y="2978355"/>
            <a:ext cx="1064951" cy="46493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54987" y="5802485"/>
            <a:ext cx="261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Percolation through y-axis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26" y="3781563"/>
            <a:ext cx="3505200" cy="3073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14896" y="3700016"/>
            <a:ext cx="1112990" cy="16273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7387" y="3971828"/>
            <a:ext cx="261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travel through boundary (x=0 or x=</a:t>
            </a:r>
            <a:r>
              <a:rPr lang="en-US" dirty="0" err="1" smtClean="0"/>
              <a:t>Ld</a:t>
            </a:r>
            <a:r>
              <a:rPr lang="en-US" dirty="0" smtClean="0"/>
              <a:t>) is restricted on right side (1)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90036" y="5754685"/>
            <a:ext cx="1064951" cy="46493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1356"/>
            <a:ext cx="5580774" cy="5548166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474621" y="2194283"/>
            <a:ext cx="879042" cy="3634003"/>
          </a:xfrm>
          <a:custGeom>
            <a:avLst/>
            <a:gdLst>
              <a:gd name="connsiteX0" fmla="*/ 29535 w 879042"/>
              <a:gd name="connsiteY0" fmla="*/ 0 h 3634003"/>
              <a:gd name="connsiteX1" fmla="*/ 23635 w 879042"/>
              <a:gd name="connsiteY1" fmla="*/ 64893 h 3634003"/>
              <a:gd name="connsiteX2" fmla="*/ 17736 w 879042"/>
              <a:gd name="connsiteY2" fmla="*/ 100289 h 3634003"/>
              <a:gd name="connsiteX3" fmla="*/ 5937 w 879042"/>
              <a:gd name="connsiteY3" fmla="*/ 182880 h 3634003"/>
              <a:gd name="connsiteX4" fmla="*/ 38 w 879042"/>
              <a:gd name="connsiteY4" fmla="*/ 265471 h 3634003"/>
              <a:gd name="connsiteX5" fmla="*/ 11837 w 879042"/>
              <a:gd name="connsiteY5" fmla="*/ 513244 h 3634003"/>
              <a:gd name="connsiteX6" fmla="*/ 23635 w 879042"/>
              <a:gd name="connsiteY6" fmla="*/ 554540 h 3634003"/>
              <a:gd name="connsiteX7" fmla="*/ 35434 w 879042"/>
              <a:gd name="connsiteY7" fmla="*/ 589936 h 3634003"/>
              <a:gd name="connsiteX8" fmla="*/ 64931 w 879042"/>
              <a:gd name="connsiteY8" fmla="*/ 637131 h 3634003"/>
              <a:gd name="connsiteX9" fmla="*/ 82629 w 879042"/>
              <a:gd name="connsiteY9" fmla="*/ 643030 h 3634003"/>
              <a:gd name="connsiteX10" fmla="*/ 118025 w 879042"/>
              <a:gd name="connsiteY10" fmla="*/ 678426 h 3634003"/>
              <a:gd name="connsiteX11" fmla="*/ 141623 w 879042"/>
              <a:gd name="connsiteY11" fmla="*/ 690225 h 3634003"/>
              <a:gd name="connsiteX12" fmla="*/ 182918 w 879042"/>
              <a:gd name="connsiteY12" fmla="*/ 713822 h 3634003"/>
              <a:gd name="connsiteX13" fmla="*/ 200616 w 879042"/>
              <a:gd name="connsiteY13" fmla="*/ 725621 h 3634003"/>
              <a:gd name="connsiteX14" fmla="*/ 241912 w 879042"/>
              <a:gd name="connsiteY14" fmla="*/ 737420 h 3634003"/>
              <a:gd name="connsiteX15" fmla="*/ 277308 w 879042"/>
              <a:gd name="connsiteY15" fmla="*/ 755118 h 3634003"/>
              <a:gd name="connsiteX16" fmla="*/ 312704 w 879042"/>
              <a:gd name="connsiteY16" fmla="*/ 761017 h 3634003"/>
              <a:gd name="connsiteX17" fmla="*/ 466087 w 879042"/>
              <a:gd name="connsiteY17" fmla="*/ 766916 h 3634003"/>
              <a:gd name="connsiteX18" fmla="*/ 530980 w 879042"/>
              <a:gd name="connsiteY18" fmla="*/ 772816 h 3634003"/>
              <a:gd name="connsiteX19" fmla="*/ 548678 w 879042"/>
              <a:gd name="connsiteY19" fmla="*/ 778715 h 3634003"/>
              <a:gd name="connsiteX20" fmla="*/ 595873 w 879042"/>
              <a:gd name="connsiteY20" fmla="*/ 784614 h 3634003"/>
              <a:gd name="connsiteX21" fmla="*/ 648967 w 879042"/>
              <a:gd name="connsiteY21" fmla="*/ 802313 h 3634003"/>
              <a:gd name="connsiteX22" fmla="*/ 684363 w 879042"/>
              <a:gd name="connsiteY22" fmla="*/ 814111 h 3634003"/>
              <a:gd name="connsiteX23" fmla="*/ 743357 w 879042"/>
              <a:gd name="connsiteY23" fmla="*/ 831809 h 3634003"/>
              <a:gd name="connsiteX24" fmla="*/ 772854 w 879042"/>
              <a:gd name="connsiteY24" fmla="*/ 849507 h 3634003"/>
              <a:gd name="connsiteX25" fmla="*/ 796451 w 879042"/>
              <a:gd name="connsiteY25" fmla="*/ 861306 h 3634003"/>
              <a:gd name="connsiteX26" fmla="*/ 831847 w 879042"/>
              <a:gd name="connsiteY26" fmla="*/ 896702 h 3634003"/>
              <a:gd name="connsiteX27" fmla="*/ 837746 w 879042"/>
              <a:gd name="connsiteY27" fmla="*/ 914400 h 3634003"/>
              <a:gd name="connsiteX28" fmla="*/ 861344 w 879042"/>
              <a:gd name="connsiteY28" fmla="*/ 973394 h 3634003"/>
              <a:gd name="connsiteX29" fmla="*/ 867243 w 879042"/>
              <a:gd name="connsiteY29" fmla="*/ 1002891 h 3634003"/>
              <a:gd name="connsiteX30" fmla="*/ 879042 w 879042"/>
              <a:gd name="connsiteY30" fmla="*/ 1091381 h 3634003"/>
              <a:gd name="connsiteX31" fmla="*/ 873143 w 879042"/>
              <a:gd name="connsiteY31" fmla="*/ 1297858 h 3634003"/>
              <a:gd name="connsiteX32" fmla="*/ 861344 w 879042"/>
              <a:gd name="connsiteY32" fmla="*/ 1321456 h 3634003"/>
              <a:gd name="connsiteX33" fmla="*/ 849545 w 879042"/>
              <a:gd name="connsiteY33" fmla="*/ 1386349 h 3634003"/>
              <a:gd name="connsiteX34" fmla="*/ 837746 w 879042"/>
              <a:gd name="connsiteY34" fmla="*/ 1421745 h 3634003"/>
              <a:gd name="connsiteX35" fmla="*/ 831847 w 879042"/>
              <a:gd name="connsiteY35" fmla="*/ 1439443 h 3634003"/>
              <a:gd name="connsiteX36" fmla="*/ 808250 w 879042"/>
              <a:gd name="connsiteY36" fmla="*/ 1474839 h 3634003"/>
              <a:gd name="connsiteX37" fmla="*/ 796451 w 879042"/>
              <a:gd name="connsiteY37" fmla="*/ 1492537 h 3634003"/>
              <a:gd name="connsiteX38" fmla="*/ 778753 w 879042"/>
              <a:gd name="connsiteY38" fmla="*/ 1510235 h 3634003"/>
              <a:gd name="connsiteX39" fmla="*/ 755155 w 879042"/>
              <a:gd name="connsiteY39" fmla="*/ 1545631 h 3634003"/>
              <a:gd name="connsiteX40" fmla="*/ 713860 w 879042"/>
              <a:gd name="connsiteY40" fmla="*/ 1586927 h 3634003"/>
              <a:gd name="connsiteX41" fmla="*/ 702061 w 879042"/>
              <a:gd name="connsiteY41" fmla="*/ 1604625 h 3634003"/>
              <a:gd name="connsiteX42" fmla="*/ 684363 w 879042"/>
              <a:gd name="connsiteY42" fmla="*/ 1628222 h 3634003"/>
              <a:gd name="connsiteX43" fmla="*/ 660766 w 879042"/>
              <a:gd name="connsiteY43" fmla="*/ 1657719 h 3634003"/>
              <a:gd name="connsiteX44" fmla="*/ 654866 w 879042"/>
              <a:gd name="connsiteY44" fmla="*/ 1681316 h 3634003"/>
              <a:gd name="connsiteX45" fmla="*/ 643068 w 879042"/>
              <a:gd name="connsiteY45" fmla="*/ 1699014 h 3634003"/>
              <a:gd name="connsiteX46" fmla="*/ 625370 w 879042"/>
              <a:gd name="connsiteY46" fmla="*/ 1740310 h 3634003"/>
              <a:gd name="connsiteX47" fmla="*/ 637168 w 879042"/>
              <a:gd name="connsiteY47" fmla="*/ 1881894 h 3634003"/>
              <a:gd name="connsiteX48" fmla="*/ 643068 w 879042"/>
              <a:gd name="connsiteY48" fmla="*/ 1911391 h 3634003"/>
              <a:gd name="connsiteX49" fmla="*/ 654866 w 879042"/>
              <a:gd name="connsiteY49" fmla="*/ 1934989 h 3634003"/>
              <a:gd name="connsiteX50" fmla="*/ 660766 w 879042"/>
              <a:gd name="connsiteY50" fmla="*/ 1952687 h 3634003"/>
              <a:gd name="connsiteX51" fmla="*/ 672565 w 879042"/>
              <a:gd name="connsiteY51" fmla="*/ 1982184 h 3634003"/>
              <a:gd name="connsiteX52" fmla="*/ 713860 w 879042"/>
              <a:gd name="connsiteY52" fmla="*/ 2052976 h 3634003"/>
              <a:gd name="connsiteX53" fmla="*/ 731558 w 879042"/>
              <a:gd name="connsiteY53" fmla="*/ 2088372 h 3634003"/>
              <a:gd name="connsiteX54" fmla="*/ 737457 w 879042"/>
              <a:gd name="connsiteY54" fmla="*/ 2106070 h 3634003"/>
              <a:gd name="connsiteX55" fmla="*/ 749256 w 879042"/>
              <a:gd name="connsiteY55" fmla="*/ 2129667 h 3634003"/>
              <a:gd name="connsiteX56" fmla="*/ 766954 w 879042"/>
              <a:gd name="connsiteY56" fmla="*/ 2218158 h 3634003"/>
              <a:gd name="connsiteX57" fmla="*/ 755155 w 879042"/>
              <a:gd name="connsiteY57" fmla="*/ 2389239 h 3634003"/>
              <a:gd name="connsiteX58" fmla="*/ 731558 w 879042"/>
              <a:gd name="connsiteY58" fmla="*/ 2442333 h 3634003"/>
              <a:gd name="connsiteX59" fmla="*/ 713860 w 879042"/>
              <a:gd name="connsiteY59" fmla="*/ 2489528 h 3634003"/>
              <a:gd name="connsiteX60" fmla="*/ 702061 w 879042"/>
              <a:gd name="connsiteY60" fmla="*/ 2513125 h 3634003"/>
              <a:gd name="connsiteX61" fmla="*/ 696162 w 879042"/>
              <a:gd name="connsiteY61" fmla="*/ 2530824 h 3634003"/>
              <a:gd name="connsiteX62" fmla="*/ 666665 w 879042"/>
              <a:gd name="connsiteY62" fmla="*/ 2578018 h 3634003"/>
              <a:gd name="connsiteX63" fmla="*/ 648967 w 879042"/>
              <a:gd name="connsiteY63" fmla="*/ 2601616 h 3634003"/>
              <a:gd name="connsiteX64" fmla="*/ 637168 w 879042"/>
              <a:gd name="connsiteY64" fmla="*/ 2625213 h 3634003"/>
              <a:gd name="connsiteX65" fmla="*/ 619470 w 879042"/>
              <a:gd name="connsiteY65" fmla="*/ 2654710 h 3634003"/>
              <a:gd name="connsiteX66" fmla="*/ 613571 w 879042"/>
              <a:gd name="connsiteY66" fmla="*/ 2672408 h 3634003"/>
              <a:gd name="connsiteX67" fmla="*/ 589974 w 879042"/>
              <a:gd name="connsiteY67" fmla="*/ 2707804 h 3634003"/>
              <a:gd name="connsiteX68" fmla="*/ 560477 w 879042"/>
              <a:gd name="connsiteY68" fmla="*/ 2760898 h 3634003"/>
              <a:gd name="connsiteX69" fmla="*/ 536879 w 879042"/>
              <a:gd name="connsiteY69" fmla="*/ 2796294 h 3634003"/>
              <a:gd name="connsiteX70" fmla="*/ 483785 w 879042"/>
              <a:gd name="connsiteY70" fmla="*/ 2843489 h 3634003"/>
              <a:gd name="connsiteX71" fmla="*/ 471986 w 879042"/>
              <a:gd name="connsiteY71" fmla="*/ 2861187 h 3634003"/>
              <a:gd name="connsiteX72" fmla="*/ 460188 w 879042"/>
              <a:gd name="connsiteY72" fmla="*/ 2884785 h 3634003"/>
              <a:gd name="connsiteX73" fmla="*/ 442490 w 879042"/>
              <a:gd name="connsiteY73" fmla="*/ 2902483 h 3634003"/>
              <a:gd name="connsiteX74" fmla="*/ 424792 w 879042"/>
              <a:gd name="connsiteY74" fmla="*/ 2937879 h 3634003"/>
              <a:gd name="connsiteX75" fmla="*/ 389395 w 879042"/>
              <a:gd name="connsiteY75" fmla="*/ 2973275 h 3634003"/>
              <a:gd name="connsiteX76" fmla="*/ 377597 w 879042"/>
              <a:gd name="connsiteY76" fmla="*/ 2996873 h 3634003"/>
              <a:gd name="connsiteX77" fmla="*/ 342201 w 879042"/>
              <a:gd name="connsiteY77" fmla="*/ 3049967 h 3634003"/>
              <a:gd name="connsiteX78" fmla="*/ 324503 w 879042"/>
              <a:gd name="connsiteY78" fmla="*/ 3067665 h 3634003"/>
              <a:gd name="connsiteX79" fmla="*/ 300905 w 879042"/>
              <a:gd name="connsiteY79" fmla="*/ 3114860 h 3634003"/>
              <a:gd name="connsiteX80" fmla="*/ 289106 w 879042"/>
              <a:gd name="connsiteY80" fmla="*/ 3132558 h 3634003"/>
              <a:gd name="connsiteX81" fmla="*/ 271408 w 879042"/>
              <a:gd name="connsiteY81" fmla="*/ 3150256 h 3634003"/>
              <a:gd name="connsiteX82" fmla="*/ 265509 w 879042"/>
              <a:gd name="connsiteY82" fmla="*/ 3167954 h 3634003"/>
              <a:gd name="connsiteX83" fmla="*/ 259610 w 879042"/>
              <a:gd name="connsiteY83" fmla="*/ 3197451 h 3634003"/>
              <a:gd name="connsiteX84" fmla="*/ 241912 w 879042"/>
              <a:gd name="connsiteY84" fmla="*/ 3215149 h 3634003"/>
              <a:gd name="connsiteX85" fmla="*/ 236012 w 879042"/>
              <a:gd name="connsiteY85" fmla="*/ 3250545 h 3634003"/>
              <a:gd name="connsiteX86" fmla="*/ 230113 w 879042"/>
              <a:gd name="connsiteY86" fmla="*/ 3268243 h 3634003"/>
              <a:gd name="connsiteX87" fmla="*/ 224214 w 879042"/>
              <a:gd name="connsiteY87" fmla="*/ 3309538 h 3634003"/>
              <a:gd name="connsiteX88" fmla="*/ 218314 w 879042"/>
              <a:gd name="connsiteY88" fmla="*/ 3634003 h 363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79042" h="3634003">
                <a:moveTo>
                  <a:pt x="29535" y="0"/>
                </a:moveTo>
                <a:cubicBezTo>
                  <a:pt x="27568" y="21631"/>
                  <a:pt x="26173" y="43322"/>
                  <a:pt x="23635" y="64893"/>
                </a:cubicBezTo>
                <a:cubicBezTo>
                  <a:pt x="22237" y="76772"/>
                  <a:pt x="19427" y="88448"/>
                  <a:pt x="17736" y="100289"/>
                </a:cubicBezTo>
                <a:cubicBezTo>
                  <a:pt x="2978" y="203598"/>
                  <a:pt x="20008" y="98464"/>
                  <a:pt x="5937" y="182880"/>
                </a:cubicBezTo>
                <a:cubicBezTo>
                  <a:pt x="3971" y="210410"/>
                  <a:pt x="-455" y="237875"/>
                  <a:pt x="38" y="265471"/>
                </a:cubicBezTo>
                <a:cubicBezTo>
                  <a:pt x="1514" y="348142"/>
                  <a:pt x="5110" y="430834"/>
                  <a:pt x="11837" y="513244"/>
                </a:cubicBezTo>
                <a:cubicBezTo>
                  <a:pt x="13002" y="527513"/>
                  <a:pt x="19425" y="540857"/>
                  <a:pt x="23635" y="554540"/>
                </a:cubicBezTo>
                <a:cubicBezTo>
                  <a:pt x="27292" y="566427"/>
                  <a:pt x="31501" y="578137"/>
                  <a:pt x="35434" y="589936"/>
                </a:cubicBezTo>
                <a:cubicBezTo>
                  <a:pt x="42827" y="612113"/>
                  <a:pt x="42490" y="617896"/>
                  <a:pt x="64931" y="637131"/>
                </a:cubicBezTo>
                <a:cubicBezTo>
                  <a:pt x="69652" y="641178"/>
                  <a:pt x="76730" y="641064"/>
                  <a:pt x="82629" y="643030"/>
                </a:cubicBezTo>
                <a:cubicBezTo>
                  <a:pt x="96866" y="664386"/>
                  <a:pt x="92938" y="662746"/>
                  <a:pt x="118025" y="678426"/>
                </a:cubicBezTo>
                <a:cubicBezTo>
                  <a:pt x="125483" y="683087"/>
                  <a:pt x="134467" y="685113"/>
                  <a:pt x="141623" y="690225"/>
                </a:cubicBezTo>
                <a:cubicBezTo>
                  <a:pt x="179473" y="717261"/>
                  <a:pt x="137215" y="702397"/>
                  <a:pt x="182918" y="713822"/>
                </a:cubicBezTo>
                <a:cubicBezTo>
                  <a:pt x="188817" y="717755"/>
                  <a:pt x="194274" y="722450"/>
                  <a:pt x="200616" y="725621"/>
                </a:cubicBezTo>
                <a:cubicBezTo>
                  <a:pt x="217768" y="734197"/>
                  <a:pt x="223023" y="729864"/>
                  <a:pt x="241912" y="737420"/>
                </a:cubicBezTo>
                <a:cubicBezTo>
                  <a:pt x="254160" y="742319"/>
                  <a:pt x="264794" y="750947"/>
                  <a:pt x="277308" y="755118"/>
                </a:cubicBezTo>
                <a:cubicBezTo>
                  <a:pt x="288656" y="758900"/>
                  <a:pt x="300766" y="760271"/>
                  <a:pt x="312704" y="761017"/>
                </a:cubicBezTo>
                <a:cubicBezTo>
                  <a:pt x="363770" y="764208"/>
                  <a:pt x="414959" y="764950"/>
                  <a:pt x="466087" y="766916"/>
                </a:cubicBezTo>
                <a:cubicBezTo>
                  <a:pt x="487718" y="768883"/>
                  <a:pt x="509478" y="769744"/>
                  <a:pt x="530980" y="772816"/>
                </a:cubicBezTo>
                <a:cubicBezTo>
                  <a:pt x="537136" y="773695"/>
                  <a:pt x="542560" y="777603"/>
                  <a:pt x="548678" y="778715"/>
                </a:cubicBezTo>
                <a:cubicBezTo>
                  <a:pt x="564276" y="781551"/>
                  <a:pt x="580141" y="782648"/>
                  <a:pt x="595873" y="784614"/>
                </a:cubicBezTo>
                <a:lnTo>
                  <a:pt x="648967" y="802313"/>
                </a:lnTo>
                <a:cubicBezTo>
                  <a:pt x="660766" y="806246"/>
                  <a:pt x="672168" y="811672"/>
                  <a:pt x="684363" y="814111"/>
                </a:cubicBezTo>
                <a:cubicBezTo>
                  <a:pt x="711993" y="819638"/>
                  <a:pt x="717489" y="818875"/>
                  <a:pt x="743357" y="831809"/>
                </a:cubicBezTo>
                <a:cubicBezTo>
                  <a:pt x="753613" y="836937"/>
                  <a:pt x="762831" y="843938"/>
                  <a:pt x="772854" y="849507"/>
                </a:cubicBezTo>
                <a:cubicBezTo>
                  <a:pt x="780541" y="853778"/>
                  <a:pt x="789584" y="855812"/>
                  <a:pt x="796451" y="861306"/>
                </a:cubicBezTo>
                <a:cubicBezTo>
                  <a:pt x="809480" y="871730"/>
                  <a:pt x="831847" y="896702"/>
                  <a:pt x="831847" y="896702"/>
                </a:cubicBezTo>
                <a:cubicBezTo>
                  <a:pt x="833813" y="902601"/>
                  <a:pt x="835296" y="908684"/>
                  <a:pt x="837746" y="914400"/>
                </a:cubicBezTo>
                <a:cubicBezTo>
                  <a:pt x="849544" y="941929"/>
                  <a:pt x="854631" y="939827"/>
                  <a:pt x="861344" y="973394"/>
                </a:cubicBezTo>
                <a:cubicBezTo>
                  <a:pt x="863310" y="983226"/>
                  <a:pt x="865918" y="992952"/>
                  <a:pt x="867243" y="1002891"/>
                </a:cubicBezTo>
                <a:cubicBezTo>
                  <a:pt x="881038" y="1106347"/>
                  <a:pt x="865768" y="1025008"/>
                  <a:pt x="879042" y="1091381"/>
                </a:cubicBezTo>
                <a:cubicBezTo>
                  <a:pt x="877076" y="1160207"/>
                  <a:pt x="878424" y="1229207"/>
                  <a:pt x="873143" y="1297858"/>
                </a:cubicBezTo>
                <a:cubicBezTo>
                  <a:pt x="872468" y="1306627"/>
                  <a:pt x="864125" y="1313113"/>
                  <a:pt x="861344" y="1321456"/>
                </a:cubicBezTo>
                <a:cubicBezTo>
                  <a:pt x="856939" y="1334670"/>
                  <a:pt x="852513" y="1374478"/>
                  <a:pt x="849545" y="1386349"/>
                </a:cubicBezTo>
                <a:cubicBezTo>
                  <a:pt x="846528" y="1398415"/>
                  <a:pt x="841679" y="1409946"/>
                  <a:pt x="837746" y="1421745"/>
                </a:cubicBezTo>
                <a:cubicBezTo>
                  <a:pt x="835780" y="1427644"/>
                  <a:pt x="835296" y="1434269"/>
                  <a:pt x="831847" y="1439443"/>
                </a:cubicBezTo>
                <a:lnTo>
                  <a:pt x="808250" y="1474839"/>
                </a:lnTo>
                <a:cubicBezTo>
                  <a:pt x="804317" y="1480738"/>
                  <a:pt x="801465" y="1487523"/>
                  <a:pt x="796451" y="1492537"/>
                </a:cubicBezTo>
                <a:lnTo>
                  <a:pt x="778753" y="1510235"/>
                </a:lnTo>
                <a:cubicBezTo>
                  <a:pt x="767471" y="1544083"/>
                  <a:pt x="780934" y="1512487"/>
                  <a:pt x="755155" y="1545631"/>
                </a:cubicBezTo>
                <a:cubicBezTo>
                  <a:pt x="722022" y="1588230"/>
                  <a:pt x="747680" y="1575652"/>
                  <a:pt x="713860" y="1586927"/>
                </a:cubicBezTo>
                <a:cubicBezTo>
                  <a:pt x="709927" y="1592826"/>
                  <a:pt x="706182" y="1598856"/>
                  <a:pt x="702061" y="1604625"/>
                </a:cubicBezTo>
                <a:cubicBezTo>
                  <a:pt x="696346" y="1612626"/>
                  <a:pt x="689241" y="1619685"/>
                  <a:pt x="684363" y="1628222"/>
                </a:cubicBezTo>
                <a:cubicBezTo>
                  <a:pt x="666827" y="1658910"/>
                  <a:pt x="694350" y="1635329"/>
                  <a:pt x="660766" y="1657719"/>
                </a:cubicBezTo>
                <a:cubicBezTo>
                  <a:pt x="658799" y="1665585"/>
                  <a:pt x="658060" y="1673864"/>
                  <a:pt x="654866" y="1681316"/>
                </a:cubicBezTo>
                <a:cubicBezTo>
                  <a:pt x="652073" y="1687833"/>
                  <a:pt x="646586" y="1692858"/>
                  <a:pt x="643068" y="1699014"/>
                </a:cubicBezTo>
                <a:cubicBezTo>
                  <a:pt x="631403" y="1719428"/>
                  <a:pt x="631989" y="1720453"/>
                  <a:pt x="625370" y="1740310"/>
                </a:cubicBezTo>
                <a:cubicBezTo>
                  <a:pt x="629177" y="1801232"/>
                  <a:pt x="628908" y="1828207"/>
                  <a:pt x="637168" y="1881894"/>
                </a:cubicBezTo>
                <a:cubicBezTo>
                  <a:pt x="638693" y="1891804"/>
                  <a:pt x="639897" y="1901878"/>
                  <a:pt x="643068" y="1911391"/>
                </a:cubicBezTo>
                <a:cubicBezTo>
                  <a:pt x="645849" y="1919734"/>
                  <a:pt x="651402" y="1926906"/>
                  <a:pt x="654866" y="1934989"/>
                </a:cubicBezTo>
                <a:cubicBezTo>
                  <a:pt x="657316" y="1940705"/>
                  <a:pt x="658582" y="1946864"/>
                  <a:pt x="660766" y="1952687"/>
                </a:cubicBezTo>
                <a:cubicBezTo>
                  <a:pt x="664484" y="1962602"/>
                  <a:pt x="668264" y="1972507"/>
                  <a:pt x="672565" y="1982184"/>
                </a:cubicBezTo>
                <a:cubicBezTo>
                  <a:pt x="683713" y="2007268"/>
                  <a:pt x="698685" y="2030215"/>
                  <a:pt x="713860" y="2052976"/>
                </a:cubicBezTo>
                <a:cubicBezTo>
                  <a:pt x="728687" y="2097460"/>
                  <a:pt x="708686" y="2042628"/>
                  <a:pt x="731558" y="2088372"/>
                </a:cubicBezTo>
                <a:cubicBezTo>
                  <a:pt x="734339" y="2093934"/>
                  <a:pt x="735007" y="2100354"/>
                  <a:pt x="737457" y="2106070"/>
                </a:cubicBezTo>
                <a:cubicBezTo>
                  <a:pt x="740921" y="2114153"/>
                  <a:pt x="745323" y="2121801"/>
                  <a:pt x="749256" y="2129667"/>
                </a:cubicBezTo>
                <a:cubicBezTo>
                  <a:pt x="754157" y="2149272"/>
                  <a:pt x="767569" y="2196035"/>
                  <a:pt x="766954" y="2218158"/>
                </a:cubicBezTo>
                <a:cubicBezTo>
                  <a:pt x="765367" y="2275298"/>
                  <a:pt x="761646" y="2332446"/>
                  <a:pt x="755155" y="2389239"/>
                </a:cubicBezTo>
                <a:cubicBezTo>
                  <a:pt x="750645" y="2428700"/>
                  <a:pt x="744823" y="2415804"/>
                  <a:pt x="731558" y="2442333"/>
                </a:cubicBezTo>
                <a:cubicBezTo>
                  <a:pt x="707107" y="2491233"/>
                  <a:pt x="729181" y="2453780"/>
                  <a:pt x="713860" y="2489528"/>
                </a:cubicBezTo>
                <a:cubicBezTo>
                  <a:pt x="710396" y="2497611"/>
                  <a:pt x="705525" y="2505042"/>
                  <a:pt x="702061" y="2513125"/>
                </a:cubicBezTo>
                <a:cubicBezTo>
                  <a:pt x="699611" y="2518841"/>
                  <a:pt x="698943" y="2525262"/>
                  <a:pt x="696162" y="2530824"/>
                </a:cubicBezTo>
                <a:cubicBezTo>
                  <a:pt x="691569" y="2540011"/>
                  <a:pt x="674465" y="2567098"/>
                  <a:pt x="666665" y="2578018"/>
                </a:cubicBezTo>
                <a:cubicBezTo>
                  <a:pt x="660950" y="2586019"/>
                  <a:pt x="654178" y="2593278"/>
                  <a:pt x="648967" y="2601616"/>
                </a:cubicBezTo>
                <a:cubicBezTo>
                  <a:pt x="644306" y="2609073"/>
                  <a:pt x="641439" y="2617526"/>
                  <a:pt x="637168" y="2625213"/>
                </a:cubicBezTo>
                <a:cubicBezTo>
                  <a:pt x="631599" y="2635236"/>
                  <a:pt x="624598" y="2644454"/>
                  <a:pt x="619470" y="2654710"/>
                </a:cubicBezTo>
                <a:cubicBezTo>
                  <a:pt x="616689" y="2660272"/>
                  <a:pt x="616591" y="2666972"/>
                  <a:pt x="613571" y="2672408"/>
                </a:cubicBezTo>
                <a:cubicBezTo>
                  <a:pt x="606685" y="2684804"/>
                  <a:pt x="596316" y="2695121"/>
                  <a:pt x="589974" y="2707804"/>
                </a:cubicBezTo>
                <a:cubicBezTo>
                  <a:pt x="576835" y="2734082"/>
                  <a:pt x="577762" y="2733737"/>
                  <a:pt x="560477" y="2760898"/>
                </a:cubicBezTo>
                <a:cubicBezTo>
                  <a:pt x="552864" y="2772861"/>
                  <a:pt x="545957" y="2785400"/>
                  <a:pt x="536879" y="2796294"/>
                </a:cubicBezTo>
                <a:cubicBezTo>
                  <a:pt x="511620" y="2826605"/>
                  <a:pt x="508929" y="2826727"/>
                  <a:pt x="483785" y="2843489"/>
                </a:cubicBezTo>
                <a:cubicBezTo>
                  <a:pt x="479852" y="2849388"/>
                  <a:pt x="475504" y="2855031"/>
                  <a:pt x="471986" y="2861187"/>
                </a:cubicBezTo>
                <a:cubicBezTo>
                  <a:pt x="467623" y="2868823"/>
                  <a:pt x="465299" y="2877629"/>
                  <a:pt x="460188" y="2884785"/>
                </a:cubicBezTo>
                <a:cubicBezTo>
                  <a:pt x="455339" y="2891574"/>
                  <a:pt x="448389" y="2896584"/>
                  <a:pt x="442490" y="2902483"/>
                </a:cubicBezTo>
                <a:cubicBezTo>
                  <a:pt x="437023" y="2918881"/>
                  <a:pt x="436989" y="2924158"/>
                  <a:pt x="424792" y="2937879"/>
                </a:cubicBezTo>
                <a:cubicBezTo>
                  <a:pt x="413706" y="2950350"/>
                  <a:pt x="389395" y="2973275"/>
                  <a:pt x="389395" y="2973275"/>
                </a:cubicBezTo>
                <a:cubicBezTo>
                  <a:pt x="385462" y="2981141"/>
                  <a:pt x="381868" y="2989185"/>
                  <a:pt x="377597" y="2996873"/>
                </a:cubicBezTo>
                <a:cubicBezTo>
                  <a:pt x="367177" y="3015630"/>
                  <a:pt x="356200" y="3033635"/>
                  <a:pt x="342201" y="3049967"/>
                </a:cubicBezTo>
                <a:cubicBezTo>
                  <a:pt x="336772" y="3056301"/>
                  <a:pt x="330402" y="3061766"/>
                  <a:pt x="324503" y="3067665"/>
                </a:cubicBezTo>
                <a:cubicBezTo>
                  <a:pt x="315517" y="3094621"/>
                  <a:pt x="320807" y="3083018"/>
                  <a:pt x="300905" y="3114860"/>
                </a:cubicBezTo>
                <a:cubicBezTo>
                  <a:pt x="297147" y="3120872"/>
                  <a:pt x="293645" y="3127111"/>
                  <a:pt x="289106" y="3132558"/>
                </a:cubicBezTo>
                <a:cubicBezTo>
                  <a:pt x="283765" y="3138967"/>
                  <a:pt x="277307" y="3144357"/>
                  <a:pt x="271408" y="3150256"/>
                </a:cubicBezTo>
                <a:cubicBezTo>
                  <a:pt x="269442" y="3156155"/>
                  <a:pt x="267017" y="3161921"/>
                  <a:pt x="265509" y="3167954"/>
                </a:cubicBezTo>
                <a:cubicBezTo>
                  <a:pt x="263077" y="3177682"/>
                  <a:pt x="264094" y="3188483"/>
                  <a:pt x="259610" y="3197451"/>
                </a:cubicBezTo>
                <a:cubicBezTo>
                  <a:pt x="255879" y="3204913"/>
                  <a:pt x="247811" y="3209250"/>
                  <a:pt x="241912" y="3215149"/>
                </a:cubicBezTo>
                <a:cubicBezTo>
                  <a:pt x="239945" y="3226948"/>
                  <a:pt x="238607" y="3238868"/>
                  <a:pt x="236012" y="3250545"/>
                </a:cubicBezTo>
                <a:cubicBezTo>
                  <a:pt x="234663" y="3256615"/>
                  <a:pt x="231332" y="3262145"/>
                  <a:pt x="230113" y="3268243"/>
                </a:cubicBezTo>
                <a:cubicBezTo>
                  <a:pt x="227386" y="3281878"/>
                  <a:pt x="226180" y="3295773"/>
                  <a:pt x="224214" y="3309538"/>
                </a:cubicBezTo>
                <a:lnTo>
                  <a:pt x="218314" y="3634003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Separation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026"/>
            <a:ext cx="5537454" cy="5555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48" y="1163983"/>
            <a:ext cx="3454400" cy="264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48" y="4010164"/>
            <a:ext cx="3517900" cy="2197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92078" y="365125"/>
            <a:ext cx="272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Percolation through x-axis?</a:t>
            </a:r>
          </a:p>
          <a:p>
            <a:r>
              <a:rPr lang="en-US" dirty="0" smtClean="0"/>
              <a:t>Isolation line exist.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2365641" y="2200459"/>
            <a:ext cx="2318447" cy="3622204"/>
          </a:xfrm>
          <a:custGeom>
            <a:avLst/>
            <a:gdLst>
              <a:gd name="connsiteX0" fmla="*/ 0 w 2318447"/>
              <a:gd name="connsiteY0" fmla="*/ 0 h 3622204"/>
              <a:gd name="connsiteX1" fmla="*/ 5900 w 2318447"/>
              <a:gd name="connsiteY1" fmla="*/ 129786 h 3622204"/>
              <a:gd name="connsiteX2" fmla="*/ 11799 w 2318447"/>
              <a:gd name="connsiteY2" fmla="*/ 294968 h 3622204"/>
              <a:gd name="connsiteX3" fmla="*/ 17698 w 2318447"/>
              <a:gd name="connsiteY3" fmla="*/ 418855 h 3622204"/>
              <a:gd name="connsiteX4" fmla="*/ 35396 w 2318447"/>
              <a:gd name="connsiteY4" fmla="*/ 471949 h 3622204"/>
              <a:gd name="connsiteX5" fmla="*/ 58994 w 2318447"/>
              <a:gd name="connsiteY5" fmla="*/ 525043 h 3622204"/>
              <a:gd name="connsiteX6" fmla="*/ 76692 w 2318447"/>
              <a:gd name="connsiteY6" fmla="*/ 560439 h 3622204"/>
              <a:gd name="connsiteX7" fmla="*/ 82591 w 2318447"/>
              <a:gd name="connsiteY7" fmla="*/ 578137 h 3622204"/>
              <a:gd name="connsiteX8" fmla="*/ 117987 w 2318447"/>
              <a:gd name="connsiteY8" fmla="*/ 619433 h 3622204"/>
              <a:gd name="connsiteX9" fmla="*/ 171082 w 2318447"/>
              <a:gd name="connsiteY9" fmla="*/ 678426 h 3622204"/>
              <a:gd name="connsiteX10" fmla="*/ 188780 w 2318447"/>
              <a:gd name="connsiteY10" fmla="*/ 684326 h 3622204"/>
              <a:gd name="connsiteX11" fmla="*/ 212377 w 2318447"/>
              <a:gd name="connsiteY11" fmla="*/ 702024 h 3622204"/>
              <a:gd name="connsiteX12" fmla="*/ 241874 w 2318447"/>
              <a:gd name="connsiteY12" fmla="*/ 713822 h 3622204"/>
              <a:gd name="connsiteX13" fmla="*/ 277270 w 2318447"/>
              <a:gd name="connsiteY13" fmla="*/ 725621 h 3622204"/>
              <a:gd name="connsiteX14" fmla="*/ 353962 w 2318447"/>
              <a:gd name="connsiteY14" fmla="*/ 743319 h 3622204"/>
              <a:gd name="connsiteX15" fmla="*/ 436553 w 2318447"/>
              <a:gd name="connsiteY15" fmla="*/ 761017 h 3622204"/>
              <a:gd name="connsiteX16" fmla="*/ 648929 w 2318447"/>
              <a:gd name="connsiteY16" fmla="*/ 772816 h 3622204"/>
              <a:gd name="connsiteX17" fmla="*/ 755118 w 2318447"/>
              <a:gd name="connsiteY17" fmla="*/ 778715 h 3622204"/>
              <a:gd name="connsiteX18" fmla="*/ 814111 w 2318447"/>
              <a:gd name="connsiteY18" fmla="*/ 790514 h 3622204"/>
              <a:gd name="connsiteX19" fmla="*/ 831809 w 2318447"/>
              <a:gd name="connsiteY19" fmla="*/ 796413 h 3622204"/>
              <a:gd name="connsiteX20" fmla="*/ 890803 w 2318447"/>
              <a:gd name="connsiteY20" fmla="*/ 831809 h 3622204"/>
              <a:gd name="connsiteX21" fmla="*/ 920300 w 2318447"/>
              <a:gd name="connsiteY21" fmla="*/ 849507 h 3622204"/>
              <a:gd name="connsiteX22" fmla="*/ 937998 w 2318447"/>
              <a:gd name="connsiteY22" fmla="*/ 867206 h 3622204"/>
              <a:gd name="connsiteX23" fmla="*/ 949796 w 2318447"/>
              <a:gd name="connsiteY23" fmla="*/ 884904 h 3622204"/>
              <a:gd name="connsiteX24" fmla="*/ 967494 w 2318447"/>
              <a:gd name="connsiteY24" fmla="*/ 896702 h 3622204"/>
              <a:gd name="connsiteX25" fmla="*/ 979293 w 2318447"/>
              <a:gd name="connsiteY25" fmla="*/ 926199 h 3622204"/>
              <a:gd name="connsiteX26" fmla="*/ 985193 w 2318447"/>
              <a:gd name="connsiteY26" fmla="*/ 943897 h 3622204"/>
              <a:gd name="connsiteX27" fmla="*/ 996991 w 2318447"/>
              <a:gd name="connsiteY27" fmla="*/ 967495 h 3622204"/>
              <a:gd name="connsiteX28" fmla="*/ 996991 w 2318447"/>
              <a:gd name="connsiteY28" fmla="*/ 1374550 h 3622204"/>
              <a:gd name="connsiteX29" fmla="*/ 985193 w 2318447"/>
              <a:gd name="connsiteY29" fmla="*/ 1415846 h 3622204"/>
              <a:gd name="connsiteX30" fmla="*/ 973394 w 2318447"/>
              <a:gd name="connsiteY30" fmla="*/ 1433544 h 3622204"/>
              <a:gd name="connsiteX31" fmla="*/ 967494 w 2318447"/>
              <a:gd name="connsiteY31" fmla="*/ 1451242 h 3622204"/>
              <a:gd name="connsiteX32" fmla="*/ 908501 w 2318447"/>
              <a:gd name="connsiteY32" fmla="*/ 1510235 h 3622204"/>
              <a:gd name="connsiteX33" fmla="*/ 873105 w 2318447"/>
              <a:gd name="connsiteY33" fmla="*/ 1539732 h 3622204"/>
              <a:gd name="connsiteX34" fmla="*/ 855407 w 2318447"/>
              <a:gd name="connsiteY34" fmla="*/ 1545631 h 3622204"/>
              <a:gd name="connsiteX35" fmla="*/ 808212 w 2318447"/>
              <a:gd name="connsiteY35" fmla="*/ 1569229 h 3622204"/>
              <a:gd name="connsiteX36" fmla="*/ 772816 w 2318447"/>
              <a:gd name="connsiteY36" fmla="*/ 1592826 h 3622204"/>
              <a:gd name="connsiteX37" fmla="*/ 755118 w 2318447"/>
              <a:gd name="connsiteY37" fmla="*/ 1628222 h 3622204"/>
              <a:gd name="connsiteX38" fmla="*/ 749218 w 2318447"/>
              <a:gd name="connsiteY38" fmla="*/ 1651820 h 3622204"/>
              <a:gd name="connsiteX39" fmla="*/ 725621 w 2318447"/>
              <a:gd name="connsiteY39" fmla="*/ 1687216 h 3622204"/>
              <a:gd name="connsiteX40" fmla="*/ 719722 w 2318447"/>
              <a:gd name="connsiteY40" fmla="*/ 1710813 h 3622204"/>
              <a:gd name="connsiteX41" fmla="*/ 707923 w 2318447"/>
              <a:gd name="connsiteY41" fmla="*/ 1728511 h 3622204"/>
              <a:gd name="connsiteX42" fmla="*/ 713822 w 2318447"/>
              <a:gd name="connsiteY42" fmla="*/ 1923190 h 3622204"/>
              <a:gd name="connsiteX43" fmla="*/ 749218 w 2318447"/>
              <a:gd name="connsiteY43" fmla="*/ 2005781 h 3622204"/>
              <a:gd name="connsiteX44" fmla="*/ 766916 w 2318447"/>
              <a:gd name="connsiteY44" fmla="*/ 2017580 h 3622204"/>
              <a:gd name="connsiteX45" fmla="*/ 778715 w 2318447"/>
              <a:gd name="connsiteY45" fmla="*/ 2035278 h 3622204"/>
              <a:gd name="connsiteX46" fmla="*/ 796413 w 2318447"/>
              <a:gd name="connsiteY46" fmla="*/ 2070674 h 3622204"/>
              <a:gd name="connsiteX47" fmla="*/ 814111 w 2318447"/>
              <a:gd name="connsiteY47" fmla="*/ 2082473 h 3622204"/>
              <a:gd name="connsiteX48" fmla="*/ 849507 w 2318447"/>
              <a:gd name="connsiteY48" fmla="*/ 2106070 h 3622204"/>
              <a:gd name="connsiteX49" fmla="*/ 884904 w 2318447"/>
              <a:gd name="connsiteY49" fmla="*/ 2135567 h 3622204"/>
              <a:gd name="connsiteX50" fmla="*/ 914400 w 2318447"/>
              <a:gd name="connsiteY50" fmla="*/ 2159164 h 3622204"/>
              <a:gd name="connsiteX51" fmla="*/ 926199 w 2318447"/>
              <a:gd name="connsiteY51" fmla="*/ 2176862 h 3622204"/>
              <a:gd name="connsiteX52" fmla="*/ 943897 w 2318447"/>
              <a:gd name="connsiteY52" fmla="*/ 2188661 h 3622204"/>
              <a:gd name="connsiteX53" fmla="*/ 967494 w 2318447"/>
              <a:gd name="connsiteY53" fmla="*/ 2206359 h 3622204"/>
              <a:gd name="connsiteX54" fmla="*/ 1002891 w 2318447"/>
              <a:gd name="connsiteY54" fmla="*/ 2241755 h 3622204"/>
              <a:gd name="connsiteX55" fmla="*/ 1020589 w 2318447"/>
              <a:gd name="connsiteY55" fmla="*/ 2253554 h 3622204"/>
              <a:gd name="connsiteX56" fmla="*/ 1038287 w 2318447"/>
              <a:gd name="connsiteY56" fmla="*/ 2271252 h 3622204"/>
              <a:gd name="connsiteX57" fmla="*/ 1061884 w 2318447"/>
              <a:gd name="connsiteY57" fmla="*/ 2283051 h 3622204"/>
              <a:gd name="connsiteX58" fmla="*/ 1073683 w 2318447"/>
              <a:gd name="connsiteY58" fmla="*/ 2300749 h 3622204"/>
              <a:gd name="connsiteX59" fmla="*/ 1126777 w 2318447"/>
              <a:gd name="connsiteY59" fmla="*/ 2347944 h 3622204"/>
              <a:gd name="connsiteX60" fmla="*/ 1120878 w 2318447"/>
              <a:gd name="connsiteY60" fmla="*/ 2347944 h 3622204"/>
              <a:gd name="connsiteX61" fmla="*/ 1109079 w 2318447"/>
              <a:gd name="connsiteY61" fmla="*/ 2330246 h 3622204"/>
              <a:gd name="connsiteX62" fmla="*/ 1144475 w 2318447"/>
              <a:gd name="connsiteY62" fmla="*/ 2336145 h 3622204"/>
              <a:gd name="connsiteX63" fmla="*/ 1168073 w 2318447"/>
              <a:gd name="connsiteY63" fmla="*/ 2365642 h 3622204"/>
              <a:gd name="connsiteX64" fmla="*/ 1179871 w 2318447"/>
              <a:gd name="connsiteY64" fmla="*/ 2383340 h 3622204"/>
              <a:gd name="connsiteX65" fmla="*/ 1215267 w 2318447"/>
              <a:gd name="connsiteY65" fmla="*/ 2395138 h 3622204"/>
              <a:gd name="connsiteX66" fmla="*/ 1268362 w 2318447"/>
              <a:gd name="connsiteY66" fmla="*/ 2412836 h 3622204"/>
              <a:gd name="connsiteX67" fmla="*/ 1286060 w 2318447"/>
              <a:gd name="connsiteY67" fmla="*/ 2418736 h 3622204"/>
              <a:gd name="connsiteX68" fmla="*/ 1321456 w 2318447"/>
              <a:gd name="connsiteY68" fmla="*/ 2442333 h 3622204"/>
              <a:gd name="connsiteX69" fmla="*/ 1339154 w 2318447"/>
              <a:gd name="connsiteY69" fmla="*/ 2454132 h 3622204"/>
              <a:gd name="connsiteX70" fmla="*/ 1374550 w 2318447"/>
              <a:gd name="connsiteY70" fmla="*/ 2489528 h 3622204"/>
              <a:gd name="connsiteX71" fmla="*/ 1392248 w 2318447"/>
              <a:gd name="connsiteY71" fmla="*/ 2507226 h 3622204"/>
              <a:gd name="connsiteX72" fmla="*/ 1433544 w 2318447"/>
              <a:gd name="connsiteY72" fmla="*/ 2519025 h 3622204"/>
              <a:gd name="connsiteX73" fmla="*/ 1445342 w 2318447"/>
              <a:gd name="connsiteY73" fmla="*/ 2536723 h 3622204"/>
              <a:gd name="connsiteX74" fmla="*/ 1474839 w 2318447"/>
              <a:gd name="connsiteY74" fmla="*/ 2542622 h 3622204"/>
              <a:gd name="connsiteX75" fmla="*/ 1516134 w 2318447"/>
              <a:gd name="connsiteY75" fmla="*/ 2548522 h 3622204"/>
              <a:gd name="connsiteX76" fmla="*/ 1533833 w 2318447"/>
              <a:gd name="connsiteY76" fmla="*/ 2560320 h 3622204"/>
              <a:gd name="connsiteX77" fmla="*/ 1557430 w 2318447"/>
              <a:gd name="connsiteY77" fmla="*/ 2566220 h 3622204"/>
              <a:gd name="connsiteX78" fmla="*/ 1663618 w 2318447"/>
              <a:gd name="connsiteY78" fmla="*/ 2583918 h 3622204"/>
              <a:gd name="connsiteX79" fmla="*/ 1704914 w 2318447"/>
              <a:gd name="connsiteY79" fmla="*/ 2595716 h 3622204"/>
              <a:gd name="connsiteX80" fmla="*/ 1722612 w 2318447"/>
              <a:gd name="connsiteY80" fmla="*/ 2601616 h 3622204"/>
              <a:gd name="connsiteX81" fmla="*/ 1775706 w 2318447"/>
              <a:gd name="connsiteY81" fmla="*/ 2631113 h 3622204"/>
              <a:gd name="connsiteX82" fmla="*/ 1822901 w 2318447"/>
              <a:gd name="connsiteY82" fmla="*/ 2666509 h 3622204"/>
              <a:gd name="connsiteX83" fmla="*/ 1840599 w 2318447"/>
              <a:gd name="connsiteY83" fmla="*/ 2684207 h 3622204"/>
              <a:gd name="connsiteX84" fmla="*/ 1875995 w 2318447"/>
              <a:gd name="connsiteY84" fmla="*/ 2707804 h 3622204"/>
              <a:gd name="connsiteX85" fmla="*/ 1881894 w 2318447"/>
              <a:gd name="connsiteY85" fmla="*/ 2737301 h 3622204"/>
              <a:gd name="connsiteX86" fmla="*/ 1905492 w 2318447"/>
              <a:gd name="connsiteY86" fmla="*/ 2766798 h 3622204"/>
              <a:gd name="connsiteX87" fmla="*/ 1917291 w 2318447"/>
              <a:gd name="connsiteY87" fmla="*/ 2784496 h 3622204"/>
              <a:gd name="connsiteX88" fmla="*/ 1934989 w 2318447"/>
              <a:gd name="connsiteY88" fmla="*/ 2837590 h 3622204"/>
              <a:gd name="connsiteX89" fmla="*/ 1940888 w 2318447"/>
              <a:gd name="connsiteY89" fmla="*/ 2861187 h 3622204"/>
              <a:gd name="connsiteX90" fmla="*/ 1946787 w 2318447"/>
              <a:gd name="connsiteY90" fmla="*/ 2878886 h 3622204"/>
              <a:gd name="connsiteX91" fmla="*/ 1964485 w 2318447"/>
              <a:gd name="connsiteY91" fmla="*/ 2943778 h 3622204"/>
              <a:gd name="connsiteX92" fmla="*/ 1976284 w 2318447"/>
              <a:gd name="connsiteY92" fmla="*/ 2961476 h 3622204"/>
              <a:gd name="connsiteX93" fmla="*/ 1988083 w 2318447"/>
              <a:gd name="connsiteY93" fmla="*/ 3014571 h 3622204"/>
              <a:gd name="connsiteX94" fmla="*/ 1993982 w 2318447"/>
              <a:gd name="connsiteY94" fmla="*/ 3032269 h 3622204"/>
              <a:gd name="connsiteX95" fmla="*/ 2011680 w 2318447"/>
              <a:gd name="connsiteY95" fmla="*/ 3150256 h 3622204"/>
              <a:gd name="connsiteX96" fmla="*/ 2023479 w 2318447"/>
              <a:gd name="connsiteY96" fmla="*/ 3173853 h 3622204"/>
              <a:gd name="connsiteX97" fmla="*/ 2029378 w 2318447"/>
              <a:gd name="connsiteY97" fmla="*/ 3191551 h 3622204"/>
              <a:gd name="connsiteX98" fmla="*/ 2058875 w 2318447"/>
              <a:gd name="connsiteY98" fmla="*/ 3238746 h 3622204"/>
              <a:gd name="connsiteX99" fmla="*/ 2076573 w 2318447"/>
              <a:gd name="connsiteY99" fmla="*/ 3274142 h 3622204"/>
              <a:gd name="connsiteX100" fmla="*/ 2088372 w 2318447"/>
              <a:gd name="connsiteY100" fmla="*/ 3321337 h 3622204"/>
              <a:gd name="connsiteX101" fmla="*/ 2094271 w 2318447"/>
              <a:gd name="connsiteY101" fmla="*/ 3339035 h 3622204"/>
              <a:gd name="connsiteX102" fmla="*/ 2111969 w 2318447"/>
              <a:gd name="connsiteY102" fmla="*/ 3356733 h 3622204"/>
              <a:gd name="connsiteX103" fmla="*/ 2123768 w 2318447"/>
              <a:gd name="connsiteY103" fmla="*/ 3398029 h 3622204"/>
              <a:gd name="connsiteX104" fmla="*/ 2135567 w 2318447"/>
              <a:gd name="connsiteY104" fmla="*/ 3433425 h 3622204"/>
              <a:gd name="connsiteX105" fmla="*/ 2147365 w 2318447"/>
              <a:gd name="connsiteY105" fmla="*/ 3451123 h 3622204"/>
              <a:gd name="connsiteX106" fmla="*/ 2153265 w 2318447"/>
              <a:gd name="connsiteY106" fmla="*/ 3474720 h 3622204"/>
              <a:gd name="connsiteX107" fmla="*/ 2188661 w 2318447"/>
              <a:gd name="connsiteY107" fmla="*/ 3510116 h 3622204"/>
              <a:gd name="connsiteX108" fmla="*/ 2218158 w 2318447"/>
              <a:gd name="connsiteY108" fmla="*/ 3563211 h 3622204"/>
              <a:gd name="connsiteX109" fmla="*/ 2235856 w 2318447"/>
              <a:gd name="connsiteY109" fmla="*/ 3575009 h 3622204"/>
              <a:gd name="connsiteX110" fmla="*/ 2283051 w 2318447"/>
              <a:gd name="connsiteY110" fmla="*/ 3604506 h 3622204"/>
              <a:gd name="connsiteX111" fmla="*/ 2300749 w 2318447"/>
              <a:gd name="connsiteY111" fmla="*/ 3610406 h 3622204"/>
              <a:gd name="connsiteX112" fmla="*/ 2318447 w 2318447"/>
              <a:gd name="connsiteY112" fmla="*/ 3622204 h 36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318447" h="3622204">
                <a:moveTo>
                  <a:pt x="0" y="0"/>
                </a:moveTo>
                <a:cubicBezTo>
                  <a:pt x="1967" y="43262"/>
                  <a:pt x="4169" y="86514"/>
                  <a:pt x="5900" y="129786"/>
                </a:cubicBezTo>
                <a:cubicBezTo>
                  <a:pt x="8102" y="184838"/>
                  <a:pt x="9552" y="239918"/>
                  <a:pt x="11799" y="294968"/>
                </a:cubicBezTo>
                <a:cubicBezTo>
                  <a:pt x="13485" y="336276"/>
                  <a:pt x="12234" y="377875"/>
                  <a:pt x="17698" y="418855"/>
                </a:cubicBezTo>
                <a:cubicBezTo>
                  <a:pt x="20164" y="437347"/>
                  <a:pt x="29497" y="454251"/>
                  <a:pt x="35396" y="471949"/>
                </a:cubicBezTo>
                <a:cubicBezTo>
                  <a:pt x="49437" y="514071"/>
                  <a:pt x="40296" y="496997"/>
                  <a:pt x="58994" y="525043"/>
                </a:cubicBezTo>
                <a:cubicBezTo>
                  <a:pt x="73821" y="569527"/>
                  <a:pt x="53820" y="514695"/>
                  <a:pt x="76692" y="560439"/>
                </a:cubicBezTo>
                <a:cubicBezTo>
                  <a:pt x="79473" y="566001"/>
                  <a:pt x="79506" y="572738"/>
                  <a:pt x="82591" y="578137"/>
                </a:cubicBezTo>
                <a:cubicBezTo>
                  <a:pt x="97378" y="604015"/>
                  <a:pt x="100054" y="598511"/>
                  <a:pt x="117987" y="619433"/>
                </a:cubicBezTo>
                <a:cubicBezTo>
                  <a:pt x="131276" y="634937"/>
                  <a:pt x="153205" y="672466"/>
                  <a:pt x="171082" y="678426"/>
                </a:cubicBezTo>
                <a:lnTo>
                  <a:pt x="188780" y="684326"/>
                </a:lnTo>
                <a:cubicBezTo>
                  <a:pt x="196646" y="690225"/>
                  <a:pt x="203782" y="697249"/>
                  <a:pt x="212377" y="702024"/>
                </a:cubicBezTo>
                <a:cubicBezTo>
                  <a:pt x="221634" y="707167"/>
                  <a:pt x="231922" y="710203"/>
                  <a:pt x="241874" y="713822"/>
                </a:cubicBezTo>
                <a:cubicBezTo>
                  <a:pt x="253562" y="718072"/>
                  <a:pt x="265358" y="722047"/>
                  <a:pt x="277270" y="725621"/>
                </a:cubicBezTo>
                <a:cubicBezTo>
                  <a:pt x="292071" y="730061"/>
                  <a:pt x="351952" y="742855"/>
                  <a:pt x="353962" y="743319"/>
                </a:cubicBezTo>
                <a:cubicBezTo>
                  <a:pt x="388834" y="751366"/>
                  <a:pt x="389842" y="754344"/>
                  <a:pt x="436553" y="761017"/>
                </a:cubicBezTo>
                <a:cubicBezTo>
                  <a:pt x="494075" y="769234"/>
                  <a:pt x="607430" y="770886"/>
                  <a:pt x="648929" y="772816"/>
                </a:cubicBezTo>
                <a:lnTo>
                  <a:pt x="755118" y="778715"/>
                </a:lnTo>
                <a:cubicBezTo>
                  <a:pt x="774782" y="782648"/>
                  <a:pt x="794571" y="786005"/>
                  <a:pt x="814111" y="790514"/>
                </a:cubicBezTo>
                <a:cubicBezTo>
                  <a:pt x="820170" y="791912"/>
                  <a:pt x="826334" y="793465"/>
                  <a:pt x="831809" y="796413"/>
                </a:cubicBezTo>
                <a:cubicBezTo>
                  <a:pt x="852001" y="807285"/>
                  <a:pt x="871138" y="820010"/>
                  <a:pt x="890803" y="831809"/>
                </a:cubicBezTo>
                <a:cubicBezTo>
                  <a:pt x="900635" y="837708"/>
                  <a:pt x="912192" y="841399"/>
                  <a:pt x="920300" y="849507"/>
                </a:cubicBezTo>
                <a:cubicBezTo>
                  <a:pt x="926199" y="855407"/>
                  <a:pt x="932657" y="860796"/>
                  <a:pt x="937998" y="867206"/>
                </a:cubicBezTo>
                <a:cubicBezTo>
                  <a:pt x="942537" y="872653"/>
                  <a:pt x="944783" y="879891"/>
                  <a:pt x="949796" y="884904"/>
                </a:cubicBezTo>
                <a:cubicBezTo>
                  <a:pt x="954809" y="889917"/>
                  <a:pt x="961595" y="892769"/>
                  <a:pt x="967494" y="896702"/>
                </a:cubicBezTo>
                <a:cubicBezTo>
                  <a:pt x="971427" y="906534"/>
                  <a:pt x="975575" y="916284"/>
                  <a:pt x="979293" y="926199"/>
                </a:cubicBezTo>
                <a:cubicBezTo>
                  <a:pt x="981477" y="932022"/>
                  <a:pt x="982743" y="938181"/>
                  <a:pt x="985193" y="943897"/>
                </a:cubicBezTo>
                <a:cubicBezTo>
                  <a:pt x="988657" y="951980"/>
                  <a:pt x="993058" y="959629"/>
                  <a:pt x="996991" y="967495"/>
                </a:cubicBezTo>
                <a:cubicBezTo>
                  <a:pt x="1017201" y="1129151"/>
                  <a:pt x="1007485" y="1033505"/>
                  <a:pt x="996991" y="1374550"/>
                </a:cubicBezTo>
                <a:cubicBezTo>
                  <a:pt x="996867" y="1378577"/>
                  <a:pt x="988069" y="1410093"/>
                  <a:pt x="985193" y="1415846"/>
                </a:cubicBezTo>
                <a:cubicBezTo>
                  <a:pt x="982022" y="1422188"/>
                  <a:pt x="976565" y="1427202"/>
                  <a:pt x="973394" y="1433544"/>
                </a:cubicBezTo>
                <a:cubicBezTo>
                  <a:pt x="970613" y="1439106"/>
                  <a:pt x="970514" y="1445806"/>
                  <a:pt x="967494" y="1451242"/>
                </a:cubicBezTo>
                <a:cubicBezTo>
                  <a:pt x="928163" y="1522037"/>
                  <a:pt x="963564" y="1455172"/>
                  <a:pt x="908501" y="1510235"/>
                </a:cubicBezTo>
                <a:cubicBezTo>
                  <a:pt x="895455" y="1523281"/>
                  <a:pt x="889531" y="1531519"/>
                  <a:pt x="873105" y="1539732"/>
                </a:cubicBezTo>
                <a:cubicBezTo>
                  <a:pt x="867543" y="1542513"/>
                  <a:pt x="861068" y="1543058"/>
                  <a:pt x="855407" y="1545631"/>
                </a:cubicBezTo>
                <a:cubicBezTo>
                  <a:pt x="839395" y="1552909"/>
                  <a:pt x="822847" y="1559473"/>
                  <a:pt x="808212" y="1569229"/>
                </a:cubicBezTo>
                <a:lnTo>
                  <a:pt x="772816" y="1592826"/>
                </a:lnTo>
                <a:cubicBezTo>
                  <a:pt x="759887" y="1612219"/>
                  <a:pt x="761225" y="1606849"/>
                  <a:pt x="755118" y="1628222"/>
                </a:cubicBezTo>
                <a:cubicBezTo>
                  <a:pt x="752891" y="1636018"/>
                  <a:pt x="752844" y="1644568"/>
                  <a:pt x="749218" y="1651820"/>
                </a:cubicBezTo>
                <a:cubicBezTo>
                  <a:pt x="742876" y="1664503"/>
                  <a:pt x="725621" y="1687216"/>
                  <a:pt x="725621" y="1687216"/>
                </a:cubicBezTo>
                <a:cubicBezTo>
                  <a:pt x="723655" y="1695082"/>
                  <a:pt x="722916" y="1703361"/>
                  <a:pt x="719722" y="1710813"/>
                </a:cubicBezTo>
                <a:cubicBezTo>
                  <a:pt x="716929" y="1717330"/>
                  <a:pt x="708120" y="1721424"/>
                  <a:pt x="707923" y="1728511"/>
                </a:cubicBezTo>
                <a:cubicBezTo>
                  <a:pt x="706120" y="1793409"/>
                  <a:pt x="709084" y="1858440"/>
                  <a:pt x="713822" y="1923190"/>
                </a:cubicBezTo>
                <a:cubicBezTo>
                  <a:pt x="715340" y="1943936"/>
                  <a:pt x="728624" y="1992051"/>
                  <a:pt x="749218" y="2005781"/>
                </a:cubicBezTo>
                <a:lnTo>
                  <a:pt x="766916" y="2017580"/>
                </a:lnTo>
                <a:cubicBezTo>
                  <a:pt x="770849" y="2023479"/>
                  <a:pt x="775544" y="2028936"/>
                  <a:pt x="778715" y="2035278"/>
                </a:cubicBezTo>
                <a:cubicBezTo>
                  <a:pt x="788312" y="2054472"/>
                  <a:pt x="779504" y="2053765"/>
                  <a:pt x="796413" y="2070674"/>
                </a:cubicBezTo>
                <a:cubicBezTo>
                  <a:pt x="801427" y="2075688"/>
                  <a:pt x="808664" y="2077934"/>
                  <a:pt x="814111" y="2082473"/>
                </a:cubicBezTo>
                <a:cubicBezTo>
                  <a:pt x="843570" y="2107023"/>
                  <a:pt x="818405" y="2095703"/>
                  <a:pt x="849507" y="2106070"/>
                </a:cubicBezTo>
                <a:cubicBezTo>
                  <a:pt x="885726" y="2130216"/>
                  <a:pt x="848566" y="2103772"/>
                  <a:pt x="884904" y="2135567"/>
                </a:cubicBezTo>
                <a:cubicBezTo>
                  <a:pt x="894380" y="2143858"/>
                  <a:pt x="905497" y="2150261"/>
                  <a:pt x="914400" y="2159164"/>
                </a:cubicBezTo>
                <a:cubicBezTo>
                  <a:pt x="919414" y="2164178"/>
                  <a:pt x="921185" y="2171848"/>
                  <a:pt x="926199" y="2176862"/>
                </a:cubicBezTo>
                <a:cubicBezTo>
                  <a:pt x="931213" y="2181876"/>
                  <a:pt x="938128" y="2184540"/>
                  <a:pt x="943897" y="2188661"/>
                </a:cubicBezTo>
                <a:cubicBezTo>
                  <a:pt x="951898" y="2194376"/>
                  <a:pt x="960186" y="2199782"/>
                  <a:pt x="967494" y="2206359"/>
                </a:cubicBezTo>
                <a:cubicBezTo>
                  <a:pt x="979897" y="2217521"/>
                  <a:pt x="989007" y="2232499"/>
                  <a:pt x="1002891" y="2241755"/>
                </a:cubicBezTo>
                <a:cubicBezTo>
                  <a:pt x="1008790" y="2245688"/>
                  <a:pt x="1015142" y="2249015"/>
                  <a:pt x="1020589" y="2253554"/>
                </a:cubicBezTo>
                <a:cubicBezTo>
                  <a:pt x="1026998" y="2258895"/>
                  <a:pt x="1031498" y="2266403"/>
                  <a:pt x="1038287" y="2271252"/>
                </a:cubicBezTo>
                <a:cubicBezTo>
                  <a:pt x="1045443" y="2276364"/>
                  <a:pt x="1054018" y="2279118"/>
                  <a:pt x="1061884" y="2283051"/>
                </a:cubicBezTo>
                <a:cubicBezTo>
                  <a:pt x="1065817" y="2288950"/>
                  <a:pt x="1068973" y="2295450"/>
                  <a:pt x="1073683" y="2300749"/>
                </a:cubicBezTo>
                <a:cubicBezTo>
                  <a:pt x="1103072" y="2333811"/>
                  <a:pt x="1099879" y="2330011"/>
                  <a:pt x="1126777" y="2347944"/>
                </a:cubicBezTo>
                <a:cubicBezTo>
                  <a:pt x="1064779" y="2363443"/>
                  <a:pt x="1120314" y="2350201"/>
                  <a:pt x="1120878" y="2347944"/>
                </a:cubicBezTo>
                <a:cubicBezTo>
                  <a:pt x="1122598" y="2341065"/>
                  <a:pt x="1102737" y="2333417"/>
                  <a:pt x="1109079" y="2330246"/>
                </a:cubicBezTo>
                <a:cubicBezTo>
                  <a:pt x="1119778" y="2324897"/>
                  <a:pt x="1132676" y="2334179"/>
                  <a:pt x="1144475" y="2336145"/>
                </a:cubicBezTo>
                <a:cubicBezTo>
                  <a:pt x="1155959" y="2370600"/>
                  <a:pt x="1141388" y="2338957"/>
                  <a:pt x="1168073" y="2365642"/>
                </a:cubicBezTo>
                <a:cubicBezTo>
                  <a:pt x="1173086" y="2370655"/>
                  <a:pt x="1173859" y="2379582"/>
                  <a:pt x="1179871" y="2383340"/>
                </a:cubicBezTo>
                <a:cubicBezTo>
                  <a:pt x="1190417" y="2389931"/>
                  <a:pt x="1203468" y="2391205"/>
                  <a:pt x="1215267" y="2395138"/>
                </a:cubicBezTo>
                <a:lnTo>
                  <a:pt x="1268362" y="2412836"/>
                </a:lnTo>
                <a:cubicBezTo>
                  <a:pt x="1274261" y="2414803"/>
                  <a:pt x="1280886" y="2415287"/>
                  <a:pt x="1286060" y="2418736"/>
                </a:cubicBezTo>
                <a:lnTo>
                  <a:pt x="1321456" y="2442333"/>
                </a:lnTo>
                <a:cubicBezTo>
                  <a:pt x="1327355" y="2446266"/>
                  <a:pt x="1334140" y="2449118"/>
                  <a:pt x="1339154" y="2454132"/>
                </a:cubicBezTo>
                <a:lnTo>
                  <a:pt x="1374550" y="2489528"/>
                </a:lnTo>
                <a:cubicBezTo>
                  <a:pt x="1380449" y="2495427"/>
                  <a:pt x="1384333" y="2504587"/>
                  <a:pt x="1392248" y="2507226"/>
                </a:cubicBezTo>
                <a:cubicBezTo>
                  <a:pt x="1417638" y="2515690"/>
                  <a:pt x="1403913" y="2511618"/>
                  <a:pt x="1433544" y="2519025"/>
                </a:cubicBezTo>
                <a:cubicBezTo>
                  <a:pt x="1437477" y="2524924"/>
                  <a:pt x="1439186" y="2533205"/>
                  <a:pt x="1445342" y="2536723"/>
                </a:cubicBezTo>
                <a:cubicBezTo>
                  <a:pt x="1454048" y="2541698"/>
                  <a:pt x="1464948" y="2540974"/>
                  <a:pt x="1474839" y="2542622"/>
                </a:cubicBezTo>
                <a:cubicBezTo>
                  <a:pt x="1488555" y="2544908"/>
                  <a:pt x="1502369" y="2546555"/>
                  <a:pt x="1516134" y="2548522"/>
                </a:cubicBezTo>
                <a:cubicBezTo>
                  <a:pt x="1522034" y="2552455"/>
                  <a:pt x="1527316" y="2557527"/>
                  <a:pt x="1533833" y="2560320"/>
                </a:cubicBezTo>
                <a:cubicBezTo>
                  <a:pt x="1541285" y="2563514"/>
                  <a:pt x="1549502" y="2564521"/>
                  <a:pt x="1557430" y="2566220"/>
                </a:cubicBezTo>
                <a:cubicBezTo>
                  <a:pt x="1620031" y="2579634"/>
                  <a:pt x="1605963" y="2576710"/>
                  <a:pt x="1663618" y="2583918"/>
                </a:cubicBezTo>
                <a:cubicBezTo>
                  <a:pt x="1706072" y="2598068"/>
                  <a:pt x="1653034" y="2580893"/>
                  <a:pt x="1704914" y="2595716"/>
                </a:cubicBezTo>
                <a:cubicBezTo>
                  <a:pt x="1710893" y="2597424"/>
                  <a:pt x="1717176" y="2598596"/>
                  <a:pt x="1722612" y="2601616"/>
                </a:cubicBezTo>
                <a:cubicBezTo>
                  <a:pt x="1783467" y="2635425"/>
                  <a:pt x="1735660" y="2617763"/>
                  <a:pt x="1775706" y="2631113"/>
                </a:cubicBezTo>
                <a:cubicBezTo>
                  <a:pt x="1817512" y="2672919"/>
                  <a:pt x="1764260" y="2622528"/>
                  <a:pt x="1822901" y="2666509"/>
                </a:cubicBezTo>
                <a:cubicBezTo>
                  <a:pt x="1829575" y="2671515"/>
                  <a:pt x="1834013" y="2679085"/>
                  <a:pt x="1840599" y="2684207"/>
                </a:cubicBezTo>
                <a:cubicBezTo>
                  <a:pt x="1851792" y="2692913"/>
                  <a:pt x="1875995" y="2707804"/>
                  <a:pt x="1875995" y="2707804"/>
                </a:cubicBezTo>
                <a:cubicBezTo>
                  <a:pt x="1877961" y="2717636"/>
                  <a:pt x="1877410" y="2728333"/>
                  <a:pt x="1881894" y="2737301"/>
                </a:cubicBezTo>
                <a:cubicBezTo>
                  <a:pt x="1887525" y="2748563"/>
                  <a:pt x="1897937" y="2756725"/>
                  <a:pt x="1905492" y="2766798"/>
                </a:cubicBezTo>
                <a:cubicBezTo>
                  <a:pt x="1909746" y="2772470"/>
                  <a:pt x="1913358" y="2778597"/>
                  <a:pt x="1917291" y="2784496"/>
                </a:cubicBezTo>
                <a:cubicBezTo>
                  <a:pt x="1923190" y="2802194"/>
                  <a:pt x="1930465" y="2819492"/>
                  <a:pt x="1934989" y="2837590"/>
                </a:cubicBezTo>
                <a:cubicBezTo>
                  <a:pt x="1936955" y="2845456"/>
                  <a:pt x="1938661" y="2853391"/>
                  <a:pt x="1940888" y="2861187"/>
                </a:cubicBezTo>
                <a:cubicBezTo>
                  <a:pt x="1942596" y="2867166"/>
                  <a:pt x="1945279" y="2872853"/>
                  <a:pt x="1946787" y="2878886"/>
                </a:cubicBezTo>
                <a:cubicBezTo>
                  <a:pt x="1951218" y="2896611"/>
                  <a:pt x="1954364" y="2928597"/>
                  <a:pt x="1964485" y="2943778"/>
                </a:cubicBezTo>
                <a:lnTo>
                  <a:pt x="1976284" y="2961476"/>
                </a:lnTo>
                <a:cubicBezTo>
                  <a:pt x="1980217" y="2979174"/>
                  <a:pt x="1983686" y="2996982"/>
                  <a:pt x="1988083" y="3014571"/>
                </a:cubicBezTo>
                <a:cubicBezTo>
                  <a:pt x="1989591" y="3020604"/>
                  <a:pt x="1993036" y="3026123"/>
                  <a:pt x="1993982" y="3032269"/>
                </a:cubicBezTo>
                <a:cubicBezTo>
                  <a:pt x="1997718" y="3056555"/>
                  <a:pt x="2000227" y="3127351"/>
                  <a:pt x="2011680" y="3150256"/>
                </a:cubicBezTo>
                <a:cubicBezTo>
                  <a:pt x="2015613" y="3158122"/>
                  <a:pt x="2020015" y="3165770"/>
                  <a:pt x="2023479" y="3173853"/>
                </a:cubicBezTo>
                <a:cubicBezTo>
                  <a:pt x="2025929" y="3179569"/>
                  <a:pt x="2026597" y="3185989"/>
                  <a:pt x="2029378" y="3191551"/>
                </a:cubicBezTo>
                <a:cubicBezTo>
                  <a:pt x="2036495" y="3205785"/>
                  <a:pt x="2049514" y="3224705"/>
                  <a:pt x="2058875" y="3238746"/>
                </a:cubicBezTo>
                <a:cubicBezTo>
                  <a:pt x="2073700" y="3283223"/>
                  <a:pt x="2053704" y="3228406"/>
                  <a:pt x="2076573" y="3274142"/>
                </a:cubicBezTo>
                <a:cubicBezTo>
                  <a:pt x="2083318" y="3287630"/>
                  <a:pt x="2085005" y="3307868"/>
                  <a:pt x="2088372" y="3321337"/>
                </a:cubicBezTo>
                <a:cubicBezTo>
                  <a:pt x="2089880" y="3327370"/>
                  <a:pt x="2090822" y="3333861"/>
                  <a:pt x="2094271" y="3339035"/>
                </a:cubicBezTo>
                <a:cubicBezTo>
                  <a:pt x="2098899" y="3345977"/>
                  <a:pt x="2106070" y="3350834"/>
                  <a:pt x="2111969" y="3356733"/>
                </a:cubicBezTo>
                <a:cubicBezTo>
                  <a:pt x="2131787" y="3416181"/>
                  <a:pt x="2101557" y="3323991"/>
                  <a:pt x="2123768" y="3398029"/>
                </a:cubicBezTo>
                <a:cubicBezTo>
                  <a:pt x="2127342" y="3409941"/>
                  <a:pt x="2128669" y="3423077"/>
                  <a:pt x="2135567" y="3433425"/>
                </a:cubicBezTo>
                <a:lnTo>
                  <a:pt x="2147365" y="3451123"/>
                </a:lnTo>
                <a:cubicBezTo>
                  <a:pt x="2149332" y="3458989"/>
                  <a:pt x="2148615" y="3468078"/>
                  <a:pt x="2153265" y="3474720"/>
                </a:cubicBezTo>
                <a:cubicBezTo>
                  <a:pt x="2162834" y="3488389"/>
                  <a:pt x="2188661" y="3510116"/>
                  <a:pt x="2188661" y="3510116"/>
                </a:cubicBezTo>
                <a:cubicBezTo>
                  <a:pt x="2194808" y="3528560"/>
                  <a:pt x="2200769" y="3551619"/>
                  <a:pt x="2218158" y="3563211"/>
                </a:cubicBezTo>
                <a:lnTo>
                  <a:pt x="2235856" y="3575009"/>
                </a:lnTo>
                <a:cubicBezTo>
                  <a:pt x="2254553" y="3603056"/>
                  <a:pt x="2240927" y="3590464"/>
                  <a:pt x="2283051" y="3604506"/>
                </a:cubicBezTo>
                <a:cubicBezTo>
                  <a:pt x="2288950" y="3606473"/>
                  <a:pt x="2295575" y="3606957"/>
                  <a:pt x="2300749" y="3610406"/>
                </a:cubicBezTo>
                <a:lnTo>
                  <a:pt x="2318447" y="3622204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43609" y="3806687"/>
            <a:ext cx="4094921" cy="2577328"/>
          </a:xfrm>
          <a:custGeom>
            <a:avLst/>
            <a:gdLst>
              <a:gd name="connsiteX0" fmla="*/ 0 w 4094921"/>
              <a:gd name="connsiteY0" fmla="*/ 0 h 2577328"/>
              <a:gd name="connsiteX1" fmla="*/ 89452 w 4094921"/>
              <a:gd name="connsiteY1" fmla="*/ 19878 h 2577328"/>
              <a:gd name="connsiteX2" fmla="*/ 119269 w 4094921"/>
              <a:gd name="connsiteY2" fmla="*/ 29817 h 2577328"/>
              <a:gd name="connsiteX3" fmla="*/ 178904 w 4094921"/>
              <a:gd name="connsiteY3" fmla="*/ 69574 h 2577328"/>
              <a:gd name="connsiteX4" fmla="*/ 228600 w 4094921"/>
              <a:gd name="connsiteY4" fmla="*/ 99391 h 2577328"/>
              <a:gd name="connsiteX5" fmla="*/ 357808 w 4094921"/>
              <a:gd name="connsiteY5" fmla="*/ 178904 h 2577328"/>
              <a:gd name="connsiteX6" fmla="*/ 407504 w 4094921"/>
              <a:gd name="connsiteY6" fmla="*/ 208722 h 2577328"/>
              <a:gd name="connsiteX7" fmla="*/ 437321 w 4094921"/>
              <a:gd name="connsiteY7" fmla="*/ 218661 h 2577328"/>
              <a:gd name="connsiteX8" fmla="*/ 467139 w 4094921"/>
              <a:gd name="connsiteY8" fmla="*/ 248478 h 2577328"/>
              <a:gd name="connsiteX9" fmla="*/ 526774 w 4094921"/>
              <a:gd name="connsiteY9" fmla="*/ 278296 h 2577328"/>
              <a:gd name="connsiteX10" fmla="*/ 586408 w 4094921"/>
              <a:gd name="connsiteY10" fmla="*/ 367748 h 2577328"/>
              <a:gd name="connsiteX11" fmla="*/ 606287 w 4094921"/>
              <a:gd name="connsiteY11" fmla="*/ 397565 h 2577328"/>
              <a:gd name="connsiteX12" fmla="*/ 685800 w 4094921"/>
              <a:gd name="connsiteY12" fmla="*/ 536713 h 2577328"/>
              <a:gd name="connsiteX13" fmla="*/ 705678 w 4094921"/>
              <a:gd name="connsiteY13" fmla="*/ 566530 h 2577328"/>
              <a:gd name="connsiteX14" fmla="*/ 725556 w 4094921"/>
              <a:gd name="connsiteY14" fmla="*/ 636104 h 2577328"/>
              <a:gd name="connsiteX15" fmla="*/ 745434 w 4094921"/>
              <a:gd name="connsiteY15" fmla="*/ 695739 h 2577328"/>
              <a:gd name="connsiteX16" fmla="*/ 695739 w 4094921"/>
              <a:gd name="connsiteY16" fmla="*/ 964096 h 2577328"/>
              <a:gd name="connsiteX17" fmla="*/ 665921 w 4094921"/>
              <a:gd name="connsiteY17" fmla="*/ 974035 h 2577328"/>
              <a:gd name="connsiteX18" fmla="*/ 576469 w 4094921"/>
              <a:gd name="connsiteY18" fmla="*/ 1023730 h 2577328"/>
              <a:gd name="connsiteX19" fmla="*/ 546652 w 4094921"/>
              <a:gd name="connsiteY19" fmla="*/ 1043609 h 2577328"/>
              <a:gd name="connsiteX20" fmla="*/ 516834 w 4094921"/>
              <a:gd name="connsiteY20" fmla="*/ 1053548 h 2577328"/>
              <a:gd name="connsiteX21" fmla="*/ 496956 w 4094921"/>
              <a:gd name="connsiteY21" fmla="*/ 1083365 h 2577328"/>
              <a:gd name="connsiteX22" fmla="*/ 467139 w 4094921"/>
              <a:gd name="connsiteY22" fmla="*/ 1113183 h 2577328"/>
              <a:gd name="connsiteX23" fmla="*/ 447261 w 4094921"/>
              <a:gd name="connsiteY23" fmla="*/ 1143000 h 2577328"/>
              <a:gd name="connsiteX24" fmla="*/ 427382 w 4094921"/>
              <a:gd name="connsiteY24" fmla="*/ 1162878 h 2577328"/>
              <a:gd name="connsiteX25" fmla="*/ 407504 w 4094921"/>
              <a:gd name="connsiteY25" fmla="*/ 1192696 h 2577328"/>
              <a:gd name="connsiteX26" fmla="*/ 347869 w 4094921"/>
              <a:gd name="connsiteY26" fmla="*/ 1252330 h 2577328"/>
              <a:gd name="connsiteX27" fmla="*/ 318052 w 4094921"/>
              <a:gd name="connsiteY27" fmla="*/ 1341783 h 2577328"/>
              <a:gd name="connsiteX28" fmla="*/ 308113 w 4094921"/>
              <a:gd name="connsiteY28" fmla="*/ 1371600 h 2577328"/>
              <a:gd name="connsiteX29" fmla="*/ 347869 w 4094921"/>
              <a:gd name="connsiteY29" fmla="*/ 1500809 h 2577328"/>
              <a:gd name="connsiteX30" fmla="*/ 377687 w 4094921"/>
              <a:gd name="connsiteY30" fmla="*/ 1510748 h 2577328"/>
              <a:gd name="connsiteX31" fmla="*/ 407504 w 4094921"/>
              <a:gd name="connsiteY31" fmla="*/ 1540565 h 2577328"/>
              <a:gd name="connsiteX32" fmla="*/ 437321 w 4094921"/>
              <a:gd name="connsiteY32" fmla="*/ 1550504 h 2577328"/>
              <a:gd name="connsiteX33" fmla="*/ 477078 w 4094921"/>
              <a:gd name="connsiteY33" fmla="*/ 1610139 h 2577328"/>
              <a:gd name="connsiteX34" fmla="*/ 506895 w 4094921"/>
              <a:gd name="connsiteY34" fmla="*/ 1630017 h 2577328"/>
              <a:gd name="connsiteX35" fmla="*/ 526774 w 4094921"/>
              <a:gd name="connsiteY35" fmla="*/ 1649896 h 2577328"/>
              <a:gd name="connsiteX36" fmla="*/ 606287 w 4094921"/>
              <a:gd name="connsiteY36" fmla="*/ 1689652 h 2577328"/>
              <a:gd name="connsiteX37" fmla="*/ 665921 w 4094921"/>
              <a:gd name="connsiteY37" fmla="*/ 1719470 h 2577328"/>
              <a:gd name="connsiteX38" fmla="*/ 695739 w 4094921"/>
              <a:gd name="connsiteY38" fmla="*/ 1739348 h 2577328"/>
              <a:gd name="connsiteX39" fmla="*/ 725556 w 4094921"/>
              <a:gd name="connsiteY39" fmla="*/ 1749287 h 2577328"/>
              <a:gd name="connsiteX40" fmla="*/ 775252 w 4094921"/>
              <a:gd name="connsiteY40" fmla="*/ 1779104 h 2577328"/>
              <a:gd name="connsiteX41" fmla="*/ 854765 w 4094921"/>
              <a:gd name="connsiteY41" fmla="*/ 1798983 h 2577328"/>
              <a:gd name="connsiteX42" fmla="*/ 1152939 w 4094921"/>
              <a:gd name="connsiteY42" fmla="*/ 1838739 h 2577328"/>
              <a:gd name="connsiteX43" fmla="*/ 2295939 w 4094921"/>
              <a:gd name="connsiteY43" fmla="*/ 1858617 h 2577328"/>
              <a:gd name="connsiteX44" fmla="*/ 2355574 w 4094921"/>
              <a:gd name="connsiteY44" fmla="*/ 1868556 h 2577328"/>
              <a:gd name="connsiteX45" fmla="*/ 2415208 w 4094921"/>
              <a:gd name="connsiteY45" fmla="*/ 1888435 h 2577328"/>
              <a:gd name="connsiteX46" fmla="*/ 2435087 w 4094921"/>
              <a:gd name="connsiteY46" fmla="*/ 1908313 h 2577328"/>
              <a:gd name="connsiteX47" fmla="*/ 2464904 w 4094921"/>
              <a:gd name="connsiteY47" fmla="*/ 1928191 h 2577328"/>
              <a:gd name="connsiteX48" fmla="*/ 2474843 w 4094921"/>
              <a:gd name="connsiteY48" fmla="*/ 1958009 h 2577328"/>
              <a:gd name="connsiteX49" fmla="*/ 2494721 w 4094921"/>
              <a:gd name="connsiteY49" fmla="*/ 1987826 h 2577328"/>
              <a:gd name="connsiteX50" fmla="*/ 2554356 w 4094921"/>
              <a:gd name="connsiteY50" fmla="*/ 2057400 h 2577328"/>
              <a:gd name="connsiteX51" fmla="*/ 2564295 w 4094921"/>
              <a:gd name="connsiteY51" fmla="*/ 2087217 h 2577328"/>
              <a:gd name="connsiteX52" fmla="*/ 2584174 w 4094921"/>
              <a:gd name="connsiteY52" fmla="*/ 2166730 h 2577328"/>
              <a:gd name="connsiteX53" fmla="*/ 2604052 w 4094921"/>
              <a:gd name="connsiteY53" fmla="*/ 2226365 h 2577328"/>
              <a:gd name="connsiteX54" fmla="*/ 2633869 w 4094921"/>
              <a:gd name="connsiteY54" fmla="*/ 2286000 h 2577328"/>
              <a:gd name="connsiteX55" fmla="*/ 2683565 w 4094921"/>
              <a:gd name="connsiteY55" fmla="*/ 2335696 h 2577328"/>
              <a:gd name="connsiteX56" fmla="*/ 2713382 w 4094921"/>
              <a:gd name="connsiteY56" fmla="*/ 2355574 h 2577328"/>
              <a:gd name="connsiteX57" fmla="*/ 2763078 w 4094921"/>
              <a:gd name="connsiteY57" fmla="*/ 2395330 h 2577328"/>
              <a:gd name="connsiteX58" fmla="*/ 2822713 w 4094921"/>
              <a:gd name="connsiteY58" fmla="*/ 2415209 h 2577328"/>
              <a:gd name="connsiteX59" fmla="*/ 2852530 w 4094921"/>
              <a:gd name="connsiteY59" fmla="*/ 2425148 h 2577328"/>
              <a:gd name="connsiteX60" fmla="*/ 2882348 w 4094921"/>
              <a:gd name="connsiteY60" fmla="*/ 2435087 h 2577328"/>
              <a:gd name="connsiteX61" fmla="*/ 2932043 w 4094921"/>
              <a:gd name="connsiteY61" fmla="*/ 2454965 h 2577328"/>
              <a:gd name="connsiteX62" fmla="*/ 2991678 w 4094921"/>
              <a:gd name="connsiteY62" fmla="*/ 2474843 h 2577328"/>
              <a:gd name="connsiteX63" fmla="*/ 4094921 w 4094921"/>
              <a:gd name="connsiteY63" fmla="*/ 2494722 h 25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094921" h="2577328">
                <a:moveTo>
                  <a:pt x="0" y="0"/>
                </a:moveTo>
                <a:cubicBezTo>
                  <a:pt x="34156" y="6831"/>
                  <a:pt x="56703" y="10521"/>
                  <a:pt x="89452" y="19878"/>
                </a:cubicBezTo>
                <a:cubicBezTo>
                  <a:pt x="99526" y="22756"/>
                  <a:pt x="109330" y="26504"/>
                  <a:pt x="119269" y="29817"/>
                </a:cubicBezTo>
                <a:cubicBezTo>
                  <a:pt x="139147" y="43069"/>
                  <a:pt x="158418" y="57282"/>
                  <a:pt x="178904" y="69574"/>
                </a:cubicBezTo>
                <a:cubicBezTo>
                  <a:pt x="195469" y="79513"/>
                  <a:pt x="212880" y="88163"/>
                  <a:pt x="228600" y="99391"/>
                </a:cubicBezTo>
                <a:cubicBezTo>
                  <a:pt x="342543" y="180778"/>
                  <a:pt x="276448" y="158564"/>
                  <a:pt x="357808" y="178904"/>
                </a:cubicBezTo>
                <a:cubicBezTo>
                  <a:pt x="374373" y="188843"/>
                  <a:pt x="390225" y="200082"/>
                  <a:pt x="407504" y="208722"/>
                </a:cubicBezTo>
                <a:cubicBezTo>
                  <a:pt x="416875" y="213407"/>
                  <a:pt x="428604" y="212850"/>
                  <a:pt x="437321" y="218661"/>
                </a:cubicBezTo>
                <a:cubicBezTo>
                  <a:pt x="449016" y="226458"/>
                  <a:pt x="456341" y="239480"/>
                  <a:pt x="467139" y="248478"/>
                </a:cubicBezTo>
                <a:cubicBezTo>
                  <a:pt x="492829" y="269886"/>
                  <a:pt x="496890" y="268334"/>
                  <a:pt x="526774" y="278296"/>
                </a:cubicBezTo>
                <a:lnTo>
                  <a:pt x="586408" y="367748"/>
                </a:lnTo>
                <a:lnTo>
                  <a:pt x="606287" y="397565"/>
                </a:lnTo>
                <a:cubicBezTo>
                  <a:pt x="629685" y="467762"/>
                  <a:pt x="611427" y="421023"/>
                  <a:pt x="685800" y="536713"/>
                </a:cubicBezTo>
                <a:cubicBezTo>
                  <a:pt x="692259" y="546761"/>
                  <a:pt x="705678" y="566530"/>
                  <a:pt x="705678" y="566530"/>
                </a:cubicBezTo>
                <a:cubicBezTo>
                  <a:pt x="712304" y="589721"/>
                  <a:pt x="718463" y="613051"/>
                  <a:pt x="725556" y="636104"/>
                </a:cubicBezTo>
                <a:cubicBezTo>
                  <a:pt x="731718" y="656131"/>
                  <a:pt x="745434" y="695739"/>
                  <a:pt x="745434" y="695739"/>
                </a:cubicBezTo>
                <a:cubicBezTo>
                  <a:pt x="734164" y="836611"/>
                  <a:pt x="793316" y="915307"/>
                  <a:pt x="695739" y="964096"/>
                </a:cubicBezTo>
                <a:cubicBezTo>
                  <a:pt x="686368" y="968781"/>
                  <a:pt x="675860" y="970722"/>
                  <a:pt x="665921" y="974035"/>
                </a:cubicBezTo>
                <a:cubicBezTo>
                  <a:pt x="597570" y="1019603"/>
                  <a:pt x="628951" y="1006236"/>
                  <a:pt x="576469" y="1023730"/>
                </a:cubicBezTo>
                <a:cubicBezTo>
                  <a:pt x="566530" y="1030356"/>
                  <a:pt x="557336" y="1038267"/>
                  <a:pt x="546652" y="1043609"/>
                </a:cubicBezTo>
                <a:cubicBezTo>
                  <a:pt x="537281" y="1048294"/>
                  <a:pt x="525015" y="1047003"/>
                  <a:pt x="516834" y="1053548"/>
                </a:cubicBezTo>
                <a:cubicBezTo>
                  <a:pt x="507506" y="1061010"/>
                  <a:pt x="504603" y="1074188"/>
                  <a:pt x="496956" y="1083365"/>
                </a:cubicBezTo>
                <a:cubicBezTo>
                  <a:pt x="487958" y="1094163"/>
                  <a:pt x="476137" y="1102385"/>
                  <a:pt x="467139" y="1113183"/>
                </a:cubicBezTo>
                <a:cubicBezTo>
                  <a:pt x="459492" y="1122360"/>
                  <a:pt x="454723" y="1133672"/>
                  <a:pt x="447261" y="1143000"/>
                </a:cubicBezTo>
                <a:cubicBezTo>
                  <a:pt x="441407" y="1150317"/>
                  <a:pt x="433236" y="1155561"/>
                  <a:pt x="427382" y="1162878"/>
                </a:cubicBezTo>
                <a:cubicBezTo>
                  <a:pt x="419920" y="1172206"/>
                  <a:pt x="415440" y="1183768"/>
                  <a:pt x="407504" y="1192696"/>
                </a:cubicBezTo>
                <a:cubicBezTo>
                  <a:pt x="388827" y="1213707"/>
                  <a:pt x="347869" y="1252330"/>
                  <a:pt x="347869" y="1252330"/>
                </a:cubicBezTo>
                <a:lnTo>
                  <a:pt x="318052" y="1341783"/>
                </a:lnTo>
                <a:lnTo>
                  <a:pt x="308113" y="1371600"/>
                </a:lnTo>
                <a:cubicBezTo>
                  <a:pt x="316203" y="1460587"/>
                  <a:pt x="288561" y="1471155"/>
                  <a:pt x="347869" y="1500809"/>
                </a:cubicBezTo>
                <a:cubicBezTo>
                  <a:pt x="357240" y="1505494"/>
                  <a:pt x="367748" y="1507435"/>
                  <a:pt x="377687" y="1510748"/>
                </a:cubicBezTo>
                <a:cubicBezTo>
                  <a:pt x="387626" y="1520687"/>
                  <a:pt x="395809" y="1532768"/>
                  <a:pt x="407504" y="1540565"/>
                </a:cubicBezTo>
                <a:cubicBezTo>
                  <a:pt x="416221" y="1546376"/>
                  <a:pt x="429913" y="1543096"/>
                  <a:pt x="437321" y="1550504"/>
                </a:cubicBezTo>
                <a:cubicBezTo>
                  <a:pt x="454214" y="1567397"/>
                  <a:pt x="461346" y="1592159"/>
                  <a:pt x="477078" y="1610139"/>
                </a:cubicBezTo>
                <a:cubicBezTo>
                  <a:pt x="484944" y="1619129"/>
                  <a:pt x="497567" y="1622555"/>
                  <a:pt x="506895" y="1630017"/>
                </a:cubicBezTo>
                <a:cubicBezTo>
                  <a:pt x="514213" y="1635871"/>
                  <a:pt x="519148" y="1644449"/>
                  <a:pt x="526774" y="1649896"/>
                </a:cubicBezTo>
                <a:cubicBezTo>
                  <a:pt x="567849" y="1679236"/>
                  <a:pt x="567690" y="1676787"/>
                  <a:pt x="606287" y="1689652"/>
                </a:cubicBezTo>
                <a:cubicBezTo>
                  <a:pt x="691733" y="1746616"/>
                  <a:pt x="583627" y="1678322"/>
                  <a:pt x="665921" y="1719470"/>
                </a:cubicBezTo>
                <a:cubicBezTo>
                  <a:pt x="676605" y="1724812"/>
                  <a:pt x="685055" y="1734006"/>
                  <a:pt x="695739" y="1739348"/>
                </a:cubicBezTo>
                <a:cubicBezTo>
                  <a:pt x="705110" y="1744033"/>
                  <a:pt x="716185" y="1744602"/>
                  <a:pt x="725556" y="1749287"/>
                </a:cubicBezTo>
                <a:cubicBezTo>
                  <a:pt x="742835" y="1757926"/>
                  <a:pt x="757973" y="1770465"/>
                  <a:pt x="775252" y="1779104"/>
                </a:cubicBezTo>
                <a:cubicBezTo>
                  <a:pt x="797970" y="1790463"/>
                  <a:pt x="832086" y="1793313"/>
                  <a:pt x="854765" y="1798983"/>
                </a:cubicBezTo>
                <a:cubicBezTo>
                  <a:pt x="996029" y="1834299"/>
                  <a:pt x="906193" y="1834448"/>
                  <a:pt x="1152939" y="1838739"/>
                </a:cubicBezTo>
                <a:lnTo>
                  <a:pt x="2295939" y="1858617"/>
                </a:lnTo>
                <a:cubicBezTo>
                  <a:pt x="2315817" y="1861930"/>
                  <a:pt x="2336023" y="1863668"/>
                  <a:pt x="2355574" y="1868556"/>
                </a:cubicBezTo>
                <a:cubicBezTo>
                  <a:pt x="2375902" y="1873638"/>
                  <a:pt x="2415208" y="1888435"/>
                  <a:pt x="2415208" y="1888435"/>
                </a:cubicBezTo>
                <a:cubicBezTo>
                  <a:pt x="2421834" y="1895061"/>
                  <a:pt x="2427770" y="1902459"/>
                  <a:pt x="2435087" y="1908313"/>
                </a:cubicBezTo>
                <a:cubicBezTo>
                  <a:pt x="2444415" y="1915775"/>
                  <a:pt x="2457442" y="1918863"/>
                  <a:pt x="2464904" y="1928191"/>
                </a:cubicBezTo>
                <a:cubicBezTo>
                  <a:pt x="2471449" y="1936372"/>
                  <a:pt x="2470158" y="1948638"/>
                  <a:pt x="2474843" y="1958009"/>
                </a:cubicBezTo>
                <a:cubicBezTo>
                  <a:pt x="2480185" y="1968693"/>
                  <a:pt x="2486947" y="1978757"/>
                  <a:pt x="2494721" y="1987826"/>
                </a:cubicBezTo>
                <a:cubicBezTo>
                  <a:pt x="2524066" y="2022061"/>
                  <a:pt x="2536102" y="2020892"/>
                  <a:pt x="2554356" y="2057400"/>
                </a:cubicBezTo>
                <a:cubicBezTo>
                  <a:pt x="2559041" y="2066771"/>
                  <a:pt x="2561538" y="2077110"/>
                  <a:pt x="2564295" y="2087217"/>
                </a:cubicBezTo>
                <a:cubicBezTo>
                  <a:pt x="2571484" y="2113574"/>
                  <a:pt x="2575535" y="2140812"/>
                  <a:pt x="2584174" y="2166730"/>
                </a:cubicBezTo>
                <a:lnTo>
                  <a:pt x="2604052" y="2226365"/>
                </a:lnTo>
                <a:cubicBezTo>
                  <a:pt x="2613436" y="2254516"/>
                  <a:pt x="2613119" y="2262286"/>
                  <a:pt x="2633869" y="2286000"/>
                </a:cubicBezTo>
                <a:cubicBezTo>
                  <a:pt x="2649296" y="2303631"/>
                  <a:pt x="2664073" y="2322701"/>
                  <a:pt x="2683565" y="2335696"/>
                </a:cubicBezTo>
                <a:cubicBezTo>
                  <a:pt x="2693504" y="2342322"/>
                  <a:pt x="2704054" y="2348112"/>
                  <a:pt x="2713382" y="2355574"/>
                </a:cubicBezTo>
                <a:cubicBezTo>
                  <a:pt x="2739196" y="2376225"/>
                  <a:pt x="2728665" y="2380035"/>
                  <a:pt x="2763078" y="2395330"/>
                </a:cubicBezTo>
                <a:cubicBezTo>
                  <a:pt x="2782226" y="2403840"/>
                  <a:pt x="2802835" y="2408583"/>
                  <a:pt x="2822713" y="2415209"/>
                </a:cubicBezTo>
                <a:lnTo>
                  <a:pt x="2852530" y="2425148"/>
                </a:lnTo>
                <a:cubicBezTo>
                  <a:pt x="2862469" y="2428461"/>
                  <a:pt x="2872620" y="2431196"/>
                  <a:pt x="2882348" y="2435087"/>
                </a:cubicBezTo>
                <a:cubicBezTo>
                  <a:pt x="2898913" y="2441713"/>
                  <a:pt x="2915276" y="2448868"/>
                  <a:pt x="2932043" y="2454965"/>
                </a:cubicBezTo>
                <a:cubicBezTo>
                  <a:pt x="2951735" y="2462126"/>
                  <a:pt x="2991678" y="2474843"/>
                  <a:pt x="2991678" y="2474843"/>
                </a:cubicBezTo>
                <a:cubicBezTo>
                  <a:pt x="3319205" y="2693205"/>
                  <a:pt x="3009550" y="2494722"/>
                  <a:pt x="4094921" y="249472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37454" y="6211669"/>
            <a:ext cx="50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Percolation outside the subjected box cannot be captured by </a:t>
            </a:r>
            <a:r>
              <a:rPr lang="en-US" smtClean="0"/>
              <a:t>given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box algorithm but allows connections outside the box</a:t>
            </a:r>
          </a:p>
          <a:p>
            <a:pPr lvl="1"/>
            <a:r>
              <a:rPr lang="en-US" dirty="0" smtClean="0"/>
              <a:t>Minor changes for restriction algorithm</a:t>
            </a:r>
          </a:p>
          <a:p>
            <a:r>
              <a:rPr lang="en-US" dirty="0" smtClean="0"/>
              <a:t>From recursive form to iterative form (recursive depth limitation)</a:t>
            </a:r>
          </a:p>
          <a:p>
            <a:r>
              <a:rPr lang="en-US" dirty="0" smtClean="0"/>
              <a:t>Stability test</a:t>
            </a:r>
          </a:p>
          <a:p>
            <a:r>
              <a:rPr lang="en-US" dirty="0" smtClean="0"/>
              <a:t>Implementation to the main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6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 Criterion of Percolation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Defining percolation transition is not clear up to now</a:t>
            </a:r>
            <a:endParaRPr lang="en-US" dirty="0" smtClean="0"/>
          </a:p>
          <a:p>
            <a:r>
              <a:rPr lang="en-US" dirty="0" smtClean="0"/>
              <a:t>Measuring cluster size distribution (CSD) and/or number of clusters (NC) is good way to identify</a:t>
            </a:r>
          </a:p>
          <a:p>
            <a:r>
              <a:rPr lang="en-US" dirty="0" smtClean="0"/>
              <a:t>Observation point (in equilibrium): </a:t>
            </a:r>
          </a:p>
          <a:p>
            <a:pPr lvl="1"/>
            <a:r>
              <a:rPr lang="en-US" dirty="0" smtClean="0"/>
              <a:t>Changes of CSD in terms of time</a:t>
            </a:r>
          </a:p>
          <a:p>
            <a:pPr lvl="1"/>
            <a:r>
              <a:rPr lang="en-US" dirty="0" smtClean="0"/>
              <a:t>Changes of NC in terms of time</a:t>
            </a:r>
          </a:p>
          <a:p>
            <a:pPr lvl="1"/>
            <a:r>
              <a:rPr lang="en-US" dirty="0" smtClean="0"/>
              <a:t>Fluctuations of CSD or NC in terms of time</a:t>
            </a:r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2-Dimensional Arrays in Scientific Data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53859"/>
              </p:ext>
            </p:extLst>
          </p:nvPr>
        </p:nvGraphicFramePr>
        <p:xfrm>
          <a:off x="838200" y="2571060"/>
          <a:ext cx="3671633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519"/>
                <a:gridCol w="524519"/>
                <a:gridCol w="524519"/>
                <a:gridCol w="524519"/>
                <a:gridCol w="524519"/>
                <a:gridCol w="524519"/>
                <a:gridCol w="524519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201727"/>
            <a:ext cx="80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j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53552" y="2786375"/>
            <a:ext cx="79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46934" y="3371023"/>
            <a:ext cx="213198" cy="38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41369" y="2275310"/>
            <a:ext cx="408562" cy="236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9023" y="1773065"/>
            <a:ext cx="34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2-dimensional array, basic form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9456" y="1761541"/>
            <a:ext cx="426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2-dimensional array, 1-dimensional form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48527"/>
              </p:ext>
            </p:extLst>
          </p:nvPr>
        </p:nvGraphicFramePr>
        <p:xfrm>
          <a:off x="5933554" y="2201726"/>
          <a:ext cx="5674470" cy="411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447"/>
                <a:gridCol w="567447"/>
                <a:gridCol w="567447"/>
                <a:gridCol w="567447"/>
                <a:gridCol w="567447"/>
                <a:gridCol w="567447"/>
                <a:gridCol w="567447"/>
                <a:gridCol w="567447"/>
                <a:gridCol w="567447"/>
                <a:gridCol w="567447"/>
              </a:tblGrid>
              <a:tr h="35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0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</a:t>
                      </a:r>
                      <a:r>
                        <a:rPr lang="en-US" sz="1000" baseline="0" dirty="0" smtClean="0"/>
                        <a:t>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89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01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95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73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22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4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53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5, 0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5, 1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5, 2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5, 3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</a:t>
                      </a:r>
                      <a:r>
                        <a:rPr lang="en-US" sz="1000" baseline="0" dirty="0" smtClean="0"/>
                        <a:t> 4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5, 5</a:t>
                      </a:r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408" y="5380672"/>
            <a:ext cx="5095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nternal interfacial design (it can be </a:t>
            </a:r>
            <a:r>
              <a:rPr lang="en-US" dirty="0" err="1" smtClean="0"/>
              <a:t>generazed</a:t>
            </a:r>
            <a:r>
              <a:rPr lang="en-US" dirty="0" smtClean="0"/>
              <a:t> by n-dimensional array into 1-dimensional array with </a:t>
            </a:r>
            <a:r>
              <a:rPr lang="en-US" dirty="0" err="1" smtClean="0"/>
              <a:t>inexfunction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Compatibility: BLAS, </a:t>
            </a:r>
            <a:r>
              <a:rPr lang="en-US" dirty="0" err="1" smtClean="0"/>
              <a:t>LaPACK</a:t>
            </a:r>
            <a:r>
              <a:rPr lang="en-US" dirty="0" smtClean="0"/>
              <a:t>, MKL, GSL,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and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553" y="1527243"/>
            <a:ext cx="4584011" cy="488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3494" y="298250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1222" y="385313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060" y="4383291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14473" y="2852806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72711" y="3815845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856690" y="5193930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Connector 11"/>
          <p:cNvCxnSpPr>
            <a:stCxn id="8" idx="5"/>
            <a:endCxn id="9" idx="1"/>
          </p:cNvCxnSpPr>
          <p:nvPr/>
        </p:nvCxnSpPr>
        <p:spPr>
          <a:xfrm>
            <a:off x="3554536" y="3292869"/>
            <a:ext cx="293678" cy="59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935477" y="3422570"/>
            <a:ext cx="503520" cy="69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</p:cNvCxnSpPr>
          <p:nvPr/>
        </p:nvCxnSpPr>
        <p:spPr>
          <a:xfrm>
            <a:off x="1126788" y="4110916"/>
            <a:ext cx="1005191" cy="51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</p:cNvCxnSpPr>
          <p:nvPr/>
        </p:nvCxnSpPr>
        <p:spPr>
          <a:xfrm>
            <a:off x="1803557" y="3422570"/>
            <a:ext cx="308967" cy="113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10" idx="1"/>
          </p:cNvCxnSpPr>
          <p:nvPr/>
        </p:nvCxnSpPr>
        <p:spPr>
          <a:xfrm>
            <a:off x="2319123" y="4823354"/>
            <a:ext cx="613070" cy="44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2344" y="35219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878622" y="37658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2743" y="4162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9829" y="48241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24478" y="33822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1029"/>
              </p:ext>
            </p:extLst>
          </p:nvPr>
        </p:nvGraphicFramePr>
        <p:xfrm>
          <a:off x="7927233" y="399794"/>
          <a:ext cx="3671633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519"/>
                <a:gridCol w="524519"/>
                <a:gridCol w="524519"/>
                <a:gridCol w="524519"/>
                <a:gridCol w="524519"/>
                <a:gridCol w="524519"/>
                <a:gridCol w="524519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96018"/>
              </p:ext>
            </p:extLst>
          </p:nvPr>
        </p:nvGraphicFramePr>
        <p:xfrm>
          <a:off x="7328223" y="3765851"/>
          <a:ext cx="1954136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34"/>
                <a:gridCol w="488534"/>
                <a:gridCol w="488534"/>
                <a:gridCol w="488534"/>
              </a:tblGrid>
              <a:tr h="347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 rot="16200000">
            <a:off x="7134997" y="1506022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82360" y="30462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6516040" y="4991579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69690" y="3474673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14670" y="1698094"/>
            <a:ext cx="2245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Adjacency matrix: easily understandable but more space complex (Np*Np/2)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5463" y="5070729"/>
            <a:ext cx="2245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Adjacency list: handling need complicate task but less space complex (2*Np*</a:t>
            </a:r>
            <a:r>
              <a:rPr lang="en-US" sz="1600" dirty="0" err="1" smtClean="0"/>
              <a:t>Ncol</a:t>
            </a:r>
            <a:r>
              <a:rPr lang="en-US" sz="1600" dirty="0" smtClean="0"/>
              <a:t>). For weighted graph, weight list is necessary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6275" y="186705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undirected graph structure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70337"/>
              </p:ext>
            </p:extLst>
          </p:nvPr>
        </p:nvGraphicFramePr>
        <p:xfrm>
          <a:off x="9713998" y="3753621"/>
          <a:ext cx="2406180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36"/>
                <a:gridCol w="481236"/>
                <a:gridCol w="481236"/>
                <a:gridCol w="481236"/>
                <a:gridCol w="481236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 rot="16200000">
            <a:off x="8921760" y="4982364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63569" y="3462443"/>
            <a:ext cx="14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for 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2725" y="1771746"/>
            <a:ext cx="3929275" cy="43703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Without compression:</a:t>
            </a:r>
          </a:p>
          <a:p>
            <a:pPr lvl="1"/>
            <a:r>
              <a:rPr lang="en-US" sz="2000" dirty="0" smtClean="0"/>
              <a:t>Space complex: Np*Np/2</a:t>
            </a:r>
          </a:p>
          <a:p>
            <a:pPr lvl="1"/>
            <a:r>
              <a:rPr lang="en-US" sz="2000" dirty="0" smtClean="0"/>
              <a:t>Travel Time complex: overhead through non-zero identification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With compression:</a:t>
            </a:r>
          </a:p>
          <a:p>
            <a:pPr lvl="1"/>
            <a:r>
              <a:rPr lang="en-US" sz="2000" dirty="0" smtClean="0"/>
              <a:t>Partitioned matrix: reduced space complex (depends on sparseness of the given matrix)</a:t>
            </a:r>
          </a:p>
          <a:p>
            <a:pPr lvl="1"/>
            <a:r>
              <a:rPr lang="en-US" sz="2000" dirty="0" smtClean="0"/>
              <a:t>Travel Time complex: similar with adjacency list. If space complex is not matter, we can simply apply hash table rather than partitioning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9484"/>
              </p:ext>
            </p:extLst>
          </p:nvPr>
        </p:nvGraphicFramePr>
        <p:xfrm>
          <a:off x="547461" y="2214613"/>
          <a:ext cx="3671633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519"/>
                <a:gridCol w="524519"/>
                <a:gridCol w="524519"/>
                <a:gridCol w="524519"/>
                <a:gridCol w="524519"/>
                <a:gridCol w="524519"/>
                <a:gridCol w="524519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44775" y="3320841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2588" y="1845281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83572"/>
              </p:ext>
            </p:extLst>
          </p:nvPr>
        </p:nvGraphicFramePr>
        <p:xfrm>
          <a:off x="4588425" y="3033441"/>
          <a:ext cx="3671633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519"/>
                <a:gridCol w="524519"/>
                <a:gridCol w="524519"/>
                <a:gridCol w="524519"/>
                <a:gridCol w="524519"/>
                <a:gridCol w="524519"/>
                <a:gridCol w="524519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3796189" y="4139669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552" y="2664109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24255" y="3402773"/>
            <a:ext cx="2034437" cy="163666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9616" y="5039433"/>
            <a:ext cx="1019517" cy="93130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2291" y="1475949"/>
            <a:ext cx="317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Adjacency matrix, basic 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86094" y="2327836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Adjacency matrix, compressed form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5601" y="5985419"/>
            <a:ext cx="7315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advantage of compressed adjacency matrix is </a:t>
            </a:r>
            <a:r>
              <a:rPr lang="en-US" sz="2400" smtClean="0"/>
              <a:t>quite minor </a:t>
            </a:r>
            <a:r>
              <a:rPr lang="en-US" sz="2400" dirty="0" smtClean="0"/>
              <a:t>in comparison </a:t>
            </a:r>
            <a:r>
              <a:rPr lang="en-US" sz="2400" smtClean="0"/>
              <a:t>with adjacency list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08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Cluster Size with 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240"/>
          </a:xfrm>
        </p:spPr>
        <p:txBody>
          <a:bodyPr>
            <a:normAutofit/>
          </a:bodyPr>
          <a:lstStyle/>
          <a:p>
            <a:r>
              <a:rPr lang="en-US" dirty="0" smtClean="0"/>
              <a:t>Counting all the distinguishable association network from given adjacency list</a:t>
            </a:r>
          </a:p>
          <a:p>
            <a:r>
              <a:rPr lang="en-US" dirty="0" smtClean="0"/>
              <a:t>Identical to solve problem of travel algorithm for undirected graph structure</a:t>
            </a:r>
          </a:p>
          <a:p>
            <a:r>
              <a:rPr lang="en-US" dirty="0" smtClean="0"/>
              <a:t>Brute-force algorithm for travel in </a:t>
            </a:r>
            <a:r>
              <a:rPr lang="en-US" i="1" dirty="0" smtClean="0"/>
              <a:t>adjacency matrix without hash table </a:t>
            </a:r>
            <a:r>
              <a:rPr lang="en-US" dirty="0" smtClean="0"/>
              <a:t>is too time consuming because of sparseness of the adjacency matrix</a:t>
            </a:r>
          </a:p>
          <a:p>
            <a:r>
              <a:rPr lang="en-US" dirty="0" smtClean="0"/>
              <a:t>Algorithm to travel graph is based on a spanning tree:</a:t>
            </a:r>
          </a:p>
          <a:p>
            <a:pPr lvl="1"/>
            <a:r>
              <a:rPr lang="en-US" dirty="0" smtClean="0"/>
              <a:t>Basically, it iterate with different beads as a root into spanning tree</a:t>
            </a:r>
          </a:p>
          <a:p>
            <a:pPr lvl="1"/>
            <a:r>
              <a:rPr lang="en-US" dirty="0" smtClean="0"/>
              <a:t>Because spanning tree is not unique, the algorithm matter for the time complex. Depth-first search (DFS) is the first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traight Connector 301"/>
          <p:cNvCxnSpPr/>
          <p:nvPr/>
        </p:nvCxnSpPr>
        <p:spPr>
          <a:xfrm>
            <a:off x="6514533" y="4882152"/>
            <a:ext cx="4040590" cy="120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514533" y="3784684"/>
            <a:ext cx="4040590" cy="120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514533" y="1912212"/>
            <a:ext cx="404059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6514533" y="2770755"/>
            <a:ext cx="4040590" cy="4351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468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Spanning Tree</a:t>
            </a:r>
            <a:endParaRPr lang="en-US" sz="4000" dirty="0"/>
          </a:p>
        </p:txBody>
      </p:sp>
      <p:cxnSp>
        <p:nvCxnSpPr>
          <p:cNvPr id="207" name="Straight Connector 206"/>
          <p:cNvCxnSpPr>
            <a:stCxn id="213" idx="6"/>
          </p:cNvCxnSpPr>
          <p:nvPr/>
        </p:nvCxnSpPr>
        <p:spPr>
          <a:xfrm>
            <a:off x="1126788" y="4110916"/>
            <a:ext cx="1005191" cy="5174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194553" y="1527243"/>
            <a:ext cx="4584011" cy="488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363494" y="298250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611222" y="385313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1879060" y="4383291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3114473" y="2852806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3772711" y="3815845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2856690" y="5193930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5" name="Straight Connector 214"/>
          <p:cNvCxnSpPr>
            <a:stCxn id="215" idx="5"/>
            <a:endCxn id="216" idx="1"/>
          </p:cNvCxnSpPr>
          <p:nvPr/>
        </p:nvCxnSpPr>
        <p:spPr>
          <a:xfrm>
            <a:off x="3554536" y="3292869"/>
            <a:ext cx="293678" cy="59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12" idx="3"/>
          </p:cNvCxnSpPr>
          <p:nvPr/>
        </p:nvCxnSpPr>
        <p:spPr>
          <a:xfrm flipH="1">
            <a:off x="935477" y="3422570"/>
            <a:ext cx="503520" cy="69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4" idx="5"/>
          </p:cNvCxnSpPr>
          <p:nvPr/>
        </p:nvCxnSpPr>
        <p:spPr>
          <a:xfrm>
            <a:off x="2319123" y="4823354"/>
            <a:ext cx="613070" cy="44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996275" y="186705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undirected graph structure</a:t>
            </a:r>
            <a:endParaRPr lang="en-US" dirty="0"/>
          </a:p>
        </p:txBody>
      </p:sp>
      <p:sp>
        <p:nvSpPr>
          <p:cNvPr id="225" name="Right Arrow 224"/>
          <p:cNvSpPr/>
          <p:nvPr/>
        </p:nvSpPr>
        <p:spPr>
          <a:xfrm>
            <a:off x="5011497" y="3233505"/>
            <a:ext cx="1024932" cy="52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660314" y="159420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7" name="Oval 226"/>
          <p:cNvSpPr/>
          <p:nvPr/>
        </p:nvSpPr>
        <p:spPr>
          <a:xfrm>
            <a:off x="6751107" y="251412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6751107" y="352248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6751107" y="4586506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0" name="Straight Connector 229"/>
          <p:cNvCxnSpPr>
            <a:stCxn id="226" idx="4"/>
            <a:endCxn id="227" idx="7"/>
          </p:cNvCxnSpPr>
          <p:nvPr/>
        </p:nvCxnSpPr>
        <p:spPr>
          <a:xfrm flipH="1">
            <a:off x="7191170" y="2109769"/>
            <a:ext cx="726927" cy="47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26" idx="4"/>
            <a:endCxn id="251" idx="1"/>
          </p:cNvCxnSpPr>
          <p:nvPr/>
        </p:nvCxnSpPr>
        <p:spPr>
          <a:xfrm>
            <a:off x="7918097" y="2109769"/>
            <a:ext cx="620667" cy="45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0555123" y="1594203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0 (root)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0555123" y="2554018"/>
            <a:ext cx="91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1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10555123" y="3626279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2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4778564" y="5368267"/>
            <a:ext cx="4739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cross edge, the given structure is well matched with tree structure (linear graph). DFS is good algorithm to find the node travel on this aspect. </a:t>
            </a:r>
          </a:p>
          <a:p>
            <a:endParaRPr lang="en-US" dirty="0"/>
          </a:p>
        </p:txBody>
      </p:sp>
      <p:cxnSp>
        <p:nvCxnSpPr>
          <p:cNvPr id="247" name="Straight Connector 246"/>
          <p:cNvCxnSpPr>
            <a:stCxn id="212" idx="2"/>
            <a:endCxn id="209" idx="6"/>
          </p:cNvCxnSpPr>
          <p:nvPr/>
        </p:nvCxnSpPr>
        <p:spPr>
          <a:xfrm flipH="1">
            <a:off x="1879060" y="3110589"/>
            <a:ext cx="1235413" cy="12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8463261" y="349499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0" name="Straight Connector 249"/>
          <p:cNvCxnSpPr>
            <a:stCxn id="213" idx="3"/>
            <a:endCxn id="214" idx="7"/>
          </p:cNvCxnSpPr>
          <p:nvPr/>
        </p:nvCxnSpPr>
        <p:spPr>
          <a:xfrm flipH="1">
            <a:off x="3296753" y="4255908"/>
            <a:ext cx="551461" cy="101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463261" y="2484634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55" name="Straight Connector 254"/>
          <p:cNvCxnSpPr>
            <a:stCxn id="228" idx="0"/>
            <a:endCxn id="227" idx="4"/>
          </p:cNvCxnSpPr>
          <p:nvPr/>
        </p:nvCxnSpPr>
        <p:spPr>
          <a:xfrm flipV="1">
            <a:off x="7008890" y="3029693"/>
            <a:ext cx="0" cy="49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51" idx="4"/>
            <a:endCxn id="248" idx="0"/>
          </p:cNvCxnSpPr>
          <p:nvPr/>
        </p:nvCxnSpPr>
        <p:spPr>
          <a:xfrm>
            <a:off x="8721044" y="3000200"/>
            <a:ext cx="0" cy="49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28" idx="4"/>
            <a:endCxn id="229" idx="0"/>
          </p:cNvCxnSpPr>
          <p:nvPr/>
        </p:nvCxnSpPr>
        <p:spPr>
          <a:xfrm>
            <a:off x="7008890" y="4038049"/>
            <a:ext cx="0" cy="54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778564" y="2934346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spanning tree</a:t>
            </a:r>
            <a:endParaRPr 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10555122" y="4703515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3</a:t>
            </a:r>
            <a:endParaRPr lang="en-US" dirty="0"/>
          </a:p>
        </p:txBody>
      </p:sp>
      <p:cxnSp>
        <p:nvCxnSpPr>
          <p:cNvPr id="307" name="Straight Connector 306"/>
          <p:cNvCxnSpPr>
            <a:stCxn id="211" idx="7"/>
            <a:endCxn id="213" idx="2"/>
          </p:cNvCxnSpPr>
          <p:nvPr/>
        </p:nvCxnSpPr>
        <p:spPr>
          <a:xfrm flipV="1">
            <a:off x="2319123" y="4073628"/>
            <a:ext cx="1453588" cy="38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28" idx="5"/>
            <a:endCxn id="248" idx="3"/>
          </p:cNvCxnSpPr>
          <p:nvPr/>
        </p:nvCxnSpPr>
        <p:spPr>
          <a:xfrm rot="5400000" flipH="1" flipV="1">
            <a:off x="7851222" y="3275004"/>
            <a:ext cx="27490" cy="1347594"/>
          </a:xfrm>
          <a:prstGeom prst="bentConnector3">
            <a:avLst>
              <a:gd name="adj1" fmla="val -110623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29" idx="6"/>
            <a:endCxn id="248" idx="4"/>
          </p:cNvCxnSpPr>
          <p:nvPr/>
        </p:nvCxnSpPr>
        <p:spPr>
          <a:xfrm flipV="1">
            <a:off x="7266673" y="4010559"/>
            <a:ext cx="1454371" cy="83373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6152813" y="4300250"/>
            <a:ext cx="1932184" cy="11514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611222" y="5709496"/>
            <a:ext cx="294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Bead index started with 0 for compatibility with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 flipV="1">
            <a:off x="8228729" y="5750511"/>
            <a:ext cx="1805982" cy="7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468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Depth-First Search (DFS) for Graph (w/o Periodicity)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9246"/>
              </p:ext>
            </p:extLst>
          </p:nvPr>
        </p:nvGraphicFramePr>
        <p:xfrm>
          <a:off x="5226299" y="1636746"/>
          <a:ext cx="1954136" cy="2889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34"/>
                <a:gridCol w="488534"/>
                <a:gridCol w="488534"/>
                <a:gridCol w="488534"/>
              </a:tblGrid>
              <a:tr h="3478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0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414116" y="2862474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bead index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766" y="1345568"/>
            <a:ext cx="12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26788" y="4110916"/>
            <a:ext cx="1005191" cy="5174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4553" y="1527243"/>
            <a:ext cx="4584011" cy="488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63494" y="298250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222" y="3853133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79060" y="4383291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14473" y="2852806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72711" y="3815845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56690" y="5193930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54536" y="3292869"/>
            <a:ext cx="293678" cy="59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35477" y="3422570"/>
            <a:ext cx="503520" cy="69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9123" y="4823354"/>
            <a:ext cx="613070" cy="44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275" y="186705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undirected graph structure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879060" y="3110589"/>
            <a:ext cx="1235413" cy="12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96753" y="4255908"/>
            <a:ext cx="551461" cy="101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319123" y="4073628"/>
            <a:ext cx="1453588" cy="38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221" y="5709496"/>
            <a:ext cx="56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bead index started with 0 for compatibility with code, the null hash </a:t>
            </a:r>
            <a:r>
              <a:rPr lang="en-US" smtClean="0"/>
              <a:t>value should be -1 rather than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9701" y="6242309"/>
            <a:ext cx="496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DFS </a:t>
            </a:r>
            <a:r>
              <a:rPr lang="en-US" sz="2400" b="1" smtClean="0"/>
              <a:t>sequence: 0 -&gt; 1 -&gt; 2 -&gt; 4 -&gt; 3 -&gt; 5</a:t>
            </a:r>
            <a:endParaRPr lang="en-US" sz="2400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252731" y="4744270"/>
            <a:ext cx="1805982" cy="7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52731" y="3643180"/>
            <a:ext cx="1713897" cy="44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52731" y="1744703"/>
            <a:ext cx="1713897" cy="3042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252731" y="2667013"/>
            <a:ext cx="1713897" cy="1017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6127059" y="4894813"/>
            <a:ext cx="1024932" cy="52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489305" y="145711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89305" y="2377041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489305" y="3385397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034337" y="5462168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Connector 33"/>
          <p:cNvCxnSpPr>
            <a:stCxn id="30" idx="4"/>
            <a:endCxn id="31" idx="0"/>
          </p:cNvCxnSpPr>
          <p:nvPr/>
        </p:nvCxnSpPr>
        <p:spPr>
          <a:xfrm>
            <a:off x="8747088" y="1972683"/>
            <a:ext cx="0" cy="40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34711" y="1560037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0 (root)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034711" y="2519852"/>
            <a:ext cx="91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34711" y="353163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489305" y="4475218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012750" y="5459682"/>
            <a:ext cx="515566" cy="515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747088" y="2892607"/>
            <a:ext cx="0" cy="49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9" idx="0"/>
          </p:cNvCxnSpPr>
          <p:nvPr/>
        </p:nvCxnSpPr>
        <p:spPr>
          <a:xfrm>
            <a:off x="8747088" y="3900963"/>
            <a:ext cx="0" cy="57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4"/>
          </p:cNvCxnSpPr>
          <p:nvPr/>
        </p:nvCxnSpPr>
        <p:spPr>
          <a:xfrm>
            <a:off x="8747088" y="4990784"/>
            <a:ext cx="477299" cy="56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5112" y="4618630"/>
            <a:ext cx="266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DFS type for </a:t>
            </a:r>
            <a:r>
              <a:rPr lang="en-US" smtClean="0"/>
              <a:t>spanning tree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058713" y="4559604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3</a:t>
            </a:r>
            <a:endParaRPr lang="en-US" dirty="0"/>
          </a:p>
        </p:txBody>
      </p:sp>
      <p:cxnSp>
        <p:nvCxnSpPr>
          <p:cNvPr id="54" name="Straight Connector 53"/>
          <p:cNvCxnSpPr>
            <a:stCxn id="39" idx="4"/>
            <a:endCxn id="40" idx="0"/>
          </p:cNvCxnSpPr>
          <p:nvPr/>
        </p:nvCxnSpPr>
        <p:spPr>
          <a:xfrm flipH="1">
            <a:off x="8270533" y="4990784"/>
            <a:ext cx="476555" cy="46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82793" y="553974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4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28316" y="1972683"/>
            <a:ext cx="0" cy="4668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537305" y="2941996"/>
            <a:ext cx="0" cy="4668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537305" y="3968885"/>
            <a:ext cx="0" cy="4668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222582" y="5028355"/>
            <a:ext cx="326827" cy="3746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rot="15359647">
            <a:off x="8184161" y="4746585"/>
            <a:ext cx="1078453" cy="1335833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961665" y="5018744"/>
            <a:ext cx="286698" cy="3811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Crude DFS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" y="1385407"/>
            <a:ext cx="8293239" cy="5472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48" y="826790"/>
            <a:ext cx="4349552" cy="3781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9072" y="347311"/>
            <a:ext cx="496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DFS </a:t>
            </a:r>
            <a:r>
              <a:rPr lang="en-US" sz="2400" b="1" smtClean="0"/>
              <a:t>sequence: 0 -&gt; 1 -&gt; 2 -&gt; 4 -&gt; 3 -&gt; 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46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1177</Words>
  <Application>Microsoft Macintosh PowerPoint</Application>
  <PresentationFormat>Widescreen</PresentationFormat>
  <Paragraphs>543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Identify Percolation and  Data Structure for Connectivity Map</vt:lpstr>
      <vt:lpstr>Objectives: Criterion of Percolation</vt:lpstr>
      <vt:lpstr>2-Dimensional Arrays in Scientific Data Structure</vt:lpstr>
      <vt:lpstr>Adjacency Matrix and List</vt:lpstr>
      <vt:lpstr>Compression for Adjacency Matrix</vt:lpstr>
      <vt:lpstr>Measuring Cluster Size with Adjacency List</vt:lpstr>
      <vt:lpstr>Spanning Tree</vt:lpstr>
      <vt:lpstr>Depth-First Search (DFS) for Graph (w/o Periodicity)</vt:lpstr>
      <vt:lpstr>Crude DFS code</vt:lpstr>
      <vt:lpstr>Identification Travel Beyond Box</vt:lpstr>
      <vt:lpstr>Travel Beyond Box: Same Results</vt:lpstr>
      <vt:lpstr>Travel inside Box: Percolation Identification</vt:lpstr>
      <vt:lpstr>Cluster Separation</vt:lpstr>
      <vt:lpstr>Works on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Cluster Numbers</dc:title>
  <dc:creator>박근우</dc:creator>
  <cp:lastModifiedBy>박근우</cp:lastModifiedBy>
  <cp:revision>42</cp:revision>
  <dcterms:created xsi:type="dcterms:W3CDTF">2016-01-12T16:17:10Z</dcterms:created>
  <dcterms:modified xsi:type="dcterms:W3CDTF">2016-01-19T13:53:39Z</dcterms:modified>
</cp:coreProperties>
</file>