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0" r:id="rId3"/>
    <p:sldId id="281" r:id="rId4"/>
    <p:sldId id="267" r:id="rId5"/>
    <p:sldId id="262" r:id="rId6"/>
    <p:sldId id="264" r:id="rId7"/>
    <p:sldId id="268" r:id="rId8"/>
    <p:sldId id="269" r:id="rId9"/>
    <p:sldId id="270" r:id="rId10"/>
    <p:sldId id="272" r:id="rId11"/>
    <p:sldId id="260" r:id="rId12"/>
    <p:sldId id="273" r:id="rId13"/>
    <p:sldId id="257" r:id="rId14"/>
    <p:sldId id="271" r:id="rId15"/>
    <p:sldId id="265" r:id="rId16"/>
    <p:sldId id="263" r:id="rId17"/>
    <p:sldId id="258" r:id="rId18"/>
    <p:sldId id="275" r:id="rId19"/>
    <p:sldId id="276" r:id="rId20"/>
    <p:sldId id="277" r:id="rId21"/>
    <p:sldId id="278" r:id="rId22"/>
    <p:sldId id="259" r:id="rId23"/>
    <p:sldId id="266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0D61BD-3403-4F6F-A745-3421BF24A90E}">
          <p14:sldIdLst>
            <p14:sldId id="282"/>
            <p14:sldId id="280"/>
            <p14:sldId id="281"/>
            <p14:sldId id="267"/>
            <p14:sldId id="262"/>
            <p14:sldId id="264"/>
            <p14:sldId id="268"/>
            <p14:sldId id="269"/>
            <p14:sldId id="270"/>
            <p14:sldId id="272"/>
            <p14:sldId id="260"/>
            <p14:sldId id="273"/>
            <p14:sldId id="257"/>
            <p14:sldId id="271"/>
            <p14:sldId id="265"/>
            <p14:sldId id="263"/>
            <p14:sldId id="258"/>
            <p14:sldId id="275"/>
            <p14:sldId id="276"/>
            <p14:sldId id="277"/>
            <p14:sldId id="278"/>
            <p14:sldId id="259"/>
            <p14:sldId id="266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0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19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0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95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1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929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6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8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8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30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0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5EE7-8DB8-49C0-9E0B-56F1E03518B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9483-9E57-43A6-8874-1D594D28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038600"/>
            <a:ext cx="19271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Solving the Game of Racetrack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Graham Wright</a:t>
            </a:r>
          </a:p>
          <a:p>
            <a:r>
              <a:rPr lang="en-US" dirty="0" err="1" smtClean="0"/>
              <a:t>Will.He.Is</a:t>
            </a:r>
            <a:r>
              <a:rPr lang="en-US" smtClean="0"/>
              <a:t> </a:t>
            </a:r>
            <a:r>
              <a:rPr lang="en-US" smtClean="0"/>
              <a:t>De 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81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Possible Points to Move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(4, 3)   dx = 3   </a:t>
            </a:r>
            <a:r>
              <a:rPr lang="en-US" dirty="0" err="1" smtClean="0"/>
              <a:t>dy</a:t>
            </a:r>
            <a:r>
              <a:rPr lang="en-US" dirty="0" smtClean="0"/>
              <a:t> = 2</a:t>
            </a:r>
            <a:endParaRPr lang="en-US" dirty="0"/>
          </a:p>
          <a:p>
            <a:r>
              <a:rPr lang="en-US" dirty="0" smtClean="0"/>
              <a:t>Possible point (7, 5)</a:t>
            </a:r>
          </a:p>
          <a:p>
            <a:pPr lvl="1"/>
            <a:r>
              <a:rPr lang="en-US" dirty="0" smtClean="0"/>
              <a:t>(7 </a:t>
            </a:r>
            <a:r>
              <a:rPr lang="en-US" dirty="0" smtClean="0">
                <a:sym typeface="Symbol"/>
              </a:rPr>
              <a:t> 1, 5  1)</a:t>
            </a:r>
          </a:p>
          <a:p>
            <a:pPr lvl="1"/>
            <a:r>
              <a:rPr lang="en-US" dirty="0" smtClean="0">
                <a:sym typeface="Symbol"/>
              </a:rPr>
              <a:t>(7, 5  1)  and (7  1, 5)</a:t>
            </a:r>
            <a:endParaRPr lang="en-US" dirty="0"/>
          </a:p>
        </p:txBody>
      </p:sp>
      <p:pic>
        <p:nvPicPr>
          <p:cNvPr id="1026" name="Picture 2" descr="Moves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2667000" cy="20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14" r="4290" b="4003"/>
          <a:stretch/>
        </p:blipFill>
        <p:spPr bwMode="auto">
          <a:xfrm>
            <a:off x="914400" y="4046899"/>
            <a:ext cx="2625505" cy="260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930651" y="3992577"/>
            <a:ext cx="152400" cy="1441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28937" y="4000497"/>
            <a:ext cx="152400" cy="1441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34219" y="4495800"/>
            <a:ext cx="152400" cy="1441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35177" y="5029200"/>
            <a:ext cx="152400" cy="1441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34219" y="5029199"/>
            <a:ext cx="152400" cy="1441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24818" y="4000497"/>
            <a:ext cx="152400" cy="1441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4819" y="4547855"/>
            <a:ext cx="152400" cy="1441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24819" y="5018258"/>
            <a:ext cx="152400" cy="1441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0" y="4144599"/>
            <a:ext cx="5029200" cy="263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(50, 25)   dx = 0   </a:t>
            </a:r>
            <a:r>
              <a:rPr lang="en-US" dirty="0" err="1" smtClean="0"/>
              <a:t>dy</a:t>
            </a:r>
            <a:r>
              <a:rPr lang="en-US" dirty="0" smtClean="0"/>
              <a:t> = 0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.generatePossiblePoints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ym typeface="Symbol"/>
              </a:rPr>
              <a:t>(25, 25)</a:t>
            </a:r>
          </a:p>
          <a:p>
            <a:pPr lvl="1"/>
            <a:r>
              <a:rPr lang="en-US" dirty="0" smtClean="0">
                <a:sym typeface="Symbol"/>
              </a:rPr>
              <a:t>(25, 50)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6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Some Required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Line Intersection Algorithm</a:t>
            </a:r>
          </a:p>
          <a:p>
            <a:pPr lvl="1"/>
            <a:r>
              <a:rPr lang="en-US" dirty="0" smtClean="0"/>
              <a:t>r and s are vectors for the lines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 </a:t>
            </a:r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q</a:t>
            </a:r>
            <a:r>
              <a:rPr lang="en-US" dirty="0"/>
              <a:t> + </a:t>
            </a:r>
            <a:r>
              <a:rPr lang="en-US" i="1" dirty="0"/>
              <a:t>u</a:t>
            </a:r>
            <a:r>
              <a:rPr lang="en-US" dirty="0"/>
              <a:t> </a:t>
            </a:r>
            <a:r>
              <a:rPr lang="en-US" b="1" dirty="0"/>
              <a:t>s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 </a:t>
            </a:r>
            <a:r>
              <a:rPr lang="en-US" b="1" dirty="0"/>
              <a:t>r</a:t>
            </a:r>
            <a:r>
              <a:rPr lang="en-US" dirty="0"/>
              <a:t>) × </a:t>
            </a:r>
            <a:r>
              <a:rPr lang="en-US" b="1" dirty="0"/>
              <a:t>s</a:t>
            </a:r>
            <a:r>
              <a:rPr lang="en-US" dirty="0"/>
              <a:t> = (</a:t>
            </a:r>
            <a:r>
              <a:rPr lang="en-US" b="1" dirty="0"/>
              <a:t>q</a:t>
            </a:r>
            <a:r>
              <a:rPr lang="en-US" dirty="0"/>
              <a:t> + </a:t>
            </a:r>
            <a:r>
              <a:rPr lang="en-US" i="1" dirty="0"/>
              <a:t>u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) × </a:t>
            </a:r>
            <a:r>
              <a:rPr lang="en-US" b="1" dirty="0" smtClean="0"/>
              <a:t>s</a:t>
            </a:r>
          </a:p>
          <a:p>
            <a:pPr lvl="1"/>
            <a:r>
              <a:rPr lang="pt-BR" i="1" dirty="0"/>
              <a:t>t</a:t>
            </a:r>
            <a:r>
              <a:rPr lang="pt-BR" dirty="0"/>
              <a:t>(</a:t>
            </a:r>
            <a:r>
              <a:rPr lang="pt-BR" b="1" dirty="0"/>
              <a:t>r</a:t>
            </a:r>
            <a:r>
              <a:rPr lang="pt-BR" dirty="0"/>
              <a:t> × </a:t>
            </a:r>
            <a:r>
              <a:rPr lang="pt-BR" b="1" dirty="0"/>
              <a:t>s</a:t>
            </a:r>
            <a:r>
              <a:rPr lang="pt-BR" dirty="0"/>
              <a:t>) = (</a:t>
            </a:r>
            <a:r>
              <a:rPr lang="pt-BR" b="1" dirty="0"/>
              <a:t>q</a:t>
            </a:r>
            <a:r>
              <a:rPr lang="pt-BR" dirty="0"/>
              <a:t> − </a:t>
            </a:r>
            <a:r>
              <a:rPr lang="pt-BR" b="1" dirty="0"/>
              <a:t>p</a:t>
            </a:r>
            <a:r>
              <a:rPr lang="pt-BR" dirty="0"/>
              <a:t>) × </a:t>
            </a:r>
            <a:r>
              <a:rPr lang="pt-BR" b="1" dirty="0"/>
              <a:t>s</a:t>
            </a:r>
            <a:endParaRPr lang="pt-BR" dirty="0"/>
          </a:p>
          <a:p>
            <a:pPr lvl="1"/>
            <a:r>
              <a:rPr lang="pt-BR" i="1" dirty="0"/>
              <a:t>t</a:t>
            </a:r>
            <a:r>
              <a:rPr lang="pt-BR" dirty="0"/>
              <a:t> = (</a:t>
            </a:r>
            <a:r>
              <a:rPr lang="pt-BR" b="1" dirty="0"/>
              <a:t>q</a:t>
            </a:r>
            <a:r>
              <a:rPr lang="pt-BR" dirty="0"/>
              <a:t> − </a:t>
            </a:r>
            <a:r>
              <a:rPr lang="pt-BR" b="1" dirty="0"/>
              <a:t>p</a:t>
            </a:r>
            <a:r>
              <a:rPr lang="pt-BR" dirty="0"/>
              <a:t>) × </a:t>
            </a:r>
            <a:r>
              <a:rPr lang="pt-BR" b="1" dirty="0"/>
              <a:t>s</a:t>
            </a:r>
            <a:r>
              <a:rPr lang="pt-BR" dirty="0"/>
              <a:t> / (</a:t>
            </a:r>
            <a:r>
              <a:rPr lang="pt-BR" b="1" dirty="0"/>
              <a:t>r</a:t>
            </a:r>
            <a:r>
              <a:rPr lang="pt-BR" dirty="0"/>
              <a:t> × </a:t>
            </a:r>
            <a:r>
              <a:rPr lang="pt-BR" b="1" dirty="0"/>
              <a:t>s</a:t>
            </a:r>
            <a:r>
              <a:rPr lang="pt-BR" dirty="0" smtClean="0"/>
              <a:t>)</a:t>
            </a:r>
          </a:p>
          <a:p>
            <a:pPr lvl="1"/>
            <a:r>
              <a:rPr lang="pt-BR" i="1" dirty="0"/>
              <a:t>u</a:t>
            </a:r>
            <a:r>
              <a:rPr lang="pt-BR" dirty="0"/>
              <a:t> = (</a:t>
            </a:r>
            <a:r>
              <a:rPr lang="pt-BR" b="1" dirty="0"/>
              <a:t>q</a:t>
            </a:r>
            <a:r>
              <a:rPr lang="pt-BR" dirty="0"/>
              <a:t> − </a:t>
            </a:r>
            <a:r>
              <a:rPr lang="pt-BR" b="1" dirty="0"/>
              <a:t>p</a:t>
            </a:r>
            <a:r>
              <a:rPr lang="pt-BR" dirty="0"/>
              <a:t>) × </a:t>
            </a:r>
            <a:r>
              <a:rPr lang="pt-BR" b="1" dirty="0"/>
              <a:t>r</a:t>
            </a:r>
            <a:r>
              <a:rPr lang="pt-BR" dirty="0"/>
              <a:t> / (</a:t>
            </a:r>
            <a:r>
              <a:rPr lang="pt-BR" b="1" dirty="0"/>
              <a:t>r</a:t>
            </a:r>
            <a:r>
              <a:rPr lang="pt-BR" dirty="0"/>
              <a:t> × </a:t>
            </a:r>
            <a:r>
              <a:rPr lang="pt-BR" b="1" dirty="0"/>
              <a:t>s</a:t>
            </a:r>
            <a:r>
              <a:rPr lang="pt-BR" dirty="0" smtClean="0"/>
              <a:t>)</a:t>
            </a:r>
          </a:p>
          <a:p>
            <a:r>
              <a:rPr lang="pt-BR" dirty="0" smtClean="0"/>
              <a:t>If t and u are between 0 and 1 inclusive or if they are collinear, the lines intersect</a:t>
            </a:r>
          </a:p>
          <a:p>
            <a:r>
              <a:rPr lang="pt-BR" dirty="0" smtClean="0"/>
              <a:t>x = determinant of the formed matrix, cross</a:t>
            </a:r>
            <a:endParaRPr lang="en-US" dirty="0"/>
          </a:p>
        </p:txBody>
      </p:sp>
      <p:pic>
        <p:nvPicPr>
          <p:cNvPr id="3074" name="Picture 2" descr="Formulae for the point of inters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667000" cy="28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54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a finish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27" t="299" r="37369" b="7867"/>
          <a:stretch/>
        </p:blipFill>
        <p:spPr bwMode="auto">
          <a:xfrm>
            <a:off x="3613087" y="1371600"/>
            <a:ext cx="1676400" cy="508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4520427" y="3124200"/>
            <a:ext cx="11945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81400" y="31242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4572000" y="5638800"/>
            <a:ext cx="1905000" cy="2323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0" y="5486400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Finish Line</a:t>
            </a:r>
          </a:p>
          <a:p>
            <a:pPr algn="ctr"/>
            <a:r>
              <a:rPr lang="en-US" sz="2200" dirty="0"/>
              <a:t>x</a:t>
            </a:r>
            <a:r>
              <a:rPr lang="en-US" sz="2200" dirty="0" smtClean="0"/>
              <a:t> = 128</a:t>
            </a:r>
            <a:endParaRPr lang="en-US" sz="2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39729" y="5090532"/>
            <a:ext cx="1722120" cy="114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6422" y="4716959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“Safety Line”</a:t>
            </a:r>
          </a:p>
          <a:p>
            <a:pPr algn="ctr"/>
            <a:r>
              <a:rPr lang="en-US" sz="2200" dirty="0" smtClean="0"/>
              <a:t>x = 126</a:t>
            </a:r>
            <a:endParaRPr lang="en-US" sz="22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377427" y="2133600"/>
            <a:ext cx="1143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20427" y="2133600"/>
            <a:ext cx="9085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266253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Crosses boundary FIRST</a:t>
            </a:r>
            <a:endParaRPr lang="en-US" dirty="0"/>
          </a:p>
          <a:p>
            <a:pPr algn="ctr"/>
            <a:r>
              <a:rPr lang="en-US" dirty="0" smtClean="0"/>
              <a:t>NOT a valid finish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48400" y="362207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Crosses boundary SECOND</a:t>
            </a:r>
            <a:endParaRPr lang="en-US" dirty="0"/>
          </a:p>
          <a:p>
            <a:pPr algn="ctr"/>
            <a:r>
              <a:rPr lang="en-US" dirty="0" smtClean="0"/>
              <a:t>IS a valid finish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90442" y="3124200"/>
            <a:ext cx="164395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357" y="2133600"/>
            <a:ext cx="1566086" cy="15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863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8834E-6 L -0.25694 4.7883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82929E-7 L 0.27361 5.82929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too many possible paths to store, so we needed a way to print them as it goes, basing every new path found off of one path that is constantly being added to or taken away from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generatePossiblePoints</a:t>
            </a:r>
            <a:r>
              <a:rPr lang="en-US" dirty="0" smtClean="0"/>
              <a:t>() on a point</a:t>
            </a:r>
          </a:p>
          <a:p>
            <a:r>
              <a:rPr lang="en-US" dirty="0" smtClean="0"/>
              <a:t>Construct a path turn by turn by looking at the first point that can be moved to that has not been used</a:t>
            </a:r>
          </a:p>
        </p:txBody>
      </p:sp>
    </p:spTree>
    <p:extLst>
      <p:ext uri="{BB962C8B-B14F-4D97-AF65-F5344CB8AC3E}">
        <p14:creationId xmlns:p14="http://schemas.microsoft.com/office/powerpoint/2010/main" xmlns="" val="4814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paths of size 1. If there are no complete paths of size 1, start over and look for paths of size 2. Repeat until a finished path is found; find all complete paths in this target size.</a:t>
            </a:r>
          </a:p>
          <a:p>
            <a:r>
              <a:rPr lang="en-US" dirty="0" smtClean="0"/>
              <a:t>Pros: No need for user input or guessing</a:t>
            </a:r>
          </a:p>
          <a:p>
            <a:r>
              <a:rPr lang="en-US" dirty="0" smtClean="0"/>
              <a:t>Cons: Program is repeating searches by overlapping</a:t>
            </a:r>
          </a:p>
        </p:txBody>
      </p:sp>
    </p:spTree>
    <p:extLst>
      <p:ext uri="{BB962C8B-B14F-4D97-AF65-F5344CB8AC3E}">
        <p14:creationId xmlns:p14="http://schemas.microsoft.com/office/powerpoint/2010/main" xmlns="" val="156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>
            <a:endCxn id="82" idx="0"/>
          </p:cNvCxnSpPr>
          <p:nvPr/>
        </p:nvCxnSpPr>
        <p:spPr>
          <a:xfrm flipV="1">
            <a:off x="2293587" y="3662627"/>
            <a:ext cx="528289" cy="101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755201" y="3662627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903543" y="3759043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76954" y="3531783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06" y="84216"/>
            <a:ext cx="8229600" cy="1143000"/>
          </a:xfrm>
        </p:spPr>
        <p:txBody>
          <a:bodyPr/>
          <a:lstStyle/>
          <a:p>
            <a:r>
              <a:rPr lang="en-US" dirty="0" smtClean="0"/>
              <a:t>Our Algorithm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2"/>
          </p:cNvCxnSpPr>
          <p:nvPr/>
        </p:nvCxnSpPr>
        <p:spPr>
          <a:xfrm flipV="1">
            <a:off x="2043513" y="4905143"/>
            <a:ext cx="120015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2"/>
          </p:cNvCxnSpPr>
          <p:nvPr/>
        </p:nvCxnSpPr>
        <p:spPr>
          <a:xfrm flipV="1">
            <a:off x="2043513" y="5819543"/>
            <a:ext cx="158115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612451" y="4828943"/>
            <a:ext cx="60960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2"/>
          </p:cNvCxnSpPr>
          <p:nvPr/>
        </p:nvCxnSpPr>
        <p:spPr>
          <a:xfrm flipV="1">
            <a:off x="2043513" y="4676543"/>
            <a:ext cx="254488" cy="144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12451" y="5555154"/>
            <a:ext cx="1447800" cy="264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40736" y="4371743"/>
            <a:ext cx="705315" cy="1172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593651" y="3199483"/>
            <a:ext cx="137532" cy="1172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46051" y="3457343"/>
            <a:ext cx="91440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60251" y="5209943"/>
            <a:ext cx="1600200" cy="33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222051" y="4351537"/>
            <a:ext cx="917187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970218" y="3849971"/>
            <a:ext cx="251833" cy="978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09002" y="1371600"/>
            <a:ext cx="2667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&quot;No&quot; Symbol 47"/>
          <p:cNvSpPr/>
          <p:nvPr/>
        </p:nvSpPr>
        <p:spPr>
          <a:xfrm>
            <a:off x="2852976" y="1212348"/>
            <a:ext cx="808464" cy="78685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Smiley Face 48"/>
          <p:cNvSpPr/>
          <p:nvPr/>
        </p:nvSpPr>
        <p:spPr>
          <a:xfrm>
            <a:off x="6096000" y="1206773"/>
            <a:ext cx="795454" cy="762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endCxn id="73" idx="5"/>
          </p:cNvCxnSpPr>
          <p:nvPr/>
        </p:nvCxnSpPr>
        <p:spPr>
          <a:xfrm flipH="1" flipV="1">
            <a:off x="2090775" y="3629344"/>
            <a:ext cx="202812" cy="10471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6544" y="1301234"/>
            <a:ext cx="195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racecar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98869" y="1282608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not finish and no more moves left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086600" y="1282608"/>
            <a:ext cx="19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Reached finish line;</a:t>
            </a:r>
            <a:r>
              <a:rPr lang="en-US" dirty="0"/>
              <a:t> </a:t>
            </a:r>
            <a:r>
              <a:rPr lang="en-US" dirty="0" smtClean="0"/>
              <a:t>PRINT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907" y="5985843"/>
            <a:ext cx="181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612451" y="5714536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26912" y="4597328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93576" y="5498004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155376" y="4823141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679376" y="4294387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43201" y="2159129"/>
            <a:ext cx="19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Point on grid inside the track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5526975" y="3085183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628980" y="3365617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64776" y="4795954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62305" y="5152793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09269" y="4257443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43513" y="6010043"/>
            <a:ext cx="2667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&quot;No&quot; Symbol 39"/>
          <p:cNvSpPr/>
          <p:nvPr/>
        </p:nvSpPr>
        <p:spPr>
          <a:xfrm>
            <a:off x="5175944" y="3092751"/>
            <a:ext cx="835413" cy="75339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Smiley Face 38"/>
          <p:cNvSpPr/>
          <p:nvPr/>
        </p:nvSpPr>
        <p:spPr>
          <a:xfrm>
            <a:off x="6127051" y="3248344"/>
            <a:ext cx="795454" cy="762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&quot;No&quot; Symbol 45"/>
          <p:cNvSpPr/>
          <p:nvPr/>
        </p:nvSpPr>
        <p:spPr>
          <a:xfrm>
            <a:off x="5788797" y="4864732"/>
            <a:ext cx="990600" cy="95481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Smiley Face 44"/>
          <p:cNvSpPr/>
          <p:nvPr/>
        </p:nvSpPr>
        <p:spPr>
          <a:xfrm>
            <a:off x="4526852" y="4087046"/>
            <a:ext cx="801140" cy="708907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&quot;No&quot; Symbol 37"/>
          <p:cNvSpPr/>
          <p:nvPr/>
        </p:nvSpPr>
        <p:spPr>
          <a:xfrm>
            <a:off x="3612452" y="3693619"/>
            <a:ext cx="808464" cy="78685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Smiley Face 58"/>
          <p:cNvSpPr/>
          <p:nvPr/>
        </p:nvSpPr>
        <p:spPr>
          <a:xfrm>
            <a:off x="2494889" y="3376282"/>
            <a:ext cx="795454" cy="762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&quot;No&quot; Symbol 84"/>
          <p:cNvSpPr/>
          <p:nvPr/>
        </p:nvSpPr>
        <p:spPr>
          <a:xfrm>
            <a:off x="2652956" y="4711628"/>
            <a:ext cx="747827" cy="7598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&quot;No&quot; Symbol 57"/>
          <p:cNvSpPr/>
          <p:nvPr/>
        </p:nvSpPr>
        <p:spPr>
          <a:xfrm>
            <a:off x="1654490" y="3445151"/>
            <a:ext cx="808464" cy="78685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46521" y="2390052"/>
            <a:ext cx="133350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74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 L 0.16667 -0.0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04444 L 0.31667 -0.0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-0.07778 L 0.4833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33 -0.13333 L 0.31667 -0.0888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-0.07778 L 0.39167 -0.2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-0.25556 L 0.5 -0.3888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0.38889 L 0.4 -0.2666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-0.25556 L 0.375 -0.4222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 -0.42222 L 0.39167 -0.2555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-0.25556 L 0.31667 -0.077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-0.07778 L 0.16667 -0.0444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6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04444 L 0.225 -0.1777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7778 L 0.33333 -0.2666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33 -0.26667 L 0.225 -0.188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7778 L 0.2 -0.333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33333 L 0.225 -0.177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17778 L 0.16667 -0.044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04444 L 1.38778E-17 0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 L 0.11667 -0.1777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42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-0.17778 L -0.00833 0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42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 L 0.01667 -0.2222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42" presetClass="path" presetSubtype="0" accel="50000" decel="5000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22222 L 0.075 -0.3555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500"/>
                            </p:stCondLst>
                            <p:childTnLst>
                              <p:par>
                                <p:cTn id="128" presetID="42" presetClass="path" presetSubtype="0" accel="50000" decel="5000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35556 L 0.01667 -0.2111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1" presetID="42" presetClass="path" presetSubtype="0" accel="50000" decel="5000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22222 L -0.01667 -0.3666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42" presetClass="path" presetSubtype="0" accel="50000" decel="5000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36667 L 0.01667 -0.21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42" presetClass="path" presetSubtype="0" accel="50000" decel="5000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22222 L 1.38778E-17 0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 L -0.11667 0.1444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9" grpId="15" animBg="1"/>
      <p:bldP spid="9" grpId="16" animBg="1"/>
      <p:bldP spid="9" grpId="17" animBg="1"/>
      <p:bldP spid="9" grpId="18" animBg="1"/>
      <p:bldP spid="9" grpId="19" animBg="1"/>
      <p:bldP spid="9" grpId="20" animBg="1"/>
      <p:bldP spid="9" grpId="21" animBg="1"/>
      <p:bldP spid="9" grpId="22" animBg="1"/>
      <p:bldP spid="9" grpId="23" animBg="1"/>
      <p:bldP spid="9" grpId="24" animBg="1"/>
      <p:bldP spid="9" grpId="25" animBg="1"/>
      <p:bldP spid="9" grpId="26" animBg="1"/>
      <p:bldP spid="40" grpId="0" animBg="1"/>
      <p:bldP spid="39" grpId="0" animBg="1"/>
      <p:bldP spid="46" grpId="0" animBg="1"/>
      <p:bldP spid="45" grpId="0" animBg="1"/>
      <p:bldP spid="38" grpId="0" animBg="1"/>
      <p:bldP spid="59" grpId="0" animBg="1"/>
      <p:bldP spid="85" grpId="1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Looking for every possible path is very demanding and not the most efficient; gets much slower for longer tracks</a:t>
            </a:r>
          </a:p>
          <a:p>
            <a:r>
              <a:rPr lang="en-US" dirty="0" smtClean="0"/>
              <a:t>The most effective time cutter:</a:t>
            </a:r>
          </a:p>
          <a:p>
            <a:pPr lvl="1"/>
            <a:r>
              <a:rPr lang="en-US" dirty="0" smtClean="0"/>
              <a:t>Find the max distance the current path can reach in the remaining turns</a:t>
            </a:r>
          </a:p>
          <a:p>
            <a:pPr lvl="1"/>
            <a:r>
              <a:rPr lang="en-US" dirty="0" smtClean="0"/>
              <a:t>If this is less than the shortest distance between the current point and the finish, go back one point</a:t>
            </a:r>
          </a:p>
          <a:p>
            <a:r>
              <a:rPr lang="en-US" dirty="0" smtClean="0"/>
              <a:t>Disallow crossing its own path, using a point 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01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3276600"/>
            <a:ext cx="4800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Various Tracks and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32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143"/>
            <a:ext cx="8229600" cy="1143000"/>
          </a:xfrm>
        </p:spPr>
        <p:txBody>
          <a:bodyPr/>
          <a:lstStyle/>
          <a:p>
            <a:r>
              <a:rPr lang="en-US" dirty="0" smtClean="0"/>
              <a:t>Solutions so Far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48350" y="5627484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turns: 9</a:t>
            </a:r>
          </a:p>
          <a:p>
            <a:r>
              <a:rPr lang="en-US" dirty="0" smtClean="0"/>
              <a:t>Count: 46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1437"/>
            <a:ext cx="3352800" cy="337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47800" y="562823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turns: 8</a:t>
            </a:r>
          </a:p>
          <a:p>
            <a:r>
              <a:rPr lang="en-US" dirty="0" smtClean="0"/>
              <a:t>Count: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121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5x5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121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10x10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0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so Far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436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turns: 14</a:t>
            </a:r>
          </a:p>
          <a:p>
            <a:r>
              <a:rPr lang="en-US" dirty="0" smtClean="0"/>
              <a:t>Count: 1927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6341"/>
            <a:ext cx="3406806" cy="365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58425"/>
            <a:ext cx="3886200" cy="36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579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turns: 9</a:t>
            </a:r>
          </a:p>
          <a:p>
            <a:r>
              <a:rPr lang="en-US" dirty="0" smtClean="0"/>
              <a:t>Count: 67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3599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Weird Pentagon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515" y="1359932"/>
            <a:ext cx="83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7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44500" y="228600"/>
            <a:ext cx="8229600" cy="990600"/>
          </a:xfrm>
        </p:spPr>
        <p:txBody>
          <a:bodyPr/>
          <a:lstStyle/>
          <a:p>
            <a:pPr algn="ctr"/>
            <a:r>
              <a:rPr lang="en-US" smtClean="0"/>
              <a:t>Racetrack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4478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need a grid with a boundary in the middle and/or along the outside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line represents the start/finish line</a:t>
            </a:r>
          </a:p>
          <a:p>
            <a:r>
              <a:rPr lang="en-US" dirty="0" smtClean="0"/>
              <a:t>The person to make it to the finish first wins</a:t>
            </a:r>
          </a:p>
        </p:txBody>
      </p:sp>
      <p:pic>
        <p:nvPicPr>
          <p:cNvPr id="19458" name="Picture 2" descr="Descri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0" y="2514600"/>
            <a:ext cx="515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2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so Far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4196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38300" y="52578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turns: 7</a:t>
            </a:r>
          </a:p>
          <a:p>
            <a:r>
              <a:rPr lang="en-US" dirty="0" smtClean="0"/>
              <a:t>Count: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139016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9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30" b="2466"/>
          <a:stretch/>
        </p:blipFill>
        <p:spPr bwMode="auto">
          <a:xfrm>
            <a:off x="1143001" y="1524000"/>
            <a:ext cx="7059440" cy="379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562496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turns: 15</a:t>
            </a:r>
          </a:p>
          <a:p>
            <a:r>
              <a:rPr lang="en-US" dirty="0" smtClean="0"/>
              <a:t>Count: 6971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6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“Aaron’s Track”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143000"/>
            <a:ext cx="6096000" cy="54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75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Acceleration is a crucial component of Racetrack</a:t>
            </a:r>
          </a:p>
          <a:p>
            <a:r>
              <a:rPr lang="en-US" dirty="0" smtClean="0"/>
              <a:t>Hugging corners is not always optimal if given more time to accelerate otherwise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39562"/>
            <a:ext cx="2971800" cy="32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54426"/>
            <a:ext cx="2982362" cy="32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52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Branching at Finish and Straightaways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Finish Branching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" t="932" r="80124" b="51667"/>
          <a:stretch/>
        </p:blipFill>
        <p:spPr>
          <a:xfrm>
            <a:off x="1231640" y="2444620"/>
            <a:ext cx="1892559" cy="419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81" t="1403" r="35384" b="86888"/>
          <a:stretch/>
        </p:blipFill>
        <p:spPr>
          <a:xfrm rot="5400000">
            <a:off x="4449538" y="4106027"/>
            <a:ext cx="4274509" cy="78685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52298" y="16002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Straightaway</a:t>
            </a:r>
          </a:p>
        </p:txBody>
      </p:sp>
    </p:spTree>
    <p:extLst>
      <p:ext uri="{BB962C8B-B14F-4D97-AF65-F5344CB8AC3E}">
        <p14:creationId xmlns:p14="http://schemas.microsoft.com/office/powerpoint/2010/main" xmlns="" val="26299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Racetrack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8229600" cy="11128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car must move the same distance as its last move plus or minus one unit on the y axis and/or x axis</a:t>
            </a:r>
          </a:p>
        </p:txBody>
      </p:sp>
      <p:pic>
        <p:nvPicPr>
          <p:cNvPr id="20482" name="Picture 2" descr="Mov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618" y="2749236"/>
            <a:ext cx="13144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 descr="Move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618" y="2749236"/>
            <a:ext cx="13144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22218" y="2901636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Up 2</a:t>
            </a:r>
          </a:p>
          <a:p>
            <a:pPr algn="ctr"/>
            <a:r>
              <a:rPr lang="en-US">
                <a:latin typeface="Constantia" pitchFamily="18" charset="0"/>
              </a:rPr>
              <a:t>Over 3</a:t>
            </a:r>
          </a:p>
        </p:txBody>
      </p:sp>
      <p:pic>
        <p:nvPicPr>
          <p:cNvPr id="20486" name="Picture 6" descr="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4218" y="4120836"/>
            <a:ext cx="51054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651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starting point and a racetrack, generate a path that reaches the finish line in the smallest number of </a:t>
            </a:r>
            <a:r>
              <a:rPr lang="en-US" b="1" dirty="0" smtClean="0"/>
              <a:t>turns</a:t>
            </a:r>
          </a:p>
          <a:p>
            <a:r>
              <a:rPr lang="en-US" dirty="0" smtClean="0"/>
              <a:t>Display the “fastest” path on the track in a visual representation</a:t>
            </a:r>
          </a:p>
          <a:p>
            <a:r>
              <a:rPr lang="en-US" dirty="0" smtClean="0"/>
              <a:t>Develop the algorithm in a way that generalizes to any racetrack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6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Program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err="1" smtClean="0"/>
              <a:t>GraphicsMain</a:t>
            </a:r>
            <a:r>
              <a:rPr lang="en-US" dirty="0" smtClean="0"/>
              <a:t> – Paints the grid and runs the program</a:t>
            </a:r>
          </a:p>
          <a:p>
            <a:pPr lvl="1"/>
            <a:r>
              <a:rPr lang="en-US" dirty="0" smtClean="0"/>
              <a:t>Point – Defines an (x, y, dx, </a:t>
            </a:r>
            <a:r>
              <a:rPr lang="en-US" dirty="0" err="1" smtClean="0"/>
              <a:t>dy</a:t>
            </a:r>
            <a:r>
              <a:rPr lang="en-US" dirty="0" smtClean="0"/>
              <a:t>) point</a:t>
            </a:r>
          </a:p>
          <a:p>
            <a:pPr lvl="1"/>
            <a:r>
              <a:rPr lang="en-US" dirty="0" smtClean="0"/>
              <a:t>Boundaries – Defines a racetrack map</a:t>
            </a:r>
          </a:p>
          <a:p>
            <a:pPr lvl="1"/>
            <a:r>
              <a:rPr lang="en-US" dirty="0" smtClean="0"/>
              <a:t>Line – Defines a (Point), (Point) line</a:t>
            </a:r>
          </a:p>
          <a:p>
            <a:pPr lvl="1"/>
            <a:r>
              <a:rPr lang="en-US" dirty="0" smtClean="0"/>
              <a:t>Solver – Contains the algorithms</a:t>
            </a:r>
          </a:p>
          <a:p>
            <a:pPr lvl="1"/>
            <a:r>
              <a:rPr lang="en-US" dirty="0" smtClean="0"/>
              <a:t>Path – Defines a path containing a list points</a:t>
            </a:r>
          </a:p>
          <a:p>
            <a:r>
              <a:rPr lang="en-US" dirty="0" smtClean="0"/>
              <a:t>Graphics2D, </a:t>
            </a:r>
            <a:r>
              <a:rPr lang="en-US" dirty="0" err="1" smtClean="0"/>
              <a:t>Jframe</a:t>
            </a:r>
            <a:r>
              <a:rPr lang="en-US" dirty="0" smtClean="0"/>
              <a:t> objects; Math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01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9" y="24143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and Visualizing the Track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91600" cy="4678363"/>
          </a:xfrm>
        </p:spPr>
        <p:txBody>
          <a:bodyPr/>
          <a:lstStyle/>
          <a:p>
            <a:r>
              <a:rPr lang="en-US" dirty="0" smtClean="0"/>
              <a:t>The origin is in the upper left hand corner</a:t>
            </a:r>
          </a:p>
          <a:p>
            <a:r>
              <a:rPr lang="en-US" dirty="0" smtClean="0"/>
              <a:t>The coordinate system is reflected across the y axis</a:t>
            </a:r>
          </a:p>
          <a:p>
            <a:r>
              <a:rPr lang="en-US" dirty="0"/>
              <a:t>The coordinate grid goes by 25s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57694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097" b="4760"/>
          <a:stretch/>
        </p:blipFill>
        <p:spPr bwMode="auto">
          <a:xfrm>
            <a:off x="381000" y="2971800"/>
            <a:ext cx="3657600" cy="367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35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and Visualizing the Path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track is just a set of lines</a:t>
            </a:r>
          </a:p>
          <a:p>
            <a:r>
              <a:rPr lang="en-US" dirty="0" smtClean="0"/>
              <a:t>However, the finish line is a bit more complicated</a:t>
            </a:r>
          </a:p>
          <a:p>
            <a:r>
              <a:rPr lang="en-US" dirty="0" smtClean="0"/>
              <a:t>We needed a “safety line” in addition to the finish line so that, in a looping track, the program will not try to cross back over from the start to the finish line</a:t>
            </a:r>
          </a:p>
          <a:p>
            <a:r>
              <a:rPr lang="en-US" dirty="0" smtClean="0"/>
              <a:t>They are off center to start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22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and Visualizing the Path Itself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27" t="299" r="37369" b="7867"/>
          <a:stretch/>
        </p:blipFill>
        <p:spPr bwMode="auto">
          <a:xfrm>
            <a:off x="3733800" y="1429215"/>
            <a:ext cx="1676400" cy="508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648200" y="2590800"/>
            <a:ext cx="173736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19400" y="2423532"/>
            <a:ext cx="1722120" cy="114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90800" y="3695700"/>
            <a:ext cx="1874520" cy="7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6093" y="2049959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“Safety Line”</a:t>
            </a:r>
          </a:p>
          <a:p>
            <a:pPr algn="ctr"/>
            <a:r>
              <a:rPr lang="en-US" sz="2200" dirty="0" smtClean="0"/>
              <a:t>x = 126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069" y="4022342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Starting Point</a:t>
            </a:r>
          </a:p>
          <a:p>
            <a:pPr algn="ctr"/>
            <a:r>
              <a:rPr lang="en-US" sz="2200" dirty="0" smtClean="0"/>
              <a:t>(125, 50)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560" y="2207928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Finish Line</a:t>
            </a:r>
          </a:p>
          <a:p>
            <a:pPr algn="ctr"/>
            <a:r>
              <a:rPr lang="en-US" sz="2200" dirty="0"/>
              <a:t>x</a:t>
            </a:r>
            <a:r>
              <a:rPr lang="en-US" sz="2200" dirty="0" smtClean="0"/>
              <a:t> = 128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0"/>
            <a:ext cx="2505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257800" y="3505200"/>
            <a:ext cx="2166938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72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Required </a:t>
            </a:r>
            <a:r>
              <a:rPr lang="en-US" dirty="0" err="1"/>
              <a:t>Maths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Vector for a line =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/>
                  <a:t>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/>
                  <a:t>y)</a:t>
                </a:r>
              </a:p>
              <a:p>
                <a:r>
                  <a:rPr lang="en-US" dirty="0" smtClean="0"/>
                  <a:t>Magnitude of a vector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2d cross product of (x1, y1) and (x2, y2)</a:t>
                </a:r>
              </a:p>
              <a:p>
                <a:pPr lvl="1"/>
                <a:r>
                  <a:rPr lang="en-US" dirty="0" err="1" smtClean="0"/>
                  <a:t>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(x1 * y1) – (y1 * x2)</a:t>
                </a:r>
              </a:p>
              <a:p>
                <a:r>
                  <a:rPr lang="en-US" dirty="0" smtClean="0"/>
                  <a:t>Possible points for (x, y) to move to on the grid</a:t>
                </a:r>
              </a:p>
              <a:p>
                <a:pPr lvl="1"/>
                <a:r>
                  <a:rPr lang="en-US" dirty="0" smtClean="0"/>
                  <a:t>(x + dx </a:t>
                </a:r>
                <a:r>
                  <a:rPr lang="en-US" dirty="0" smtClean="0">
                    <a:sym typeface="Symbol"/>
                  </a:rPr>
                  <a:t></a:t>
                </a:r>
                <a:r>
                  <a:rPr lang="en-US" dirty="0" smtClean="0"/>
                  <a:t> 25, y + </a:t>
                </a:r>
                <a:r>
                  <a:rPr lang="en-US" dirty="0" err="1" smtClean="0"/>
                  <a:t>dy</a:t>
                </a:r>
                <a:r>
                  <a:rPr lang="en-US" dirty="0" smtClean="0"/>
                  <a:t> </a:t>
                </a:r>
                <a:r>
                  <a:rPr lang="en-US" dirty="0">
                    <a:sym typeface="Symbol"/>
                  </a:rPr>
                  <a:t></a:t>
                </a:r>
                <a:r>
                  <a:rPr lang="en-US" dirty="0" smtClean="0"/>
                  <a:t> 25) or (x + dx, y + </a:t>
                </a:r>
                <a:r>
                  <a:rPr lang="en-US" dirty="0" err="1" smtClean="0"/>
                  <a:t>dy</a:t>
                </a:r>
                <a:r>
                  <a:rPr lang="en-US" dirty="0" smtClean="0"/>
                  <a:t>)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(x + dx </a:t>
                </a:r>
                <a:r>
                  <a:rPr lang="en-US" dirty="0">
                    <a:sym typeface="Symbol"/>
                  </a:rPr>
                  <a:t></a:t>
                </a:r>
                <a:r>
                  <a:rPr lang="en-US" dirty="0" smtClean="0"/>
                  <a:t> 25, y) or (x + dx, y + </a:t>
                </a:r>
                <a:r>
                  <a:rPr lang="en-US" dirty="0" err="1" smtClean="0"/>
                  <a:t>dy</a:t>
                </a:r>
                <a:r>
                  <a:rPr lang="en-US" dirty="0" smtClean="0"/>
                  <a:t> </a:t>
                </a:r>
                <a:r>
                  <a:rPr lang="en-US" dirty="0">
                    <a:sym typeface="Symbol"/>
                  </a:rPr>
                  <a:t></a:t>
                </a:r>
                <a:r>
                  <a:rPr lang="en-US" dirty="0" smtClean="0"/>
                  <a:t> 25)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525963"/>
              </a:xfrm>
              <a:blipFill rotWithShape="1">
                <a:blip r:embed="rId2" cstate="print"/>
                <a:stretch>
                  <a:fillRect l="-1544" t="-161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706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773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Solving the Game of Racetrack</vt:lpstr>
      <vt:lpstr>Racetrack</vt:lpstr>
      <vt:lpstr>Racetrack (Cont)</vt:lpstr>
      <vt:lpstr>Goals of the Program</vt:lpstr>
      <vt:lpstr>Components of the Program (Java)</vt:lpstr>
      <vt:lpstr>Processing and Visualizing the Track Itself</vt:lpstr>
      <vt:lpstr>Processing and Visualizing the Path Itself</vt:lpstr>
      <vt:lpstr>Processing and Visualizing the Path Itself</vt:lpstr>
      <vt:lpstr>Some Required Maths</vt:lpstr>
      <vt:lpstr>Finding Possible Points to Move to</vt:lpstr>
      <vt:lpstr>Some Required Maths</vt:lpstr>
      <vt:lpstr>Deciding a finish</vt:lpstr>
      <vt:lpstr>Developing our algorithm</vt:lpstr>
      <vt:lpstr>Developing our Algorithm</vt:lpstr>
      <vt:lpstr>Our Algorithm</vt:lpstr>
      <vt:lpstr>Optimization</vt:lpstr>
      <vt:lpstr>The Program in Action</vt:lpstr>
      <vt:lpstr>Solutions so Far</vt:lpstr>
      <vt:lpstr>Solutions so Far</vt:lpstr>
      <vt:lpstr>Solutions so Far</vt:lpstr>
      <vt:lpstr>Rectangle</vt:lpstr>
      <vt:lpstr>“Aaron’s Track”</vt:lpstr>
      <vt:lpstr>Trends in Solutions</vt:lpstr>
      <vt:lpstr>Branching at Finish and Straightaways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084864</cp:lastModifiedBy>
  <cp:revision>26</cp:revision>
  <dcterms:created xsi:type="dcterms:W3CDTF">2013-04-01T18:36:46Z</dcterms:created>
  <dcterms:modified xsi:type="dcterms:W3CDTF">2013-04-09T16:43:29Z</dcterms:modified>
</cp:coreProperties>
</file>