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80" r:id="rId3"/>
    <p:sldId id="263" r:id="rId4"/>
    <p:sldId id="258" r:id="rId5"/>
    <p:sldId id="265" r:id="rId6"/>
    <p:sldId id="266" r:id="rId7"/>
    <p:sldId id="259" r:id="rId8"/>
    <p:sldId id="271" r:id="rId9"/>
    <p:sldId id="270" r:id="rId10"/>
    <p:sldId id="269" r:id="rId11"/>
    <p:sldId id="268" r:id="rId12"/>
    <p:sldId id="267" r:id="rId13"/>
    <p:sldId id="272" r:id="rId14"/>
    <p:sldId id="273" r:id="rId15"/>
    <p:sldId id="275" r:id="rId16"/>
    <p:sldId id="276" r:id="rId17"/>
    <p:sldId id="274" r:id="rId18"/>
    <p:sldId id="277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94660"/>
  </p:normalViewPr>
  <p:slideViewPr>
    <p:cSldViewPr>
      <p:cViewPr>
        <p:scale>
          <a:sx n="87" d="100"/>
          <a:sy n="87" d="100"/>
        </p:scale>
        <p:origin x="-91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AB37-E9F1-463A-8FDC-B54574A216C8}" type="datetimeFigureOut">
              <a:rPr lang="en-US" smtClean="0"/>
              <a:pPr/>
              <a:t>7/15/2012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0040-A51C-46A3-B479-6A963185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AB37-E9F1-463A-8FDC-B54574A216C8}" type="datetimeFigureOut">
              <a:rPr lang="en-US" smtClean="0"/>
              <a:pPr/>
              <a:t>7/15/2012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0040-A51C-46A3-B479-6A963185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AB37-E9F1-463A-8FDC-B54574A216C8}" type="datetimeFigureOut">
              <a:rPr lang="en-US" smtClean="0"/>
              <a:pPr/>
              <a:t>7/15/2012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0040-A51C-46A3-B479-6A963185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AB37-E9F1-463A-8FDC-B54574A216C8}" type="datetimeFigureOut">
              <a:rPr lang="en-US" smtClean="0"/>
              <a:pPr/>
              <a:t>7/15/2012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0040-A51C-46A3-B479-6A963185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AB37-E9F1-463A-8FDC-B54574A216C8}" type="datetimeFigureOut">
              <a:rPr lang="en-US" smtClean="0"/>
              <a:pPr/>
              <a:t>7/15/2012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0040-A51C-46A3-B479-6A963185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AB37-E9F1-463A-8FDC-B54574A216C8}" type="datetimeFigureOut">
              <a:rPr lang="en-US" smtClean="0"/>
              <a:pPr/>
              <a:t>7/15/2012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0040-A51C-46A3-B479-6A963185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AB37-E9F1-463A-8FDC-B54574A216C8}" type="datetimeFigureOut">
              <a:rPr lang="en-US" smtClean="0"/>
              <a:pPr/>
              <a:t>7/15/2012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0040-A51C-46A3-B479-6A963185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AB37-E9F1-463A-8FDC-B54574A216C8}" type="datetimeFigureOut">
              <a:rPr lang="en-US" smtClean="0"/>
              <a:pPr/>
              <a:t>7/15/2012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0040-A51C-46A3-B479-6A963185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AB37-E9F1-463A-8FDC-B54574A216C8}" type="datetimeFigureOut">
              <a:rPr lang="en-US" smtClean="0"/>
              <a:pPr/>
              <a:t>7/15/2012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0040-A51C-46A3-B479-6A963185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AB37-E9F1-463A-8FDC-B54574A216C8}" type="datetimeFigureOut">
              <a:rPr lang="en-US" smtClean="0"/>
              <a:pPr/>
              <a:t>7/15/2012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0040-A51C-46A3-B479-6A963185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AB37-E9F1-463A-8FDC-B54574A216C8}" type="datetimeFigureOut">
              <a:rPr lang="en-US" smtClean="0"/>
              <a:pPr/>
              <a:t>7/15/2012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0040-A51C-46A3-B479-6A963185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AB37-E9F1-463A-8FDC-B54574A216C8}" type="datetimeFigureOut">
              <a:rPr lang="en-US" smtClean="0"/>
              <a:pPr/>
              <a:t>7/15/2012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80040-A51C-46A3-B479-6A963185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The Game of War:</a:t>
            </a:r>
            <a:br>
              <a:rPr lang="en-US" dirty="0" smtClean="0"/>
            </a:br>
            <a:r>
              <a:rPr lang="en-US" dirty="0" smtClean="0"/>
              <a:t>An Analysis through 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Graham Wright and Ryan Burns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Extrema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1600200"/>
          <a:ext cx="6400800" cy="3838575"/>
        </p:xfrm>
        <a:graphic>
          <a:graphicData uri="http://schemas.openxmlformats.org/drawingml/2006/table">
            <a:tbl>
              <a:tblPr/>
              <a:tblGrid>
                <a:gridCol w="2133600"/>
                <a:gridCol w="2133600"/>
                <a:gridCol w="2133600"/>
              </a:tblGrid>
              <a:tr h="7677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Minimum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Maximum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7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Cards Played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7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Battles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7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Wars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7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Rounds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5083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3657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Extended Wars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219200"/>
          <a:ext cx="6019800" cy="5181603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785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Type of War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Expected Count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Actual Count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5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Single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18.696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3,739,244,650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5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Double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1.094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218,847,131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5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Triple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12,621,650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5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Quadruple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713,463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5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Quintuple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0.000197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39,378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5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Sextuple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0.0000107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2,134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5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Septuple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0.000000495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5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Octuple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0.000000025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145" name="Object 1"/>
          <p:cNvGraphicFramePr>
            <a:graphicFrameLocks noChangeAspect="1"/>
          </p:cNvGraphicFramePr>
          <p:nvPr/>
        </p:nvGraphicFramePr>
        <p:xfrm>
          <a:off x="6248400" y="457200"/>
          <a:ext cx="2895600" cy="548958"/>
        </p:xfrm>
        <a:graphic>
          <a:graphicData uri="http://schemas.openxmlformats.org/presentationml/2006/ole">
            <p:oleObj spid="_x0000_s6145" name="Equation" r:id="rId3" imgW="1206360" imgH="228600" progId="Equation.3">
              <p:embed/>
            </p:oleObj>
          </a:graphicData>
        </a:graphic>
      </p:graphicFrame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6781800" y="1219200"/>
          <a:ext cx="1960563" cy="531678"/>
        </p:xfrm>
        <a:graphic>
          <a:graphicData uri="http://schemas.openxmlformats.org/presentationml/2006/ole">
            <p:oleObj spid="_x0000_s6146" name="Equation" r:id="rId4" imgW="74916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4876800" cy="914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Rare </a:t>
            </a:r>
            <a:r>
              <a:rPr lang="en-US" sz="3600" dirty="0" err="1" smtClean="0"/>
              <a:t>Octuple</a:t>
            </a:r>
            <a:r>
              <a:rPr lang="en-US" sz="3600" dirty="0" smtClean="0"/>
              <a:t> War</a:t>
            </a:r>
            <a:endParaRPr lang="en-US" sz="3600" dirty="0"/>
          </a:p>
        </p:txBody>
      </p:sp>
      <p:pic>
        <p:nvPicPr>
          <p:cNvPr id="2050" name="Picture 2" descr="G:\DCIM\100MEDIA\IMAG03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2161099" y="2106101"/>
            <a:ext cx="5202802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Aces’ Impact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1600200"/>
          <a:ext cx="7010399" cy="3966210"/>
        </p:xfrm>
        <a:graphic>
          <a:graphicData uri="http://schemas.openxmlformats.org/drawingml/2006/table">
            <a:tbl>
              <a:tblPr/>
              <a:tblGrid>
                <a:gridCol w="1666035"/>
                <a:gridCol w="2950691"/>
                <a:gridCol w="2393673"/>
              </a:tblGrid>
              <a:tr h="661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Number of Aces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Occurrence of Winning in this State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Probability of Winning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1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1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1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1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0.667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1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0600" y="59436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Average Winner Ace Count : 2.311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 of Hand’s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6858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Average Hand = 2(2+3+…+13+14) = 208</a:t>
            </a:r>
            <a:endParaRPr lang="en-US" dirty="0"/>
          </a:p>
        </p:txBody>
      </p:sp>
      <p:sp>
        <p:nvSpPr>
          <p:cNvPr id="27650" name="AutoShape 2" descr="http://www.nikinews.info/wp-content/uploads/2011/11/14.jpg"/>
          <p:cNvSpPr>
            <a:spLocks noChangeAspect="1" noChangeArrowheads="1"/>
          </p:cNvSpPr>
          <p:nvPr/>
        </p:nvSpPr>
        <p:spPr bwMode="auto">
          <a:xfrm>
            <a:off x="155575" y="-1622425"/>
            <a:ext cx="3257550" cy="33813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http://www.nikinews.info/wp-content/uploads/2011/11/14.jpg"/>
          <p:cNvSpPr>
            <a:spLocks noChangeAspect="1" noChangeArrowheads="1"/>
          </p:cNvSpPr>
          <p:nvPr/>
        </p:nvSpPr>
        <p:spPr bwMode="auto">
          <a:xfrm>
            <a:off x="155575" y="-1622425"/>
            <a:ext cx="3257550" cy="33813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2438400"/>
          <a:ext cx="7162800" cy="3101340"/>
        </p:xfrm>
        <a:graphic>
          <a:graphicData uri="http://schemas.openxmlformats.org/drawingml/2006/table">
            <a:tbl>
              <a:tblPr/>
              <a:tblGrid>
                <a:gridCol w="1585366"/>
                <a:gridCol w="3419044"/>
                <a:gridCol w="2158390"/>
              </a:tblGrid>
              <a:tr h="7753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Starting Hand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Occurrence of Winning in this State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Probability of Winning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53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&lt; 208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0.398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53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&gt; 208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0.573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0.59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53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==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208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0.029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0600" y="59436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Average Winner Hand Strength: 210.783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Your Winnings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smtClean="0"/>
              <a:t>Strategy 1 : (high - low) - (high - low)</a:t>
            </a:r>
          </a:p>
          <a:p>
            <a:pPr>
              <a:buNone/>
            </a:pPr>
            <a:r>
              <a:rPr lang="en-US" dirty="0" smtClean="0"/>
              <a:t>			winning pct. = 46.19%</a:t>
            </a:r>
          </a:p>
          <a:p>
            <a:r>
              <a:rPr lang="en-US" dirty="0" smtClean="0"/>
              <a:t>Strategy 2 : (low - high) - (low - high)</a:t>
            </a:r>
          </a:p>
          <a:p>
            <a:pPr>
              <a:buNone/>
            </a:pPr>
            <a:r>
              <a:rPr lang="en-US" dirty="0" smtClean="0"/>
              <a:t>			 winning pct. = 41.84%</a:t>
            </a:r>
          </a:p>
          <a:p>
            <a:r>
              <a:rPr lang="en-US" dirty="0" smtClean="0"/>
              <a:t>Strategy 3 : (high - low) - (low - high)</a:t>
            </a:r>
          </a:p>
          <a:p>
            <a:pPr>
              <a:buNone/>
            </a:pPr>
            <a:r>
              <a:rPr lang="en-US" dirty="0" smtClean="0"/>
              <a:t>			 winning pct. = 47.96%</a:t>
            </a:r>
          </a:p>
          <a:p>
            <a:r>
              <a:rPr lang="en-US" dirty="0" smtClean="0"/>
              <a:t>Strategy 4 : (low - high) - (high - low)</a:t>
            </a:r>
          </a:p>
          <a:p>
            <a:pPr>
              <a:buNone/>
            </a:pPr>
            <a:r>
              <a:rPr lang="en-US" dirty="0" smtClean="0"/>
              <a:t>			 winning pct. = 48.03%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Pregame Sorting and its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Low to high - (2 2 3 3 … K K A A)</a:t>
            </a:r>
          </a:p>
          <a:p>
            <a:pPr>
              <a:buNone/>
            </a:pPr>
            <a:r>
              <a:rPr lang="en-US" dirty="0" smtClean="0"/>
              <a:t>			 winning pct. = 52.59%</a:t>
            </a:r>
          </a:p>
          <a:p>
            <a:r>
              <a:rPr lang="en-US" dirty="0" smtClean="0"/>
              <a:t>High to low - (A K K Q … 3 3 2 2)</a:t>
            </a:r>
          </a:p>
          <a:p>
            <a:pPr>
              <a:buNone/>
            </a:pPr>
            <a:r>
              <a:rPr lang="en-US" dirty="0" smtClean="0"/>
              <a:t>			 winning pct. = 57.75%</a:t>
            </a:r>
          </a:p>
          <a:p>
            <a:r>
              <a:rPr lang="en-US" dirty="0" smtClean="0"/>
              <a:t>Alt. from the top - (A 2 A 3 … 9 7 8 8)</a:t>
            </a:r>
          </a:p>
          <a:p>
            <a:pPr>
              <a:buNone/>
            </a:pPr>
            <a:r>
              <a:rPr lang="en-US" dirty="0" smtClean="0"/>
              <a:t>			 winning pct. = 49.57%</a:t>
            </a:r>
          </a:p>
          <a:p>
            <a:r>
              <a:rPr lang="en-US" dirty="0" smtClean="0"/>
              <a:t>Alt. from the bottom - (8 7 9 7 … 3 K 3 A)</a:t>
            </a:r>
          </a:p>
          <a:p>
            <a:pPr>
              <a:buNone/>
            </a:pPr>
            <a:r>
              <a:rPr lang="en-US" dirty="0" smtClean="0"/>
              <a:t>			 winning pct. = 48.26%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Infinite Game of War?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800600"/>
            <a:ext cx="8229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  This </a:t>
            </a:r>
            <a:r>
              <a:rPr lang="en-US" sz="3200" dirty="0" smtClean="0"/>
              <a:t>pattern will cause p1 and p2 to win every </a:t>
            </a:r>
            <a:r>
              <a:rPr lang="en-US" sz="3200" dirty="0" smtClean="0"/>
              <a:t>other </a:t>
            </a:r>
            <a:r>
              <a:rPr lang="en-US" sz="3200" dirty="0" smtClean="0"/>
              <a:t>hand, forever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971800"/>
            <a:ext cx="8229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  If </a:t>
            </a:r>
            <a:r>
              <a:rPr lang="en-US" sz="3200" dirty="0" smtClean="0"/>
              <a:t>the winner returns the winnings to the bottom </a:t>
            </a:r>
            <a:r>
              <a:rPr lang="en-US" sz="3200" dirty="0" smtClean="0"/>
              <a:t>of </a:t>
            </a:r>
            <a:r>
              <a:rPr lang="en-US" sz="3200" dirty="0" smtClean="0"/>
              <a:t>the deck, p1’s first, then p2’s, an alternating high to low pattern forms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524000"/>
            <a:ext cx="8229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  Returning </a:t>
            </a:r>
            <a:r>
              <a:rPr lang="en-US" sz="3200" dirty="0" smtClean="0"/>
              <a:t>cards in the same order they were played allows for infinite war occurrences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Cycle in Action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524000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Player 1: [7, King, 9, Jack, 5, Ace, 3, 9, 2, King, 5, 6, 6, Queen, 4, 6, 2, Ace, 4, 10, 8, Jack, 6, 9, 3, Queen]</a:t>
            </a:r>
          </a:p>
          <a:p>
            <a:r>
              <a:rPr lang="en-US" dirty="0" smtClean="0"/>
              <a:t>Size: 26</a:t>
            </a:r>
          </a:p>
          <a:p>
            <a:r>
              <a:rPr lang="en-US" dirty="0" smtClean="0"/>
              <a:t>Player 2: [King, 10, Queen, 2, Queen, 8, King, 2, Jack, 3, 8, 5, 7, 4, 10, 8, Jack, 4, 9, 7, Ace, 3, Ace, 5]</a:t>
            </a:r>
          </a:p>
          <a:p>
            <a:r>
              <a:rPr lang="en-US" dirty="0" smtClean="0"/>
              <a:t>Size: 24</a:t>
            </a:r>
          </a:p>
          <a:p>
            <a:endParaRPr lang="en-US" dirty="0" smtClean="0"/>
          </a:p>
          <a:p>
            <a:r>
              <a:rPr lang="en-US" dirty="0" smtClean="0"/>
              <a:t>Battle Pot: [7, 10]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2400" y="4038600"/>
            <a:ext cx="861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1: [7, King, 9, Jack, 5, Ace, 3, 9, 2, King, 5, 6, 6, Queen, 4, 6, 2, Ace, 4, 10, 8, Jack, 6, 9, 3]</a:t>
            </a:r>
          </a:p>
          <a:p>
            <a:r>
              <a:rPr lang="en-US" dirty="0" smtClean="0"/>
              <a:t>Size: 25</a:t>
            </a:r>
          </a:p>
          <a:p>
            <a:r>
              <a:rPr lang="en-US" dirty="0" smtClean="0"/>
              <a:t>Player 2: [10, 7, King, 10, Queen, 2, Queen, 8, King, 2, Jack, 3, 8, 5, 7, 4, 10, 8, Jack, 4, 9, 7, Ace, 3, Ace]</a:t>
            </a:r>
          </a:p>
          <a:p>
            <a:r>
              <a:rPr lang="en-US" dirty="0" smtClean="0"/>
              <a:t>Size: 25</a:t>
            </a:r>
          </a:p>
          <a:p>
            <a:endParaRPr lang="en-US" dirty="0" smtClean="0"/>
          </a:p>
          <a:p>
            <a:r>
              <a:rPr lang="en-US" dirty="0" smtClean="0"/>
              <a:t>Battle Pot: [Queen, 5]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for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1"/>
            <a:ext cx="8229600" cy="685800"/>
          </a:xfrm>
        </p:spPr>
        <p:txBody>
          <a:bodyPr/>
          <a:lstStyle/>
          <a:p>
            <a:r>
              <a:rPr lang="en-US" dirty="0" smtClean="0"/>
              <a:t>The best strategy is no strategy at all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48000" y="3352800"/>
            <a:ext cx="2819400" cy="101566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</a:rPr>
              <a:t>WRONG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819400"/>
            <a:ext cx="86868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“The general who wins a battle makes many calculations in his temple ere the battle is fought. The general who loses a battle makes but few calculations beforehand</a:t>
            </a:r>
            <a:r>
              <a:rPr lang="en-US" sz="3200" dirty="0" smtClean="0"/>
              <a:t>.”</a:t>
            </a:r>
            <a:r>
              <a:rPr lang="en-US" sz="3200" dirty="0" smtClean="0"/>
              <a:t>			</a:t>
            </a:r>
            <a:r>
              <a:rPr lang="en-US" sz="3200" dirty="0" smtClean="0"/>
              <a:t>	 				-Sun </a:t>
            </a:r>
            <a:r>
              <a:rPr lang="en-US" sz="3200" dirty="0" smtClean="0"/>
              <a:t>Tzu, </a:t>
            </a:r>
            <a:r>
              <a:rPr lang="en-US" sz="3200" u="sng" dirty="0" smtClean="0"/>
              <a:t>The Art of War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819400"/>
            <a:ext cx="8686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“The general who wins a battle </a:t>
            </a:r>
            <a:r>
              <a:rPr lang="en-US" sz="3200" dirty="0" smtClean="0"/>
              <a:t>makes but few </a:t>
            </a:r>
            <a:r>
              <a:rPr lang="en-US" sz="3200" dirty="0" smtClean="0"/>
              <a:t>calculations in his temple ere the battle is fought. The general who loses a battle makes </a:t>
            </a:r>
            <a:r>
              <a:rPr lang="en-US" sz="3200" dirty="0" smtClean="0"/>
              <a:t>many calculations </a:t>
            </a:r>
            <a:r>
              <a:rPr lang="en-US" sz="3200" dirty="0" smtClean="0"/>
              <a:t>beforehand</a:t>
            </a:r>
            <a:r>
              <a:rPr lang="en-US" sz="3200" dirty="0" smtClean="0"/>
              <a:t>.”</a:t>
            </a:r>
          </a:p>
          <a:p>
            <a:r>
              <a:rPr lang="en-US" sz="3200" dirty="0" smtClean="0"/>
              <a:t>	</a:t>
            </a:r>
            <a:r>
              <a:rPr lang="en-US" sz="3200" dirty="0" smtClean="0"/>
              <a:t>			-Reality</a:t>
            </a:r>
            <a:r>
              <a:rPr lang="en-US" sz="3200" dirty="0" smtClean="0"/>
              <a:t>			</a:t>
            </a:r>
            <a:r>
              <a:rPr lang="en-US" sz="3200" dirty="0" smtClean="0"/>
              <a:t>	 	</a:t>
            </a:r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4" grpId="2" animBg="1"/>
      <p:bldP spid="5" grpId="0"/>
      <p:bldP spid="5" grpId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r>
              <a:rPr lang="en-US" dirty="0" smtClean="0"/>
              <a:t>Analyze some of the game’s oddities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smtClean="0"/>
              <a:t>The general who wins a battle </a:t>
            </a:r>
            <a:r>
              <a:rPr lang="en-US" dirty="0" smtClean="0"/>
              <a:t>makes many </a:t>
            </a:r>
            <a:r>
              <a:rPr lang="en-US" dirty="0" smtClean="0"/>
              <a:t>calculations in his temple ere the battle is </a:t>
            </a:r>
            <a:r>
              <a:rPr lang="en-US" dirty="0" smtClean="0"/>
              <a:t>fought. </a:t>
            </a:r>
            <a:r>
              <a:rPr lang="en-US" dirty="0" smtClean="0"/>
              <a:t>The general who loses a battle makes </a:t>
            </a:r>
            <a:r>
              <a:rPr lang="en-US" dirty="0" smtClean="0"/>
              <a:t>but few calculations </a:t>
            </a:r>
            <a:r>
              <a:rPr lang="en-US" dirty="0" smtClean="0"/>
              <a:t>beforehand</a:t>
            </a:r>
            <a:r>
              <a:rPr lang="en-US" dirty="0" smtClean="0"/>
              <a:t>.”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		-Sun Tzu, </a:t>
            </a:r>
            <a:r>
              <a:rPr lang="en-US" u="sng" dirty="0" smtClean="0"/>
              <a:t>The Art of War</a:t>
            </a:r>
          </a:p>
          <a:p>
            <a:r>
              <a:rPr lang="en-US" dirty="0" smtClean="0"/>
              <a:t>Is there a strategy to increase your winning %?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player is dealt 26 cards randomly.</a:t>
            </a:r>
          </a:p>
          <a:p>
            <a:r>
              <a:rPr lang="en-US" dirty="0" smtClean="0"/>
              <a:t>The game proceeds through a series of rounds and the winner takes all cards in play.</a:t>
            </a:r>
          </a:p>
          <a:p>
            <a:r>
              <a:rPr lang="en-US" dirty="0" smtClean="0"/>
              <a:t>Round – Any time cards are played, which could be either a battle or a war, but not both.</a:t>
            </a:r>
          </a:p>
          <a:p>
            <a:r>
              <a:rPr lang="en-US" dirty="0" smtClean="0"/>
              <a:t>Cards won go on the bottom of the deck and no shuffling of the deck is allowed between rounds.</a:t>
            </a:r>
          </a:p>
          <a:p>
            <a:r>
              <a:rPr lang="en-US" dirty="0" smtClean="0"/>
              <a:t>A player wins when his opponent has no cards remaining.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Battle</a:t>
            </a:r>
            <a:endParaRPr lang="en-US" dirty="0"/>
          </a:p>
        </p:txBody>
      </p:sp>
      <p:pic>
        <p:nvPicPr>
          <p:cNvPr id="10" name="Picture 2" descr="G:\DCIM\100MEDIA\IMAG0308.jpg"/>
          <p:cNvPicPr>
            <a:picLocks noChangeAspect="1" noChangeArrowheads="1"/>
          </p:cNvPicPr>
          <p:nvPr/>
        </p:nvPicPr>
        <p:blipFill>
          <a:blip r:embed="rId2" cstate="print"/>
          <a:srcRect l="11236" r="4494" b="4328"/>
          <a:stretch>
            <a:fillRect/>
          </a:stretch>
        </p:blipFill>
        <p:spPr bwMode="auto">
          <a:xfrm>
            <a:off x="1371600" y="1371600"/>
            <a:ext cx="6400800" cy="409651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5867400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Battle – Each player places one card and one player wins (ex. A v 4)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</a:t>
            </a:r>
            <a:endParaRPr lang="en-US" dirty="0"/>
          </a:p>
        </p:txBody>
      </p:sp>
      <p:pic>
        <p:nvPicPr>
          <p:cNvPr id="6" name="Picture 5" descr="G:\DCIM\100MEDIA\IMAG0310.jpg"/>
          <p:cNvPicPr>
            <a:picLocks noChangeAspect="1" noChangeArrowheads="1"/>
          </p:cNvPicPr>
          <p:nvPr/>
        </p:nvPicPr>
        <p:blipFill>
          <a:blip r:embed="rId2" cstate="print"/>
          <a:srcRect l="13529" r="9804"/>
          <a:stretch>
            <a:fillRect/>
          </a:stretch>
        </p:blipFill>
        <p:spPr bwMode="auto">
          <a:xfrm>
            <a:off x="1828800" y="1371600"/>
            <a:ext cx="5596128" cy="4114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0" y="5791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War – Both players place the same card, resulting in a tie (ex. 8 v 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War</a:t>
            </a:r>
            <a:endParaRPr lang="en-US" dirty="0"/>
          </a:p>
        </p:txBody>
      </p:sp>
      <p:pic>
        <p:nvPicPr>
          <p:cNvPr id="4" name="Picture 4" descr="G:\DCIM\100MEDIA\IMAG0311.jpg"/>
          <p:cNvPicPr>
            <a:picLocks noChangeAspect="1" noChangeArrowheads="1"/>
          </p:cNvPicPr>
          <p:nvPr/>
        </p:nvPicPr>
        <p:blipFill>
          <a:blip r:embed="rId2" cstate="print"/>
          <a:srcRect l="1449" t="8642" b="2469"/>
          <a:stretch>
            <a:fillRect/>
          </a:stretch>
        </p:blipFill>
        <p:spPr bwMode="auto">
          <a:xfrm rot="16200000">
            <a:off x="2529842" y="137159"/>
            <a:ext cx="4114798" cy="658368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5791200"/>
            <a:ext cx="9144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 smtClean="0"/>
              <a:t>Double War – An example of an extended war, as this pattern can continue.</a:t>
            </a: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to be Analyzed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cards played, battles, rounds, and wars per game over 200 million games</a:t>
            </a:r>
          </a:p>
          <a:p>
            <a:r>
              <a:rPr lang="en-US" dirty="0" smtClean="0"/>
              <a:t>Maximums and minimums </a:t>
            </a:r>
          </a:p>
          <a:p>
            <a:r>
              <a:rPr lang="en-US" dirty="0" smtClean="0"/>
              <a:t>Frequency of extended wars</a:t>
            </a:r>
          </a:p>
          <a:p>
            <a:r>
              <a:rPr lang="en-US" dirty="0" smtClean="0"/>
              <a:t>Relationship between strength of beginning hand and winning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1371600"/>
            <a:ext cx="8839200" cy="1509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/>
              <a:t>[King, King, 6, 2, 6, 5, 6, Queen, Ace, Queen, 4, 8, Jack, Queen, 6, 10, 9, 3, 10, 9, 10, 5, Jack, 8, 2, 8, 9, Queen, Ace, 3, King, Jack, 3, Ace, 4, 7, 9, 2, 3, 4, King, 5, 7, 8, 7, Ace, 5, 2, 10, 4, Jack, 7]</a:t>
            </a:r>
          </a:p>
          <a:p>
            <a:r>
              <a:rPr lang="en-US" sz="1500" dirty="0" smtClean="0"/>
              <a:t>Player 1: []</a:t>
            </a:r>
          </a:p>
          <a:p>
            <a:r>
              <a:rPr lang="en-US" sz="1500" dirty="0" smtClean="0"/>
              <a:t>Size: 0</a:t>
            </a:r>
          </a:p>
          <a:p>
            <a:r>
              <a:rPr lang="en-US" sz="1500" dirty="0" smtClean="0"/>
              <a:t>Player 2: []</a:t>
            </a:r>
          </a:p>
          <a:p>
            <a:r>
              <a:rPr lang="en-US" sz="1500" dirty="0" smtClean="0"/>
              <a:t>Size: 0</a:t>
            </a:r>
          </a:p>
          <a:p>
            <a:endParaRPr lang="en-US" sz="1500" dirty="0" smtClean="0"/>
          </a:p>
          <a:p>
            <a:endParaRPr lang="en-US" sz="1500" dirty="0" smtClean="0"/>
          </a:p>
          <a:p>
            <a:r>
              <a:rPr lang="en-US" sz="1500" dirty="0" smtClean="0"/>
              <a:t>Player 1: [2, 4, 5, 5, 3, Jack, Queen, 10, 2, Jack, 4, 9, 10, 8, 8, King, Queen, King, 5, 3, 6, 7, 10, 7, 9, Ace]</a:t>
            </a:r>
          </a:p>
          <a:p>
            <a:r>
              <a:rPr lang="en-US" sz="1500" dirty="0" smtClean="0"/>
              <a:t>Size: 26</a:t>
            </a:r>
          </a:p>
          <a:p>
            <a:r>
              <a:rPr lang="en-US" sz="1500" dirty="0" smtClean="0"/>
              <a:t>Player 2: [2, Jack, Jack, 5, Ace, 6, 2, 8, 9, 4, King, 7, 3, 7, Queen, Queen, King, 4, 8, 3, Ace, 10, 6, 9, 6, Ace]</a:t>
            </a:r>
          </a:p>
          <a:p>
            <a:r>
              <a:rPr lang="en-US" sz="1500" dirty="0" smtClean="0"/>
              <a:t>Size: 26</a:t>
            </a:r>
          </a:p>
          <a:p>
            <a:endParaRPr lang="en-US" sz="1500" dirty="0" smtClean="0"/>
          </a:p>
          <a:p>
            <a:r>
              <a:rPr lang="en-US" sz="1500" dirty="0" smtClean="0"/>
              <a:t>Cards Played: 0</a:t>
            </a:r>
          </a:p>
          <a:p>
            <a:r>
              <a:rPr lang="en-US" sz="1500" dirty="0" smtClean="0"/>
              <a:t>Rounds Played: 0</a:t>
            </a:r>
          </a:p>
          <a:p>
            <a:r>
              <a:rPr lang="en-US" sz="1500" dirty="0" smtClean="0"/>
              <a:t>Battles Played: 0</a:t>
            </a:r>
          </a:p>
          <a:p>
            <a:r>
              <a:rPr lang="en-US" sz="1500" dirty="0" smtClean="0"/>
              <a:t>Face off count: 0</a:t>
            </a:r>
          </a:p>
          <a:p>
            <a:endParaRPr lang="en-US" sz="1500" dirty="0" smtClean="0"/>
          </a:p>
          <a:p>
            <a:endParaRPr lang="en-US" sz="1500" dirty="0" smtClean="0"/>
          </a:p>
          <a:p>
            <a:r>
              <a:rPr lang="en-US" sz="1500" dirty="0" smtClean="0"/>
              <a:t>Player 1: [2, 4, 5, 5, 3, Jack, Queen, 10, 2, Jack, 4, 9, 10, 8, 8, King, Queen, King, 5, 3, 6, 7, 10, 7, 9]</a:t>
            </a:r>
          </a:p>
          <a:p>
            <a:r>
              <a:rPr lang="en-US" sz="1500" dirty="0" smtClean="0"/>
              <a:t>Size: 25</a:t>
            </a:r>
          </a:p>
          <a:p>
            <a:r>
              <a:rPr lang="en-US" sz="1500" dirty="0" smtClean="0"/>
              <a:t>Player 2: [2, Jack, Jack, 5, Ace, 6, 2, 8, 9, 4, King, 7, 3, 7, Queen, Queen, King, 4, 8, 3, Ace, 10, 6, 9, 6]</a:t>
            </a:r>
          </a:p>
          <a:p>
            <a:r>
              <a:rPr lang="en-US" sz="1500" dirty="0" smtClean="0"/>
              <a:t>Size: 25</a:t>
            </a:r>
          </a:p>
          <a:p>
            <a:endParaRPr lang="en-US" sz="1500" dirty="0" smtClean="0"/>
          </a:p>
          <a:p>
            <a:r>
              <a:rPr lang="en-US" sz="1500" dirty="0" smtClean="0"/>
              <a:t>Battle Pot: [Ace, Ace]</a:t>
            </a:r>
          </a:p>
          <a:p>
            <a:r>
              <a:rPr lang="en-US" sz="1500" dirty="0" smtClean="0"/>
              <a:t>winners: 12</a:t>
            </a:r>
          </a:p>
          <a:p>
            <a:r>
              <a:rPr lang="en-US" sz="1500" dirty="0" smtClean="0"/>
              <a:t>Cards Played: 2</a:t>
            </a:r>
          </a:p>
          <a:p>
            <a:r>
              <a:rPr lang="en-US" sz="1500" dirty="0" smtClean="0"/>
              <a:t>Rounds Played: 0</a:t>
            </a:r>
          </a:p>
          <a:p>
            <a:r>
              <a:rPr lang="en-US" sz="1500" dirty="0" smtClean="0"/>
              <a:t>Battles Played: 0</a:t>
            </a:r>
          </a:p>
          <a:p>
            <a:r>
              <a:rPr lang="en-US" sz="1500" dirty="0" smtClean="0"/>
              <a:t>Face off count: 0</a:t>
            </a:r>
          </a:p>
          <a:p>
            <a:endParaRPr lang="en-US" sz="1500" dirty="0" smtClean="0"/>
          </a:p>
          <a:p>
            <a:endParaRPr lang="en-US" sz="1500" dirty="0" smtClean="0"/>
          </a:p>
          <a:p>
            <a:r>
              <a:rPr lang="en-US" sz="1500" dirty="0" smtClean="0"/>
              <a:t>Player 1: [2, 4, 5, 5, 3, Jack, Queen, 10, 2, Jack, 4, 9, 10, 8, 8, King, Queen, King, 5, 3, 6, 7]</a:t>
            </a:r>
          </a:p>
          <a:p>
            <a:r>
              <a:rPr lang="en-US" sz="1500" dirty="0" smtClean="0"/>
              <a:t>Size: 22</a:t>
            </a:r>
          </a:p>
          <a:p>
            <a:r>
              <a:rPr lang="en-US" sz="1500" dirty="0" smtClean="0"/>
              <a:t>Player 2: [2, Jack, Jack, 5, Ace, 6, 2, 8, 9, 4, King, 7, 3, 7, Queen, Queen, King, 4, 8, 3, Ace, 10]</a:t>
            </a:r>
          </a:p>
          <a:p>
            <a:r>
              <a:rPr lang="en-US" sz="1500" dirty="0" smtClean="0"/>
              <a:t>Size: 22</a:t>
            </a:r>
          </a:p>
          <a:p>
            <a:endParaRPr lang="en-US" sz="1500" dirty="0" smtClean="0"/>
          </a:p>
          <a:p>
            <a:r>
              <a:rPr lang="en-US" sz="1500" dirty="0" smtClean="0"/>
              <a:t>Battle Pot: [Ace, Ace]</a:t>
            </a:r>
          </a:p>
          <a:p>
            <a:r>
              <a:rPr lang="en-US" sz="1500" dirty="0" err="1" smtClean="0"/>
              <a:t>tieDiscard</a:t>
            </a:r>
            <a:r>
              <a:rPr lang="en-US" sz="1500" dirty="0" smtClean="0"/>
              <a:t> Pile: [9, 7, 6, 9]</a:t>
            </a:r>
          </a:p>
          <a:p>
            <a:r>
              <a:rPr lang="en-US" sz="1500" dirty="0" err="1" smtClean="0"/>
              <a:t>TieDecision</a:t>
            </a:r>
            <a:r>
              <a:rPr lang="en-US" sz="1500" dirty="0" smtClean="0"/>
              <a:t> Pile: [10, 6]</a:t>
            </a:r>
          </a:p>
          <a:p>
            <a:r>
              <a:rPr lang="en-US" sz="1500" dirty="0" smtClean="0"/>
              <a:t>winners: 1</a:t>
            </a:r>
          </a:p>
          <a:p>
            <a:r>
              <a:rPr lang="en-US" sz="1500" dirty="0" smtClean="0"/>
              <a:t>Cards Played: 8</a:t>
            </a:r>
          </a:p>
          <a:p>
            <a:r>
              <a:rPr lang="en-US" sz="1500" dirty="0" smtClean="0"/>
              <a:t>Rounds Played: 1</a:t>
            </a:r>
          </a:p>
          <a:p>
            <a:r>
              <a:rPr lang="en-US" sz="1500" dirty="0" smtClean="0"/>
              <a:t>Battles Played: 0</a:t>
            </a:r>
          </a:p>
          <a:p>
            <a:r>
              <a:rPr lang="en-US" sz="1500" dirty="0" smtClean="0"/>
              <a:t>Face off count: 1</a:t>
            </a:r>
          </a:p>
          <a:p>
            <a:endParaRPr lang="en-US" sz="1500" dirty="0" smtClean="0"/>
          </a:p>
          <a:p>
            <a:endParaRPr lang="en-US" sz="1500" dirty="0" smtClean="0"/>
          </a:p>
          <a:p>
            <a:r>
              <a:rPr lang="en-US" sz="1500" dirty="0" smtClean="0"/>
              <a:t>Player 1: [10, 6, 9, 6, 7, 9, Ace, Ace, 2, 4, 5, 5, 3, Jack, Queen, 10, 2, Jack, 4, 9, 10, 8, 8, King, Queen, King, 5, 3, 6]</a:t>
            </a:r>
          </a:p>
          <a:p>
            <a:r>
              <a:rPr lang="en-US" sz="1500" dirty="0" smtClean="0"/>
              <a:t>Size: 29</a:t>
            </a:r>
          </a:p>
          <a:p>
            <a:r>
              <a:rPr lang="en-US" sz="1500" dirty="0" smtClean="0"/>
              <a:t>Player 2: [2, Jack, Jack, 5, Ace, 6, 2, 8, 9, 4, King, 7, 3, 7, Queen, Queen, King, 4, 8, 3, Ace]</a:t>
            </a:r>
          </a:p>
          <a:p>
            <a:r>
              <a:rPr lang="en-US" sz="1500" dirty="0" smtClean="0"/>
              <a:t>Size: 21</a:t>
            </a:r>
          </a:p>
          <a:p>
            <a:endParaRPr lang="en-US" sz="1500" dirty="0" smtClean="0"/>
          </a:p>
          <a:p>
            <a:r>
              <a:rPr lang="en-US" sz="1500" dirty="0" smtClean="0"/>
              <a:t>Battle Pot: [7, 10]</a:t>
            </a:r>
          </a:p>
          <a:p>
            <a:r>
              <a:rPr lang="en-US" sz="1500" dirty="0" err="1" smtClean="0"/>
              <a:t>tieDiscard</a:t>
            </a:r>
            <a:r>
              <a:rPr lang="en-US" sz="1500" dirty="0" smtClean="0"/>
              <a:t> Pile: [</a:t>
            </a:r>
          </a:p>
          <a:p>
            <a:r>
              <a:rPr lang="en-US" sz="1500" dirty="0" err="1" smtClean="0"/>
              <a:t>TieDecision</a:t>
            </a:r>
            <a:r>
              <a:rPr lang="en-US" sz="1500" dirty="0" smtClean="0"/>
              <a:t> Pile: [</a:t>
            </a:r>
          </a:p>
          <a:p>
            <a:r>
              <a:rPr lang="en-US" sz="1500" dirty="0" smtClean="0"/>
              <a:t>Cards Played: 10</a:t>
            </a:r>
          </a:p>
          <a:p>
            <a:r>
              <a:rPr lang="en-US" sz="1500" dirty="0" smtClean="0"/>
              <a:t>Rounds Played: 1</a:t>
            </a:r>
          </a:p>
          <a:p>
            <a:r>
              <a:rPr lang="en-US" sz="1500" dirty="0" smtClean="0"/>
              <a:t>Battles Played: 0</a:t>
            </a:r>
          </a:p>
          <a:p>
            <a:r>
              <a:rPr lang="en-US" sz="1500" dirty="0" smtClean="0"/>
              <a:t>Face off count: 1</a:t>
            </a:r>
          </a:p>
          <a:p>
            <a:endParaRPr lang="en-US" sz="1500" dirty="0" smtClean="0"/>
          </a:p>
          <a:p>
            <a:endParaRPr lang="en-US" sz="1500" dirty="0" smtClean="0"/>
          </a:p>
          <a:p>
            <a:endParaRPr lang="en-US" sz="1500" dirty="0" smtClean="0"/>
          </a:p>
          <a:p>
            <a:endParaRPr lang="en-US" sz="1500" dirty="0" smtClean="0"/>
          </a:p>
          <a:p>
            <a:endParaRPr lang="en-US" sz="1500" dirty="0" smtClean="0"/>
          </a:p>
          <a:p>
            <a:endParaRPr lang="en-US" sz="1500" dirty="0" smtClean="0"/>
          </a:p>
        </p:txBody>
      </p:sp>
      <p:sp useBgFill="1">
        <p:nvSpPr>
          <p:cNvPr id="5" name="Rectangle 4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3.33333E-6 -0.62291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62291 L -0.00834 -1.22291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-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Counts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1600200"/>
          <a:ext cx="5397500" cy="3838575"/>
        </p:xfrm>
        <a:graphic>
          <a:graphicData uri="http://schemas.openxmlformats.org/drawingml/2006/table">
            <a:tbl>
              <a:tblPr/>
              <a:tblGrid>
                <a:gridCol w="2698750"/>
                <a:gridCol w="2698750"/>
              </a:tblGrid>
              <a:tr h="76771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Averages per Game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67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Cards Played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752.842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7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Battles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298.883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7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Wars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18.696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(11.033)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7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Rounds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317.580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</TotalTime>
  <Words>1484</Words>
  <Application>Microsoft Office PowerPoint</Application>
  <PresentationFormat>On-screen Show (4:3)</PresentationFormat>
  <Paragraphs>219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Equation</vt:lpstr>
      <vt:lpstr>The Game of War: An Analysis through Simulation</vt:lpstr>
      <vt:lpstr>Goals</vt:lpstr>
      <vt:lpstr>Basics</vt:lpstr>
      <vt:lpstr>Battle</vt:lpstr>
      <vt:lpstr>War</vt:lpstr>
      <vt:lpstr>Double War</vt:lpstr>
      <vt:lpstr>Statistics to be Analyzed</vt:lpstr>
      <vt:lpstr>Data Collection</vt:lpstr>
      <vt:lpstr>Expected Counts</vt:lpstr>
      <vt:lpstr>Extrema</vt:lpstr>
      <vt:lpstr>Extended Wars</vt:lpstr>
      <vt:lpstr>The Rare Octuple War</vt:lpstr>
      <vt:lpstr>Aces’ Impact</vt:lpstr>
      <vt:lpstr>Strength of Hand’s Impact</vt:lpstr>
      <vt:lpstr>Returning Your Winnings</vt:lpstr>
      <vt:lpstr>Pregame Sorting and its Effect</vt:lpstr>
      <vt:lpstr>An Infinite Game of War?</vt:lpstr>
      <vt:lpstr>Infinite Cycle in Action</vt:lpstr>
      <vt:lpstr>Strategy for Success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Game of War</dc:title>
  <dc:creator>Ryan</dc:creator>
  <cp:lastModifiedBy>Ryan</cp:lastModifiedBy>
  <cp:revision>127</cp:revision>
  <dcterms:created xsi:type="dcterms:W3CDTF">2012-07-12T15:20:25Z</dcterms:created>
  <dcterms:modified xsi:type="dcterms:W3CDTF">2012-07-15T20:20:55Z</dcterms:modified>
</cp:coreProperties>
</file>