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64" r:id="rId14"/>
    <p:sldId id="265" r:id="rId15"/>
    <p:sldId id="267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45A"/>
    <a:srgbClr val="E59EDD"/>
    <a:srgbClr val="F2AA84"/>
    <a:srgbClr val="46B1E1"/>
    <a:srgbClr val="FFFFFF"/>
    <a:srgbClr val="A6CAEC"/>
    <a:srgbClr val="8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9311-2FF2-34C1-6CA0-79132CE6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D2FC8-769E-21C4-C2B6-B4FCB61E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B94DB-3A12-DE41-766C-6D529EF8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CD5C2-5834-E041-254F-70220F6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5D16-D8AE-66D1-4BCE-6E2FC66D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13B5-A4B0-0444-D6EB-2B920454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8782E-BAF2-16CF-28E6-BEAC5FE6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1B51-202D-AC8B-32B6-7369DDE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7F67-FA1D-2649-2892-0CAB081F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5966-AF69-9C42-7B80-60160EE6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9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5D8B5-A970-4BB3-CA71-F67C076A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6921A-D932-C2FB-9ECB-439649FE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A7CE-E3E8-2D57-B142-C1EF02CE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038A-B9C2-FEEC-07D7-DB18C313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D9021-7D03-9FC3-9106-193C317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05B4-6002-50C4-A8B4-C6037DC6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08323-8978-970C-7CD6-933017E5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0538-B4F4-380B-5A51-5EB6E90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34CDF-6CF6-5050-BBA5-C8E25EB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3CD7B-81EE-54A9-E4C4-20A737D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5A92-E204-E753-33B5-A079BBB6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5F4BA-925C-E09F-88EA-8F2D89E5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CAD4-EA85-F868-9826-22E80860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22AC3-FE3E-04A3-6363-517912B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527F0-7D37-CF45-1FDE-783EF187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A0063-A75A-3179-9AD6-7944767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3E9DA-1D74-5160-D918-F6C8F5A53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18BF3-8EBB-0994-8F0C-FBDF7761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3B6D0-D42C-00C8-9AF8-B5DCD99E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2BB1A-DB69-309C-B361-62EDDBE4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EAABE-EE3B-BC50-E77C-8B38E342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74E6-9C18-81AC-882C-464AAE2B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42ACE-6997-5967-2725-65F19A9E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B7014-6C1F-CF10-117D-710B3FF6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53255-476D-1BFB-70EB-AA3193A7C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7B31F-6B23-E66B-23AE-73A43FF6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79700-EF63-AB67-3730-78C51E0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4B360-329C-CCE2-B975-7932FDB4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C9F70-40C9-C4E6-3D47-DFD1781E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2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B81C-AA1D-5B17-C0CB-0A717DD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1C515-FED0-52E5-83C0-80956E6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60A35-502E-A56B-1B59-6253843D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6917-39AC-1966-D57D-B8268327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1BCAA-070B-1425-9055-B35FC7AA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9B79F-4A3C-53CE-1EA8-9413C3B0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51B4F-EE5A-5136-F51A-9DC975CD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905B0-8ED7-44FA-75D4-F303AF61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6B505-EC5F-7194-882F-B486B16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937E6-C4AA-EBCD-7DAD-4B7DA12C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ACDD4-7757-56FA-6C1A-8DB19DE0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FA259-1F3E-DC49-3A6E-31B5908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85648-FCED-D47E-5160-06F8DA0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FB00-D7B5-D2AE-2E65-6DB2A1E4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0187B-143D-B17B-331D-21663D63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0F4F7-FE61-8D8E-7398-4018D66B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FFCD3-DDF0-9890-A4ED-EB37CA43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D3362-EBB7-B7B5-9565-C52E507F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F213-FDBE-F9EC-9CE5-7E1368AA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F0B53-55A2-67A1-DB01-A81D3F44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66B17-95E1-C2B3-9208-A9051A03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95F0-2871-9907-0A61-A544CAB5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A3BCB-7A9E-49D8-BC99-9C793AC8F21A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68463-ED1A-914E-147D-9B246D78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65EC6-5D19-31B4-B953-33C8B552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BAE5-AD69-1060-1B28-D98416A5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제조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9C2DC-0B10-360E-3167-C8BC335E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9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8" name="그림 7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FC845C6C-770C-A811-F97A-294EBDC7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4" y="1014688"/>
            <a:ext cx="9538016" cy="536311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2EDBF7C-1687-4660-5B08-67E464BD07D6}"/>
              </a:ext>
            </a:extLst>
          </p:cNvPr>
          <p:cNvSpPr/>
          <p:nvPr/>
        </p:nvSpPr>
        <p:spPr>
          <a:xfrm>
            <a:off x="2472266" y="1705897"/>
            <a:ext cx="3022601" cy="668867"/>
          </a:xfrm>
          <a:prstGeom prst="wedgeRectCallout">
            <a:avLst>
              <a:gd name="adj1" fmla="val -19152"/>
              <a:gd name="adj2" fmla="val 1028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클릭하여 해당 의뢰에 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내용 및 수락 가능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3ED4B5E2-9A60-B9E0-9FC2-600F4D91FFB4}"/>
              </a:ext>
            </a:extLst>
          </p:cNvPr>
          <p:cNvSpPr/>
          <p:nvPr/>
        </p:nvSpPr>
        <p:spPr>
          <a:xfrm>
            <a:off x="8301556" y="2235200"/>
            <a:ext cx="3022601" cy="668867"/>
          </a:xfrm>
          <a:prstGeom prst="wedgeRectCallout">
            <a:avLst>
              <a:gd name="adj1" fmla="val -8508"/>
              <a:gd name="adj2" fmla="val -8571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 선택한 의뢰들을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 할 수 있는 버튼이다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5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E11AC-C677-464B-1202-A5C8FBFB4E71}"/>
              </a:ext>
            </a:extLst>
          </p:cNvPr>
          <p:cNvSpPr/>
          <p:nvPr/>
        </p:nvSpPr>
        <p:spPr>
          <a:xfrm>
            <a:off x="2082799" y="1103888"/>
            <a:ext cx="9897533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E01004-55AC-DE5F-2CDE-816F2ABAA920}"/>
              </a:ext>
            </a:extLst>
          </p:cNvPr>
          <p:cNvGrpSpPr/>
          <p:nvPr/>
        </p:nvGrpSpPr>
        <p:grpSpPr>
          <a:xfrm>
            <a:off x="5294452" y="2116859"/>
            <a:ext cx="3182372" cy="3434379"/>
            <a:chOff x="1202267" y="1552255"/>
            <a:chExt cx="2358821" cy="25456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760C39-05BC-1F1A-CA2B-42E131178C7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782357A0-FB0F-40EA-B6E2-2C6ADC2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4BE91-3657-93E3-EC07-9804D163B3F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0CE9D4-7AAE-2123-952E-6C96864055D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BA5C50-4460-E8D9-B830-66BF7A00535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46685A22-1658-EAA7-8AD3-884838DE1782}"/>
              </a:ext>
            </a:extLst>
          </p:cNvPr>
          <p:cNvSpPr/>
          <p:nvPr/>
        </p:nvSpPr>
        <p:spPr>
          <a:xfrm>
            <a:off x="1947334" y="2895558"/>
            <a:ext cx="3022601" cy="668867"/>
          </a:xfrm>
          <a:prstGeom prst="wedgeRectCallout">
            <a:avLst>
              <a:gd name="adj1" fmla="val 62080"/>
              <a:gd name="adj2" fmla="val -122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의뢰의 내용 요약을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로 표기</a:t>
            </a: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93555F33-27D6-5502-F832-E5316821DA9E}"/>
              </a:ext>
            </a:extLst>
          </p:cNvPr>
          <p:cNvSpPr/>
          <p:nvPr/>
        </p:nvSpPr>
        <p:spPr>
          <a:xfrm>
            <a:off x="4969813" y="5480508"/>
            <a:ext cx="3767672" cy="888138"/>
          </a:xfrm>
          <a:prstGeom prst="wedgeRectCallout">
            <a:avLst>
              <a:gd name="adj1" fmla="val 14135"/>
              <a:gd name="adj2" fmla="val -106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의뢰인이 요구하는 </a:t>
            </a:r>
            <a:r>
              <a:rPr lang="ko-KR" altLang="en-US" sz="1400" dirty="0" err="1">
                <a:solidFill>
                  <a:schemeClr val="tx1"/>
                </a:solidFill>
              </a:rPr>
              <a:t>포션의</a:t>
            </a:r>
            <a:r>
              <a:rPr lang="ko-KR" altLang="en-US" sz="1400" dirty="0">
                <a:solidFill>
                  <a:schemeClr val="tx1"/>
                </a:solidFill>
              </a:rPr>
              <a:t> 품질은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최소 값에서 최대 값 사이로 결정되며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제조 후 알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15D473EA-FCEE-D6DA-CB89-6834B27D6B6B}"/>
              </a:ext>
            </a:extLst>
          </p:cNvPr>
          <p:cNvSpPr/>
          <p:nvPr/>
        </p:nvSpPr>
        <p:spPr>
          <a:xfrm>
            <a:off x="7594240" y="1283289"/>
            <a:ext cx="4318360" cy="888138"/>
          </a:xfrm>
          <a:prstGeom prst="wedgeRectCallout">
            <a:avLst>
              <a:gd name="adj1" fmla="val -31157"/>
              <a:gd name="adj2" fmla="val 901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의뢰지의 테두리 색에 따라 </a:t>
            </a:r>
            <a:r>
              <a:rPr lang="ko-KR" altLang="en-US" sz="1400" dirty="0" err="1">
                <a:solidFill>
                  <a:schemeClr val="tx1"/>
                </a:solidFill>
              </a:rPr>
              <a:t>의뢰량이</a:t>
            </a:r>
            <a:r>
              <a:rPr lang="ko-KR" altLang="en-US" sz="1400" dirty="0">
                <a:solidFill>
                  <a:schemeClr val="tx1"/>
                </a:solidFill>
              </a:rPr>
              <a:t> 나뉜다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소량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일반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대량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특대량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14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상세 의뢰정보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19" name="그림 18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0ACE466F-BE98-22F8-A8E8-9F0D1DE9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80" y="978755"/>
            <a:ext cx="9988499" cy="5616413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BB71968A-40CA-0034-CF93-5B4E4B36436B}"/>
              </a:ext>
            </a:extLst>
          </p:cNvPr>
          <p:cNvSpPr/>
          <p:nvPr/>
        </p:nvSpPr>
        <p:spPr>
          <a:xfrm>
            <a:off x="2302933" y="1106799"/>
            <a:ext cx="3649134" cy="823912"/>
          </a:xfrm>
          <a:prstGeom prst="wedgeRectCallout">
            <a:avLst>
              <a:gd name="adj1" fmla="val -28128"/>
              <a:gd name="adj2" fmla="val 9223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뒷배경은 검은색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투명도 </a:t>
            </a:r>
            <a:r>
              <a:rPr lang="en-US" altLang="ko-KR" sz="1400" dirty="0">
                <a:solidFill>
                  <a:schemeClr val="tx1"/>
                </a:solidFill>
              </a:rPr>
              <a:t>40%)</a:t>
            </a:r>
            <a:r>
              <a:rPr lang="ko-KR" altLang="en-US" sz="1400" dirty="0">
                <a:solidFill>
                  <a:schemeClr val="tx1"/>
                </a:solidFill>
              </a:rPr>
              <a:t>로 표시되며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버튼을 클릭할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CDB379D-4C73-0C4F-EE46-0F3B4D9DC4D1}"/>
              </a:ext>
            </a:extLst>
          </p:cNvPr>
          <p:cNvSpPr/>
          <p:nvPr/>
        </p:nvSpPr>
        <p:spPr>
          <a:xfrm>
            <a:off x="1913462" y="5490716"/>
            <a:ext cx="3649134" cy="823912"/>
          </a:xfrm>
          <a:prstGeom prst="wedgeRectCallout">
            <a:avLst>
              <a:gd name="adj1" fmla="val 61199"/>
              <a:gd name="adj2" fmla="val 2852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받을 수 있는 의뢰 수 </a:t>
            </a:r>
            <a:r>
              <a:rPr lang="en-US" altLang="ko-KR" sz="1400" dirty="0">
                <a:solidFill>
                  <a:schemeClr val="tx1"/>
                </a:solidFill>
              </a:rPr>
              <a:t>/ 5)</a:t>
            </a:r>
            <a:r>
              <a:rPr lang="ko-KR" altLang="en-US" sz="1400" dirty="0">
                <a:solidFill>
                  <a:schemeClr val="tx1"/>
                </a:solidFill>
              </a:rPr>
              <a:t>로 표기된다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만약 받을 수 없다면 비활성화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093D0DB0-9A30-9272-9CCF-A78F1C4E6BA1}"/>
              </a:ext>
            </a:extLst>
          </p:cNvPr>
          <p:cNvSpPr/>
          <p:nvPr/>
        </p:nvSpPr>
        <p:spPr>
          <a:xfrm>
            <a:off x="2556933" y="4103378"/>
            <a:ext cx="2799642" cy="823912"/>
          </a:xfrm>
          <a:prstGeom prst="wedgeRectCallout">
            <a:avLst>
              <a:gd name="adj1" fmla="val 61767"/>
              <a:gd name="adj2" fmla="val 521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받을 수 있는 보상을 표기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5252B256-337B-6CAE-84C6-6FFC4E673E8A}"/>
              </a:ext>
            </a:extLst>
          </p:cNvPr>
          <p:cNvSpPr/>
          <p:nvPr/>
        </p:nvSpPr>
        <p:spPr>
          <a:xfrm>
            <a:off x="7797795" y="1315402"/>
            <a:ext cx="2799642" cy="823912"/>
          </a:xfrm>
          <a:prstGeom prst="wedgeRectCallout">
            <a:avLst>
              <a:gd name="adj1" fmla="val -30471"/>
              <a:gd name="adj2" fmla="val 8298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의뢰량에</a:t>
            </a:r>
            <a:r>
              <a:rPr lang="ko-KR" altLang="en-US" sz="1400" dirty="0">
                <a:solidFill>
                  <a:schemeClr val="tx1"/>
                </a:solidFill>
              </a:rPr>
              <a:t> 대한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r>
              <a:rPr lang="ko-KR" altLang="en-US" sz="1400" dirty="0">
                <a:solidFill>
                  <a:schemeClr val="tx1"/>
                </a:solidFill>
              </a:rPr>
              <a:t> 색을 표시</a:t>
            </a:r>
          </a:p>
        </p:txBody>
      </p:sp>
    </p:spTree>
    <p:extLst>
      <p:ext uri="{BB962C8B-B14F-4D97-AF65-F5344CB8AC3E}">
        <p14:creationId xmlns:p14="http://schemas.microsoft.com/office/powerpoint/2010/main" val="407216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656BE-790D-9DD0-AA03-0014AE55CACB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랜덤하게 투입되는 재료의 용량을 잘 맞춰서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pic>
        <p:nvPicPr>
          <p:cNvPr id="14" name="그림 13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8FDD3416-CC65-09F7-E434-FBDAE2A1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  <p:pic>
        <p:nvPicPr>
          <p:cNvPr id="19" name="그림 1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52DD3175-C4F4-066E-35E3-8B6F12479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B7ECD03F-49AC-E9D8-4C93-8650123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48" y="995409"/>
            <a:ext cx="9808498" cy="551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7F980C21-630B-2839-5F2F-0635E4639CE7}"/>
              </a:ext>
            </a:extLst>
          </p:cNvPr>
          <p:cNvSpPr/>
          <p:nvPr/>
        </p:nvSpPr>
        <p:spPr>
          <a:xfrm>
            <a:off x="8496043" y="692252"/>
            <a:ext cx="3226313" cy="622395"/>
          </a:xfrm>
          <a:prstGeom prst="wedgeRectCallout">
            <a:avLst>
              <a:gd name="adj1" fmla="val -25094"/>
              <a:gd name="adj2" fmla="val 11923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 err="1">
                <a:solidFill>
                  <a:schemeClr val="tx1"/>
                </a:solidFill>
              </a:rPr>
              <a:t>이되면</a:t>
            </a:r>
            <a:r>
              <a:rPr lang="ko-KR" altLang="en-US" sz="1200" dirty="0">
                <a:solidFill>
                  <a:schemeClr val="tx1"/>
                </a:solidFill>
              </a:rPr>
              <a:t> 빨간색으로 표시되며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투입 버튼이 재료 수급 버튼으로 변경된다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4755812B-E9BE-C882-D610-08A59EC74A08}"/>
              </a:ext>
            </a:extLst>
          </p:cNvPr>
          <p:cNvSpPr/>
          <p:nvPr/>
        </p:nvSpPr>
        <p:spPr>
          <a:xfrm>
            <a:off x="6724066" y="2356469"/>
            <a:ext cx="2604661" cy="442548"/>
          </a:xfrm>
          <a:prstGeom prst="wedgeRectCallout">
            <a:avLst>
              <a:gd name="adj1" fmla="val -16544"/>
              <a:gd name="adj2" fmla="val -11892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아이콘 위로 마우스가 지나갈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재료의 이름을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F9C21804-3EF7-E7A0-954E-C3605E0FC8EB}"/>
              </a:ext>
            </a:extLst>
          </p:cNvPr>
          <p:cNvSpPr/>
          <p:nvPr/>
        </p:nvSpPr>
        <p:spPr>
          <a:xfrm>
            <a:off x="3320331" y="4627869"/>
            <a:ext cx="3226313" cy="622395"/>
          </a:xfrm>
          <a:prstGeom prst="wedgeRectCallout">
            <a:avLst>
              <a:gd name="adj1" fmla="val 22716"/>
              <a:gd name="adj2" fmla="val -855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해당 재료가 어느정도 들어갔는지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아이콘위에 숫자로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현재용량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최대용량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F6F0DA2E-166B-C93E-72E6-E8487F1CB617}"/>
              </a:ext>
            </a:extLst>
          </p:cNvPr>
          <p:cNvSpPr/>
          <p:nvPr/>
        </p:nvSpPr>
        <p:spPr>
          <a:xfrm>
            <a:off x="5938840" y="2982656"/>
            <a:ext cx="3226313" cy="622395"/>
          </a:xfrm>
          <a:prstGeom prst="wedgeRectCallout">
            <a:avLst>
              <a:gd name="adj1" fmla="val -3909"/>
              <a:gd name="adj2" fmla="val 8509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용량이 최대 용량과 동일 할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빨간색으로 글씨를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F6972F86-7EA9-71D7-0963-902B5D024632}"/>
              </a:ext>
            </a:extLst>
          </p:cNvPr>
          <p:cNvSpPr/>
          <p:nvPr/>
        </p:nvSpPr>
        <p:spPr>
          <a:xfrm>
            <a:off x="3011055" y="5470063"/>
            <a:ext cx="3445164" cy="622395"/>
          </a:xfrm>
          <a:prstGeom prst="wedgeRectCallout">
            <a:avLst>
              <a:gd name="adj1" fmla="val 60082"/>
              <a:gd name="adj2" fmla="val 1831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품질은 </a:t>
            </a:r>
            <a:r>
              <a:rPr lang="ko-KR" altLang="en-US" sz="1200">
                <a:solidFill>
                  <a:schemeClr val="tx1"/>
                </a:solidFill>
              </a:rPr>
              <a:t>투입된 용량들의 </a:t>
            </a:r>
            <a:r>
              <a:rPr lang="ko-KR" altLang="en-US" sz="1200" dirty="0">
                <a:solidFill>
                  <a:schemeClr val="tx1"/>
                </a:solidFill>
              </a:rPr>
              <a:t>합으로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104F0828-7C6A-E99F-D043-F4E7D747B4A6}"/>
              </a:ext>
            </a:extLst>
          </p:cNvPr>
          <p:cNvSpPr/>
          <p:nvPr/>
        </p:nvSpPr>
        <p:spPr>
          <a:xfrm>
            <a:off x="8386617" y="4608501"/>
            <a:ext cx="3445164" cy="622395"/>
          </a:xfrm>
          <a:prstGeom prst="wedgeRectCallout">
            <a:avLst>
              <a:gd name="adj1" fmla="val -12036"/>
              <a:gd name="adj2" fmla="val 1014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버튼을 클릭하면 현재 품질로 </a:t>
            </a:r>
            <a:r>
              <a:rPr lang="ko-KR" altLang="en-US" sz="1200" dirty="0" err="1">
                <a:solidFill>
                  <a:schemeClr val="tx1"/>
                </a:solidFill>
              </a:rPr>
              <a:t>포션이</a:t>
            </a:r>
            <a:r>
              <a:rPr lang="ko-KR" altLang="en-US" sz="1200" dirty="0">
                <a:solidFill>
                  <a:schemeClr val="tx1"/>
                </a:solidFill>
              </a:rPr>
              <a:t> 제조된다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74413A02-DFA5-4A90-A77F-3EA2B180E75F}"/>
              </a:ext>
            </a:extLst>
          </p:cNvPr>
          <p:cNvSpPr/>
          <p:nvPr/>
        </p:nvSpPr>
        <p:spPr>
          <a:xfrm>
            <a:off x="1913464" y="4033743"/>
            <a:ext cx="3445164" cy="442548"/>
          </a:xfrm>
          <a:prstGeom prst="wedgeRectCallout">
            <a:avLst>
              <a:gd name="adj1" fmla="val 9433"/>
              <a:gd name="adj2" fmla="val -798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단계에서는 요구 품질이 범위로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추가 설명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투입을 클릭하면 </a:t>
            </a:r>
            <a:r>
              <a:rPr lang="en-US" altLang="ko-KR" sz="1300" dirty="0"/>
              <a:t>1 ~</a:t>
            </a:r>
            <a:r>
              <a:rPr lang="ko-KR" altLang="en-US" sz="1300" dirty="0"/>
              <a:t> </a:t>
            </a:r>
            <a:r>
              <a:rPr lang="en-US" altLang="ko-KR" sz="1300" dirty="0"/>
              <a:t>13</a:t>
            </a:r>
            <a:r>
              <a:rPr lang="ko-KR" altLang="en-US" sz="1300" dirty="0"/>
              <a:t>사이의 수치로 들어가진다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투입시</a:t>
            </a:r>
            <a:r>
              <a:rPr lang="ko-KR" altLang="en-US" sz="1300" dirty="0"/>
              <a:t> 투입한 만큼 재고에서 수치가 빠진다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한번 사용한 카드는 충전하기전까지 사용할 수 없다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 수치가 </a:t>
            </a:r>
            <a:r>
              <a:rPr lang="en-US" altLang="ko-KR" sz="1300" dirty="0"/>
              <a:t>0</a:t>
            </a:r>
            <a:r>
              <a:rPr lang="ko-KR" altLang="en-US" sz="1300" dirty="0"/>
              <a:t>이 되면 빨간색으로 표시한다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재료를 누르면 재화를 소모해서 충전된다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4135912" y="12197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673825" y="12197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포션양조기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각 재료별로 현재 용량이 표시가 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용량의 경우 레시피를 통해 확인할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포션의</a:t>
            </a:r>
            <a:r>
              <a:rPr lang="ko-KR" altLang="en-US" sz="1300" dirty="0"/>
              <a:t> 품질은 현재 재료들의 용량의 총합이다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용량은 </a:t>
            </a:r>
            <a:r>
              <a:rPr lang="en-US" altLang="ko-KR" sz="1300" dirty="0"/>
              <a:t>“</a:t>
            </a:r>
            <a:r>
              <a:rPr lang="ko-KR" altLang="en-US" sz="1300" dirty="0"/>
              <a:t>현재 용량 </a:t>
            </a:r>
            <a:r>
              <a:rPr lang="en-US" altLang="ko-KR" sz="1300" dirty="0"/>
              <a:t>/ </a:t>
            </a:r>
            <a:r>
              <a:rPr lang="ko-KR" altLang="en-US" sz="1300" dirty="0"/>
              <a:t>최대용량</a:t>
            </a:r>
            <a:r>
              <a:rPr lang="en-US" altLang="ko-KR" sz="1300" dirty="0"/>
              <a:t>”</a:t>
            </a:r>
            <a:r>
              <a:rPr lang="ko-KR" altLang="en-US" sz="1300" dirty="0"/>
              <a:t>으로 표기된다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용량에 가까워지면 빨간색으로 표기된다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37" name="그림 36" descr="스크린샷, 텍스트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8F87F401-437D-A844-2BDE-DB9B5D8A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51" y="2305390"/>
            <a:ext cx="2762143" cy="1870249"/>
          </a:xfrm>
          <a:prstGeom prst="rect">
            <a:avLst/>
          </a:prstGeom>
        </p:spPr>
      </p:pic>
      <p:pic>
        <p:nvPicPr>
          <p:cNvPr id="39" name="그림 3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B7250F7C-7ED6-A5AB-4992-89624642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46" y="2225220"/>
            <a:ext cx="3864494" cy="21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요구 품질 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</p:spTree>
    <p:extLst>
      <p:ext uri="{BB962C8B-B14F-4D97-AF65-F5344CB8AC3E}">
        <p14:creationId xmlns:p14="http://schemas.microsoft.com/office/powerpoint/2010/main" val="2537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결과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보상으로 재화와 </a:t>
            </a:r>
            <a:r>
              <a:rPr lang="ko-KR" altLang="en-US" sz="1300" dirty="0" err="1"/>
              <a:t>레시피중</a:t>
            </a:r>
            <a:r>
              <a:rPr lang="ko-KR" altLang="en-US" sz="1300" dirty="0"/>
              <a:t> 한가지를 고를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레시피는 다음날부터 사용이 가능하다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보상을 받고 나서는 상점을 이용할 수 있다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3773634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성공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773212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실패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실패하게 되면 위약금을 내야 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실패하는 경우는 </a:t>
            </a:r>
            <a:r>
              <a:rPr lang="en-US" altLang="ko-KR" sz="1300" dirty="0"/>
              <a:t>2</a:t>
            </a:r>
            <a:r>
              <a:rPr lang="ko-KR" altLang="en-US" sz="1300" dirty="0"/>
              <a:t>가지 있다</a:t>
            </a:r>
            <a:r>
              <a:rPr lang="en-US" altLang="ko-KR" sz="13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300" dirty="0"/>
              <a:t>1</a:t>
            </a:r>
            <a:r>
              <a:rPr lang="ko-KR" altLang="en-US" sz="1300" dirty="0"/>
              <a:t>가지의 재료가 최대 용량을 넘어 갔을 경우</a:t>
            </a:r>
            <a:endParaRPr lang="en-US" altLang="ko-KR" sz="13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300" dirty="0"/>
              <a:t>제조한 </a:t>
            </a:r>
            <a:r>
              <a:rPr lang="ko-KR" altLang="en-US" sz="1300" dirty="0" err="1"/>
              <a:t>포션</a:t>
            </a:r>
            <a:r>
              <a:rPr lang="ko-KR" altLang="en-US" sz="1300" dirty="0"/>
              <a:t> 품질이 요구 품질보다 낮을 경우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위약금은 보상금액의 </a:t>
            </a:r>
            <a:r>
              <a:rPr lang="en-US" altLang="ko-KR" sz="1300" dirty="0"/>
              <a:t>10%</a:t>
            </a:r>
            <a:r>
              <a:rPr lang="ko-KR" altLang="en-US" sz="1300" dirty="0"/>
              <a:t>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지불하고 바로 다음 의뢰로 넘어가게 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</p:spTree>
    <p:extLst>
      <p:ext uri="{BB962C8B-B14F-4D97-AF65-F5344CB8AC3E}">
        <p14:creationId xmlns:p14="http://schemas.microsoft.com/office/powerpoint/2010/main" val="142303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상점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132148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262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재화를 이용해 의뢰를 수행하는데 필요한 아이템 혹은 버프를 구매하는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375009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483127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플레이어가 </a:t>
            </a:r>
            <a:r>
              <a:rPr lang="en-US" altLang="ko-KR" b="1" dirty="0"/>
              <a:t>5</a:t>
            </a:r>
            <a:r>
              <a:rPr lang="ko-KR" altLang="en-US" b="1" dirty="0"/>
              <a:t>개의 의뢰를 끝내고 목표치에 도달 했는지 확인 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5501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C37B-81B9-85A6-99BB-91AB08EE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2020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DA480E-A661-56A4-E726-4131691C4867}"/>
              </a:ext>
            </a:extLst>
          </p:cNvPr>
          <p:cNvCxnSpPr>
            <a:cxnSpLocks/>
          </p:cNvCxnSpPr>
          <p:nvPr/>
        </p:nvCxnSpPr>
        <p:spPr>
          <a:xfrm>
            <a:off x="465667" y="982134"/>
            <a:ext cx="1126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D8C78-8A8B-3E56-896F-B865D25D1EF9}"/>
              </a:ext>
            </a:extLst>
          </p:cNvPr>
          <p:cNvSpPr/>
          <p:nvPr/>
        </p:nvSpPr>
        <p:spPr>
          <a:xfrm>
            <a:off x="465666" y="263654"/>
            <a:ext cx="284965" cy="642277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2064DD-7484-6A49-2368-013F4D8BAAD8}"/>
              </a:ext>
            </a:extLst>
          </p:cNvPr>
          <p:cNvGrpSpPr/>
          <p:nvPr/>
        </p:nvGrpSpPr>
        <p:grpSpPr>
          <a:xfrm>
            <a:off x="388832" y="1851787"/>
            <a:ext cx="2405172" cy="1674084"/>
            <a:chOff x="295695" y="1521585"/>
            <a:chExt cx="2405172" cy="1674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7E043-EFEB-4ACE-C210-7DAD461A4B8C}"/>
                </a:ext>
              </a:extLst>
            </p:cNvPr>
            <p:cNvSpPr txBox="1"/>
            <p:nvPr/>
          </p:nvSpPr>
          <p:spPr>
            <a:xfrm>
              <a:off x="465666" y="2118451"/>
              <a:ext cx="22352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게임 간단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장르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주요 요소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조작법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87DA03-14AA-4F87-0F95-F8F6A3CEEE7C}"/>
                </a:ext>
              </a:extLst>
            </p:cNvPr>
            <p:cNvSpPr/>
            <p:nvPr/>
          </p:nvSpPr>
          <p:spPr>
            <a:xfrm>
              <a:off x="295695" y="1535119"/>
              <a:ext cx="220132" cy="496152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AA377F-C36A-2C81-E7B2-C35373B4C845}"/>
                </a:ext>
              </a:extLst>
            </p:cNvPr>
            <p:cNvSpPr txBox="1"/>
            <p:nvPr/>
          </p:nvSpPr>
          <p:spPr>
            <a:xfrm>
              <a:off x="5757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소개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8CA0F2-7DC4-D48D-F041-6F123A89FB0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05761" y="2031271"/>
              <a:ext cx="0" cy="1164398"/>
            </a:xfrm>
            <a:prstGeom prst="line">
              <a:avLst/>
            </a:prstGeom>
            <a:ln w="38100">
              <a:solidFill>
                <a:srgbClr val="46B1E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6273AA-7827-191C-48D3-E8E79ED200ED}"/>
              </a:ext>
            </a:extLst>
          </p:cNvPr>
          <p:cNvGrpSpPr/>
          <p:nvPr/>
        </p:nvGrpSpPr>
        <p:grpSpPr>
          <a:xfrm>
            <a:off x="3404119" y="3613051"/>
            <a:ext cx="2405172" cy="1920305"/>
            <a:chOff x="2700867" y="3282849"/>
            <a:chExt cx="2405172" cy="19203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72B842-2F4C-3C9E-8AE6-B17E89BA9623}"/>
                </a:ext>
              </a:extLst>
            </p:cNvPr>
            <p:cNvSpPr txBox="1"/>
            <p:nvPr/>
          </p:nvSpPr>
          <p:spPr>
            <a:xfrm>
              <a:off x="2870838" y="3879715"/>
              <a:ext cx="223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플레이 흐름도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의뢰 게시판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/>
                <a:t>포션</a:t>
              </a:r>
              <a:r>
                <a:rPr lang="ko-KR" altLang="en-US" sz="1600" dirty="0"/>
                <a:t> 제조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상점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정산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2C5A63E-0B51-C6C6-74A7-B9F2523A0479}"/>
                </a:ext>
              </a:extLst>
            </p:cNvPr>
            <p:cNvSpPr/>
            <p:nvPr/>
          </p:nvSpPr>
          <p:spPr>
            <a:xfrm>
              <a:off x="2700867" y="3296383"/>
              <a:ext cx="220132" cy="4961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A89D5-C86E-1749-C626-FE8295982A32}"/>
                </a:ext>
              </a:extLst>
            </p:cNvPr>
            <p:cNvSpPr txBox="1"/>
            <p:nvPr/>
          </p:nvSpPr>
          <p:spPr>
            <a:xfrm>
              <a:off x="2980904" y="3282849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플레이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E67CDD5-42CF-F579-68B2-21608FAA427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2810933" y="3792535"/>
              <a:ext cx="0" cy="132671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1A65D6-A865-171E-15E7-CA7793CA56C0}"/>
              </a:ext>
            </a:extLst>
          </p:cNvPr>
          <p:cNvGrpSpPr/>
          <p:nvPr/>
        </p:nvGrpSpPr>
        <p:grpSpPr>
          <a:xfrm>
            <a:off x="6419406" y="1851787"/>
            <a:ext cx="2405172" cy="1427863"/>
            <a:chOff x="6442495" y="1521585"/>
            <a:chExt cx="2405172" cy="14278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374EDA-AEB7-AE69-16A3-194C3509840A}"/>
                </a:ext>
              </a:extLst>
            </p:cNvPr>
            <p:cNvSpPr txBox="1"/>
            <p:nvPr/>
          </p:nvSpPr>
          <p:spPr>
            <a:xfrm>
              <a:off x="6612466" y="2118451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레시피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재료 카드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재화</a:t>
              </a:r>
              <a:endParaRPr lang="en-US" altLang="ko-KR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B7E5BD-31C3-CBA2-8ACD-D9D4D24F2727}"/>
                </a:ext>
              </a:extLst>
            </p:cNvPr>
            <p:cNvSpPr/>
            <p:nvPr/>
          </p:nvSpPr>
          <p:spPr>
            <a:xfrm>
              <a:off x="6442495" y="1535119"/>
              <a:ext cx="220132" cy="496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E7CE4E-EE48-699B-8363-91DA8EA6BC4D}"/>
                </a:ext>
              </a:extLst>
            </p:cNvPr>
            <p:cNvSpPr txBox="1"/>
            <p:nvPr/>
          </p:nvSpPr>
          <p:spPr>
            <a:xfrm>
              <a:off x="67225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요소 설명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5690276-E89B-1BA0-9417-B70A82F2C02B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552561" y="2031271"/>
              <a:ext cx="0" cy="918177"/>
            </a:xfrm>
            <a:prstGeom prst="line">
              <a:avLst/>
            </a:prstGeom>
            <a:ln w="38100">
              <a:solidFill>
                <a:srgbClr val="F2AA8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5E223D-3C24-ACEF-3C89-824D5EBE6ABE}"/>
              </a:ext>
            </a:extLst>
          </p:cNvPr>
          <p:cNvGrpSpPr/>
          <p:nvPr/>
        </p:nvGrpSpPr>
        <p:grpSpPr>
          <a:xfrm>
            <a:off x="9434692" y="3626585"/>
            <a:ext cx="2405172" cy="1427863"/>
            <a:chOff x="9341555" y="3296383"/>
            <a:chExt cx="2405172" cy="14278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00D952-7526-D521-DA50-ACED0D7E1745}"/>
                </a:ext>
              </a:extLst>
            </p:cNvPr>
            <p:cNvSpPr txBox="1"/>
            <p:nvPr/>
          </p:nvSpPr>
          <p:spPr>
            <a:xfrm>
              <a:off x="9511526" y="3893249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메인 화면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설정 창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그 외 </a:t>
              </a:r>
              <a:r>
                <a:rPr lang="en-US" altLang="ko-KR" sz="1600" dirty="0"/>
                <a:t>UI</a:t>
              </a:r>
              <a:endParaRPr lang="ko-KR" altLang="en-US" sz="16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E1242CB-0B71-15D8-F7B8-162EDC8B5B2D}"/>
                </a:ext>
              </a:extLst>
            </p:cNvPr>
            <p:cNvSpPr/>
            <p:nvPr/>
          </p:nvSpPr>
          <p:spPr>
            <a:xfrm>
              <a:off x="9341555" y="3309917"/>
              <a:ext cx="220132" cy="4961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93DDB-89A0-BB69-13F2-3AB67C5DD069}"/>
                </a:ext>
              </a:extLst>
            </p:cNvPr>
            <p:cNvSpPr txBox="1"/>
            <p:nvPr/>
          </p:nvSpPr>
          <p:spPr>
            <a:xfrm>
              <a:off x="9621592" y="3296383"/>
              <a:ext cx="140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기타 </a:t>
              </a:r>
              <a:r>
                <a:rPr lang="en-US" altLang="ko-KR" sz="2800" b="1" dirty="0"/>
                <a:t>UI</a:t>
              </a:r>
              <a:endParaRPr lang="ko-KR" altLang="en-US" sz="28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4B1F85D-6875-0415-180E-FA8EE66C488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451621" y="3806069"/>
              <a:ext cx="0" cy="918177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E59E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5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29BCBD-2E02-B10F-8101-17C51E27126D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랜덤한</a:t>
            </a:r>
            <a:r>
              <a:rPr lang="ko-KR" altLang="en-US" b="1" dirty="0"/>
              <a:t> 수치의 재료를 조합해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납품하는 게임</a:t>
            </a:r>
          </a:p>
        </p:txBody>
      </p:sp>
    </p:spTree>
    <p:extLst>
      <p:ext uri="{BB962C8B-B14F-4D97-AF65-F5344CB8AC3E}">
        <p14:creationId xmlns:p14="http://schemas.microsoft.com/office/powerpoint/2010/main" val="10305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플레이 방식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29750" y="1032464"/>
            <a:ext cx="976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라운드마다 </a:t>
            </a:r>
            <a:r>
              <a:rPr lang="ko-KR" altLang="en-US" dirty="0" err="1"/>
              <a:t>포션</a:t>
            </a:r>
            <a:r>
              <a:rPr lang="ko-KR" altLang="en-US" dirty="0"/>
              <a:t> 제작 의뢰가 들어오게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정해진 레시피에 필요한 재료 카드를 이용하여 </a:t>
            </a:r>
            <a:r>
              <a:rPr lang="ko-KR" altLang="en-US" dirty="0" err="1"/>
              <a:t>포션을</a:t>
            </a:r>
            <a:r>
              <a:rPr lang="ko-KR" altLang="en-US" dirty="0"/>
              <a:t> 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재료별 최대 용량을 넘기지 않는 한도내에서 재료카드를 뽑을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재료카드들의 합이 최대 용량을 넘어 섰다면 해당 의뢰 선택은 실패 처리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ko-KR" altLang="en-US" dirty="0" err="1"/>
              <a:t>제조시</a:t>
            </a:r>
            <a:r>
              <a:rPr lang="ko-KR" altLang="en-US" dirty="0"/>
              <a:t> 재료 카드들의 수치의 총합이 </a:t>
            </a:r>
            <a:r>
              <a:rPr lang="ko-KR" altLang="en-US" dirty="0" err="1"/>
              <a:t>포션의</a:t>
            </a:r>
            <a:r>
              <a:rPr lang="ko-KR" altLang="en-US" dirty="0"/>
              <a:t> 품질이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의뢰를 성공하게 되면 재화를 획득한다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0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396528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장르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B2CC07-3150-E78D-B53E-2AF2E59F7925}"/>
              </a:ext>
            </a:extLst>
          </p:cNvPr>
          <p:cNvGrpSpPr/>
          <p:nvPr/>
        </p:nvGrpSpPr>
        <p:grpSpPr>
          <a:xfrm>
            <a:off x="5177366" y="1553633"/>
            <a:ext cx="3750734" cy="3750734"/>
            <a:chOff x="4868333" y="1709061"/>
            <a:chExt cx="3750734" cy="3750734"/>
          </a:xfrm>
        </p:grpSpPr>
        <p:sp>
          <p:nvSpPr>
            <p:cNvPr id="9" name="부분 원형 8">
              <a:extLst>
                <a:ext uri="{FF2B5EF4-FFF2-40B4-BE49-F238E27FC236}">
                  <a16:creationId xmlns:a16="http://schemas.microsoft.com/office/drawing/2014/main" id="{3958199F-CCBE-FCA3-DCEC-C9DE166EFA04}"/>
                </a:ext>
              </a:extLst>
            </p:cNvPr>
            <p:cNvSpPr/>
            <p:nvPr/>
          </p:nvSpPr>
          <p:spPr>
            <a:xfrm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부분 원형 9">
              <a:extLst>
                <a:ext uri="{FF2B5EF4-FFF2-40B4-BE49-F238E27FC236}">
                  <a16:creationId xmlns:a16="http://schemas.microsoft.com/office/drawing/2014/main" id="{566A253C-AF31-23C1-BBDF-C02ACCEC8F0C}"/>
                </a:ext>
              </a:extLst>
            </p:cNvPr>
            <p:cNvSpPr/>
            <p:nvPr/>
          </p:nvSpPr>
          <p:spPr>
            <a:xfrm flipH="1"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F126A8-4546-417C-3757-2CF0F0F442B7}"/>
              </a:ext>
            </a:extLst>
          </p:cNvPr>
          <p:cNvSpPr txBox="1"/>
          <p:nvPr/>
        </p:nvSpPr>
        <p:spPr>
          <a:xfrm>
            <a:off x="5799667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덱빌딩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8391E-0FD4-EA8E-FC75-350B27DCB283}"/>
              </a:ext>
            </a:extLst>
          </p:cNvPr>
          <p:cNvSpPr txBox="1"/>
          <p:nvPr/>
        </p:nvSpPr>
        <p:spPr>
          <a:xfrm>
            <a:off x="7299131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85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750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주요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B95376-3FC8-AA6F-83F9-7C8C4F5B6240}"/>
              </a:ext>
            </a:extLst>
          </p:cNvPr>
          <p:cNvGrpSpPr/>
          <p:nvPr/>
        </p:nvGrpSpPr>
        <p:grpSpPr>
          <a:xfrm>
            <a:off x="2192866" y="1405466"/>
            <a:ext cx="3005667" cy="3937002"/>
            <a:chOff x="2192866" y="1405466"/>
            <a:chExt cx="3005667" cy="393700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C1D72F4-255D-2C95-AAFC-259235703C1A}"/>
                </a:ext>
              </a:extLst>
            </p:cNvPr>
            <p:cNvSpPr/>
            <p:nvPr/>
          </p:nvSpPr>
          <p:spPr>
            <a:xfrm>
              <a:off x="2192866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0BD7D2-4CC3-5E7D-CCB5-42E42F024B70}"/>
                </a:ext>
              </a:extLst>
            </p:cNvPr>
            <p:cNvSpPr/>
            <p:nvPr/>
          </p:nvSpPr>
          <p:spPr>
            <a:xfrm>
              <a:off x="2192866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0349-49B6-DEFE-164D-51F847D289E3}"/>
                </a:ext>
              </a:extLst>
            </p:cNvPr>
            <p:cNvSpPr txBox="1"/>
            <p:nvPr/>
          </p:nvSpPr>
          <p:spPr>
            <a:xfrm>
              <a:off x="3045521" y="464596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재료 카드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71AB0C-9432-90E4-B3CB-8BB673185BAB}"/>
              </a:ext>
            </a:extLst>
          </p:cNvPr>
          <p:cNvGrpSpPr/>
          <p:nvPr/>
        </p:nvGrpSpPr>
        <p:grpSpPr>
          <a:xfrm>
            <a:off x="5558365" y="1405466"/>
            <a:ext cx="3005667" cy="3937002"/>
            <a:chOff x="5638799" y="1405466"/>
            <a:chExt cx="3005667" cy="39370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2E7EB69-F906-7935-961B-9A1CB3C3F1F7}"/>
                </a:ext>
              </a:extLst>
            </p:cNvPr>
            <p:cNvSpPr/>
            <p:nvPr/>
          </p:nvSpPr>
          <p:spPr>
            <a:xfrm>
              <a:off x="5638799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18BC1D-E512-CB6D-A363-34E925F1E24D}"/>
                </a:ext>
              </a:extLst>
            </p:cNvPr>
            <p:cNvSpPr/>
            <p:nvPr/>
          </p:nvSpPr>
          <p:spPr>
            <a:xfrm>
              <a:off x="5638799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688283-9B0F-581B-4906-6C9E08054F1A}"/>
                </a:ext>
              </a:extLst>
            </p:cNvPr>
            <p:cNvSpPr txBox="1"/>
            <p:nvPr/>
          </p:nvSpPr>
          <p:spPr>
            <a:xfrm>
              <a:off x="6664579" y="46459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레시피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42E056-AFF4-1D8E-7341-FE13F4D11643}"/>
              </a:ext>
            </a:extLst>
          </p:cNvPr>
          <p:cNvGrpSpPr/>
          <p:nvPr/>
        </p:nvGrpSpPr>
        <p:grpSpPr>
          <a:xfrm>
            <a:off x="8923865" y="1405466"/>
            <a:ext cx="3005667" cy="3937002"/>
            <a:chOff x="8923865" y="1405466"/>
            <a:chExt cx="3005667" cy="39370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4D4C13A-D03D-33F7-8223-0C4D74F5041D}"/>
                </a:ext>
              </a:extLst>
            </p:cNvPr>
            <p:cNvSpPr/>
            <p:nvPr/>
          </p:nvSpPr>
          <p:spPr>
            <a:xfrm>
              <a:off x="8923865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65524-C787-CC6F-022C-1408F1613785}"/>
                </a:ext>
              </a:extLst>
            </p:cNvPr>
            <p:cNvSpPr/>
            <p:nvPr/>
          </p:nvSpPr>
          <p:spPr>
            <a:xfrm>
              <a:off x="8923865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AF7D71-FE4A-1548-302B-6D5429361FF2}"/>
                </a:ext>
              </a:extLst>
            </p:cNvPr>
            <p:cNvSpPr txBox="1"/>
            <p:nvPr/>
          </p:nvSpPr>
          <p:spPr>
            <a:xfrm>
              <a:off x="10077884" y="4645968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2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53ED-5980-D6B5-8510-1EA8F0AB3367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2131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조작법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조작법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0EFEA-504A-E627-6B16-DE254E56D44F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마우스를 이용하여 클릭 혹은 </a:t>
            </a:r>
            <a:r>
              <a:rPr lang="ko-KR" altLang="en-US" b="1" dirty="0" err="1"/>
              <a:t>드래그하는</a:t>
            </a:r>
            <a:r>
              <a:rPr lang="ko-KR" altLang="en-US" b="1" dirty="0"/>
              <a:t> 방식으로 게임이 진행된다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259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선택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 흐름도</a:t>
            </a: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3C8B6A2-E149-E1A6-84A5-E72D08B8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26" y="1032464"/>
            <a:ext cx="4771812" cy="53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37E3C-9010-7B21-7154-4543290D5B5F}"/>
              </a:ext>
            </a:extLst>
          </p:cNvPr>
          <p:cNvSpPr txBox="1"/>
          <p:nvPr/>
        </p:nvSpPr>
        <p:spPr>
          <a:xfrm>
            <a:off x="2172082" y="597131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의뢰게시판에 놓여진 의뢰들 중 </a:t>
            </a:r>
            <a:r>
              <a:rPr lang="en-US" altLang="ko-KR" b="1" dirty="0"/>
              <a:t>5</a:t>
            </a:r>
            <a:r>
              <a:rPr lang="ko-KR" altLang="en-US" b="1" dirty="0"/>
              <a:t>개를 골라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9" name="그림 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A68F67D2-A86E-7279-04DC-6575F21A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1066192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724</Words>
  <Application>Microsoft Office PowerPoint</Application>
  <PresentationFormat>와이드스크린</PresentationFormat>
  <Paragraphs>210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포션 제조 게임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20</cp:revision>
  <dcterms:created xsi:type="dcterms:W3CDTF">2024-07-29T00:20:08Z</dcterms:created>
  <dcterms:modified xsi:type="dcterms:W3CDTF">2024-08-02T15:04:25Z</dcterms:modified>
</cp:coreProperties>
</file>