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63" r:id="rId4"/>
    <p:sldId id="264" r:id="rId5"/>
    <p:sldId id="262" r:id="rId6"/>
    <p:sldId id="265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  <a:srgbClr val="0070C0"/>
    <a:srgbClr val="ADAF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74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0FC17D-9D6B-E93A-951F-74224C300A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6CEE94B-7B67-2344-B381-A957A3E1C0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D6FE32-F230-354F-C366-4EDF35B63C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B0B3022-C3FC-A4EB-2117-85833FE31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F3F38A-FC43-E1DA-C73F-9706E86D4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0540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D241B4-4CF3-82A0-1CE5-4A9ABF49B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B0BC111-B088-8864-4C69-283B2F5F6A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1990244-2245-EC2A-14EC-EDC26B1ACD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E40AE11-CB68-4317-08AA-E33703A14C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677715A-3C72-28EF-E502-AA7504042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8592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318A3C0-D6FE-7DEE-DA35-2660D4D9F4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244951-4241-6787-972F-D7EF7EC302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119C44-F4D0-7A73-58DE-468ED8B7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D78BA9-3D6B-BA4A-28FD-642A7390A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0E7D74-7548-6A8B-55FB-EB8591AF4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4724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B499F6-6654-6088-B7B3-E6B82F205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3A5A57-9D20-84F5-CBB0-30583989D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50FC40-491E-33E6-1F18-830878333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F49DDBF-62B7-E481-BF5F-00BBF87A3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32EF60B-9ECA-4428-62D9-13EBC8A8B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7512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8D0E8F-3E4F-695D-E3AB-E0CC544EA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EE37C7-3ABF-888C-2497-8108D620DE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9A3ADB-C5BD-A870-D53D-8818C0C7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8B09F5D-B17B-1025-586B-75C124738D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C67EB88-5AD7-FF6C-C2E5-247545F0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70199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04BB0-00B1-2F5E-EBD2-45EBB856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A6E7BD3-8ABA-06B3-93F5-A13BA41686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EEFC8E5-CE81-43CD-E4C1-82BFD1D9E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4D6E7B-18ED-ADA4-D939-39D386589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42290-B153-3580-14E8-7C74C836F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18B718-DD2F-102B-DA5A-F4C17C757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44619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C118D6-57D5-CEAC-9655-416CC9E55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CE52DF-B7F9-EFFE-FB1A-80C1C56C8B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886196-3D5E-223D-917D-1A8A00F706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99BE29EC-13A4-3FFD-6AF7-3A87FFBEF7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E7BDF3-D31C-21D6-BA41-DE9A0C4B0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23C2C81-307C-6958-18A0-21CE5819CE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4AFCDA7-400C-F990-1F0A-D79A9B6FD3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E0F3971-C5B8-4427-4E78-CD1449C7BF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10578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02BF2B-18F8-69F4-F2DE-117ECA10A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E186953-12E9-4D22-DB18-3B54F9BAD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816329D-7267-BC00-6001-769DB636F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4453A9-63F6-DCC3-8E15-E2837A79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637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A68A03E-AD9E-0A4F-CDC4-6A15B7F1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1E78900-5D0A-1F28-FCE5-1B5A24BCB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FBB617-FFEF-42A8-1B69-35880A57D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833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6C8F0CC-96E3-F163-F47C-FA3CFA5460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7D2722-2B2C-3F5F-79FD-FD196EB7F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CCCACCA-2B1D-0D0F-08A7-F34DDECF4F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6AB4D5-707F-6372-CC76-10055F280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C2A13D-D064-94DB-6990-1772185B3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C593D94-74B6-012C-6139-53D3D404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15126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8F504-9D73-C323-811D-C690AAF2B9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50027B3-2FAD-0D8B-8243-C7BE87118E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51496FC-DD44-E6E7-4861-3499DA2BD7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7092D38-8FDB-1F21-056D-F478AD8EC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C012E-4EBA-4799-9B2E-722E3D1B6301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3BAE4C-0A32-D117-4120-F96615365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6D6C172-A1CE-5874-7E8F-23FBFFCC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0235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79D1EA1-A406-11E7-6E6D-CB619748F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7CAF27E-409B-9756-7A7B-FEE0F5F71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6B4761-414B-DD4F-2B09-3EDA307EB7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2C012E-4EBA-4799-9B2E-722E3D1B6301}" type="datetimeFigureOut">
              <a:rPr lang="ko-KR" altLang="en-US" smtClean="0"/>
              <a:t>2025-03-07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986D66-162E-236C-9585-3150C161B3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6B7CC5-4260-8D71-6874-ECCFDB0BEB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B43E5D8-2226-4CB3-9727-4C9330E16D0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5794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56361F-BBDD-F8B7-F534-CC6DD0AED0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US" altLang="ko-KR" b="1" dirty="0"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br>
              <a:rPr lang="en-US" altLang="ko-KR" b="1" dirty="0">
                <a:latin typeface="Galmuri11 Regular" panose="020B0503020202000000" pitchFamily="50" charset="-127"/>
                <a:ea typeface="Galmuri11 Regular" panose="020B0503020202000000" pitchFamily="50" charset="-127"/>
              </a:rPr>
            </a:br>
            <a:r>
              <a:rPr lang="en-US" altLang="ko-KR" b="1" dirty="0">
                <a:ea typeface="Galmuri11 Regular" panose="020B0503020202000000" pitchFamily="50" charset="-127"/>
              </a:rPr>
              <a:t>Black Potion </a:t>
            </a:r>
            <a:r>
              <a:rPr lang="en-US" altLang="ko-KR" dirty="0"/>
              <a:t>DT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A79955F-8D48-8676-58A0-589DDACDB0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93904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8DA29-D895-B88B-C1CB-2439EB2AE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9D388B6F-A65A-C91E-F0BE-A7DFA2FE1E1E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DF183DF-31DB-9940-0E15-01747CF24CC1}"/>
              </a:ext>
            </a:extLst>
          </p:cNvPr>
          <p:cNvSpPr txBox="1"/>
          <p:nvPr/>
        </p:nvSpPr>
        <p:spPr>
          <a:xfrm>
            <a:off x="904969" y="88760"/>
            <a:ext cx="2173992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간 이용 예시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1B8D99C6-9086-90AC-6FB8-2187BC3EDE4E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8719F91-C7A8-990A-593A-76CA90D6EA7B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73870B00-29C2-D59C-6B61-8F52AEAF346E}"/>
              </a:ext>
            </a:extLst>
          </p:cNvPr>
          <p:cNvGrpSpPr/>
          <p:nvPr/>
        </p:nvGrpSpPr>
        <p:grpSpPr>
          <a:xfrm>
            <a:off x="673406" y="2671349"/>
            <a:ext cx="3313043" cy="2099766"/>
            <a:chOff x="766689" y="1737360"/>
            <a:chExt cx="2042772" cy="2601313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F025104-EF8A-A3AF-20A6-E5905DF67073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의뢰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D56120C-777F-22CE-D934-8D8925D13CB8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224962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의뢰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QuestName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의뢰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제목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ExplainTextID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스토리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 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NeedPotionID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제작해야하는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포션레시피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QuestGrade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퀘스트 등급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MinCapacity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최소 용량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MaxCapacity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최대 용량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Reward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보상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5C04C12-4232-072A-B9BC-04F8053EBEA3}"/>
              </a:ext>
            </a:extLst>
          </p:cNvPr>
          <p:cNvGrpSpPr/>
          <p:nvPr/>
        </p:nvGrpSpPr>
        <p:grpSpPr>
          <a:xfrm>
            <a:off x="8948715" y="4426366"/>
            <a:ext cx="2451652" cy="1022548"/>
            <a:chOff x="766689" y="1737360"/>
            <a:chExt cx="2042772" cy="1266792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4ACFB33D-0D71-2352-8318-DE121347F2BC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재료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5386EB0-5459-3E73-C442-3806D57B57BD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9151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재료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MaterialName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재료 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MaterialGrade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재료 등급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F3300A4-2F16-2559-DA86-9A63EB151A94}"/>
              </a:ext>
            </a:extLst>
          </p:cNvPr>
          <p:cNvGrpSpPr/>
          <p:nvPr/>
        </p:nvGrpSpPr>
        <p:grpSpPr>
          <a:xfrm>
            <a:off x="5706718" y="2889588"/>
            <a:ext cx="2760621" cy="1453435"/>
            <a:chOff x="766689" y="1737360"/>
            <a:chExt cx="2042772" cy="1800600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F98943C-7352-F906-2290-BC62F0115692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포션레시피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5B98B9-A305-E6F8-0BA5-C5F1F50FE58E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1448908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레시피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PotionName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포션이름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ReicpeGrade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(</a:t>
              </a:r>
              <a:r>
                <a:rPr lang="ko-KR" altLang="en-US" sz="105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포션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레시피 등급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MaterialIDList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재료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MaterialRatioList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재료비율 리스트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F7D430E-1D0E-831B-450A-0C2A890696C4}"/>
              </a:ext>
            </a:extLst>
          </p:cNvPr>
          <p:cNvGrpSpPr/>
          <p:nvPr/>
        </p:nvGrpSpPr>
        <p:grpSpPr>
          <a:xfrm>
            <a:off x="5976059" y="1443355"/>
            <a:ext cx="2760621" cy="807104"/>
            <a:chOff x="766689" y="1737360"/>
            <a:chExt cx="2042772" cy="999887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18A7E8ED-9FFB-898C-BFA0-B01D32FF06F4}"/>
                </a:ext>
              </a:extLst>
            </p:cNvPr>
            <p:cNvSpPr/>
            <p:nvPr/>
          </p:nvSpPr>
          <p:spPr>
            <a:xfrm>
              <a:off x="766689" y="1737360"/>
              <a:ext cx="2042772" cy="351692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Text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AA3119A-5053-1F35-350B-C1DBAB5973AC}"/>
                </a:ext>
              </a:extLst>
            </p:cNvPr>
            <p:cNvSpPr txBox="1"/>
            <p:nvPr/>
          </p:nvSpPr>
          <p:spPr>
            <a:xfrm>
              <a:off x="766689" y="2089052"/>
              <a:ext cx="2042772" cy="648195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(text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ID)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TextContent</a:t>
              </a: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(</a:t>
              </a:r>
              <a:r>
                <a:rPr lang="ko-KR" altLang="en-US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텍스트 내용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)</a:t>
              </a:r>
              <a:endParaRPr lang="en-US" altLang="ko-KR" sz="9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</p:grp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7AA00B-CADF-4876-2985-3A8E999C0DD2}"/>
              </a:ext>
            </a:extLst>
          </p:cNvPr>
          <p:cNvSpPr/>
          <p:nvPr/>
        </p:nvSpPr>
        <p:spPr>
          <a:xfrm>
            <a:off x="974035" y="3429000"/>
            <a:ext cx="204746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C5580FFD-DB56-B018-4FEB-266268DC72B0}"/>
              </a:ext>
            </a:extLst>
          </p:cNvPr>
          <p:cNvCxnSpPr>
            <a:stCxn id="19" idx="3"/>
            <a:endCxn id="18" idx="1"/>
          </p:cNvCxnSpPr>
          <p:nvPr/>
        </p:nvCxnSpPr>
        <p:spPr>
          <a:xfrm flipV="1">
            <a:off x="3021496" y="1988849"/>
            <a:ext cx="2954563" cy="1554451"/>
          </a:xfrm>
          <a:prstGeom prst="bentConnector3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B182700-17FF-2955-8931-41196CEE8122}"/>
              </a:ext>
            </a:extLst>
          </p:cNvPr>
          <p:cNvSpPr/>
          <p:nvPr/>
        </p:nvSpPr>
        <p:spPr>
          <a:xfrm>
            <a:off x="968234" y="3652697"/>
            <a:ext cx="2749001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437544AC-0BFC-590D-C7D2-5781B0A45A3F}"/>
              </a:ext>
            </a:extLst>
          </p:cNvPr>
          <p:cNvCxnSpPr>
            <a:stCxn id="32" idx="3"/>
            <a:endCxn id="12" idx="1"/>
          </p:cNvCxnSpPr>
          <p:nvPr/>
        </p:nvCxnSpPr>
        <p:spPr>
          <a:xfrm flipV="1">
            <a:off x="3717235" y="3758248"/>
            <a:ext cx="1989483" cy="874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88D8ABAA-D571-3466-BCC6-24A1F6B7D14F}"/>
              </a:ext>
            </a:extLst>
          </p:cNvPr>
          <p:cNvSpPr/>
          <p:nvPr/>
        </p:nvSpPr>
        <p:spPr>
          <a:xfrm>
            <a:off x="6038032" y="3878086"/>
            <a:ext cx="1972908" cy="228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6" name="연결선: 꺾임 45">
            <a:extLst>
              <a:ext uri="{FF2B5EF4-FFF2-40B4-BE49-F238E27FC236}">
                <a16:creationId xmlns:a16="http://schemas.microsoft.com/office/drawing/2014/main" id="{78E24040-5180-A013-62C6-93982C48C6C9}"/>
              </a:ext>
            </a:extLst>
          </p:cNvPr>
          <p:cNvCxnSpPr>
            <a:cxnSpLocks/>
            <a:stCxn id="44" idx="3"/>
            <a:endCxn id="8" idx="0"/>
          </p:cNvCxnSpPr>
          <p:nvPr/>
        </p:nvCxnSpPr>
        <p:spPr>
          <a:xfrm>
            <a:off x="8010940" y="3992386"/>
            <a:ext cx="2163601" cy="433980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18694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744D9-078F-FB48-B40D-08435A774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D9FEF587-90EC-C7D8-6B0C-539F69943B66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115122-7819-29F2-8370-E3325478266A}"/>
              </a:ext>
            </a:extLst>
          </p:cNvPr>
          <p:cNvSpPr txBox="1"/>
          <p:nvPr/>
        </p:nvSpPr>
        <p:spPr>
          <a:xfrm>
            <a:off x="1101335" y="88760"/>
            <a:ext cx="1781258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적용 예시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8912D074-9646-ABA7-51AB-1B72C90D8843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C21618BC-A256-0FA3-2B06-7A88C10AFD7C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614D8B5A-0D06-BBCD-F204-98783E7FA01B}"/>
              </a:ext>
            </a:extLst>
          </p:cNvPr>
          <p:cNvGrpSpPr/>
          <p:nvPr/>
        </p:nvGrpSpPr>
        <p:grpSpPr>
          <a:xfrm>
            <a:off x="2696201" y="1449572"/>
            <a:ext cx="3313043" cy="2099766"/>
            <a:chOff x="673406" y="2671349"/>
            <a:chExt cx="3313043" cy="209976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1D14C957-DDA5-1878-CE06-C7BCFC8A2CFF}"/>
                </a:ext>
              </a:extLst>
            </p:cNvPr>
            <p:cNvSpPr/>
            <p:nvPr/>
          </p:nvSpPr>
          <p:spPr>
            <a:xfrm>
              <a:off x="673406" y="2671349"/>
              <a:ext cx="3313043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의뢰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87B47CA6-28CC-124B-6570-DE111FEB12AF}"/>
                </a:ext>
              </a:extLst>
            </p:cNvPr>
            <p:cNvSpPr txBox="1"/>
            <p:nvPr/>
          </p:nvSpPr>
          <p:spPr>
            <a:xfrm>
              <a:off x="673406" y="2955233"/>
              <a:ext cx="1705358" cy="18158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QuestName</a:t>
              </a:r>
              <a:endParaRPr lang="en-US" altLang="ko-KR" sz="105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ExplainTextID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NeedPotionID</a:t>
              </a:r>
              <a:endPara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QuestGrade</a:t>
              </a:r>
              <a:endPara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MinCapacity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MaxCapacity</a:t>
              </a:r>
              <a:endParaRPr lang="en-US" altLang="ko-KR" sz="1400" b="1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Reward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2101D24-2428-E98C-B045-1DE9DBD0031B}"/>
                </a:ext>
              </a:extLst>
            </p:cNvPr>
            <p:cNvSpPr txBox="1"/>
            <p:nvPr/>
          </p:nvSpPr>
          <p:spPr>
            <a:xfrm>
              <a:off x="2378764" y="2955233"/>
              <a:ext cx="1607685" cy="1815882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1001</a:t>
              </a:r>
            </a:p>
            <a:p>
              <a:r>
                <a:rPr lang="ko-KR" altLang="en-US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모험가용 </a:t>
              </a:r>
              <a:r>
                <a:rPr lang="ko-KR" altLang="en-US" sz="140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포션</a:t>
              </a:r>
              <a:r>
                <a:rPr lang="ko-KR" altLang="en-US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의뢰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3001</a:t>
              </a: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ko-KR" altLang="en-US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중량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150</a:t>
              </a: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</a:t>
              </a: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300,30</a:t>
              </a: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05CA01EC-CF39-990E-94D8-F4F428B13976}"/>
              </a:ext>
            </a:extLst>
          </p:cNvPr>
          <p:cNvGrpSpPr/>
          <p:nvPr/>
        </p:nvGrpSpPr>
        <p:grpSpPr>
          <a:xfrm>
            <a:off x="2979283" y="5156041"/>
            <a:ext cx="3029961" cy="1237991"/>
            <a:chOff x="5706718" y="3035360"/>
            <a:chExt cx="3029961" cy="123799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5D5DA767-B085-4308-81EA-4298A2CB1132}"/>
                </a:ext>
              </a:extLst>
            </p:cNvPr>
            <p:cNvSpPr/>
            <p:nvPr/>
          </p:nvSpPr>
          <p:spPr>
            <a:xfrm>
              <a:off x="5706718" y="3035360"/>
              <a:ext cx="3029961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포션레시피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664AFB9-4343-EFD1-7101-E544A57CDD0E}"/>
                </a:ext>
              </a:extLst>
            </p:cNvPr>
            <p:cNvSpPr txBox="1"/>
            <p:nvPr/>
          </p:nvSpPr>
          <p:spPr>
            <a:xfrm>
              <a:off x="5706719" y="3319244"/>
              <a:ext cx="1747630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PotionName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MaterialIDList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MaterialRatioList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616F971-BB39-3B8E-38CA-D0179DAA9446}"/>
                </a:ext>
              </a:extLst>
            </p:cNvPr>
            <p:cNvSpPr txBox="1"/>
            <p:nvPr/>
          </p:nvSpPr>
          <p:spPr>
            <a:xfrm>
              <a:off x="7454348" y="3319244"/>
              <a:ext cx="1282331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ko-KR" altLang="en-US" sz="140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상처약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4001,4002</a:t>
              </a: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2,1</a:t>
              </a:r>
            </a:p>
          </p:txBody>
        </p:sp>
      </p:grpSp>
      <p:graphicFrame>
        <p:nvGraphicFramePr>
          <p:cNvPr id="22" name="표 21">
            <a:extLst>
              <a:ext uri="{FF2B5EF4-FFF2-40B4-BE49-F238E27FC236}">
                <a16:creationId xmlns:a16="http://schemas.microsoft.com/office/drawing/2014/main" id="{95913A94-C26B-0E17-9780-26764BEABC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774686"/>
              </p:ext>
            </p:extLst>
          </p:nvPr>
        </p:nvGraphicFramePr>
        <p:xfrm>
          <a:off x="895797" y="3731264"/>
          <a:ext cx="3309324" cy="985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215">
                  <a:extLst>
                    <a:ext uri="{9D8B030D-6E8A-4147-A177-3AD203B41FA5}">
                      <a16:colId xmlns:a16="http://schemas.microsoft.com/office/drawing/2014/main" val="1224760875"/>
                    </a:ext>
                  </a:extLst>
                </a:gridCol>
                <a:gridCol w="2761109">
                  <a:extLst>
                    <a:ext uri="{9D8B030D-6E8A-4147-A177-3AD203B41FA5}">
                      <a16:colId xmlns:a16="http://schemas.microsoft.com/office/drawing/2014/main" val="2322440607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600" b="1" dirty="0" err="1"/>
                        <a:t>TextDT</a:t>
                      </a:r>
                      <a:endParaRPr lang="ko-KR" altLang="en-US" sz="16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32551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ID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Content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299322"/>
                  </a:ext>
                </a:extLst>
              </a:tr>
              <a:tr h="21964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/>
                        <a:t>3001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dirty="0"/>
                        <a:t>모험가들에게 나눠줄 </a:t>
                      </a:r>
                      <a:r>
                        <a:rPr lang="ko-KR" altLang="en-US" sz="1000" dirty="0" err="1"/>
                        <a:t>포션이</a:t>
                      </a:r>
                      <a:r>
                        <a:rPr lang="ko-KR" altLang="en-US" sz="1000" dirty="0"/>
                        <a:t> 필요합니다</a:t>
                      </a:r>
                      <a:r>
                        <a:rPr lang="en-US" altLang="ko-KR" sz="1000" dirty="0"/>
                        <a:t>.</a:t>
                      </a: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58355124"/>
                  </a:ext>
                </a:extLst>
              </a:tr>
            </a:tbl>
          </a:graphicData>
        </a:graphic>
      </p:graphicFrame>
      <p:grpSp>
        <p:nvGrpSpPr>
          <p:cNvPr id="33" name="그룹 32">
            <a:extLst>
              <a:ext uri="{FF2B5EF4-FFF2-40B4-BE49-F238E27FC236}">
                <a16:creationId xmlns:a16="http://schemas.microsoft.com/office/drawing/2014/main" id="{D81C94A8-FF26-9480-B133-75713516B794}"/>
              </a:ext>
            </a:extLst>
          </p:cNvPr>
          <p:cNvGrpSpPr/>
          <p:nvPr/>
        </p:nvGrpSpPr>
        <p:grpSpPr>
          <a:xfrm>
            <a:off x="7139565" y="1901685"/>
            <a:ext cx="4048629" cy="3847801"/>
            <a:chOff x="4117324" y="1671576"/>
            <a:chExt cx="4150495" cy="3944614"/>
          </a:xfrm>
        </p:grpSpPr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B9CE697-3A83-199B-1936-F56A38491897}"/>
                </a:ext>
              </a:extLst>
            </p:cNvPr>
            <p:cNvGrpSpPr/>
            <p:nvPr/>
          </p:nvGrpSpPr>
          <p:grpSpPr>
            <a:xfrm>
              <a:off x="4493780" y="1729465"/>
              <a:ext cx="2358821" cy="2545612"/>
              <a:chOff x="1202267" y="1552255"/>
              <a:chExt cx="2358821" cy="2545612"/>
            </a:xfrm>
          </p:grpSpPr>
          <p:sp>
            <p:nvSpPr>
              <p:cNvPr id="45" name="직사각형 44">
                <a:extLst>
                  <a:ext uri="{FF2B5EF4-FFF2-40B4-BE49-F238E27FC236}">
                    <a16:creationId xmlns:a16="http://schemas.microsoft.com/office/drawing/2014/main" id="{AC8498B4-609E-F116-32B7-93AF184BCBF7}"/>
                  </a:ext>
                </a:extLst>
              </p:cNvPr>
              <p:cNvSpPr/>
              <p:nvPr/>
            </p:nvSpPr>
            <p:spPr>
              <a:xfrm>
                <a:off x="1202267" y="1879600"/>
                <a:ext cx="2311400" cy="221826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47" name="그림 46" descr="그래픽, 상징, 클립아트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8E5CF697-E683-1E80-40D2-6E0ECFF6B5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7967" y="1552255"/>
                <a:ext cx="577183" cy="577183"/>
              </a:xfrm>
              <a:prstGeom prst="rect">
                <a:avLst/>
              </a:prstGeom>
            </p:spPr>
          </p:pic>
          <p:sp>
            <p:nvSpPr>
              <p:cNvPr id="48" name="직사각형 47">
                <a:extLst>
                  <a:ext uri="{FF2B5EF4-FFF2-40B4-BE49-F238E27FC236}">
                    <a16:creationId xmlns:a16="http://schemas.microsoft.com/office/drawing/2014/main" id="{4E112CFC-ECAE-0AF5-39D8-FF1AF9B457FF}"/>
                  </a:ext>
                </a:extLst>
              </p:cNvPr>
              <p:cNvSpPr/>
              <p:nvPr/>
            </p:nvSpPr>
            <p:spPr>
              <a:xfrm>
                <a:off x="1297518" y="3210312"/>
                <a:ext cx="690033" cy="69003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포션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FFA62728-2F3A-86DD-E196-EC33869188BF}"/>
                  </a:ext>
                </a:extLst>
              </p:cNvPr>
              <p:cNvSpPr txBox="1"/>
              <p:nvPr/>
            </p:nvSpPr>
            <p:spPr>
              <a:xfrm>
                <a:off x="1202267" y="2212845"/>
                <a:ext cx="2339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의뢰 내용</a:t>
                </a:r>
                <a:r>
                  <a:rPr lang="en-US" altLang="ko-KR" sz="1400" dirty="0"/>
                  <a:t>text</a:t>
                </a:r>
              </a:p>
              <a:p>
                <a:r>
                  <a:rPr lang="ko-KR" altLang="en-US" sz="1400" dirty="0"/>
                  <a:t>글씨크기 </a:t>
                </a:r>
                <a:r>
                  <a:rPr lang="en-US" altLang="ko-KR" sz="1400" dirty="0"/>
                  <a:t>: 14pt, </a:t>
                </a:r>
                <a:r>
                  <a:rPr lang="ko-KR" altLang="en-US" sz="1400" dirty="0"/>
                  <a:t>최대 </a:t>
                </a:r>
                <a:r>
                  <a:rPr lang="en-US" altLang="ko-KR" sz="1400" dirty="0"/>
                  <a:t>20</a:t>
                </a:r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B6FCEDC9-7170-521B-27A7-3302575A5648}"/>
                  </a:ext>
                </a:extLst>
              </p:cNvPr>
              <p:cNvSpPr txBox="1"/>
              <p:nvPr/>
            </p:nvSpPr>
            <p:spPr>
              <a:xfrm>
                <a:off x="1940131" y="3293718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/>
                  <a:t>요구 </a:t>
                </a:r>
                <a:r>
                  <a:rPr lang="ko-KR" altLang="en-US" sz="1400" dirty="0" err="1"/>
                  <a:t>포션</a:t>
                </a:r>
                <a:r>
                  <a:rPr lang="ko-KR" altLang="en-US" sz="1400" dirty="0"/>
                  <a:t> 용량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(</a:t>
                </a:r>
                <a:r>
                  <a:rPr lang="ko-KR" altLang="en-US" sz="1400" dirty="0"/>
                  <a:t>최소값 </a:t>
                </a:r>
                <a:r>
                  <a:rPr lang="en-US" altLang="ko-KR" sz="1400" dirty="0"/>
                  <a:t>~ </a:t>
                </a:r>
                <a:r>
                  <a:rPr lang="ko-KR" altLang="en-US" sz="1400" dirty="0"/>
                  <a:t>최대값</a:t>
                </a:r>
                <a:r>
                  <a:rPr lang="en-US" altLang="ko-KR" sz="1400" dirty="0"/>
                  <a:t>)</a:t>
                </a:r>
              </a:p>
            </p:txBody>
          </p:sp>
        </p:grpSp>
        <p:sp>
          <p:nvSpPr>
            <p:cNvPr id="35" name="직사각형 34">
              <a:extLst>
                <a:ext uri="{FF2B5EF4-FFF2-40B4-BE49-F238E27FC236}">
                  <a16:creationId xmlns:a16="http://schemas.microsoft.com/office/drawing/2014/main" id="{11190FB3-A03E-AA72-408C-F11E212AC5EA}"/>
                </a:ext>
              </a:extLst>
            </p:cNvPr>
            <p:cNvSpPr/>
            <p:nvPr/>
          </p:nvSpPr>
          <p:spPr>
            <a:xfrm>
              <a:off x="4117324" y="1671576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D16BC43-EF4C-67FC-C729-3A85C4E31E8B}"/>
                </a:ext>
              </a:extLst>
            </p:cNvPr>
            <p:cNvSpPr/>
            <p:nvPr/>
          </p:nvSpPr>
          <p:spPr>
            <a:xfrm>
              <a:off x="4443607" y="3128779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47DB1EC-A0EC-BAD3-22D0-8322CC8D5B57}"/>
                </a:ext>
              </a:extLst>
            </p:cNvPr>
            <p:cNvSpPr txBox="1"/>
            <p:nvPr/>
          </p:nvSpPr>
          <p:spPr>
            <a:xfrm>
              <a:off x="4195233" y="1853114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38" name="타원 37">
              <a:extLst>
                <a:ext uri="{FF2B5EF4-FFF2-40B4-BE49-F238E27FC236}">
                  <a16:creationId xmlns:a16="http://schemas.microsoft.com/office/drawing/2014/main" id="{40710775-FF20-6F34-8132-A95A006FF48D}"/>
                </a:ext>
              </a:extLst>
            </p:cNvPr>
            <p:cNvSpPr/>
            <p:nvPr/>
          </p:nvSpPr>
          <p:spPr>
            <a:xfrm>
              <a:off x="7005363" y="1745979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7089FA1-E30B-64B5-9797-08D1C09CA288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F0F399B2-A572-A555-DCE9-49A2F4EACADF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8DAE4FDE-BE8A-9B38-B288-10EF384D7EE4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 ~300</a:t>
              </a:r>
            </a:p>
          </p:txBody>
        </p:sp>
      </p:grpSp>
      <p:sp>
        <p:nvSpPr>
          <p:cNvPr id="74" name="말풍선: 사각형 73">
            <a:extLst>
              <a:ext uri="{FF2B5EF4-FFF2-40B4-BE49-F238E27FC236}">
                <a16:creationId xmlns:a16="http://schemas.microsoft.com/office/drawing/2014/main" id="{DB29AC58-92EF-5586-BC18-6985D124F84D}"/>
              </a:ext>
            </a:extLst>
          </p:cNvPr>
          <p:cNvSpPr/>
          <p:nvPr/>
        </p:nvSpPr>
        <p:spPr>
          <a:xfrm>
            <a:off x="8051107" y="4501006"/>
            <a:ext cx="3186736" cy="511898"/>
          </a:xfrm>
          <a:prstGeom prst="wedgeRectCallout">
            <a:avLst>
              <a:gd name="adj1" fmla="val 17536"/>
              <a:gd name="adj2" fmla="val -81814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의뢰</a:t>
            </a:r>
            <a:r>
              <a:rPr lang="en-US" altLang="ko-KR" sz="1000" b="1" dirty="0" err="1">
                <a:solidFill>
                  <a:schemeClr val="tx1"/>
                </a:solidFill>
              </a:rPr>
              <a:t>DT.MinCapacity</a:t>
            </a:r>
            <a:r>
              <a:rPr lang="en-US" altLang="ko-KR" sz="1000" b="1" dirty="0">
                <a:solidFill>
                  <a:schemeClr val="tx1"/>
                </a:solidFill>
              </a:rPr>
              <a:t> ~ </a:t>
            </a:r>
            <a:r>
              <a:rPr lang="ko-KR" altLang="en-US" sz="1000" b="1" dirty="0">
                <a:solidFill>
                  <a:schemeClr val="tx1"/>
                </a:solidFill>
              </a:rPr>
              <a:t>의뢰</a:t>
            </a:r>
            <a:r>
              <a:rPr lang="en-US" altLang="ko-KR" sz="1000" b="1" dirty="0" err="1">
                <a:solidFill>
                  <a:schemeClr val="tx1"/>
                </a:solidFill>
              </a:rPr>
              <a:t>DT.MaxCapacity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sp>
        <p:nvSpPr>
          <p:cNvPr id="75" name="말풍선: 사각형 74">
            <a:extLst>
              <a:ext uri="{FF2B5EF4-FFF2-40B4-BE49-F238E27FC236}">
                <a16:creationId xmlns:a16="http://schemas.microsoft.com/office/drawing/2014/main" id="{5E82EE01-5516-A0E9-AF1E-B17929A270A0}"/>
              </a:ext>
            </a:extLst>
          </p:cNvPr>
          <p:cNvSpPr/>
          <p:nvPr/>
        </p:nvSpPr>
        <p:spPr>
          <a:xfrm>
            <a:off x="9680312" y="1108514"/>
            <a:ext cx="1672244" cy="511898"/>
          </a:xfrm>
          <a:prstGeom prst="wedgeRectCallout">
            <a:avLst>
              <a:gd name="adj1" fmla="val 11097"/>
              <a:gd name="adj2" fmla="val 118820"/>
            </a:avLst>
          </a:prstGeom>
          <a:solidFill>
            <a:schemeClr val="bg1"/>
          </a:solidFill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1000" b="1" dirty="0">
                <a:solidFill>
                  <a:schemeClr val="tx1"/>
                </a:solidFill>
              </a:rPr>
              <a:t>의뢰</a:t>
            </a:r>
            <a:r>
              <a:rPr lang="en-US" altLang="ko-KR" sz="1000" b="1" dirty="0" err="1">
                <a:solidFill>
                  <a:schemeClr val="tx1"/>
                </a:solidFill>
              </a:rPr>
              <a:t>DT.QuestGrade</a:t>
            </a:r>
            <a:endParaRPr lang="ko-KR" altLang="en-US" sz="1000" b="1" dirty="0">
              <a:solidFill>
                <a:schemeClr val="tx1"/>
              </a:solidFill>
            </a:endParaRPr>
          </a:p>
        </p:txBody>
      </p:sp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621C1CF0-128B-AB27-11FA-D82107AFFC57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2550459" y="2372572"/>
            <a:ext cx="1924479" cy="1358692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3322FD44-A5BB-44A0-07E2-BB5F6EB461BF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4494264" y="2632603"/>
            <a:ext cx="270380" cy="252343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FEB1C23A-6482-D10B-77E5-2F25B411D643}"/>
              </a:ext>
            </a:extLst>
          </p:cNvPr>
          <p:cNvCxnSpPr>
            <a:cxnSpLocks/>
          </p:cNvCxnSpPr>
          <p:nvPr/>
        </p:nvCxnSpPr>
        <p:spPr>
          <a:xfrm>
            <a:off x="5798361" y="2078767"/>
            <a:ext cx="1512393" cy="160894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직선 화살표 연결선 86">
            <a:extLst>
              <a:ext uri="{FF2B5EF4-FFF2-40B4-BE49-F238E27FC236}">
                <a16:creationId xmlns:a16="http://schemas.microsoft.com/office/drawing/2014/main" id="{DC96181B-2AC9-605E-A744-04FB39E2AC81}"/>
              </a:ext>
            </a:extLst>
          </p:cNvPr>
          <p:cNvCxnSpPr>
            <a:cxnSpLocks/>
          </p:cNvCxnSpPr>
          <p:nvPr/>
        </p:nvCxnSpPr>
        <p:spPr>
          <a:xfrm flipV="1">
            <a:off x="4133050" y="2777157"/>
            <a:ext cx="3149216" cy="184148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직선 화살표 연결선 89">
            <a:extLst>
              <a:ext uri="{FF2B5EF4-FFF2-40B4-BE49-F238E27FC236}">
                <a16:creationId xmlns:a16="http://schemas.microsoft.com/office/drawing/2014/main" id="{2EBB471C-E788-0CE7-CBAA-2A6AA7816BB5}"/>
              </a:ext>
            </a:extLst>
          </p:cNvPr>
          <p:cNvCxnSpPr>
            <a:cxnSpLocks/>
          </p:cNvCxnSpPr>
          <p:nvPr/>
        </p:nvCxnSpPr>
        <p:spPr>
          <a:xfrm flipV="1">
            <a:off x="5299156" y="3575516"/>
            <a:ext cx="4196643" cy="22448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9260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3C41CC-16A6-9DF2-40BF-153ED83C9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69943B2-6B7B-4312-EF9B-FFC671AFCF49}"/>
              </a:ext>
            </a:extLst>
          </p:cNvPr>
          <p:cNvSpPr/>
          <p:nvPr/>
        </p:nvSpPr>
        <p:spPr>
          <a:xfrm>
            <a:off x="336274" y="319592"/>
            <a:ext cx="11519452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9B2573-6E59-D550-4E21-2C21837F3557}"/>
              </a:ext>
            </a:extLst>
          </p:cNvPr>
          <p:cNvSpPr txBox="1"/>
          <p:nvPr/>
        </p:nvSpPr>
        <p:spPr>
          <a:xfrm>
            <a:off x="512238" y="88760"/>
            <a:ext cx="3158237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dirty="0" err="1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포션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 레시피</a:t>
            </a:r>
            <a:r>
              <a:rPr lang="en-US" altLang="ko-KR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rPr>
              <a:t>적용 예시</a:t>
            </a:r>
            <a:endParaRPr lang="en-US" altLang="ko-KR" sz="2400" dirty="0">
              <a:latin typeface="배달의민족 한나체 Air" panose="020B0600000101010101" pitchFamily="50" charset="-127"/>
              <a:ea typeface="배달의민족 한나체 Air" panose="020B0600000101010101" pitchFamily="50" charset="-127"/>
            </a:endParaRPr>
          </a:p>
        </p:txBody>
      </p:sp>
      <p:cxnSp>
        <p:nvCxnSpPr>
          <p:cNvPr id="67" name="직선 화살표 연결선 66">
            <a:extLst>
              <a:ext uri="{FF2B5EF4-FFF2-40B4-BE49-F238E27FC236}">
                <a16:creationId xmlns:a16="http://schemas.microsoft.com/office/drawing/2014/main" id="{7370DC35-CFEC-FDB1-87A5-B65FB9D7EF39}"/>
              </a:ext>
            </a:extLst>
          </p:cNvPr>
          <p:cNvCxnSpPr>
            <a:cxnSpLocks/>
          </p:cNvCxnSpPr>
          <p:nvPr/>
        </p:nvCxnSpPr>
        <p:spPr>
          <a:xfrm>
            <a:off x="8719930" y="651408"/>
            <a:ext cx="1212574" cy="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1C758242-489D-9894-4DA4-DF25A98DBC26}"/>
              </a:ext>
            </a:extLst>
          </p:cNvPr>
          <p:cNvSpPr txBox="1"/>
          <p:nvPr/>
        </p:nvSpPr>
        <p:spPr>
          <a:xfrm>
            <a:off x="10174541" y="497520"/>
            <a:ext cx="96532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참조 표시</a:t>
            </a:r>
            <a:endParaRPr lang="ko-KR" altLang="en-US" sz="1400" dirty="0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E254820-67B5-A09C-19F4-273FEB62DE44}"/>
              </a:ext>
            </a:extLst>
          </p:cNvPr>
          <p:cNvGrpSpPr/>
          <p:nvPr/>
        </p:nvGrpSpPr>
        <p:grpSpPr>
          <a:xfrm>
            <a:off x="1687196" y="1862876"/>
            <a:ext cx="3029961" cy="1237991"/>
            <a:chOff x="5706718" y="3035360"/>
            <a:chExt cx="3029961" cy="1237991"/>
          </a:xfrm>
        </p:grpSpPr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63B5E3C7-CDCC-490D-5EB0-D1582B89CC9C}"/>
                </a:ext>
              </a:extLst>
            </p:cNvPr>
            <p:cNvSpPr/>
            <p:nvPr/>
          </p:nvSpPr>
          <p:spPr>
            <a:xfrm>
              <a:off x="5706718" y="3035360"/>
              <a:ext cx="3029961" cy="28388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600" dirty="0" err="1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포션레시피</a:t>
              </a:r>
              <a:r>
                <a:rPr lang="ko-KR" altLang="en-US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 </a:t>
              </a:r>
              <a:r>
                <a:rPr lang="en-US" altLang="ko-KR" sz="1600" dirty="0">
                  <a:latin typeface="배달의민족 한나체 Pro" panose="020B0600000101010101" pitchFamily="50" charset="-127"/>
                  <a:ea typeface="배달의민족 한나체 Pro" panose="020B0600000101010101" pitchFamily="50" charset="-127"/>
                </a:rPr>
                <a:t>DT</a:t>
              </a:r>
              <a:endParaRPr lang="ko-KR" altLang="en-US" sz="16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C48FB95-0E81-5BB9-D64F-39586AB95628}"/>
                </a:ext>
              </a:extLst>
            </p:cNvPr>
            <p:cNvSpPr txBox="1"/>
            <p:nvPr/>
          </p:nvSpPr>
          <p:spPr>
            <a:xfrm>
              <a:off x="5706719" y="3319244"/>
              <a:ext cx="1747630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marL="285750" indent="-285750">
                <a:buFontTx/>
                <a:buChar char="-"/>
              </a:pPr>
              <a:r>
                <a:rPr lang="en-US" altLang="ko-KR" sz="1400" b="1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ID</a:t>
              </a:r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PotionName</a:t>
              </a:r>
              <a:r>
                <a:rPr lang="en-US" altLang="ko-KR" sz="105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 </a:t>
              </a: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MaterialIDList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pPr marL="285750" indent="-285750">
                <a:buFontTx/>
                <a:buChar char="-"/>
              </a:pPr>
              <a:r>
                <a:rPr lang="en-US" altLang="ko-KR" sz="1400" b="1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MaterialRatioList</a:t>
              </a:r>
              <a:endParaRPr lang="en-US" altLang="ko-KR" sz="105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B5A4241-164F-E632-1E46-D0ECD17EF676}"/>
                </a:ext>
              </a:extLst>
            </p:cNvPr>
            <p:cNvSpPr txBox="1"/>
            <p:nvPr/>
          </p:nvSpPr>
          <p:spPr>
            <a:xfrm>
              <a:off x="7454348" y="3319244"/>
              <a:ext cx="1282331" cy="95410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2001</a:t>
              </a:r>
            </a:p>
            <a:p>
              <a:r>
                <a:rPr lang="ko-KR" altLang="en-US" sz="1400" dirty="0" err="1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상처약</a:t>
              </a:r>
              <a:endParaRPr lang="en-US" altLang="ko-KR" sz="1400" dirty="0">
                <a:latin typeface="배달의민족 한나체 Air" panose="020B0600000101010101" pitchFamily="50" charset="-127"/>
                <a:ea typeface="배달의민족 한나체 Air" panose="020B0600000101010101" pitchFamily="50" charset="-127"/>
              </a:endParaRP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4001,4002</a:t>
              </a:r>
            </a:p>
            <a:p>
              <a:r>
                <a:rPr lang="en-US" altLang="ko-KR" sz="1400" dirty="0">
                  <a:latin typeface="배달의민족 한나체 Air" panose="020B0600000101010101" pitchFamily="50" charset="-127"/>
                  <a:ea typeface="배달의민족 한나체 Air" panose="020B0600000101010101" pitchFamily="50" charset="-127"/>
                </a:rPr>
                <a:t>2,1</a:t>
              </a:r>
            </a:p>
          </p:txBody>
        </p:sp>
      </p:grpSp>
      <p:sp>
        <p:nvSpPr>
          <p:cNvPr id="2" name="직사각형 1">
            <a:extLst>
              <a:ext uri="{FF2B5EF4-FFF2-40B4-BE49-F238E27FC236}">
                <a16:creationId xmlns:a16="http://schemas.microsoft.com/office/drawing/2014/main" id="{A08B5D60-4484-88D7-E610-AA00251793C7}"/>
              </a:ext>
            </a:extLst>
          </p:cNvPr>
          <p:cNvSpPr/>
          <p:nvPr/>
        </p:nvSpPr>
        <p:spPr>
          <a:xfrm>
            <a:off x="8304038" y="1984146"/>
            <a:ext cx="2650436" cy="3179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[</a:t>
            </a:r>
            <a:r>
              <a:rPr lang="ko-KR" altLang="en-US" sz="2400" b="1" dirty="0" err="1">
                <a:solidFill>
                  <a:schemeClr val="tx1"/>
                </a:solidFill>
              </a:rPr>
              <a:t>상처약</a:t>
            </a:r>
            <a:r>
              <a:rPr lang="en-US" altLang="ko-KR" sz="2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필요 재료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약초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64B36DB2-9BDD-A9A5-CDE5-9F93603619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006956"/>
              </p:ext>
            </p:extLst>
          </p:nvPr>
        </p:nvGraphicFramePr>
        <p:xfrm>
          <a:off x="8439164" y="3795511"/>
          <a:ext cx="2380184" cy="10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92">
                  <a:extLst>
                    <a:ext uri="{9D8B030D-6E8A-4147-A177-3AD203B41FA5}">
                      <a16:colId xmlns:a16="http://schemas.microsoft.com/office/drawing/2014/main" val="3081572187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403832030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4959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 20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10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54934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72F89716-CFF6-E656-46AF-A75397B2E27A}"/>
              </a:ext>
            </a:extLst>
          </p:cNvPr>
          <p:cNvSpPr txBox="1"/>
          <p:nvPr/>
        </p:nvSpPr>
        <p:spPr>
          <a:xfrm>
            <a:off x="8304038" y="3354911"/>
            <a:ext cx="265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</a:rPr>
              <a:t>용량에 따른 요구량</a:t>
            </a:r>
            <a:r>
              <a:rPr lang="en-US" altLang="ko-KR" sz="1800" b="1" dirty="0">
                <a:solidFill>
                  <a:schemeClr val="tx1"/>
                </a:solidFill>
              </a:rPr>
              <a:t>]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D90448C-FFD5-D9DF-96FE-E2BE703E9B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327395"/>
              </p:ext>
            </p:extLst>
          </p:nvPr>
        </p:nvGraphicFramePr>
        <p:xfrm>
          <a:off x="3670475" y="4054072"/>
          <a:ext cx="3510171" cy="14327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0057">
                  <a:extLst>
                    <a:ext uri="{9D8B030D-6E8A-4147-A177-3AD203B41FA5}">
                      <a16:colId xmlns:a16="http://schemas.microsoft.com/office/drawing/2014/main" val="152609404"/>
                    </a:ext>
                  </a:extLst>
                </a:gridCol>
                <a:gridCol w="1170057">
                  <a:extLst>
                    <a:ext uri="{9D8B030D-6E8A-4147-A177-3AD203B41FA5}">
                      <a16:colId xmlns:a16="http://schemas.microsoft.com/office/drawing/2014/main" val="1783368973"/>
                    </a:ext>
                  </a:extLst>
                </a:gridCol>
                <a:gridCol w="1170057">
                  <a:extLst>
                    <a:ext uri="{9D8B030D-6E8A-4147-A177-3AD203B41FA5}">
                      <a16:colId xmlns:a16="http://schemas.microsoft.com/office/drawing/2014/main" val="3931057714"/>
                    </a:ext>
                  </a:extLst>
                </a:gridCol>
              </a:tblGrid>
              <a:tr h="358198"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/>
                        <a:t>재료 </a:t>
                      </a:r>
                      <a:r>
                        <a:rPr lang="en-US" altLang="ko-KR" sz="1600" dirty="0"/>
                        <a:t>DT</a:t>
                      </a:r>
                      <a:endParaRPr lang="ko-KR" altLang="en-US" sz="16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7809501"/>
                  </a:ext>
                </a:extLst>
              </a:tr>
              <a:tr h="358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ID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MaterialName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MaterialGrade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4322222"/>
                  </a:ext>
                </a:extLst>
              </a:tr>
              <a:tr h="358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4001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허브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00351780"/>
                  </a:ext>
                </a:extLst>
              </a:tr>
              <a:tr h="3581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4002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dirty="0"/>
                        <a:t>약초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1</a:t>
                      </a:r>
                      <a:endParaRPr lang="ko-KR" altLang="en-US" sz="105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745614"/>
                  </a:ext>
                </a:extLst>
              </a:tr>
            </a:tbl>
          </a:graphicData>
        </a:graphic>
      </p:graphicFrame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FB65D175-7200-8E58-EA91-0CCA94E2FD40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4373217" y="2763078"/>
            <a:ext cx="1052343" cy="1290994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36A88804-98DA-CCA3-98AC-C6EF68EC7908}"/>
              </a:ext>
            </a:extLst>
          </p:cNvPr>
          <p:cNvCxnSpPr>
            <a:cxnSpLocks/>
          </p:cNvCxnSpPr>
          <p:nvPr/>
        </p:nvCxnSpPr>
        <p:spPr>
          <a:xfrm flipV="1">
            <a:off x="4015409" y="2267454"/>
            <a:ext cx="5002695" cy="223955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CB8F5967-B13D-5A83-C3C0-47898BCA5DD7}"/>
              </a:ext>
            </a:extLst>
          </p:cNvPr>
          <p:cNvCxnSpPr>
            <a:cxnSpLocks/>
          </p:cNvCxnSpPr>
          <p:nvPr/>
        </p:nvCxnSpPr>
        <p:spPr>
          <a:xfrm flipV="1">
            <a:off x="7180646" y="3538254"/>
            <a:ext cx="1380258" cy="1469023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24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D50512-7B91-AEC1-A638-06DC1540E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1B1B5527-78F0-5716-87E7-BFB2345A175C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D21CF3-6CA7-FCE7-F6F9-E0593FC9B94F}"/>
              </a:ext>
            </a:extLst>
          </p:cNvPr>
          <p:cNvSpPr txBox="1"/>
          <p:nvPr/>
        </p:nvSpPr>
        <p:spPr>
          <a:xfrm>
            <a:off x="593986" y="88760"/>
            <a:ext cx="275748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이벤트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4F0DCD49-D122-4FE9-6F0D-73CF6BDFA2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657570"/>
              </p:ext>
            </p:extLst>
          </p:nvPr>
        </p:nvGraphicFramePr>
        <p:xfrm>
          <a:off x="487017" y="780835"/>
          <a:ext cx="11512822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502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184342446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4158816493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3269762025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3380621651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01944673"/>
                    </a:ext>
                  </a:extLst>
                </a:gridCol>
              </a:tblGrid>
              <a:tr h="305973">
                <a:tc gridSpan="9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의뢰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의뢰이름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의뢰 스토리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요구 </a:t>
                      </a:r>
                      <a:r>
                        <a:rPr lang="ko-KR" altLang="en-US" sz="1000" b="0" dirty="0" err="1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포션</a:t>
                      </a:r>
                      <a:r>
                        <a:rPr lang="ko-KR" altLang="en-US" sz="1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레시피</a:t>
                      </a:r>
                      <a:endParaRPr lang="en-US" altLang="ko-KR" sz="1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의뢰 등급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최소 용량</a:t>
                      </a:r>
                      <a:endParaRPr lang="en-US" altLang="ko-KR" sz="1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최대용량</a:t>
                      </a:r>
                      <a:endParaRPr lang="en-US" altLang="ko-KR" sz="1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0" dirty="0"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보상</a:t>
                      </a:r>
                      <a:endParaRPr lang="en-US" altLang="ko-KR" sz="1000" b="0" dirty="0"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enum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294640">
                <a:tc row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의뢰의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 제목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의뢰에 쓰일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의뢰에 사용할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포션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레시피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0: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소량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1: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중량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2: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대량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의뢰를 클리어할 수 있는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최소한의 용량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의뢰를 클리어할 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해당 수치에 맞추면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추가 보상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의뢰 </a:t>
                      </a:r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클리어시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보상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스토리 </a:t>
                      </a:r>
                      <a:r>
                        <a:rPr lang="en-US" altLang="ko-KR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1445063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55464074"/>
                  </a:ext>
                </a:extLst>
              </a:tr>
              <a:tr h="294640">
                <a:tc vMerge="1"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8453515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QuestName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ExplainTextID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NeedPotionID</a:t>
                      </a:r>
                      <a:endParaRPr lang="en-US" altLang="ko-KR" sz="11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QuestGrade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MinCapacity</a:t>
                      </a:r>
                      <a:endParaRPr lang="en-US" altLang="ko-KR" sz="9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MaxCapacity</a:t>
                      </a:r>
                      <a:endParaRPr lang="en-US" altLang="ko-KR" sz="900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Reward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775EBBF8-AC13-121C-D868-5293051BC4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554256"/>
              </p:ext>
            </p:extLst>
          </p:nvPr>
        </p:nvGraphicFramePr>
        <p:xfrm>
          <a:off x="487017" y="3729240"/>
          <a:ext cx="3878627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64705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506961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</a:tblGrid>
              <a:tr h="305973">
                <a:tc gridSpan="3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텍스트 </a:t>
                      </a:r>
                      <a:r>
                        <a:rPr 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u="none" strike="noStrike" dirty="0"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텍스트 내용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사용될 텍스트의 </a:t>
                      </a:r>
                      <a:r>
                        <a:rPr lang="en-US" sz="1100" u="none" strike="noStrike" dirty="0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표시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</a:t>
                      </a:r>
                    </a:p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4xxx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적힐 텍스트를 표기한다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u="none" strike="noStrike" dirty="0" err="1"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TextContent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2583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96348-A2C2-7134-4183-93A80B57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C954D76-2E9F-DED5-167F-034BB4D88DB2}"/>
              </a:ext>
            </a:extLst>
          </p:cNvPr>
          <p:cNvSpPr/>
          <p:nvPr/>
        </p:nvSpPr>
        <p:spPr>
          <a:xfrm>
            <a:off x="336274" y="317333"/>
            <a:ext cx="11736456" cy="6372395"/>
          </a:xfrm>
          <a:prstGeom prst="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536921-C6A2-86FD-A010-077497CB89CE}"/>
              </a:ext>
            </a:extLst>
          </p:cNvPr>
          <p:cNvSpPr txBox="1"/>
          <p:nvPr/>
        </p:nvSpPr>
        <p:spPr>
          <a:xfrm>
            <a:off x="593986" y="88760"/>
            <a:ext cx="2501006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의뢰 </a:t>
            </a:r>
            <a:r>
              <a:rPr lang="en-US" altLang="ko-KR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DT </a:t>
            </a:r>
            <a:r>
              <a:rPr lang="ko-KR" altLang="en-US" sz="2400" dirty="0">
                <a:latin typeface="배달의민족 한나체 Pro" panose="020B0600000101010101" pitchFamily="50" charset="-127"/>
                <a:ea typeface="배달의민족 한나체 Pro" panose="020B0600000101010101" pitchFamily="50" charset="-127"/>
              </a:rPr>
              <a:t>상세 설명</a:t>
            </a:r>
            <a:endParaRPr lang="en-US" altLang="ko-KR" sz="2400" dirty="0">
              <a:latin typeface="배달의민족 한나체 Pro" panose="020B0600000101010101" pitchFamily="50" charset="-127"/>
              <a:ea typeface="배달의민족 한나체 Pro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451C243-C1D1-1D25-477B-87147A2636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249793"/>
              </p:ext>
            </p:extLst>
          </p:nvPr>
        </p:nvGraphicFramePr>
        <p:xfrm>
          <a:off x="593986" y="2286407"/>
          <a:ext cx="6141662" cy="214747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0502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1037817449"/>
                    </a:ext>
                  </a:extLst>
                </a:gridCol>
                <a:gridCol w="1342790">
                  <a:extLst>
                    <a:ext uri="{9D8B030D-6E8A-4147-A177-3AD203B41FA5}">
                      <a16:colId xmlns:a16="http://schemas.microsoft.com/office/drawing/2014/main" val="2184342446"/>
                    </a:ext>
                  </a:extLst>
                </a:gridCol>
              </a:tblGrid>
              <a:tr h="305973">
                <a:tc gridSpan="5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포션</a:t>
                      </a:r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레시피 </a:t>
                      </a:r>
                      <a:r>
                        <a:rPr lang="en-US" altLang="ko-K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DT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포션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이름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사용 재료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 리스트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b="1" dirty="0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재료별 비율</a:t>
                      </a:r>
                      <a:endParaRPr lang="en-US" altLang="ko-KR" sz="1100" b="1" dirty="0"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List&lt;int&gt;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117856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레시피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 2xxx</a:t>
                      </a:r>
                    </a:p>
                    <a:p>
                      <a:pPr algn="l" fontAlgn="ctr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포션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 이름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사용되는 재료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를 담은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재료별로 비율을 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 리스트에 적힌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순서대로 표기된다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.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RecipeID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RecipeName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MaterialID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dirty="0" err="1"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MaterialRatioList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58F29C4C-42FA-244B-4E2E-F77A7D1B8E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426309"/>
              </p:ext>
            </p:extLst>
          </p:nvPr>
        </p:nvGraphicFramePr>
        <p:xfrm>
          <a:off x="7034531" y="2276035"/>
          <a:ext cx="4521363" cy="1852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25946">
                  <a:extLst>
                    <a:ext uri="{9D8B030D-6E8A-4147-A177-3AD203B41FA5}">
                      <a16:colId xmlns:a16="http://schemas.microsoft.com/office/drawing/2014/main" val="2094208962"/>
                    </a:ext>
                  </a:extLst>
                </a:gridCol>
                <a:gridCol w="1265139">
                  <a:extLst>
                    <a:ext uri="{9D8B030D-6E8A-4147-A177-3AD203B41FA5}">
                      <a16:colId xmlns:a16="http://schemas.microsoft.com/office/drawing/2014/main" val="2752306251"/>
                    </a:ext>
                  </a:extLst>
                </a:gridCol>
                <a:gridCol w="1265139">
                  <a:extLst>
                    <a:ext uri="{9D8B030D-6E8A-4147-A177-3AD203B41FA5}">
                      <a16:colId xmlns:a16="http://schemas.microsoft.com/office/drawing/2014/main" val="596121574"/>
                    </a:ext>
                  </a:extLst>
                </a:gridCol>
                <a:gridCol w="1265139">
                  <a:extLst>
                    <a:ext uri="{9D8B030D-6E8A-4147-A177-3AD203B41FA5}">
                      <a16:colId xmlns:a16="http://schemas.microsoft.com/office/drawing/2014/main" val="908602533"/>
                    </a:ext>
                  </a:extLst>
                </a:gridCol>
              </a:tblGrid>
              <a:tr h="305973">
                <a:tc gridSpan="4">
                  <a:txBody>
                    <a:bodyPr/>
                    <a:lstStyle/>
                    <a:p>
                      <a:pPr algn="ctr" fontAlgn="ctr"/>
                      <a:r>
                        <a:rPr lang="ko-KR" alt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재료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620" marR="7620" marT="7620" marB="0" anchor="ctr"/>
                </a:tc>
                <a:tc hMerge="1">
                  <a:txBody>
                    <a:bodyPr/>
                    <a:lstStyle/>
                    <a:p>
                      <a:pPr algn="ctr" fontAlgn="ctr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4131330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항목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ID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재료이름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재료등금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842870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데이터타입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string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int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44374391"/>
                  </a:ext>
                </a:extLst>
              </a:tr>
              <a:tr h="88392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설명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 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Id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표기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예시</a:t>
                      </a: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) 3xxx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 이름 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재료 등급표기</a:t>
                      </a: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1596677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Pro" panose="020B0600000101010101" pitchFamily="50" charset="-127"/>
                          <a:ea typeface="배달의민족 한나체 Pro" panose="020B0600000101010101" pitchFamily="50" charset="-127"/>
                        </a:rPr>
                        <a:t>변수명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Pro" panose="020B0600000101010101" pitchFamily="50" charset="-127"/>
                        <a:ea typeface="배달의민족 한나체 Pro" panose="020B0600000101010101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MaterialID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MaterialName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배달의민족 한나체 Air" panose="020B0600000101010101" pitchFamily="50" charset="-127"/>
                          <a:ea typeface="배달의민족 한나체 Air" panose="020B0600000101010101" pitchFamily="50" charset="-127"/>
                        </a:rPr>
                        <a:t>MaterialGrade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배달의민족 한나체 Air" panose="020B0600000101010101" pitchFamily="50" charset="-127"/>
                        <a:ea typeface="배달의민족 한나체 Air" panose="020B0600000101010101" pitchFamily="50" charset="-127"/>
                      </a:endParaRPr>
                    </a:p>
                  </a:txBody>
                  <a:tcPr marL="3600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14270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767998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1354</TotalTime>
  <Words>463</Words>
  <Application>Microsoft Office PowerPoint</Application>
  <PresentationFormat>와이드스크린</PresentationFormat>
  <Paragraphs>215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2" baseType="lpstr">
      <vt:lpstr>Galmuri11 Regular</vt:lpstr>
      <vt:lpstr>맑은 고딕</vt:lpstr>
      <vt:lpstr>배달의민족 한나체 Air</vt:lpstr>
      <vt:lpstr>배달의민족 한나체 Pro</vt:lpstr>
      <vt:lpstr>Arial</vt:lpstr>
      <vt:lpstr>Office 테마</vt:lpstr>
      <vt:lpstr>  Black Potion DT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장혁 윤</dc:creator>
  <cp:lastModifiedBy>장혁 윤</cp:lastModifiedBy>
  <cp:revision>45</cp:revision>
  <dcterms:created xsi:type="dcterms:W3CDTF">2025-02-04T06:33:48Z</dcterms:created>
  <dcterms:modified xsi:type="dcterms:W3CDTF">2025-03-07T06:46:14Z</dcterms:modified>
</cp:coreProperties>
</file>