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8" r:id="rId11"/>
    <p:sldId id="269" r:id="rId12"/>
    <p:sldId id="270" r:id="rId13"/>
    <p:sldId id="264" r:id="rId14"/>
    <p:sldId id="265" r:id="rId15"/>
    <p:sldId id="267" r:id="rId16"/>
    <p:sldId id="272" r:id="rId17"/>
    <p:sldId id="271" r:id="rId18"/>
    <p:sldId id="274" r:id="rId19"/>
    <p:sldId id="27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D45A"/>
    <a:srgbClr val="E59EDD"/>
    <a:srgbClr val="F2AA84"/>
    <a:srgbClr val="46B1E1"/>
    <a:srgbClr val="FFFFFF"/>
    <a:srgbClr val="A6CAEC"/>
    <a:srgbClr val="83C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AA9311-2FF2-34C1-6CA0-79132CE67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5D2FC8-769E-21C4-C2B6-B4FCB61EB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6B94DB-3A12-DE41-766C-6D529EF8B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3BCB-7A9E-49D8-BC99-9C793AC8F21A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CD5C2-5834-E041-254F-70220F6D6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375D16-D8AE-66D1-4BCE-6E2FC66D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FDD4-2CE7-4683-B6F1-FA3FE8D42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160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713B5-A4B0-0444-D6EB-2B9204545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C8782E-BAF2-16CF-28E6-BEAC5FE6D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5B1B51-202D-AC8B-32B6-7369DDE9D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3BCB-7A9E-49D8-BC99-9C793AC8F21A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0F7F67-FA1D-2649-2892-0CAB081FF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555966-AF69-9C42-7B80-60160EE61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FDD4-2CE7-4683-B6F1-FA3FE8D42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898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195D8B5-A970-4BB3-CA71-F67C076A28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36921A-D932-C2FB-9ECB-439649FE0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2EA7CE-E3E8-2D57-B142-C1EF02CE1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3BCB-7A9E-49D8-BC99-9C793AC8F21A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9F038A-B9C2-FEEC-07D7-DB18C313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9D9021-7D03-9FC3-9106-193C317E2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FDD4-2CE7-4683-B6F1-FA3FE8D42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381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605B4-6002-50C4-A8B4-C6037DC66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608323-8978-970C-7CD6-933017E57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410538-B4F4-380B-5A51-5EB6E90A7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3BCB-7A9E-49D8-BC99-9C793AC8F21A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834CDF-6CF6-5050-BBA5-C8E25EB7B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33CD7B-81EE-54A9-E4C4-20A737DF2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FDD4-2CE7-4683-B6F1-FA3FE8D42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62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0C5A92-E204-E753-33B5-A079BBB65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5F4BA-925C-E09F-88EA-8F2D89E57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BDCAD4-EA85-F868-9826-22E808600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3BCB-7A9E-49D8-BC99-9C793AC8F21A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422AC3-FE3E-04A3-6363-517912BA6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5527F0-7D37-CF45-1FDE-783EF1875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FDD4-2CE7-4683-B6F1-FA3FE8D42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260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6A0063-A75A-3179-9AD6-79447677C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13E9DA-1D74-5160-D918-F6C8F5A536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418BF3-8EBB-0994-8F0C-FBDF77617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33B6D0-D42C-00C8-9AF8-B5DCD99EB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3BCB-7A9E-49D8-BC99-9C793AC8F21A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02BB1A-DB69-309C-B361-62EDDBE49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CEAABE-EE3B-BC50-E77C-8B38E342E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FDD4-2CE7-4683-B6F1-FA3FE8D42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5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574E6-9C18-81AC-882C-464AAE2B8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242ACE-6997-5967-2725-65F19A9E5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DB7014-6C1F-CF10-117D-710B3FF66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E53255-476D-1BFB-70EB-AA3193A7CA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E7B31F-6B23-E66B-23AE-73A43FF62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479700-EF63-AB67-3730-78C51E0A1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3BCB-7A9E-49D8-BC99-9C793AC8F21A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24B360-329C-CCE2-B975-7932FDB46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9C9F70-40C9-C4E6-3D47-DFD1781E7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FDD4-2CE7-4683-B6F1-FA3FE8D42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424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7B81C-AA1D-5B17-C0CB-0A717DD00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B81C515-FED0-52E5-83C0-80956E645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3BCB-7A9E-49D8-BC99-9C793AC8F21A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F60A35-502E-A56B-1B59-6253843D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616917-39AC-1966-D57D-B82683273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FDD4-2CE7-4683-B6F1-FA3FE8D42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940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41BCAA-070B-1425-9055-B35FC7AA7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3BCB-7A9E-49D8-BC99-9C793AC8F21A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89B79F-4A3C-53CE-1EA8-9413C3B0B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951B4F-EE5A-5136-F51A-9DC975CD4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FDD4-2CE7-4683-B6F1-FA3FE8D42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034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905B0-8ED7-44FA-75D4-F303AF613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96B505-EC5F-7194-882F-B486B165E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8937E6-C4AA-EBCD-7DAD-4B7DA12CF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3ACDD4-7757-56FA-6C1A-8DB19DE07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3BCB-7A9E-49D8-BC99-9C793AC8F21A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1FA259-1F3E-DC49-3A6E-31B590804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885648-FCED-D47E-5160-06F8DA035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FDD4-2CE7-4683-B6F1-FA3FE8D42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942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34FB00-D7B5-D2AE-2E65-6DB2A1E49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F0187B-143D-B17B-331D-21663D6371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D0F4F7-FE61-8D8E-7398-4018D66B7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DFFCD3-DDF0-9890-A4ED-EB37CA436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A3BCB-7A9E-49D8-BC99-9C793AC8F21A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0D3362-EBB7-B7B5-9565-C52E507F5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EFF213-FDBE-F9EC-9CE5-7E1368AA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FDD4-2CE7-4683-B6F1-FA3FE8D42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00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AF0B53-55A2-67A1-DB01-A81D3F446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766B17-95E1-C2B3-9208-A9051A03A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A95F0-2871-9907-0A61-A544CAB51A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9A3BCB-7A9E-49D8-BC99-9C793AC8F21A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568463-ED1A-914E-147D-9B246D784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965EC6-5D19-31B4-B953-33C8B5528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A7FDD4-2CE7-4683-B6F1-FA3FE8D420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821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7BBAE5-AD69-1060-1B28-D98416A5A9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포션</a:t>
            </a:r>
            <a:r>
              <a:rPr lang="ko-KR" altLang="en-US" dirty="0"/>
              <a:t> </a:t>
            </a:r>
            <a:r>
              <a:rPr lang="ko-KR" altLang="en-US" dirty="0" err="1"/>
              <a:t>마이스터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39C2DC-0B10-360E-3167-C8BC335E7D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197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3234EFC-8FBA-1578-C6A2-899826FAAD40}"/>
              </a:ext>
            </a:extLst>
          </p:cNvPr>
          <p:cNvSpPr/>
          <p:nvPr/>
        </p:nvSpPr>
        <p:spPr>
          <a:xfrm>
            <a:off x="1913462" y="0"/>
            <a:ext cx="1027853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3C7F87-6711-5090-E5A8-6AAF924AD1F0}"/>
              </a:ext>
            </a:extLst>
          </p:cNvPr>
          <p:cNvSpPr/>
          <p:nvPr/>
        </p:nvSpPr>
        <p:spPr>
          <a:xfrm>
            <a:off x="0" y="0"/>
            <a:ext cx="1913467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A4AD8-860A-42E5-9B85-345AE84A6EF5}"/>
              </a:ext>
            </a:extLst>
          </p:cNvPr>
          <p:cNvSpPr txBox="1"/>
          <p:nvPr/>
        </p:nvSpPr>
        <p:spPr>
          <a:xfrm>
            <a:off x="101606" y="544777"/>
            <a:ext cx="1693328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게임 플레이</a:t>
            </a:r>
          </a:p>
        </p:txBody>
      </p:sp>
      <p:sp>
        <p:nvSpPr>
          <p:cNvPr id="12" name="L 도형 11">
            <a:extLst>
              <a:ext uri="{FF2B5EF4-FFF2-40B4-BE49-F238E27FC236}">
                <a16:creationId xmlns:a16="http://schemas.microsoft.com/office/drawing/2014/main" id="{26584AC6-645D-7872-0DAB-98F2079BACE6}"/>
              </a:ext>
            </a:extLst>
          </p:cNvPr>
          <p:cNvSpPr/>
          <p:nvPr/>
        </p:nvSpPr>
        <p:spPr>
          <a:xfrm rot="18900000">
            <a:off x="1487127" y="603069"/>
            <a:ext cx="162650" cy="162650"/>
          </a:xfrm>
          <a:prstGeom prst="corner">
            <a:avLst>
              <a:gd name="adj1" fmla="val 16667"/>
              <a:gd name="adj2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BEE38B-8E3F-23DC-6864-F4AD6FA37C14}"/>
              </a:ext>
            </a:extLst>
          </p:cNvPr>
          <p:cNvSpPr/>
          <p:nvPr/>
        </p:nvSpPr>
        <p:spPr>
          <a:xfrm>
            <a:off x="2082800" y="296700"/>
            <a:ext cx="220133" cy="496154"/>
          </a:xfrm>
          <a:prstGeom prst="rect">
            <a:avLst/>
          </a:prstGeom>
          <a:solidFill>
            <a:srgbClr val="47D4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76B127-BDB9-5312-35CB-7C543D0DA864}"/>
              </a:ext>
            </a:extLst>
          </p:cNvPr>
          <p:cNvSpPr txBox="1"/>
          <p:nvPr/>
        </p:nvSpPr>
        <p:spPr>
          <a:xfrm>
            <a:off x="2472266" y="313945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의뢰 게시판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AF248-F43C-57AD-1615-B79043FCC3FF}"/>
              </a:ext>
            </a:extLst>
          </p:cNvPr>
          <p:cNvSpPr/>
          <p:nvPr/>
        </p:nvSpPr>
        <p:spPr>
          <a:xfrm>
            <a:off x="67734" y="1414825"/>
            <a:ext cx="1811861" cy="3125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CCC67A-89A7-A915-C70A-246B2485C3E4}"/>
              </a:ext>
            </a:extLst>
          </p:cNvPr>
          <p:cNvSpPr txBox="1"/>
          <p:nvPr/>
        </p:nvSpPr>
        <p:spPr>
          <a:xfrm>
            <a:off x="67734" y="944887"/>
            <a:ext cx="1845728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플레이 흐름도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의뢰 게시판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bg1"/>
                </a:solidFill>
              </a:rPr>
              <a:t>포션</a:t>
            </a:r>
            <a:r>
              <a:rPr lang="ko-KR" altLang="en-US" sz="1600" dirty="0">
                <a:solidFill>
                  <a:schemeClr val="bg1"/>
                </a:solidFill>
              </a:rPr>
              <a:t> 제조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상점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정산</a:t>
            </a:r>
          </a:p>
        </p:txBody>
      </p:sp>
      <p:pic>
        <p:nvPicPr>
          <p:cNvPr id="8" name="그림 7" descr="텍스트, 스크린샷, 도표, 평면도이(가) 표시된 사진&#10;&#10;자동 생성된 설명">
            <a:extLst>
              <a:ext uri="{FF2B5EF4-FFF2-40B4-BE49-F238E27FC236}">
                <a16:creationId xmlns:a16="http://schemas.microsoft.com/office/drawing/2014/main" id="{FC845C6C-770C-A811-F97A-294EBDC7A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334" y="1014688"/>
            <a:ext cx="9538016" cy="5363111"/>
          </a:xfrm>
          <a:prstGeom prst="rect">
            <a:avLst/>
          </a:prstGeom>
        </p:spPr>
      </p:pic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82EDBF7C-1687-4660-5B08-67E464BD07D6}"/>
              </a:ext>
            </a:extLst>
          </p:cNvPr>
          <p:cNvSpPr/>
          <p:nvPr/>
        </p:nvSpPr>
        <p:spPr>
          <a:xfrm>
            <a:off x="2472266" y="1705897"/>
            <a:ext cx="3022601" cy="668867"/>
          </a:xfrm>
          <a:prstGeom prst="wedgeRectCallout">
            <a:avLst>
              <a:gd name="adj1" fmla="val -19152"/>
              <a:gd name="adj2" fmla="val 102895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클릭하여 해당 의뢰에 대한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상세 내용 및 수락 가능</a:t>
            </a:r>
          </a:p>
        </p:txBody>
      </p:sp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3ED4B5E2-9A60-B9E0-9FC2-600F4D91FFB4}"/>
              </a:ext>
            </a:extLst>
          </p:cNvPr>
          <p:cNvSpPr/>
          <p:nvPr/>
        </p:nvSpPr>
        <p:spPr>
          <a:xfrm>
            <a:off x="8301556" y="2235200"/>
            <a:ext cx="3022601" cy="668867"/>
          </a:xfrm>
          <a:prstGeom prst="wedgeRectCallout">
            <a:avLst>
              <a:gd name="adj1" fmla="val -8508"/>
              <a:gd name="adj2" fmla="val -85713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현재 선택한 의뢰들을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확인 할 수 있는 버튼이다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158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3234EFC-8FBA-1578-C6A2-899826FAAD40}"/>
              </a:ext>
            </a:extLst>
          </p:cNvPr>
          <p:cNvSpPr/>
          <p:nvPr/>
        </p:nvSpPr>
        <p:spPr>
          <a:xfrm>
            <a:off x="1913462" y="0"/>
            <a:ext cx="1027853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3C7F87-6711-5090-E5A8-6AAF924AD1F0}"/>
              </a:ext>
            </a:extLst>
          </p:cNvPr>
          <p:cNvSpPr/>
          <p:nvPr/>
        </p:nvSpPr>
        <p:spPr>
          <a:xfrm>
            <a:off x="0" y="0"/>
            <a:ext cx="1913467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A4AD8-860A-42E5-9B85-345AE84A6EF5}"/>
              </a:ext>
            </a:extLst>
          </p:cNvPr>
          <p:cNvSpPr txBox="1"/>
          <p:nvPr/>
        </p:nvSpPr>
        <p:spPr>
          <a:xfrm>
            <a:off x="101606" y="544777"/>
            <a:ext cx="1693328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게임 플레이</a:t>
            </a:r>
          </a:p>
        </p:txBody>
      </p:sp>
      <p:sp>
        <p:nvSpPr>
          <p:cNvPr id="12" name="L 도형 11">
            <a:extLst>
              <a:ext uri="{FF2B5EF4-FFF2-40B4-BE49-F238E27FC236}">
                <a16:creationId xmlns:a16="http://schemas.microsoft.com/office/drawing/2014/main" id="{26584AC6-645D-7872-0DAB-98F2079BACE6}"/>
              </a:ext>
            </a:extLst>
          </p:cNvPr>
          <p:cNvSpPr/>
          <p:nvPr/>
        </p:nvSpPr>
        <p:spPr>
          <a:xfrm rot="18900000">
            <a:off x="1487127" y="603069"/>
            <a:ext cx="162650" cy="162650"/>
          </a:xfrm>
          <a:prstGeom prst="corner">
            <a:avLst>
              <a:gd name="adj1" fmla="val 16667"/>
              <a:gd name="adj2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BEE38B-8E3F-23DC-6864-F4AD6FA37C14}"/>
              </a:ext>
            </a:extLst>
          </p:cNvPr>
          <p:cNvSpPr/>
          <p:nvPr/>
        </p:nvSpPr>
        <p:spPr>
          <a:xfrm>
            <a:off x="2082800" y="296700"/>
            <a:ext cx="220133" cy="496154"/>
          </a:xfrm>
          <a:prstGeom prst="rect">
            <a:avLst/>
          </a:prstGeom>
          <a:solidFill>
            <a:srgbClr val="47D4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76B127-BDB9-5312-35CB-7C543D0DA864}"/>
              </a:ext>
            </a:extLst>
          </p:cNvPr>
          <p:cNvSpPr txBox="1"/>
          <p:nvPr/>
        </p:nvSpPr>
        <p:spPr>
          <a:xfrm>
            <a:off x="2472266" y="313945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의뢰 게시판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AF248-F43C-57AD-1615-B79043FCC3FF}"/>
              </a:ext>
            </a:extLst>
          </p:cNvPr>
          <p:cNvSpPr/>
          <p:nvPr/>
        </p:nvSpPr>
        <p:spPr>
          <a:xfrm>
            <a:off x="67734" y="1414825"/>
            <a:ext cx="1811861" cy="3125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CCC67A-89A7-A915-C70A-246B2485C3E4}"/>
              </a:ext>
            </a:extLst>
          </p:cNvPr>
          <p:cNvSpPr txBox="1"/>
          <p:nvPr/>
        </p:nvSpPr>
        <p:spPr>
          <a:xfrm>
            <a:off x="67734" y="944887"/>
            <a:ext cx="1845728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플레이 흐름도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의뢰 게시판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bg1"/>
                </a:solidFill>
              </a:rPr>
              <a:t>포션</a:t>
            </a:r>
            <a:r>
              <a:rPr lang="ko-KR" altLang="en-US" sz="1600" dirty="0">
                <a:solidFill>
                  <a:schemeClr val="bg1"/>
                </a:solidFill>
              </a:rPr>
              <a:t> 제조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상점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정산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04E11AC-C677-464B-1202-A5C8FBFB4E71}"/>
              </a:ext>
            </a:extLst>
          </p:cNvPr>
          <p:cNvSpPr/>
          <p:nvPr/>
        </p:nvSpPr>
        <p:spPr>
          <a:xfrm>
            <a:off x="2082799" y="1103888"/>
            <a:ext cx="9897533" cy="5460322"/>
          </a:xfrm>
          <a:prstGeom prst="roundRect">
            <a:avLst>
              <a:gd name="adj" fmla="val 1742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72E01004-55AC-DE5F-2CDE-816F2ABAA920}"/>
              </a:ext>
            </a:extLst>
          </p:cNvPr>
          <p:cNvGrpSpPr/>
          <p:nvPr/>
        </p:nvGrpSpPr>
        <p:grpSpPr>
          <a:xfrm>
            <a:off x="5294452" y="2116859"/>
            <a:ext cx="3182372" cy="3434379"/>
            <a:chOff x="1202267" y="1552255"/>
            <a:chExt cx="2358821" cy="2545612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52760C39-05BC-1F1A-CA2B-42E131178C7D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4" name="그림 43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782357A0-FB0F-40EA-B6E2-2C6ADC236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2C4BE91-3657-93E3-EC07-9804D163B3FD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A0CE9D4-7AAE-2123-952E-6C96864055DF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4BA5C50-4460-E8D9-B830-66BF7A005353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sp>
        <p:nvSpPr>
          <p:cNvPr id="48" name="말풍선: 사각형 47">
            <a:extLst>
              <a:ext uri="{FF2B5EF4-FFF2-40B4-BE49-F238E27FC236}">
                <a16:creationId xmlns:a16="http://schemas.microsoft.com/office/drawing/2014/main" id="{46685A22-1658-EAA7-8AD3-884838DE1782}"/>
              </a:ext>
            </a:extLst>
          </p:cNvPr>
          <p:cNvSpPr/>
          <p:nvPr/>
        </p:nvSpPr>
        <p:spPr>
          <a:xfrm>
            <a:off x="1947334" y="2895558"/>
            <a:ext cx="3022601" cy="668867"/>
          </a:xfrm>
          <a:prstGeom prst="wedgeRectCallout">
            <a:avLst>
              <a:gd name="adj1" fmla="val 62080"/>
              <a:gd name="adj2" fmla="val -12295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의뢰의 내용 요약을 </a:t>
            </a:r>
            <a:r>
              <a:rPr lang="en-US" altLang="ko-KR" sz="1400" dirty="0">
                <a:solidFill>
                  <a:schemeClr val="tx1"/>
                </a:solidFill>
              </a:rPr>
              <a:t>text</a:t>
            </a:r>
            <a:r>
              <a:rPr lang="ko-KR" altLang="en-US" sz="1400" dirty="0">
                <a:solidFill>
                  <a:schemeClr val="tx1"/>
                </a:solidFill>
              </a:rPr>
              <a:t>로 표기</a:t>
            </a:r>
          </a:p>
        </p:txBody>
      </p:sp>
      <p:sp>
        <p:nvSpPr>
          <p:cNvPr id="50" name="말풍선: 사각형 49">
            <a:extLst>
              <a:ext uri="{FF2B5EF4-FFF2-40B4-BE49-F238E27FC236}">
                <a16:creationId xmlns:a16="http://schemas.microsoft.com/office/drawing/2014/main" id="{93555F33-27D6-5502-F832-E5316821DA9E}"/>
              </a:ext>
            </a:extLst>
          </p:cNvPr>
          <p:cNvSpPr/>
          <p:nvPr/>
        </p:nvSpPr>
        <p:spPr>
          <a:xfrm>
            <a:off x="4969813" y="5480508"/>
            <a:ext cx="3767672" cy="888138"/>
          </a:xfrm>
          <a:prstGeom prst="wedgeRectCallout">
            <a:avLst>
              <a:gd name="adj1" fmla="val 14135"/>
              <a:gd name="adj2" fmla="val -10624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의뢰인이 요구하는 </a:t>
            </a:r>
            <a:r>
              <a:rPr lang="ko-KR" altLang="en-US" sz="1400" dirty="0" err="1">
                <a:solidFill>
                  <a:schemeClr val="tx1"/>
                </a:solidFill>
              </a:rPr>
              <a:t>포션의</a:t>
            </a:r>
            <a:r>
              <a:rPr lang="ko-KR" altLang="en-US" sz="1400" dirty="0">
                <a:solidFill>
                  <a:schemeClr val="tx1"/>
                </a:solidFill>
              </a:rPr>
              <a:t> 품질은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최소 값에서 최대 값 사이로 결정되며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포션</a:t>
            </a:r>
            <a:r>
              <a:rPr lang="ko-KR" altLang="en-US" sz="1400" dirty="0">
                <a:solidFill>
                  <a:schemeClr val="tx1"/>
                </a:solidFill>
              </a:rPr>
              <a:t> 제조 후 알 수 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1" name="말풍선: 사각형 50">
            <a:extLst>
              <a:ext uri="{FF2B5EF4-FFF2-40B4-BE49-F238E27FC236}">
                <a16:creationId xmlns:a16="http://schemas.microsoft.com/office/drawing/2014/main" id="{15D473EA-FCEE-D6DA-CB89-6834B27D6B6B}"/>
              </a:ext>
            </a:extLst>
          </p:cNvPr>
          <p:cNvSpPr/>
          <p:nvPr/>
        </p:nvSpPr>
        <p:spPr>
          <a:xfrm>
            <a:off x="7594240" y="1283289"/>
            <a:ext cx="4318360" cy="888138"/>
          </a:xfrm>
          <a:prstGeom prst="wedgeRectCallout">
            <a:avLst>
              <a:gd name="adj1" fmla="val -31157"/>
              <a:gd name="adj2" fmla="val 90134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의뢰지의 테두리 색에 따라 </a:t>
            </a:r>
            <a:r>
              <a:rPr lang="ko-KR" altLang="en-US" sz="1400" dirty="0" err="1">
                <a:solidFill>
                  <a:schemeClr val="tx1"/>
                </a:solidFill>
              </a:rPr>
              <a:t>의뢰량이</a:t>
            </a:r>
            <a:r>
              <a:rPr lang="ko-KR" altLang="en-US" sz="1400" dirty="0">
                <a:solidFill>
                  <a:schemeClr val="tx1"/>
                </a:solidFill>
              </a:rPr>
              <a:t> 나뉜다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소량</a:t>
            </a:r>
            <a:r>
              <a:rPr lang="en-US" altLang="ko-KR" sz="1400" dirty="0">
                <a:solidFill>
                  <a:schemeClr val="tx1"/>
                </a:solidFill>
              </a:rPr>
              <a:t>,</a:t>
            </a:r>
            <a:r>
              <a:rPr lang="ko-KR" altLang="en-US" sz="1400" dirty="0">
                <a:solidFill>
                  <a:schemeClr val="bg1"/>
                </a:solidFill>
                <a:highlight>
                  <a:srgbClr val="800000"/>
                </a:highlight>
              </a:rPr>
              <a:t>일반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highlight>
                  <a:srgbClr val="FFFF00"/>
                </a:highlight>
              </a:rPr>
              <a:t>대량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 err="1">
                <a:solidFill>
                  <a:schemeClr val="bg1"/>
                </a:solidFill>
                <a:highlight>
                  <a:srgbClr val="FF0000"/>
                </a:highlight>
              </a:rPr>
              <a:t>특대량</a:t>
            </a:r>
            <a:r>
              <a:rPr lang="en-US" altLang="ko-KR" sz="1400" dirty="0">
                <a:solidFill>
                  <a:schemeClr val="tx1"/>
                </a:solidFill>
                <a:highlight>
                  <a:srgbClr val="FF0000"/>
                </a:highligh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9146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3234EFC-8FBA-1578-C6A2-899826FAAD40}"/>
              </a:ext>
            </a:extLst>
          </p:cNvPr>
          <p:cNvSpPr/>
          <p:nvPr/>
        </p:nvSpPr>
        <p:spPr>
          <a:xfrm>
            <a:off x="1913462" y="0"/>
            <a:ext cx="1027853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3C7F87-6711-5090-E5A8-6AAF924AD1F0}"/>
              </a:ext>
            </a:extLst>
          </p:cNvPr>
          <p:cNvSpPr/>
          <p:nvPr/>
        </p:nvSpPr>
        <p:spPr>
          <a:xfrm>
            <a:off x="0" y="0"/>
            <a:ext cx="1913467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A4AD8-860A-42E5-9B85-345AE84A6EF5}"/>
              </a:ext>
            </a:extLst>
          </p:cNvPr>
          <p:cNvSpPr txBox="1"/>
          <p:nvPr/>
        </p:nvSpPr>
        <p:spPr>
          <a:xfrm>
            <a:off x="101606" y="544777"/>
            <a:ext cx="1693328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게임 플레이</a:t>
            </a:r>
          </a:p>
        </p:txBody>
      </p:sp>
      <p:sp>
        <p:nvSpPr>
          <p:cNvPr id="12" name="L 도형 11">
            <a:extLst>
              <a:ext uri="{FF2B5EF4-FFF2-40B4-BE49-F238E27FC236}">
                <a16:creationId xmlns:a16="http://schemas.microsoft.com/office/drawing/2014/main" id="{26584AC6-645D-7872-0DAB-98F2079BACE6}"/>
              </a:ext>
            </a:extLst>
          </p:cNvPr>
          <p:cNvSpPr/>
          <p:nvPr/>
        </p:nvSpPr>
        <p:spPr>
          <a:xfrm rot="18900000">
            <a:off x="1487127" y="603069"/>
            <a:ext cx="162650" cy="162650"/>
          </a:xfrm>
          <a:prstGeom prst="corner">
            <a:avLst>
              <a:gd name="adj1" fmla="val 16667"/>
              <a:gd name="adj2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BEE38B-8E3F-23DC-6864-F4AD6FA37C14}"/>
              </a:ext>
            </a:extLst>
          </p:cNvPr>
          <p:cNvSpPr/>
          <p:nvPr/>
        </p:nvSpPr>
        <p:spPr>
          <a:xfrm>
            <a:off x="2082800" y="296700"/>
            <a:ext cx="220133" cy="496154"/>
          </a:xfrm>
          <a:prstGeom prst="rect">
            <a:avLst/>
          </a:prstGeom>
          <a:solidFill>
            <a:srgbClr val="47D4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76B127-BDB9-5312-35CB-7C543D0DA864}"/>
              </a:ext>
            </a:extLst>
          </p:cNvPr>
          <p:cNvSpPr txBox="1"/>
          <p:nvPr/>
        </p:nvSpPr>
        <p:spPr>
          <a:xfrm>
            <a:off x="2472266" y="313945"/>
            <a:ext cx="4164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의뢰 게시판 </a:t>
            </a:r>
            <a:r>
              <a:rPr lang="en-US" altLang="ko-KR" sz="2400" b="1" dirty="0"/>
              <a:t>– </a:t>
            </a:r>
            <a:r>
              <a:rPr lang="ko-KR" altLang="en-US" sz="2400" b="1" dirty="0"/>
              <a:t>상세 의뢰정보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AF248-F43C-57AD-1615-B79043FCC3FF}"/>
              </a:ext>
            </a:extLst>
          </p:cNvPr>
          <p:cNvSpPr/>
          <p:nvPr/>
        </p:nvSpPr>
        <p:spPr>
          <a:xfrm>
            <a:off x="67734" y="1414825"/>
            <a:ext cx="1811861" cy="3125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CCC67A-89A7-A915-C70A-246B2485C3E4}"/>
              </a:ext>
            </a:extLst>
          </p:cNvPr>
          <p:cNvSpPr txBox="1"/>
          <p:nvPr/>
        </p:nvSpPr>
        <p:spPr>
          <a:xfrm>
            <a:off x="67734" y="944887"/>
            <a:ext cx="1845728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플레이 흐름도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의뢰 게시판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bg1"/>
                </a:solidFill>
              </a:rPr>
              <a:t>포션</a:t>
            </a:r>
            <a:r>
              <a:rPr lang="ko-KR" altLang="en-US" sz="1600" dirty="0">
                <a:solidFill>
                  <a:schemeClr val="bg1"/>
                </a:solidFill>
              </a:rPr>
              <a:t> 제조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상점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정산</a:t>
            </a:r>
          </a:p>
        </p:txBody>
      </p:sp>
      <p:pic>
        <p:nvPicPr>
          <p:cNvPr id="19" name="그림 18" descr="텍스트, 스크린샷, 도표, 디스플레이이(가) 표시된 사진&#10;&#10;자동 생성된 설명">
            <a:extLst>
              <a:ext uri="{FF2B5EF4-FFF2-40B4-BE49-F238E27FC236}">
                <a16:creationId xmlns:a16="http://schemas.microsoft.com/office/drawing/2014/main" id="{0ACE466F-BE98-22F8-A8E8-9F0D1DE93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480" y="978755"/>
            <a:ext cx="9988499" cy="5616413"/>
          </a:xfrm>
          <a:prstGeom prst="rect">
            <a:avLst/>
          </a:prstGeom>
        </p:spPr>
      </p:pic>
      <p:sp>
        <p:nvSpPr>
          <p:cNvPr id="20" name="말풍선: 사각형 19">
            <a:extLst>
              <a:ext uri="{FF2B5EF4-FFF2-40B4-BE49-F238E27FC236}">
                <a16:creationId xmlns:a16="http://schemas.microsoft.com/office/drawing/2014/main" id="{BB71968A-40CA-0034-CF93-5B4E4B36436B}"/>
              </a:ext>
            </a:extLst>
          </p:cNvPr>
          <p:cNvSpPr/>
          <p:nvPr/>
        </p:nvSpPr>
        <p:spPr>
          <a:xfrm>
            <a:off x="2302933" y="1106799"/>
            <a:ext cx="3649134" cy="823912"/>
          </a:xfrm>
          <a:prstGeom prst="wedgeRectCallout">
            <a:avLst>
              <a:gd name="adj1" fmla="val -28128"/>
              <a:gd name="adj2" fmla="val 9223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뒷배경은 검은색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투명도 </a:t>
            </a:r>
            <a:r>
              <a:rPr lang="en-US" altLang="ko-KR" sz="1400" dirty="0">
                <a:solidFill>
                  <a:schemeClr val="tx1"/>
                </a:solidFill>
              </a:rPr>
              <a:t>40%)</a:t>
            </a:r>
            <a:r>
              <a:rPr lang="ko-KR" altLang="en-US" sz="1400" dirty="0">
                <a:solidFill>
                  <a:schemeClr val="tx1"/>
                </a:solidFill>
              </a:rPr>
              <a:t>로 표시되며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다른 버튼을 클릭할 수 없다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말풍선: 사각형 20">
            <a:extLst>
              <a:ext uri="{FF2B5EF4-FFF2-40B4-BE49-F238E27FC236}">
                <a16:creationId xmlns:a16="http://schemas.microsoft.com/office/drawing/2014/main" id="{9CDB379D-4C73-0C4F-EE46-0F3B4D9DC4D1}"/>
              </a:ext>
            </a:extLst>
          </p:cNvPr>
          <p:cNvSpPr/>
          <p:nvPr/>
        </p:nvSpPr>
        <p:spPr>
          <a:xfrm>
            <a:off x="1913462" y="5490716"/>
            <a:ext cx="3649134" cy="823912"/>
          </a:xfrm>
          <a:prstGeom prst="wedgeRectCallout">
            <a:avLst>
              <a:gd name="adj1" fmla="val 61199"/>
              <a:gd name="adj2" fmla="val 28524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받을 수 있는 의뢰 수 </a:t>
            </a:r>
            <a:r>
              <a:rPr lang="en-US" altLang="ko-KR" sz="1400" dirty="0">
                <a:solidFill>
                  <a:schemeClr val="tx1"/>
                </a:solidFill>
              </a:rPr>
              <a:t>/ 5)</a:t>
            </a:r>
            <a:r>
              <a:rPr lang="ko-KR" altLang="en-US" sz="1400" dirty="0">
                <a:solidFill>
                  <a:schemeClr val="tx1"/>
                </a:solidFill>
              </a:rPr>
              <a:t>로 표기된다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만약 받을 수 없다면 비활성화</a:t>
            </a:r>
          </a:p>
        </p:txBody>
      </p:sp>
      <p:sp>
        <p:nvSpPr>
          <p:cNvPr id="22" name="말풍선: 사각형 21">
            <a:extLst>
              <a:ext uri="{FF2B5EF4-FFF2-40B4-BE49-F238E27FC236}">
                <a16:creationId xmlns:a16="http://schemas.microsoft.com/office/drawing/2014/main" id="{093D0DB0-9A30-9272-9CCF-A78F1C4E6BA1}"/>
              </a:ext>
            </a:extLst>
          </p:cNvPr>
          <p:cNvSpPr/>
          <p:nvPr/>
        </p:nvSpPr>
        <p:spPr>
          <a:xfrm>
            <a:off x="2556933" y="4103378"/>
            <a:ext cx="2799642" cy="823912"/>
          </a:xfrm>
          <a:prstGeom prst="wedgeRectCallout">
            <a:avLst>
              <a:gd name="adj1" fmla="val 61767"/>
              <a:gd name="adj2" fmla="val 52159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받을 수 있는 보상을 표기</a:t>
            </a:r>
          </a:p>
        </p:txBody>
      </p:sp>
      <p:sp>
        <p:nvSpPr>
          <p:cNvPr id="24" name="말풍선: 사각형 23">
            <a:extLst>
              <a:ext uri="{FF2B5EF4-FFF2-40B4-BE49-F238E27FC236}">
                <a16:creationId xmlns:a16="http://schemas.microsoft.com/office/drawing/2014/main" id="{5252B256-337B-6CAE-84C6-6FFC4E673E8A}"/>
              </a:ext>
            </a:extLst>
          </p:cNvPr>
          <p:cNvSpPr/>
          <p:nvPr/>
        </p:nvSpPr>
        <p:spPr>
          <a:xfrm>
            <a:off x="7797795" y="1315402"/>
            <a:ext cx="2799642" cy="823912"/>
          </a:xfrm>
          <a:prstGeom prst="wedgeRectCallout">
            <a:avLst>
              <a:gd name="adj1" fmla="val -30471"/>
              <a:gd name="adj2" fmla="val 82988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의뢰량에</a:t>
            </a:r>
            <a:r>
              <a:rPr lang="ko-KR" altLang="en-US" sz="1400" dirty="0">
                <a:solidFill>
                  <a:schemeClr val="tx1"/>
                </a:solidFill>
              </a:rPr>
              <a:t> 대한 </a:t>
            </a:r>
            <a:r>
              <a:rPr lang="en-US" altLang="ko-KR" sz="1400" dirty="0">
                <a:solidFill>
                  <a:schemeClr val="tx1"/>
                </a:solidFill>
              </a:rPr>
              <a:t>text</a:t>
            </a:r>
            <a:r>
              <a:rPr lang="ko-KR" altLang="en-US" sz="1400" dirty="0">
                <a:solidFill>
                  <a:schemeClr val="tx1"/>
                </a:solidFill>
              </a:rPr>
              <a:t>와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의뢰량</a:t>
            </a:r>
            <a:r>
              <a:rPr lang="ko-KR" altLang="en-US" sz="1400" dirty="0">
                <a:solidFill>
                  <a:schemeClr val="tx1"/>
                </a:solidFill>
              </a:rPr>
              <a:t> 색을 표시</a:t>
            </a:r>
          </a:p>
        </p:txBody>
      </p:sp>
    </p:spTree>
    <p:extLst>
      <p:ext uri="{BB962C8B-B14F-4D97-AF65-F5344CB8AC3E}">
        <p14:creationId xmlns:p14="http://schemas.microsoft.com/office/powerpoint/2010/main" val="4072163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3234EFC-8FBA-1578-C6A2-899826FAAD40}"/>
              </a:ext>
            </a:extLst>
          </p:cNvPr>
          <p:cNvSpPr/>
          <p:nvPr/>
        </p:nvSpPr>
        <p:spPr>
          <a:xfrm>
            <a:off x="1913465" y="0"/>
            <a:ext cx="1027853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3C7F87-6711-5090-E5A8-6AAF924AD1F0}"/>
              </a:ext>
            </a:extLst>
          </p:cNvPr>
          <p:cNvSpPr/>
          <p:nvPr/>
        </p:nvSpPr>
        <p:spPr>
          <a:xfrm>
            <a:off x="0" y="0"/>
            <a:ext cx="1913467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A4AD8-860A-42E5-9B85-345AE84A6EF5}"/>
              </a:ext>
            </a:extLst>
          </p:cNvPr>
          <p:cNvSpPr txBox="1"/>
          <p:nvPr/>
        </p:nvSpPr>
        <p:spPr>
          <a:xfrm>
            <a:off x="101606" y="544777"/>
            <a:ext cx="1693328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게임 플레이</a:t>
            </a:r>
          </a:p>
        </p:txBody>
      </p:sp>
      <p:sp>
        <p:nvSpPr>
          <p:cNvPr id="12" name="L 도형 11">
            <a:extLst>
              <a:ext uri="{FF2B5EF4-FFF2-40B4-BE49-F238E27FC236}">
                <a16:creationId xmlns:a16="http://schemas.microsoft.com/office/drawing/2014/main" id="{26584AC6-645D-7872-0DAB-98F2079BACE6}"/>
              </a:ext>
            </a:extLst>
          </p:cNvPr>
          <p:cNvSpPr/>
          <p:nvPr/>
        </p:nvSpPr>
        <p:spPr>
          <a:xfrm rot="18900000">
            <a:off x="1487127" y="603069"/>
            <a:ext cx="162650" cy="162650"/>
          </a:xfrm>
          <a:prstGeom prst="corner">
            <a:avLst>
              <a:gd name="adj1" fmla="val 16667"/>
              <a:gd name="adj2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D4C49A-24CB-F215-41AB-FD2E607A3A74}"/>
              </a:ext>
            </a:extLst>
          </p:cNvPr>
          <p:cNvSpPr/>
          <p:nvPr/>
        </p:nvSpPr>
        <p:spPr>
          <a:xfrm>
            <a:off x="117136" y="1762695"/>
            <a:ext cx="1811861" cy="3125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A4D760-A265-D6B7-33A0-750860D90B5C}"/>
              </a:ext>
            </a:extLst>
          </p:cNvPr>
          <p:cNvSpPr txBox="1"/>
          <p:nvPr/>
        </p:nvSpPr>
        <p:spPr>
          <a:xfrm>
            <a:off x="67734" y="944887"/>
            <a:ext cx="1845730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플레이 흐름도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의뢰 게시판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포션</a:t>
            </a:r>
            <a:r>
              <a:rPr lang="ko-KR" altLang="en-US" sz="1600" dirty="0"/>
              <a:t> 제조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상점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정산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BEE38B-8E3F-23DC-6864-F4AD6FA37C14}"/>
              </a:ext>
            </a:extLst>
          </p:cNvPr>
          <p:cNvSpPr/>
          <p:nvPr/>
        </p:nvSpPr>
        <p:spPr>
          <a:xfrm>
            <a:off x="2082800" y="296700"/>
            <a:ext cx="220133" cy="496154"/>
          </a:xfrm>
          <a:prstGeom prst="rect">
            <a:avLst/>
          </a:prstGeom>
          <a:solidFill>
            <a:srgbClr val="47D4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76B127-BDB9-5312-35CB-7C543D0DA864}"/>
              </a:ext>
            </a:extLst>
          </p:cNvPr>
          <p:cNvSpPr txBox="1"/>
          <p:nvPr/>
        </p:nvSpPr>
        <p:spPr>
          <a:xfrm>
            <a:off x="2472266" y="313945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포션</a:t>
            </a:r>
            <a:r>
              <a:rPr lang="ko-KR" altLang="en-US" sz="2400" b="1" dirty="0"/>
              <a:t> 제조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B656BE-790D-9DD0-AA03-0014AE55CACB}"/>
              </a:ext>
            </a:extLst>
          </p:cNvPr>
          <p:cNvSpPr txBox="1"/>
          <p:nvPr/>
        </p:nvSpPr>
        <p:spPr>
          <a:xfrm>
            <a:off x="2172082" y="5968822"/>
            <a:ext cx="976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랜덤하게 투입되는 재료의 용량을 잘 맞춰서 의뢰인이 원하는 품질의 </a:t>
            </a:r>
            <a:r>
              <a:rPr lang="ko-KR" altLang="en-US" b="1" dirty="0" err="1"/>
              <a:t>포션을</a:t>
            </a:r>
            <a:r>
              <a:rPr lang="ko-KR" altLang="en-US" b="1" dirty="0"/>
              <a:t> 제조하는 시스템</a:t>
            </a:r>
          </a:p>
        </p:txBody>
      </p:sp>
      <p:pic>
        <p:nvPicPr>
          <p:cNvPr id="14" name="그림 13" descr="텍스트, 스크린샷, 도표, 평면도이(가) 표시된 사진&#10;&#10;자동 생성된 설명">
            <a:extLst>
              <a:ext uri="{FF2B5EF4-FFF2-40B4-BE49-F238E27FC236}">
                <a16:creationId xmlns:a16="http://schemas.microsoft.com/office/drawing/2014/main" id="{8FDD3416-CC65-09F7-E434-FBDAE2A1C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299" y="992934"/>
            <a:ext cx="8462860" cy="4758564"/>
          </a:xfrm>
          <a:prstGeom prst="rect">
            <a:avLst/>
          </a:prstGeom>
        </p:spPr>
      </p:pic>
      <p:pic>
        <p:nvPicPr>
          <p:cNvPr id="19" name="그림 18" descr="텍스트, 스크린샷, 도표, 평면도이(가) 표시된 사진&#10;&#10;자동 생성된 설명">
            <a:extLst>
              <a:ext uri="{FF2B5EF4-FFF2-40B4-BE49-F238E27FC236}">
                <a16:creationId xmlns:a16="http://schemas.microsoft.com/office/drawing/2014/main" id="{52DD3175-C4F4-066E-35E3-8B6F12479D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299" y="992934"/>
            <a:ext cx="8462860" cy="475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900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 descr="텍스트, 스크린샷, 도표, 평면도이(가) 표시된 사진&#10;&#10;자동 생성된 설명">
            <a:extLst>
              <a:ext uri="{FF2B5EF4-FFF2-40B4-BE49-F238E27FC236}">
                <a16:creationId xmlns:a16="http://schemas.microsoft.com/office/drawing/2014/main" id="{B7ECD03F-49AC-E9D8-4C93-86501236D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248" y="995409"/>
            <a:ext cx="9808498" cy="55152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A3C7F87-6711-5090-E5A8-6AAF924AD1F0}"/>
              </a:ext>
            </a:extLst>
          </p:cNvPr>
          <p:cNvSpPr/>
          <p:nvPr/>
        </p:nvSpPr>
        <p:spPr>
          <a:xfrm>
            <a:off x="0" y="0"/>
            <a:ext cx="1913467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A4AD8-860A-42E5-9B85-345AE84A6EF5}"/>
              </a:ext>
            </a:extLst>
          </p:cNvPr>
          <p:cNvSpPr txBox="1"/>
          <p:nvPr/>
        </p:nvSpPr>
        <p:spPr>
          <a:xfrm>
            <a:off x="101606" y="544777"/>
            <a:ext cx="1693328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게임 플레이</a:t>
            </a:r>
          </a:p>
        </p:txBody>
      </p:sp>
      <p:sp>
        <p:nvSpPr>
          <p:cNvPr id="12" name="L 도형 11">
            <a:extLst>
              <a:ext uri="{FF2B5EF4-FFF2-40B4-BE49-F238E27FC236}">
                <a16:creationId xmlns:a16="http://schemas.microsoft.com/office/drawing/2014/main" id="{26584AC6-645D-7872-0DAB-98F2079BACE6}"/>
              </a:ext>
            </a:extLst>
          </p:cNvPr>
          <p:cNvSpPr/>
          <p:nvPr/>
        </p:nvSpPr>
        <p:spPr>
          <a:xfrm rot="18900000">
            <a:off x="1487127" y="603069"/>
            <a:ext cx="162650" cy="162650"/>
          </a:xfrm>
          <a:prstGeom prst="corner">
            <a:avLst>
              <a:gd name="adj1" fmla="val 16667"/>
              <a:gd name="adj2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BEE38B-8E3F-23DC-6864-F4AD6FA37C14}"/>
              </a:ext>
            </a:extLst>
          </p:cNvPr>
          <p:cNvSpPr/>
          <p:nvPr/>
        </p:nvSpPr>
        <p:spPr>
          <a:xfrm>
            <a:off x="2082800" y="296700"/>
            <a:ext cx="220133" cy="496154"/>
          </a:xfrm>
          <a:prstGeom prst="rect">
            <a:avLst/>
          </a:prstGeom>
          <a:solidFill>
            <a:srgbClr val="47D4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76B127-BDB9-5312-35CB-7C543D0DA864}"/>
              </a:ext>
            </a:extLst>
          </p:cNvPr>
          <p:cNvSpPr txBox="1"/>
          <p:nvPr/>
        </p:nvSpPr>
        <p:spPr>
          <a:xfrm>
            <a:off x="2472266" y="313945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포션</a:t>
            </a:r>
            <a:r>
              <a:rPr lang="ko-KR" altLang="en-US" sz="2400" b="1" dirty="0"/>
              <a:t> 제조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4485B60-4CE5-D0A7-5606-C2C2BC406AEA}"/>
              </a:ext>
            </a:extLst>
          </p:cNvPr>
          <p:cNvSpPr/>
          <p:nvPr/>
        </p:nvSpPr>
        <p:spPr>
          <a:xfrm>
            <a:off x="117136" y="1762695"/>
            <a:ext cx="1811861" cy="3125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479A55-B725-B61E-F8DA-E9EDA150895F}"/>
              </a:ext>
            </a:extLst>
          </p:cNvPr>
          <p:cNvSpPr txBox="1"/>
          <p:nvPr/>
        </p:nvSpPr>
        <p:spPr>
          <a:xfrm>
            <a:off x="67734" y="944887"/>
            <a:ext cx="1845730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플레이 흐름도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의뢰 게시판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포션</a:t>
            </a:r>
            <a:r>
              <a:rPr lang="ko-KR" altLang="en-US" sz="1600" dirty="0"/>
              <a:t> 제조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상점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정산</a:t>
            </a:r>
          </a:p>
        </p:txBody>
      </p:sp>
      <p:sp>
        <p:nvSpPr>
          <p:cNvPr id="20" name="말풍선: 사각형 19">
            <a:extLst>
              <a:ext uri="{FF2B5EF4-FFF2-40B4-BE49-F238E27FC236}">
                <a16:creationId xmlns:a16="http://schemas.microsoft.com/office/drawing/2014/main" id="{7F980C21-630B-2839-5F2F-0635E4639CE7}"/>
              </a:ext>
            </a:extLst>
          </p:cNvPr>
          <p:cNvSpPr/>
          <p:nvPr/>
        </p:nvSpPr>
        <p:spPr>
          <a:xfrm>
            <a:off x="8496043" y="692252"/>
            <a:ext cx="3226313" cy="622395"/>
          </a:xfrm>
          <a:prstGeom prst="wedgeRectCallout">
            <a:avLst>
              <a:gd name="adj1" fmla="val -25094"/>
              <a:gd name="adj2" fmla="val 11923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재고가 </a:t>
            </a:r>
            <a:r>
              <a:rPr lang="en-US" altLang="ko-KR" sz="1200" dirty="0">
                <a:solidFill>
                  <a:schemeClr val="tx1"/>
                </a:solidFill>
              </a:rPr>
              <a:t>0</a:t>
            </a:r>
            <a:r>
              <a:rPr lang="ko-KR" altLang="en-US" sz="1200" dirty="0" err="1">
                <a:solidFill>
                  <a:schemeClr val="tx1"/>
                </a:solidFill>
              </a:rPr>
              <a:t>이되면</a:t>
            </a:r>
            <a:r>
              <a:rPr lang="ko-KR" altLang="en-US" sz="1200" dirty="0">
                <a:solidFill>
                  <a:schemeClr val="tx1"/>
                </a:solidFill>
              </a:rPr>
              <a:t> 빨간색으로 표시되며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투입 버튼이 재료 수급 버튼으로 변경된다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1" name="말풍선: 사각형 20">
            <a:extLst>
              <a:ext uri="{FF2B5EF4-FFF2-40B4-BE49-F238E27FC236}">
                <a16:creationId xmlns:a16="http://schemas.microsoft.com/office/drawing/2014/main" id="{4755812B-E9BE-C882-D610-08A59EC74A08}"/>
              </a:ext>
            </a:extLst>
          </p:cNvPr>
          <p:cNvSpPr/>
          <p:nvPr/>
        </p:nvSpPr>
        <p:spPr>
          <a:xfrm>
            <a:off x="6724066" y="2356469"/>
            <a:ext cx="2604661" cy="442548"/>
          </a:xfrm>
          <a:prstGeom prst="wedgeRectCallout">
            <a:avLst>
              <a:gd name="adj1" fmla="val -16544"/>
              <a:gd name="adj2" fmla="val -118929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아이콘 위로 마우스가 지나갈 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해당 재료의 이름을 </a:t>
            </a:r>
            <a:r>
              <a:rPr lang="en-US" altLang="ko-KR" sz="1200" dirty="0">
                <a:solidFill>
                  <a:schemeClr val="tx1"/>
                </a:solidFill>
              </a:rPr>
              <a:t>UI</a:t>
            </a:r>
            <a:r>
              <a:rPr lang="ko-KR" altLang="en-US" sz="1200" dirty="0">
                <a:solidFill>
                  <a:schemeClr val="tx1"/>
                </a:solidFill>
              </a:rPr>
              <a:t>로 표기한다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2" name="말풍선: 사각형 21">
            <a:extLst>
              <a:ext uri="{FF2B5EF4-FFF2-40B4-BE49-F238E27FC236}">
                <a16:creationId xmlns:a16="http://schemas.microsoft.com/office/drawing/2014/main" id="{F9C21804-3EF7-E7A0-954E-C3605E0FC8EB}"/>
              </a:ext>
            </a:extLst>
          </p:cNvPr>
          <p:cNvSpPr/>
          <p:nvPr/>
        </p:nvSpPr>
        <p:spPr>
          <a:xfrm>
            <a:off x="3320331" y="4627869"/>
            <a:ext cx="3226313" cy="622395"/>
          </a:xfrm>
          <a:prstGeom prst="wedgeRectCallout">
            <a:avLst>
              <a:gd name="adj1" fmla="val 22716"/>
              <a:gd name="adj2" fmla="val -8556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현재 해당 재료가 어느정도 들어갔는지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재료 아이콘위에 숫자로 표기한다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표기 방식은 </a:t>
            </a:r>
            <a:r>
              <a:rPr lang="en-US" altLang="ko-KR" sz="1200" dirty="0">
                <a:solidFill>
                  <a:schemeClr val="tx1"/>
                </a:solidFill>
              </a:rPr>
              <a:t>( </a:t>
            </a:r>
            <a:r>
              <a:rPr lang="ko-KR" altLang="en-US" sz="1200" dirty="0">
                <a:solidFill>
                  <a:schemeClr val="tx1"/>
                </a:solidFill>
              </a:rPr>
              <a:t>현재용량 </a:t>
            </a:r>
            <a:r>
              <a:rPr lang="en-US" altLang="ko-KR" sz="1200" dirty="0">
                <a:solidFill>
                  <a:schemeClr val="tx1"/>
                </a:solidFill>
              </a:rPr>
              <a:t>/ </a:t>
            </a:r>
            <a:r>
              <a:rPr lang="ko-KR" altLang="en-US" sz="1200" dirty="0">
                <a:solidFill>
                  <a:schemeClr val="tx1"/>
                </a:solidFill>
              </a:rPr>
              <a:t>최대용량 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4" name="말풍선: 사각형 23">
            <a:extLst>
              <a:ext uri="{FF2B5EF4-FFF2-40B4-BE49-F238E27FC236}">
                <a16:creationId xmlns:a16="http://schemas.microsoft.com/office/drawing/2014/main" id="{F6F0DA2E-166B-C93E-72E6-E8487F1CB617}"/>
              </a:ext>
            </a:extLst>
          </p:cNvPr>
          <p:cNvSpPr/>
          <p:nvPr/>
        </p:nvSpPr>
        <p:spPr>
          <a:xfrm>
            <a:off x="5938840" y="2982656"/>
            <a:ext cx="3226313" cy="622395"/>
          </a:xfrm>
          <a:prstGeom prst="wedgeRectCallout">
            <a:avLst>
              <a:gd name="adj1" fmla="val -3909"/>
              <a:gd name="adj2" fmla="val 85098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현재 용량이 최대 용량과 동일 할 경우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빨간색으로 글씨를 표기한다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5" name="말풍선: 사각형 24">
            <a:extLst>
              <a:ext uri="{FF2B5EF4-FFF2-40B4-BE49-F238E27FC236}">
                <a16:creationId xmlns:a16="http://schemas.microsoft.com/office/drawing/2014/main" id="{F6972F86-7EA9-71D7-0963-902B5D024632}"/>
              </a:ext>
            </a:extLst>
          </p:cNvPr>
          <p:cNvSpPr/>
          <p:nvPr/>
        </p:nvSpPr>
        <p:spPr>
          <a:xfrm>
            <a:off x="3011055" y="5470063"/>
            <a:ext cx="3445164" cy="622395"/>
          </a:xfrm>
          <a:prstGeom prst="wedgeRectCallout">
            <a:avLst>
              <a:gd name="adj1" fmla="val 60082"/>
              <a:gd name="adj2" fmla="val 18318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현재 품질은 </a:t>
            </a:r>
            <a:r>
              <a:rPr lang="ko-KR" altLang="en-US" sz="1200">
                <a:solidFill>
                  <a:schemeClr val="tx1"/>
                </a:solidFill>
              </a:rPr>
              <a:t>투입된 용량들의 </a:t>
            </a:r>
            <a:r>
              <a:rPr lang="ko-KR" altLang="en-US" sz="1200" dirty="0">
                <a:solidFill>
                  <a:schemeClr val="tx1"/>
                </a:solidFill>
              </a:rPr>
              <a:t>합으로 표시된다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6" name="말풍선: 사각형 25">
            <a:extLst>
              <a:ext uri="{FF2B5EF4-FFF2-40B4-BE49-F238E27FC236}">
                <a16:creationId xmlns:a16="http://schemas.microsoft.com/office/drawing/2014/main" id="{104F0828-7C6A-E99F-D043-F4E7D747B4A6}"/>
              </a:ext>
            </a:extLst>
          </p:cNvPr>
          <p:cNvSpPr/>
          <p:nvPr/>
        </p:nvSpPr>
        <p:spPr>
          <a:xfrm>
            <a:off x="8386617" y="4608501"/>
            <a:ext cx="3445164" cy="622395"/>
          </a:xfrm>
          <a:prstGeom prst="wedgeRectCallout">
            <a:avLst>
              <a:gd name="adj1" fmla="val -12036"/>
              <a:gd name="adj2" fmla="val 10142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버튼을 클릭하면 현재 품질로 </a:t>
            </a:r>
            <a:r>
              <a:rPr lang="ko-KR" altLang="en-US" sz="1200" dirty="0" err="1">
                <a:solidFill>
                  <a:schemeClr val="tx1"/>
                </a:solidFill>
              </a:rPr>
              <a:t>포션이</a:t>
            </a:r>
            <a:r>
              <a:rPr lang="ko-KR" altLang="en-US" sz="1200" dirty="0">
                <a:solidFill>
                  <a:schemeClr val="tx1"/>
                </a:solidFill>
              </a:rPr>
              <a:t> 제조된다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1" name="말풍선: 사각형 30">
            <a:extLst>
              <a:ext uri="{FF2B5EF4-FFF2-40B4-BE49-F238E27FC236}">
                <a16:creationId xmlns:a16="http://schemas.microsoft.com/office/drawing/2014/main" id="{74413A02-DFA5-4A90-A77F-3EA2B180E75F}"/>
              </a:ext>
            </a:extLst>
          </p:cNvPr>
          <p:cNvSpPr/>
          <p:nvPr/>
        </p:nvSpPr>
        <p:spPr>
          <a:xfrm>
            <a:off x="1913464" y="4033743"/>
            <a:ext cx="3445164" cy="442548"/>
          </a:xfrm>
          <a:prstGeom prst="wedgeRectCallout">
            <a:avLst>
              <a:gd name="adj1" fmla="val 9433"/>
              <a:gd name="adj2" fmla="val -79877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해당 단계에서는 요구 품질이 범위로 표시된다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2278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3234EFC-8FBA-1578-C6A2-899826FAAD40}"/>
              </a:ext>
            </a:extLst>
          </p:cNvPr>
          <p:cNvSpPr/>
          <p:nvPr/>
        </p:nvSpPr>
        <p:spPr>
          <a:xfrm>
            <a:off x="1896540" y="0"/>
            <a:ext cx="1027853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3C7F87-6711-5090-E5A8-6AAF924AD1F0}"/>
              </a:ext>
            </a:extLst>
          </p:cNvPr>
          <p:cNvSpPr/>
          <p:nvPr/>
        </p:nvSpPr>
        <p:spPr>
          <a:xfrm>
            <a:off x="0" y="0"/>
            <a:ext cx="1913467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A4AD8-860A-42E5-9B85-345AE84A6EF5}"/>
              </a:ext>
            </a:extLst>
          </p:cNvPr>
          <p:cNvSpPr txBox="1"/>
          <p:nvPr/>
        </p:nvSpPr>
        <p:spPr>
          <a:xfrm>
            <a:off x="101606" y="544777"/>
            <a:ext cx="1693328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게임 플레이</a:t>
            </a:r>
          </a:p>
        </p:txBody>
      </p:sp>
      <p:sp>
        <p:nvSpPr>
          <p:cNvPr id="12" name="L 도형 11">
            <a:extLst>
              <a:ext uri="{FF2B5EF4-FFF2-40B4-BE49-F238E27FC236}">
                <a16:creationId xmlns:a16="http://schemas.microsoft.com/office/drawing/2014/main" id="{26584AC6-645D-7872-0DAB-98F2079BACE6}"/>
              </a:ext>
            </a:extLst>
          </p:cNvPr>
          <p:cNvSpPr/>
          <p:nvPr/>
        </p:nvSpPr>
        <p:spPr>
          <a:xfrm rot="18900000">
            <a:off x="1487127" y="603069"/>
            <a:ext cx="162650" cy="162650"/>
          </a:xfrm>
          <a:prstGeom prst="corner">
            <a:avLst>
              <a:gd name="adj1" fmla="val 16667"/>
              <a:gd name="adj2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BEE38B-8E3F-23DC-6864-F4AD6FA37C14}"/>
              </a:ext>
            </a:extLst>
          </p:cNvPr>
          <p:cNvSpPr/>
          <p:nvPr/>
        </p:nvSpPr>
        <p:spPr>
          <a:xfrm>
            <a:off x="2082800" y="296700"/>
            <a:ext cx="220133" cy="496154"/>
          </a:xfrm>
          <a:prstGeom prst="rect">
            <a:avLst/>
          </a:prstGeom>
          <a:solidFill>
            <a:srgbClr val="47D4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76B127-BDB9-5312-35CB-7C543D0DA864}"/>
              </a:ext>
            </a:extLst>
          </p:cNvPr>
          <p:cNvSpPr txBox="1"/>
          <p:nvPr/>
        </p:nvSpPr>
        <p:spPr>
          <a:xfrm>
            <a:off x="2472266" y="313945"/>
            <a:ext cx="3209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포션</a:t>
            </a:r>
            <a:r>
              <a:rPr lang="ko-KR" altLang="en-US" sz="2400" b="1" dirty="0"/>
              <a:t> 제조 </a:t>
            </a:r>
            <a:r>
              <a:rPr lang="en-US" altLang="ko-KR" sz="2400" b="1" dirty="0"/>
              <a:t>- </a:t>
            </a:r>
            <a:r>
              <a:rPr lang="ko-KR" altLang="en-US" sz="2400" b="1" dirty="0"/>
              <a:t>추가 설명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7B19ED9-57F1-6697-608C-6A1AFCDAB15A}"/>
              </a:ext>
            </a:extLst>
          </p:cNvPr>
          <p:cNvSpPr/>
          <p:nvPr/>
        </p:nvSpPr>
        <p:spPr>
          <a:xfrm>
            <a:off x="2266955" y="1083733"/>
            <a:ext cx="4538134" cy="5460322"/>
          </a:xfrm>
          <a:prstGeom prst="roundRect">
            <a:avLst>
              <a:gd name="adj" fmla="val 1742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3678566-8981-0DE8-BB5E-E3E668ADEEC1}"/>
              </a:ext>
            </a:extLst>
          </p:cNvPr>
          <p:cNvSpPr/>
          <p:nvPr/>
        </p:nvSpPr>
        <p:spPr>
          <a:xfrm>
            <a:off x="7266526" y="1083733"/>
            <a:ext cx="4538134" cy="5460322"/>
          </a:xfrm>
          <a:prstGeom prst="roundRect">
            <a:avLst>
              <a:gd name="adj" fmla="val 1742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7190C7-FCB7-5F2B-C0AE-BEA8EA9CE098}"/>
              </a:ext>
            </a:extLst>
          </p:cNvPr>
          <p:cNvSpPr txBox="1"/>
          <p:nvPr/>
        </p:nvSpPr>
        <p:spPr>
          <a:xfrm>
            <a:off x="2266955" y="4875317"/>
            <a:ext cx="4538133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/>
              <a:t>투입을 클릭하면 </a:t>
            </a:r>
            <a:r>
              <a:rPr lang="en-US" altLang="ko-KR" sz="1300" dirty="0"/>
              <a:t>1 ~</a:t>
            </a:r>
            <a:r>
              <a:rPr lang="ko-KR" altLang="en-US" sz="1300" dirty="0"/>
              <a:t> </a:t>
            </a:r>
            <a:r>
              <a:rPr lang="en-US" altLang="ko-KR" sz="1300" dirty="0"/>
              <a:t>13</a:t>
            </a:r>
            <a:r>
              <a:rPr lang="ko-KR" altLang="en-US" sz="1300" dirty="0"/>
              <a:t>사이의 수치로 들어가진다</a:t>
            </a:r>
            <a:r>
              <a:rPr lang="en-US" altLang="ko-KR" sz="13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 err="1"/>
              <a:t>투입시</a:t>
            </a:r>
            <a:r>
              <a:rPr lang="ko-KR" altLang="en-US" sz="1300" dirty="0"/>
              <a:t> 투입한 만큼 재고에서 수치가 빠진다</a:t>
            </a:r>
            <a:r>
              <a:rPr lang="en-US" altLang="ko-KR" sz="13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 err="1"/>
              <a:t>한번나온</a:t>
            </a:r>
            <a:r>
              <a:rPr lang="ko-KR" altLang="en-US" sz="1300" dirty="0"/>
              <a:t> 수치는 충전하기전까지 다시 나오지 않는다</a:t>
            </a:r>
            <a:r>
              <a:rPr lang="en-US" altLang="ko-KR" sz="13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/>
              <a:t>남은 재료 수치가 </a:t>
            </a:r>
            <a:r>
              <a:rPr lang="en-US" altLang="ko-KR" sz="1300" dirty="0"/>
              <a:t>0</a:t>
            </a:r>
            <a:r>
              <a:rPr lang="ko-KR" altLang="en-US" sz="1300" dirty="0"/>
              <a:t>이 되면 빨간색으로 표시한다</a:t>
            </a:r>
            <a:r>
              <a:rPr lang="en-US" altLang="ko-KR" sz="13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/>
              <a:t>남은 재료를 누르면 재화를 소모해서 충전된다</a:t>
            </a:r>
            <a:r>
              <a:rPr lang="en-US" altLang="ko-KR" sz="1300" dirty="0"/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BB7D85-8C7E-A98A-8D48-15E1E71DFD01}"/>
              </a:ext>
            </a:extLst>
          </p:cNvPr>
          <p:cNvSpPr txBox="1"/>
          <p:nvPr/>
        </p:nvSpPr>
        <p:spPr>
          <a:xfrm>
            <a:off x="4135912" y="121971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재료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C3A096-82B7-1058-1DC6-C952797FF1F4}"/>
              </a:ext>
            </a:extLst>
          </p:cNvPr>
          <p:cNvSpPr txBox="1"/>
          <p:nvPr/>
        </p:nvSpPr>
        <p:spPr>
          <a:xfrm>
            <a:off x="8673825" y="121971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err="1"/>
              <a:t>포션양조기</a:t>
            </a:r>
            <a:endParaRPr lang="ko-KR" altLang="en-US" sz="2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2DEE9C-0635-8B8D-9AE2-C15CA05A17A5}"/>
              </a:ext>
            </a:extLst>
          </p:cNvPr>
          <p:cNvSpPr txBox="1"/>
          <p:nvPr/>
        </p:nvSpPr>
        <p:spPr>
          <a:xfrm>
            <a:off x="7264812" y="4875317"/>
            <a:ext cx="4538133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/>
              <a:t>각 재료별로 현재 용량이 표시가 된다</a:t>
            </a:r>
            <a:r>
              <a:rPr lang="en-US" altLang="ko-KR" sz="13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/>
              <a:t>최대 용량의 경우 레시피를 통해 확인할 수 있다</a:t>
            </a:r>
            <a:r>
              <a:rPr lang="en-US" altLang="ko-KR" sz="13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 err="1"/>
              <a:t>포션의</a:t>
            </a:r>
            <a:r>
              <a:rPr lang="ko-KR" altLang="en-US" sz="1300" dirty="0"/>
              <a:t> 품질은 현재 재료들의 용량의 총합이다</a:t>
            </a:r>
            <a:r>
              <a:rPr lang="en-US" altLang="ko-KR" sz="13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/>
              <a:t>용량은 </a:t>
            </a:r>
            <a:r>
              <a:rPr lang="en-US" altLang="ko-KR" sz="1300" dirty="0"/>
              <a:t>“</a:t>
            </a:r>
            <a:r>
              <a:rPr lang="ko-KR" altLang="en-US" sz="1300" dirty="0"/>
              <a:t>현재 용량 </a:t>
            </a:r>
            <a:r>
              <a:rPr lang="en-US" altLang="ko-KR" sz="1300" dirty="0"/>
              <a:t>/ </a:t>
            </a:r>
            <a:r>
              <a:rPr lang="ko-KR" altLang="en-US" sz="1300" dirty="0"/>
              <a:t>최대용량</a:t>
            </a:r>
            <a:r>
              <a:rPr lang="en-US" altLang="ko-KR" sz="1300" dirty="0"/>
              <a:t>”</a:t>
            </a:r>
            <a:r>
              <a:rPr lang="ko-KR" altLang="en-US" sz="1300" dirty="0"/>
              <a:t>으로 표기된다</a:t>
            </a:r>
            <a:r>
              <a:rPr lang="en-US" altLang="ko-KR" sz="13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/>
              <a:t>최대 용량에 가까워지면 빨간색으로 표기된다</a:t>
            </a:r>
            <a:r>
              <a:rPr lang="en-US" altLang="ko-KR" sz="1300" dirty="0"/>
              <a:t>.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3641989-AA84-FE8A-1140-791DE5B28E4F}"/>
              </a:ext>
            </a:extLst>
          </p:cNvPr>
          <p:cNvSpPr/>
          <p:nvPr/>
        </p:nvSpPr>
        <p:spPr>
          <a:xfrm>
            <a:off x="117136" y="1762695"/>
            <a:ext cx="1811861" cy="3125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F77454-F68F-0214-1BA4-57DC6A91237D}"/>
              </a:ext>
            </a:extLst>
          </p:cNvPr>
          <p:cNvSpPr txBox="1"/>
          <p:nvPr/>
        </p:nvSpPr>
        <p:spPr>
          <a:xfrm>
            <a:off x="67734" y="944887"/>
            <a:ext cx="1845730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플레이 흐름도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의뢰 게시판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포션</a:t>
            </a:r>
            <a:r>
              <a:rPr lang="ko-KR" altLang="en-US" sz="1600" dirty="0"/>
              <a:t> 제조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상점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정산</a:t>
            </a:r>
          </a:p>
        </p:txBody>
      </p:sp>
      <p:pic>
        <p:nvPicPr>
          <p:cNvPr id="37" name="그림 36" descr="스크린샷, 텍스트, 직사각형, 디스플레이이(가) 표시된 사진&#10;&#10;자동 생성된 설명">
            <a:extLst>
              <a:ext uri="{FF2B5EF4-FFF2-40B4-BE49-F238E27FC236}">
                <a16:creationId xmlns:a16="http://schemas.microsoft.com/office/drawing/2014/main" id="{8F87F401-437D-A844-2BDE-DB9B5D8A9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951" y="2305390"/>
            <a:ext cx="2762143" cy="1870249"/>
          </a:xfrm>
          <a:prstGeom prst="rect">
            <a:avLst/>
          </a:prstGeom>
        </p:spPr>
      </p:pic>
      <p:pic>
        <p:nvPicPr>
          <p:cNvPr id="39" name="그림 38" descr="텍스트, 스크린샷, 도표, 직사각형이(가) 표시된 사진&#10;&#10;자동 생성된 설명">
            <a:extLst>
              <a:ext uri="{FF2B5EF4-FFF2-40B4-BE49-F238E27FC236}">
                <a16:creationId xmlns:a16="http://schemas.microsoft.com/office/drawing/2014/main" id="{B7250F7C-7ED6-A5AB-4992-89624642BA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346" y="2225220"/>
            <a:ext cx="3864494" cy="210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398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3234EFC-8FBA-1578-C6A2-899826FAAD40}"/>
              </a:ext>
            </a:extLst>
          </p:cNvPr>
          <p:cNvSpPr/>
          <p:nvPr/>
        </p:nvSpPr>
        <p:spPr>
          <a:xfrm>
            <a:off x="1913465" y="0"/>
            <a:ext cx="1027853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3C7F87-6711-5090-E5A8-6AAF924AD1F0}"/>
              </a:ext>
            </a:extLst>
          </p:cNvPr>
          <p:cNvSpPr/>
          <p:nvPr/>
        </p:nvSpPr>
        <p:spPr>
          <a:xfrm>
            <a:off x="0" y="0"/>
            <a:ext cx="1913467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A4AD8-860A-42E5-9B85-345AE84A6EF5}"/>
              </a:ext>
            </a:extLst>
          </p:cNvPr>
          <p:cNvSpPr txBox="1"/>
          <p:nvPr/>
        </p:nvSpPr>
        <p:spPr>
          <a:xfrm>
            <a:off x="101606" y="544777"/>
            <a:ext cx="1693328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게임 플레이</a:t>
            </a:r>
          </a:p>
        </p:txBody>
      </p:sp>
      <p:sp>
        <p:nvSpPr>
          <p:cNvPr id="12" name="L 도형 11">
            <a:extLst>
              <a:ext uri="{FF2B5EF4-FFF2-40B4-BE49-F238E27FC236}">
                <a16:creationId xmlns:a16="http://schemas.microsoft.com/office/drawing/2014/main" id="{26584AC6-645D-7872-0DAB-98F2079BACE6}"/>
              </a:ext>
            </a:extLst>
          </p:cNvPr>
          <p:cNvSpPr/>
          <p:nvPr/>
        </p:nvSpPr>
        <p:spPr>
          <a:xfrm rot="18900000">
            <a:off x="1487127" y="603069"/>
            <a:ext cx="162650" cy="162650"/>
          </a:xfrm>
          <a:prstGeom prst="corner">
            <a:avLst>
              <a:gd name="adj1" fmla="val 16667"/>
              <a:gd name="adj2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BEE38B-8E3F-23DC-6864-F4AD6FA37C14}"/>
              </a:ext>
            </a:extLst>
          </p:cNvPr>
          <p:cNvSpPr/>
          <p:nvPr/>
        </p:nvSpPr>
        <p:spPr>
          <a:xfrm>
            <a:off x="2082800" y="296700"/>
            <a:ext cx="220133" cy="496154"/>
          </a:xfrm>
          <a:prstGeom prst="rect">
            <a:avLst/>
          </a:prstGeom>
          <a:solidFill>
            <a:srgbClr val="47D4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76B127-BDB9-5312-35CB-7C543D0DA864}"/>
              </a:ext>
            </a:extLst>
          </p:cNvPr>
          <p:cNvSpPr txBox="1"/>
          <p:nvPr/>
        </p:nvSpPr>
        <p:spPr>
          <a:xfrm>
            <a:off x="2472266" y="313945"/>
            <a:ext cx="393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포션</a:t>
            </a:r>
            <a:r>
              <a:rPr lang="ko-KR" altLang="en-US" sz="2400" b="1" dirty="0"/>
              <a:t> 제조 </a:t>
            </a:r>
            <a:r>
              <a:rPr lang="en-US" altLang="ko-KR" sz="2400" b="1" dirty="0"/>
              <a:t>- </a:t>
            </a:r>
            <a:r>
              <a:rPr lang="ko-KR" altLang="en-US" sz="2400" b="1" dirty="0"/>
              <a:t>요구 품질 비교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4485B60-4CE5-D0A7-5606-C2C2BC406AEA}"/>
              </a:ext>
            </a:extLst>
          </p:cNvPr>
          <p:cNvSpPr/>
          <p:nvPr/>
        </p:nvSpPr>
        <p:spPr>
          <a:xfrm>
            <a:off x="117136" y="1762695"/>
            <a:ext cx="1811861" cy="3125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479A55-B725-B61E-F8DA-E9EDA150895F}"/>
              </a:ext>
            </a:extLst>
          </p:cNvPr>
          <p:cNvSpPr txBox="1"/>
          <p:nvPr/>
        </p:nvSpPr>
        <p:spPr>
          <a:xfrm>
            <a:off x="67734" y="944887"/>
            <a:ext cx="1845730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플레이 흐름도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의뢰 게시판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포션</a:t>
            </a:r>
            <a:r>
              <a:rPr lang="ko-KR" altLang="en-US" sz="1600" dirty="0"/>
              <a:t> 제조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상점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정산</a:t>
            </a:r>
          </a:p>
        </p:txBody>
      </p:sp>
      <p:pic>
        <p:nvPicPr>
          <p:cNvPr id="14" name="그림 13" descr="텍스트, 스크린샷, 직사각형, 도표이(가) 표시된 사진&#10;&#10;자동 생성된 설명">
            <a:extLst>
              <a:ext uri="{FF2B5EF4-FFF2-40B4-BE49-F238E27FC236}">
                <a16:creationId xmlns:a16="http://schemas.microsoft.com/office/drawing/2014/main" id="{E2B5C5C5-1585-6192-2531-A0BE61205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609" y="1046487"/>
            <a:ext cx="9735643" cy="5481313"/>
          </a:xfrm>
          <a:prstGeom prst="rect">
            <a:avLst/>
          </a:prstGeom>
        </p:spPr>
      </p:pic>
      <p:sp>
        <p:nvSpPr>
          <p:cNvPr id="15" name="말풍선: 사각형 14">
            <a:extLst>
              <a:ext uri="{FF2B5EF4-FFF2-40B4-BE49-F238E27FC236}">
                <a16:creationId xmlns:a16="http://schemas.microsoft.com/office/drawing/2014/main" id="{D8E13A52-88C2-A3A5-744A-1409A3FE691C}"/>
              </a:ext>
            </a:extLst>
          </p:cNvPr>
          <p:cNvSpPr/>
          <p:nvPr/>
        </p:nvSpPr>
        <p:spPr>
          <a:xfrm>
            <a:off x="1928997" y="4183297"/>
            <a:ext cx="2969608" cy="442548"/>
          </a:xfrm>
          <a:prstGeom prst="wedgeRectCallout">
            <a:avLst>
              <a:gd name="adj1" fmla="val 15322"/>
              <a:gd name="adj2" fmla="val -97095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제조후</a:t>
            </a:r>
            <a:r>
              <a:rPr lang="ko-KR" altLang="en-US" sz="1200" dirty="0">
                <a:solidFill>
                  <a:schemeClr val="tx1"/>
                </a:solidFill>
              </a:rPr>
              <a:t> 요구 품질의 수치가 표시된다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F2A3E3DB-BD9F-FA98-6143-689C7F1BAAA3}"/>
              </a:ext>
            </a:extLst>
          </p:cNvPr>
          <p:cNvSpPr/>
          <p:nvPr/>
        </p:nvSpPr>
        <p:spPr>
          <a:xfrm>
            <a:off x="5163262" y="2217031"/>
            <a:ext cx="3421937" cy="619207"/>
          </a:xfrm>
          <a:prstGeom prst="wedgeRectCallout">
            <a:avLst>
              <a:gd name="adj1" fmla="val -24437"/>
              <a:gd name="adj2" fmla="val -8561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요구 품질과 현재 제작된 품질을 비교한다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요구 품질이상의 품질이라면 성공이 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7" name="말풍선: 사각형 16">
            <a:extLst>
              <a:ext uri="{FF2B5EF4-FFF2-40B4-BE49-F238E27FC236}">
                <a16:creationId xmlns:a16="http://schemas.microsoft.com/office/drawing/2014/main" id="{7B9412B4-C98C-858A-52C7-7A60F3883886}"/>
              </a:ext>
            </a:extLst>
          </p:cNvPr>
          <p:cNvSpPr/>
          <p:nvPr/>
        </p:nvSpPr>
        <p:spPr>
          <a:xfrm>
            <a:off x="7279929" y="6073693"/>
            <a:ext cx="3421937" cy="619207"/>
          </a:xfrm>
          <a:prstGeom prst="wedgeRectCallout">
            <a:avLst>
              <a:gd name="adj1" fmla="val -24437"/>
              <a:gd name="adj2" fmla="val -8561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플레이어는 두개의 </a:t>
            </a:r>
            <a:r>
              <a:rPr lang="ko-KR" altLang="en-US" sz="1200" dirty="0" err="1">
                <a:solidFill>
                  <a:schemeClr val="tx1"/>
                </a:solidFill>
              </a:rPr>
              <a:t>보상중</a:t>
            </a:r>
            <a:r>
              <a:rPr lang="ko-KR" altLang="en-US" sz="1200" dirty="0">
                <a:solidFill>
                  <a:schemeClr val="tx1"/>
                </a:solidFill>
              </a:rPr>
              <a:t> 하나를 클릭하고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선택번튼을</a:t>
            </a:r>
            <a:r>
              <a:rPr lang="ko-KR" altLang="en-US" sz="1200" dirty="0">
                <a:solidFill>
                  <a:schemeClr val="tx1"/>
                </a:solidFill>
              </a:rPr>
              <a:t> 눌러 상점으로 넘어간다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77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3234EFC-8FBA-1578-C6A2-899826FAAD40}"/>
              </a:ext>
            </a:extLst>
          </p:cNvPr>
          <p:cNvSpPr/>
          <p:nvPr/>
        </p:nvSpPr>
        <p:spPr>
          <a:xfrm>
            <a:off x="1896540" y="0"/>
            <a:ext cx="1027853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3C7F87-6711-5090-E5A8-6AAF924AD1F0}"/>
              </a:ext>
            </a:extLst>
          </p:cNvPr>
          <p:cNvSpPr/>
          <p:nvPr/>
        </p:nvSpPr>
        <p:spPr>
          <a:xfrm>
            <a:off x="0" y="0"/>
            <a:ext cx="1913467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A4AD8-860A-42E5-9B85-345AE84A6EF5}"/>
              </a:ext>
            </a:extLst>
          </p:cNvPr>
          <p:cNvSpPr txBox="1"/>
          <p:nvPr/>
        </p:nvSpPr>
        <p:spPr>
          <a:xfrm>
            <a:off x="101606" y="544777"/>
            <a:ext cx="1693328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게임 플레이</a:t>
            </a:r>
          </a:p>
        </p:txBody>
      </p:sp>
      <p:sp>
        <p:nvSpPr>
          <p:cNvPr id="12" name="L 도형 11">
            <a:extLst>
              <a:ext uri="{FF2B5EF4-FFF2-40B4-BE49-F238E27FC236}">
                <a16:creationId xmlns:a16="http://schemas.microsoft.com/office/drawing/2014/main" id="{26584AC6-645D-7872-0DAB-98F2079BACE6}"/>
              </a:ext>
            </a:extLst>
          </p:cNvPr>
          <p:cNvSpPr/>
          <p:nvPr/>
        </p:nvSpPr>
        <p:spPr>
          <a:xfrm rot="18900000">
            <a:off x="1487127" y="603069"/>
            <a:ext cx="162650" cy="162650"/>
          </a:xfrm>
          <a:prstGeom prst="corner">
            <a:avLst>
              <a:gd name="adj1" fmla="val 16667"/>
              <a:gd name="adj2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BEE38B-8E3F-23DC-6864-F4AD6FA37C14}"/>
              </a:ext>
            </a:extLst>
          </p:cNvPr>
          <p:cNvSpPr/>
          <p:nvPr/>
        </p:nvSpPr>
        <p:spPr>
          <a:xfrm>
            <a:off x="2082800" y="296700"/>
            <a:ext cx="220133" cy="496154"/>
          </a:xfrm>
          <a:prstGeom prst="rect">
            <a:avLst/>
          </a:prstGeom>
          <a:solidFill>
            <a:srgbClr val="47D4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76B127-BDB9-5312-35CB-7C543D0DA864}"/>
              </a:ext>
            </a:extLst>
          </p:cNvPr>
          <p:cNvSpPr txBox="1"/>
          <p:nvPr/>
        </p:nvSpPr>
        <p:spPr>
          <a:xfrm>
            <a:off x="2472266" y="313945"/>
            <a:ext cx="2484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err="1"/>
              <a:t>포션</a:t>
            </a:r>
            <a:r>
              <a:rPr lang="ko-KR" altLang="en-US" sz="2400" b="1" dirty="0"/>
              <a:t> 제조 </a:t>
            </a:r>
            <a:r>
              <a:rPr lang="en-US" altLang="ko-KR" sz="2400" b="1" dirty="0"/>
              <a:t>- </a:t>
            </a:r>
            <a:r>
              <a:rPr lang="ko-KR" altLang="en-US" sz="2400" b="1" dirty="0"/>
              <a:t>결과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7B19ED9-57F1-6697-608C-6A1AFCDAB15A}"/>
              </a:ext>
            </a:extLst>
          </p:cNvPr>
          <p:cNvSpPr/>
          <p:nvPr/>
        </p:nvSpPr>
        <p:spPr>
          <a:xfrm>
            <a:off x="2266955" y="1083733"/>
            <a:ext cx="4538134" cy="5460322"/>
          </a:xfrm>
          <a:prstGeom prst="roundRect">
            <a:avLst>
              <a:gd name="adj" fmla="val 1742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3678566-8981-0DE8-BB5E-E3E668ADEEC1}"/>
              </a:ext>
            </a:extLst>
          </p:cNvPr>
          <p:cNvSpPr/>
          <p:nvPr/>
        </p:nvSpPr>
        <p:spPr>
          <a:xfrm>
            <a:off x="7266526" y="1083733"/>
            <a:ext cx="4538134" cy="5460322"/>
          </a:xfrm>
          <a:prstGeom prst="roundRect">
            <a:avLst>
              <a:gd name="adj" fmla="val 1742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7190C7-FCB7-5F2B-C0AE-BEA8EA9CE098}"/>
              </a:ext>
            </a:extLst>
          </p:cNvPr>
          <p:cNvSpPr txBox="1"/>
          <p:nvPr/>
        </p:nvSpPr>
        <p:spPr>
          <a:xfrm>
            <a:off x="2266955" y="4875317"/>
            <a:ext cx="453813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/>
              <a:t>보상으로 재화와 </a:t>
            </a:r>
            <a:r>
              <a:rPr lang="ko-KR" altLang="en-US" sz="1300" dirty="0" err="1"/>
              <a:t>레시피중</a:t>
            </a:r>
            <a:r>
              <a:rPr lang="ko-KR" altLang="en-US" sz="1300" dirty="0"/>
              <a:t> 한가지를 고를 수 있다</a:t>
            </a:r>
            <a:r>
              <a:rPr lang="en-US" altLang="ko-KR" sz="13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/>
              <a:t>레시피는 다음날부터 사용이 가능하다</a:t>
            </a:r>
            <a:r>
              <a:rPr lang="en-US" altLang="ko-KR" sz="13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/>
              <a:t>보상을 받고 나서는 상점을 이용할 수 있다</a:t>
            </a:r>
            <a:r>
              <a:rPr lang="en-US" altLang="ko-KR" sz="1300" dirty="0"/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BB7D85-8C7E-A98A-8D48-15E1E71DFD01}"/>
              </a:ext>
            </a:extLst>
          </p:cNvPr>
          <p:cNvSpPr txBox="1"/>
          <p:nvPr/>
        </p:nvSpPr>
        <p:spPr>
          <a:xfrm>
            <a:off x="3773634" y="121971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의뢰 성공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C3A096-82B7-1058-1DC6-C952797FF1F4}"/>
              </a:ext>
            </a:extLst>
          </p:cNvPr>
          <p:cNvSpPr txBox="1"/>
          <p:nvPr/>
        </p:nvSpPr>
        <p:spPr>
          <a:xfrm>
            <a:off x="8773212" y="1219710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의뢰 실패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2DEE9C-0635-8B8D-9AE2-C15CA05A17A5}"/>
              </a:ext>
            </a:extLst>
          </p:cNvPr>
          <p:cNvSpPr txBox="1"/>
          <p:nvPr/>
        </p:nvSpPr>
        <p:spPr>
          <a:xfrm>
            <a:off x="7264812" y="4875317"/>
            <a:ext cx="453813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/>
              <a:t>의뢰를 실패하게 되면 위약금을 내야 한다</a:t>
            </a:r>
            <a:r>
              <a:rPr lang="en-US" altLang="ko-KR" sz="13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/>
              <a:t>의뢰를 실패하는 경우는 </a:t>
            </a:r>
            <a:r>
              <a:rPr lang="en-US" altLang="ko-KR" sz="1300" dirty="0"/>
              <a:t>2</a:t>
            </a:r>
            <a:r>
              <a:rPr lang="ko-KR" altLang="en-US" sz="1300" dirty="0"/>
              <a:t>가지 있다</a:t>
            </a:r>
            <a:r>
              <a:rPr lang="en-US" altLang="ko-KR" sz="13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300" dirty="0"/>
              <a:t>1</a:t>
            </a:r>
            <a:r>
              <a:rPr lang="ko-KR" altLang="en-US" sz="1300" dirty="0"/>
              <a:t>가지의 재료가 최대 용량을 넘어 갔을 경우</a:t>
            </a:r>
            <a:endParaRPr lang="en-US" altLang="ko-KR" sz="1300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300" dirty="0"/>
              <a:t>제조한 </a:t>
            </a:r>
            <a:r>
              <a:rPr lang="ko-KR" altLang="en-US" sz="1300" dirty="0" err="1"/>
              <a:t>포션</a:t>
            </a:r>
            <a:r>
              <a:rPr lang="ko-KR" altLang="en-US" sz="1300" dirty="0"/>
              <a:t> 품질이 요구 품질보다 낮을 경우</a:t>
            </a:r>
            <a:endParaRPr lang="en-US" altLang="ko-KR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/>
              <a:t>위약금은 보상금액의 </a:t>
            </a:r>
            <a:r>
              <a:rPr lang="en-US" altLang="ko-KR" sz="1300" dirty="0"/>
              <a:t>10%</a:t>
            </a:r>
            <a:r>
              <a:rPr lang="ko-KR" altLang="en-US" sz="1300" dirty="0"/>
              <a:t>이다</a:t>
            </a:r>
            <a:r>
              <a:rPr lang="en-US" altLang="ko-KR" sz="13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300" dirty="0"/>
              <a:t>지불하고 바로 다음 의뢰로 넘어가게 된다</a:t>
            </a:r>
            <a:r>
              <a:rPr lang="en-US" altLang="ko-KR" sz="1300" dirty="0"/>
              <a:t>.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3641989-AA84-FE8A-1140-791DE5B28E4F}"/>
              </a:ext>
            </a:extLst>
          </p:cNvPr>
          <p:cNvSpPr/>
          <p:nvPr/>
        </p:nvSpPr>
        <p:spPr>
          <a:xfrm>
            <a:off x="117136" y="1762695"/>
            <a:ext cx="1811861" cy="3125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F77454-F68F-0214-1BA4-57DC6A91237D}"/>
              </a:ext>
            </a:extLst>
          </p:cNvPr>
          <p:cNvSpPr txBox="1"/>
          <p:nvPr/>
        </p:nvSpPr>
        <p:spPr>
          <a:xfrm>
            <a:off x="67734" y="944887"/>
            <a:ext cx="1845730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플레이 흐름도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의뢰 게시판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포션</a:t>
            </a:r>
            <a:r>
              <a:rPr lang="ko-KR" altLang="en-US" sz="1600" dirty="0"/>
              <a:t> 제조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상점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정산</a:t>
            </a:r>
          </a:p>
        </p:txBody>
      </p:sp>
    </p:spTree>
    <p:extLst>
      <p:ext uri="{BB962C8B-B14F-4D97-AF65-F5344CB8AC3E}">
        <p14:creationId xmlns:p14="http://schemas.microsoft.com/office/powerpoint/2010/main" val="1423035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3234EFC-8FBA-1578-C6A2-899826FAAD40}"/>
              </a:ext>
            </a:extLst>
          </p:cNvPr>
          <p:cNvSpPr/>
          <p:nvPr/>
        </p:nvSpPr>
        <p:spPr>
          <a:xfrm>
            <a:off x="1896540" y="0"/>
            <a:ext cx="1027853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3C7F87-6711-5090-E5A8-6AAF924AD1F0}"/>
              </a:ext>
            </a:extLst>
          </p:cNvPr>
          <p:cNvSpPr/>
          <p:nvPr/>
        </p:nvSpPr>
        <p:spPr>
          <a:xfrm>
            <a:off x="0" y="0"/>
            <a:ext cx="1913467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A4AD8-860A-42E5-9B85-345AE84A6EF5}"/>
              </a:ext>
            </a:extLst>
          </p:cNvPr>
          <p:cNvSpPr txBox="1"/>
          <p:nvPr/>
        </p:nvSpPr>
        <p:spPr>
          <a:xfrm>
            <a:off x="101606" y="544777"/>
            <a:ext cx="1693328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게임 플레이</a:t>
            </a:r>
          </a:p>
        </p:txBody>
      </p:sp>
      <p:sp>
        <p:nvSpPr>
          <p:cNvPr id="12" name="L 도형 11">
            <a:extLst>
              <a:ext uri="{FF2B5EF4-FFF2-40B4-BE49-F238E27FC236}">
                <a16:creationId xmlns:a16="http://schemas.microsoft.com/office/drawing/2014/main" id="{26584AC6-645D-7872-0DAB-98F2079BACE6}"/>
              </a:ext>
            </a:extLst>
          </p:cNvPr>
          <p:cNvSpPr/>
          <p:nvPr/>
        </p:nvSpPr>
        <p:spPr>
          <a:xfrm rot="18900000">
            <a:off x="1487127" y="603069"/>
            <a:ext cx="162650" cy="162650"/>
          </a:xfrm>
          <a:prstGeom prst="corner">
            <a:avLst>
              <a:gd name="adj1" fmla="val 16667"/>
              <a:gd name="adj2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BEE38B-8E3F-23DC-6864-F4AD6FA37C14}"/>
              </a:ext>
            </a:extLst>
          </p:cNvPr>
          <p:cNvSpPr/>
          <p:nvPr/>
        </p:nvSpPr>
        <p:spPr>
          <a:xfrm>
            <a:off x="2082800" y="296700"/>
            <a:ext cx="220133" cy="496154"/>
          </a:xfrm>
          <a:prstGeom prst="rect">
            <a:avLst/>
          </a:prstGeom>
          <a:solidFill>
            <a:srgbClr val="47D4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76B127-BDB9-5312-35CB-7C543D0DA864}"/>
              </a:ext>
            </a:extLst>
          </p:cNvPr>
          <p:cNvSpPr txBox="1"/>
          <p:nvPr/>
        </p:nvSpPr>
        <p:spPr>
          <a:xfrm>
            <a:off x="2472266" y="31394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상점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3641989-AA84-FE8A-1140-791DE5B28E4F}"/>
              </a:ext>
            </a:extLst>
          </p:cNvPr>
          <p:cNvSpPr/>
          <p:nvPr/>
        </p:nvSpPr>
        <p:spPr>
          <a:xfrm>
            <a:off x="117136" y="2132148"/>
            <a:ext cx="1811861" cy="3125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F77454-F68F-0214-1BA4-57DC6A91237D}"/>
              </a:ext>
            </a:extLst>
          </p:cNvPr>
          <p:cNvSpPr txBox="1"/>
          <p:nvPr/>
        </p:nvSpPr>
        <p:spPr>
          <a:xfrm>
            <a:off x="67734" y="944887"/>
            <a:ext cx="1826278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플레이 흐름도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의뢰 게시판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bg1"/>
                </a:solidFill>
              </a:rPr>
              <a:t>포션</a:t>
            </a:r>
            <a:r>
              <a:rPr lang="ko-KR" altLang="en-US" sz="1600" dirty="0">
                <a:solidFill>
                  <a:schemeClr val="bg1"/>
                </a:solidFill>
              </a:rPr>
              <a:t> 제조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상점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정산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11704E-2D6E-6331-84EB-F432CE904323}"/>
              </a:ext>
            </a:extLst>
          </p:cNvPr>
          <p:cNvSpPr txBox="1"/>
          <p:nvPr/>
        </p:nvSpPr>
        <p:spPr>
          <a:xfrm>
            <a:off x="2172082" y="5968822"/>
            <a:ext cx="976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플레이어는 재화를 이용해 의뢰를 수행하는데 필요한 아이템 혹은 버프를 구매하는 시스템</a:t>
            </a:r>
          </a:p>
        </p:txBody>
      </p:sp>
      <p:pic>
        <p:nvPicPr>
          <p:cNvPr id="5" name="그림 4" descr="텍스트, 스크린샷, 디스플레이, 직사각형이(가) 표시된 사진&#10;&#10;자동 생성된 설명">
            <a:extLst>
              <a:ext uri="{FF2B5EF4-FFF2-40B4-BE49-F238E27FC236}">
                <a16:creationId xmlns:a16="http://schemas.microsoft.com/office/drawing/2014/main" id="{7C27A659-FF51-80A6-2554-598A8B90A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880" y="949920"/>
            <a:ext cx="8615855" cy="484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097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3234EFC-8FBA-1578-C6A2-899826FAAD40}"/>
              </a:ext>
            </a:extLst>
          </p:cNvPr>
          <p:cNvSpPr/>
          <p:nvPr/>
        </p:nvSpPr>
        <p:spPr>
          <a:xfrm>
            <a:off x="1896540" y="0"/>
            <a:ext cx="1027853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3C7F87-6711-5090-E5A8-6AAF924AD1F0}"/>
              </a:ext>
            </a:extLst>
          </p:cNvPr>
          <p:cNvSpPr/>
          <p:nvPr/>
        </p:nvSpPr>
        <p:spPr>
          <a:xfrm>
            <a:off x="0" y="0"/>
            <a:ext cx="1913467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A4AD8-860A-42E5-9B85-345AE84A6EF5}"/>
              </a:ext>
            </a:extLst>
          </p:cNvPr>
          <p:cNvSpPr txBox="1"/>
          <p:nvPr/>
        </p:nvSpPr>
        <p:spPr>
          <a:xfrm>
            <a:off x="101606" y="544777"/>
            <a:ext cx="1693328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게임 플레이</a:t>
            </a:r>
          </a:p>
        </p:txBody>
      </p:sp>
      <p:sp>
        <p:nvSpPr>
          <p:cNvPr id="12" name="L 도형 11">
            <a:extLst>
              <a:ext uri="{FF2B5EF4-FFF2-40B4-BE49-F238E27FC236}">
                <a16:creationId xmlns:a16="http://schemas.microsoft.com/office/drawing/2014/main" id="{26584AC6-645D-7872-0DAB-98F2079BACE6}"/>
              </a:ext>
            </a:extLst>
          </p:cNvPr>
          <p:cNvSpPr/>
          <p:nvPr/>
        </p:nvSpPr>
        <p:spPr>
          <a:xfrm rot="18900000">
            <a:off x="1487127" y="603069"/>
            <a:ext cx="162650" cy="162650"/>
          </a:xfrm>
          <a:prstGeom prst="corner">
            <a:avLst>
              <a:gd name="adj1" fmla="val 16667"/>
              <a:gd name="adj2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BEE38B-8E3F-23DC-6864-F4AD6FA37C14}"/>
              </a:ext>
            </a:extLst>
          </p:cNvPr>
          <p:cNvSpPr/>
          <p:nvPr/>
        </p:nvSpPr>
        <p:spPr>
          <a:xfrm>
            <a:off x="2082800" y="296700"/>
            <a:ext cx="220133" cy="496154"/>
          </a:xfrm>
          <a:prstGeom prst="rect">
            <a:avLst/>
          </a:prstGeom>
          <a:solidFill>
            <a:srgbClr val="47D4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76B127-BDB9-5312-35CB-7C543D0DA864}"/>
              </a:ext>
            </a:extLst>
          </p:cNvPr>
          <p:cNvSpPr txBox="1"/>
          <p:nvPr/>
        </p:nvSpPr>
        <p:spPr>
          <a:xfrm>
            <a:off x="2472266" y="31394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정산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3641989-AA84-FE8A-1140-791DE5B28E4F}"/>
              </a:ext>
            </a:extLst>
          </p:cNvPr>
          <p:cNvSpPr/>
          <p:nvPr/>
        </p:nvSpPr>
        <p:spPr>
          <a:xfrm>
            <a:off x="117136" y="2483127"/>
            <a:ext cx="1811861" cy="3125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F77454-F68F-0214-1BA4-57DC6A91237D}"/>
              </a:ext>
            </a:extLst>
          </p:cNvPr>
          <p:cNvSpPr txBox="1"/>
          <p:nvPr/>
        </p:nvSpPr>
        <p:spPr>
          <a:xfrm>
            <a:off x="67734" y="944887"/>
            <a:ext cx="1845733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플레이 흐름도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의뢰 게시판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bg1"/>
                </a:solidFill>
              </a:rPr>
              <a:t>포션</a:t>
            </a:r>
            <a:r>
              <a:rPr lang="ko-KR" altLang="en-US" sz="1600" dirty="0">
                <a:solidFill>
                  <a:schemeClr val="bg1"/>
                </a:solidFill>
              </a:rPr>
              <a:t> 제조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상점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정산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11704E-2D6E-6331-84EB-F432CE904323}"/>
              </a:ext>
            </a:extLst>
          </p:cNvPr>
          <p:cNvSpPr txBox="1"/>
          <p:nvPr/>
        </p:nvSpPr>
        <p:spPr>
          <a:xfrm>
            <a:off x="2172082" y="5968822"/>
            <a:ext cx="976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플레이어가 </a:t>
            </a:r>
            <a:r>
              <a:rPr lang="en-US" altLang="ko-KR" b="1" dirty="0"/>
              <a:t>5</a:t>
            </a:r>
            <a:r>
              <a:rPr lang="ko-KR" altLang="en-US" b="1" dirty="0"/>
              <a:t>개의 의뢰를 끝내고 목표치에 도달 했는지 확인 하는 시스템</a:t>
            </a:r>
          </a:p>
        </p:txBody>
      </p:sp>
    </p:spTree>
    <p:extLst>
      <p:ext uri="{BB962C8B-B14F-4D97-AF65-F5344CB8AC3E}">
        <p14:creationId xmlns:p14="http://schemas.microsoft.com/office/powerpoint/2010/main" val="1550178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A2C37B-81B9-85A6-99BB-91AB08EEE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6"/>
            <a:ext cx="10515600" cy="820208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5DA480E-A661-56A4-E726-4131691C4867}"/>
              </a:ext>
            </a:extLst>
          </p:cNvPr>
          <p:cNvCxnSpPr>
            <a:cxnSpLocks/>
          </p:cNvCxnSpPr>
          <p:nvPr/>
        </p:nvCxnSpPr>
        <p:spPr>
          <a:xfrm>
            <a:off x="465667" y="982134"/>
            <a:ext cx="112606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85BD8C78-8A8B-3E56-896F-B865D25D1EF9}"/>
              </a:ext>
            </a:extLst>
          </p:cNvPr>
          <p:cNvSpPr/>
          <p:nvPr/>
        </p:nvSpPr>
        <p:spPr>
          <a:xfrm>
            <a:off x="465666" y="263654"/>
            <a:ext cx="284965" cy="642277"/>
          </a:xfrm>
          <a:prstGeom prst="rect">
            <a:avLst/>
          </a:prstGeom>
          <a:solidFill>
            <a:srgbClr val="46B1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32064DD-7484-6A49-2368-013F4D8BAAD8}"/>
              </a:ext>
            </a:extLst>
          </p:cNvPr>
          <p:cNvGrpSpPr/>
          <p:nvPr/>
        </p:nvGrpSpPr>
        <p:grpSpPr>
          <a:xfrm>
            <a:off x="388832" y="1851787"/>
            <a:ext cx="2405172" cy="1674084"/>
            <a:chOff x="295695" y="1521585"/>
            <a:chExt cx="2405172" cy="167408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957E043-EFEB-4ACE-C210-7DAD461A4B8C}"/>
                </a:ext>
              </a:extLst>
            </p:cNvPr>
            <p:cNvSpPr txBox="1"/>
            <p:nvPr/>
          </p:nvSpPr>
          <p:spPr>
            <a:xfrm>
              <a:off x="465666" y="2118451"/>
              <a:ext cx="223520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/>
                <a:t>게임 간단 소개</a:t>
              </a:r>
              <a:endParaRPr lang="en-US" altLang="ko-KR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/>
                <a:t>장르 소개</a:t>
              </a:r>
              <a:endParaRPr lang="en-US" altLang="ko-KR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/>
                <a:t>주요 요소</a:t>
              </a:r>
              <a:endParaRPr lang="en-US" altLang="ko-KR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/>
                <a:t>조작법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C87DA03-14AA-4F87-0F95-F8F6A3CEEE7C}"/>
                </a:ext>
              </a:extLst>
            </p:cNvPr>
            <p:cNvSpPr/>
            <p:nvPr/>
          </p:nvSpPr>
          <p:spPr>
            <a:xfrm>
              <a:off x="295695" y="1535119"/>
              <a:ext cx="220132" cy="496152"/>
            </a:xfrm>
            <a:prstGeom prst="rect">
              <a:avLst/>
            </a:prstGeom>
            <a:solidFill>
              <a:srgbClr val="46B1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FAA377F-C36A-2C81-E7B2-C35373B4C845}"/>
                </a:ext>
              </a:extLst>
            </p:cNvPr>
            <p:cNvSpPr txBox="1"/>
            <p:nvPr/>
          </p:nvSpPr>
          <p:spPr>
            <a:xfrm>
              <a:off x="575732" y="1521585"/>
              <a:ext cx="17475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/>
                <a:t>게임 소개</a:t>
              </a: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E28CA0F2-7DC4-D48D-F041-6F123A89FB01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405761" y="2031271"/>
              <a:ext cx="0" cy="1164398"/>
            </a:xfrm>
            <a:prstGeom prst="line">
              <a:avLst/>
            </a:prstGeom>
            <a:ln w="38100">
              <a:solidFill>
                <a:srgbClr val="46B1E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86273AA-7827-191C-48D3-E8E79ED200ED}"/>
              </a:ext>
            </a:extLst>
          </p:cNvPr>
          <p:cNvGrpSpPr/>
          <p:nvPr/>
        </p:nvGrpSpPr>
        <p:grpSpPr>
          <a:xfrm>
            <a:off x="3404119" y="3613051"/>
            <a:ext cx="2405172" cy="1920305"/>
            <a:chOff x="2700867" y="3282849"/>
            <a:chExt cx="2405172" cy="192030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C72B842-2F4C-3C9E-8AE6-B17E89BA9623}"/>
                </a:ext>
              </a:extLst>
            </p:cNvPr>
            <p:cNvSpPr txBox="1"/>
            <p:nvPr/>
          </p:nvSpPr>
          <p:spPr>
            <a:xfrm>
              <a:off x="2870838" y="3879715"/>
              <a:ext cx="223520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/>
                <a:t>플레이 흐름도</a:t>
              </a:r>
              <a:endParaRPr lang="en-US" altLang="ko-KR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/>
                <a:t>의뢰 게시판</a:t>
              </a:r>
              <a:endParaRPr lang="en-US" altLang="ko-KR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 err="1"/>
                <a:t>포션</a:t>
              </a:r>
              <a:r>
                <a:rPr lang="ko-KR" altLang="en-US" sz="1600" dirty="0"/>
                <a:t> 제조</a:t>
              </a:r>
              <a:endParaRPr lang="en-US" altLang="ko-KR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/>
                <a:t>상점</a:t>
              </a:r>
              <a:endParaRPr lang="en-US" altLang="ko-KR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/>
                <a:t>정산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2C5A63E-0B51-C6C6-74A7-B9F2523A0479}"/>
                </a:ext>
              </a:extLst>
            </p:cNvPr>
            <p:cNvSpPr/>
            <p:nvPr/>
          </p:nvSpPr>
          <p:spPr>
            <a:xfrm>
              <a:off x="2700867" y="3296383"/>
              <a:ext cx="220132" cy="49615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6AA89D5-C86E-1749-C626-FE8295982A32}"/>
                </a:ext>
              </a:extLst>
            </p:cNvPr>
            <p:cNvSpPr txBox="1"/>
            <p:nvPr/>
          </p:nvSpPr>
          <p:spPr>
            <a:xfrm>
              <a:off x="2980904" y="3282849"/>
              <a:ext cx="21066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/>
                <a:t>게임 플레이</a:t>
              </a:r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2E67CDD5-42CF-F579-68B2-21608FAA4273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>
              <a:off x="2810933" y="3792535"/>
              <a:ext cx="0" cy="1326718"/>
            </a:xfrm>
            <a:prstGeom prst="lin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11A65D6-A865-171E-15E7-CA7793CA56C0}"/>
              </a:ext>
            </a:extLst>
          </p:cNvPr>
          <p:cNvGrpSpPr/>
          <p:nvPr/>
        </p:nvGrpSpPr>
        <p:grpSpPr>
          <a:xfrm>
            <a:off x="6419406" y="1851787"/>
            <a:ext cx="2405172" cy="1427863"/>
            <a:chOff x="6442495" y="1521585"/>
            <a:chExt cx="2405172" cy="142786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2374EDA-AEB7-AE69-16A3-194C3509840A}"/>
                </a:ext>
              </a:extLst>
            </p:cNvPr>
            <p:cNvSpPr txBox="1"/>
            <p:nvPr/>
          </p:nvSpPr>
          <p:spPr>
            <a:xfrm>
              <a:off x="6612466" y="2118451"/>
              <a:ext cx="22352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/>
                <a:t>레시피</a:t>
              </a:r>
              <a:endParaRPr lang="en-US" altLang="ko-KR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/>
                <a:t>재료 카드</a:t>
              </a:r>
              <a:endParaRPr lang="en-US" altLang="ko-KR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/>
                <a:t>재화</a:t>
              </a:r>
              <a:endParaRPr lang="en-US" altLang="ko-KR" sz="1600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6B7E5BD-31C3-CBA2-8ACD-D9D4D24F2727}"/>
                </a:ext>
              </a:extLst>
            </p:cNvPr>
            <p:cNvSpPr/>
            <p:nvPr/>
          </p:nvSpPr>
          <p:spPr>
            <a:xfrm>
              <a:off x="6442495" y="1535119"/>
              <a:ext cx="220132" cy="49615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AE7CE4E-EE48-699B-8363-91DA8EA6BC4D}"/>
                </a:ext>
              </a:extLst>
            </p:cNvPr>
            <p:cNvSpPr txBox="1"/>
            <p:nvPr/>
          </p:nvSpPr>
          <p:spPr>
            <a:xfrm>
              <a:off x="6722532" y="1521585"/>
              <a:ext cx="17475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/>
                <a:t>요소 설명</a:t>
              </a: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45690276-E89B-1BA0-9417-B70A82F2C02B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>
              <a:off x="6552561" y="2031271"/>
              <a:ext cx="0" cy="918177"/>
            </a:xfrm>
            <a:prstGeom prst="line">
              <a:avLst/>
            </a:prstGeom>
            <a:ln w="38100">
              <a:solidFill>
                <a:srgbClr val="F2AA8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05E223D-3C24-ACEF-3C89-824D5EBE6ABE}"/>
              </a:ext>
            </a:extLst>
          </p:cNvPr>
          <p:cNvGrpSpPr/>
          <p:nvPr/>
        </p:nvGrpSpPr>
        <p:grpSpPr>
          <a:xfrm>
            <a:off x="9434692" y="3626585"/>
            <a:ext cx="2405172" cy="1427863"/>
            <a:chOff x="9341555" y="3296383"/>
            <a:chExt cx="2405172" cy="142786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D00D952-7526-D521-DA50-ACED0D7E1745}"/>
                </a:ext>
              </a:extLst>
            </p:cNvPr>
            <p:cNvSpPr txBox="1"/>
            <p:nvPr/>
          </p:nvSpPr>
          <p:spPr>
            <a:xfrm>
              <a:off x="9511526" y="3893249"/>
              <a:ext cx="22352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/>
                <a:t>메인 화면</a:t>
              </a:r>
              <a:endParaRPr lang="en-US" altLang="ko-KR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/>
                <a:t>설정 창</a:t>
              </a:r>
              <a:endParaRPr lang="en-US" altLang="ko-KR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/>
                <a:t>그 외 </a:t>
              </a:r>
              <a:r>
                <a:rPr lang="en-US" altLang="ko-KR" sz="1600" dirty="0"/>
                <a:t>UI</a:t>
              </a:r>
              <a:endParaRPr lang="ko-KR" altLang="en-US" sz="1600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E1242CB-0B71-15D8-F7B8-162EDC8B5B2D}"/>
                </a:ext>
              </a:extLst>
            </p:cNvPr>
            <p:cNvSpPr/>
            <p:nvPr/>
          </p:nvSpPr>
          <p:spPr>
            <a:xfrm>
              <a:off x="9341555" y="3309917"/>
              <a:ext cx="220132" cy="49615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A093DDB-89A0-BB69-13F2-3AB67C5DD069}"/>
                </a:ext>
              </a:extLst>
            </p:cNvPr>
            <p:cNvSpPr txBox="1"/>
            <p:nvPr/>
          </p:nvSpPr>
          <p:spPr>
            <a:xfrm>
              <a:off x="9621592" y="3296383"/>
              <a:ext cx="14029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/>
                <a:t>기타 </a:t>
              </a:r>
              <a:r>
                <a:rPr lang="en-US" altLang="ko-KR" sz="2800" b="1" dirty="0"/>
                <a:t>UI</a:t>
              </a:r>
              <a:endParaRPr lang="ko-KR" altLang="en-US" sz="2800" b="1" dirty="0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04B1F85D-6875-0415-180E-FA8EE66C488F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>
              <a:off x="9451621" y="3806069"/>
              <a:ext cx="0" cy="918177"/>
            </a:xfrm>
            <a:prstGeom prst="lin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rgbClr val="E59ED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7587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929BCBD-2E02-B10F-8101-17C51E27126D}"/>
              </a:ext>
            </a:extLst>
          </p:cNvPr>
          <p:cNvSpPr/>
          <p:nvPr/>
        </p:nvSpPr>
        <p:spPr>
          <a:xfrm>
            <a:off x="1913465" y="0"/>
            <a:ext cx="1027853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3C7F87-6711-5090-E5A8-6AAF924AD1F0}"/>
              </a:ext>
            </a:extLst>
          </p:cNvPr>
          <p:cNvSpPr/>
          <p:nvPr/>
        </p:nvSpPr>
        <p:spPr>
          <a:xfrm>
            <a:off x="0" y="0"/>
            <a:ext cx="1913467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A4AD8-860A-42E5-9B85-345AE84A6EF5}"/>
              </a:ext>
            </a:extLst>
          </p:cNvPr>
          <p:cNvSpPr txBox="1"/>
          <p:nvPr/>
        </p:nvSpPr>
        <p:spPr>
          <a:xfrm>
            <a:off x="101606" y="544777"/>
            <a:ext cx="1693328" cy="40011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게임 소개</a:t>
            </a:r>
          </a:p>
        </p:txBody>
      </p:sp>
      <p:sp>
        <p:nvSpPr>
          <p:cNvPr id="12" name="L 도형 11">
            <a:extLst>
              <a:ext uri="{FF2B5EF4-FFF2-40B4-BE49-F238E27FC236}">
                <a16:creationId xmlns:a16="http://schemas.microsoft.com/office/drawing/2014/main" id="{26584AC6-645D-7872-0DAB-98F2079BACE6}"/>
              </a:ext>
            </a:extLst>
          </p:cNvPr>
          <p:cNvSpPr/>
          <p:nvPr/>
        </p:nvSpPr>
        <p:spPr>
          <a:xfrm rot="18900000">
            <a:off x="1487127" y="603069"/>
            <a:ext cx="162650" cy="162650"/>
          </a:xfrm>
          <a:prstGeom prst="corner">
            <a:avLst>
              <a:gd name="adj1" fmla="val 16667"/>
              <a:gd name="adj2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D4C49A-24CB-F215-41AB-FD2E607A3A74}"/>
              </a:ext>
            </a:extLst>
          </p:cNvPr>
          <p:cNvSpPr/>
          <p:nvPr/>
        </p:nvSpPr>
        <p:spPr>
          <a:xfrm>
            <a:off x="101605" y="1032464"/>
            <a:ext cx="1811861" cy="31253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A4D760-A265-D6B7-33A0-750860D90B5C}"/>
              </a:ext>
            </a:extLst>
          </p:cNvPr>
          <p:cNvSpPr txBox="1"/>
          <p:nvPr/>
        </p:nvSpPr>
        <p:spPr>
          <a:xfrm>
            <a:off x="67735" y="944887"/>
            <a:ext cx="1845732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게임 간단 소개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장르 소개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주요 요소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조작법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BEE38B-8E3F-23DC-6864-F4AD6FA37C14}"/>
              </a:ext>
            </a:extLst>
          </p:cNvPr>
          <p:cNvSpPr/>
          <p:nvPr/>
        </p:nvSpPr>
        <p:spPr>
          <a:xfrm>
            <a:off x="2082800" y="296700"/>
            <a:ext cx="220133" cy="496154"/>
          </a:xfrm>
          <a:prstGeom prst="rect">
            <a:avLst/>
          </a:prstGeom>
          <a:solidFill>
            <a:srgbClr val="46B1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76B127-BDB9-5312-35CB-7C543D0DA864}"/>
              </a:ext>
            </a:extLst>
          </p:cNvPr>
          <p:cNvSpPr txBox="1"/>
          <p:nvPr/>
        </p:nvSpPr>
        <p:spPr>
          <a:xfrm>
            <a:off x="2472266" y="313945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게임 간단 소개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8595A9-4C46-F8B2-8D97-79EFAAFE9C8E}"/>
              </a:ext>
            </a:extLst>
          </p:cNvPr>
          <p:cNvSpPr txBox="1"/>
          <p:nvPr/>
        </p:nvSpPr>
        <p:spPr>
          <a:xfrm>
            <a:off x="2172082" y="5842000"/>
            <a:ext cx="976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/>
              <a:t>랜덤한</a:t>
            </a:r>
            <a:r>
              <a:rPr lang="ko-KR" altLang="en-US" b="1" dirty="0"/>
              <a:t> 수치의 재료를 조합해 의뢰인이 원하는 품질의 </a:t>
            </a:r>
            <a:r>
              <a:rPr lang="ko-KR" altLang="en-US" b="1" dirty="0" err="1"/>
              <a:t>포션을</a:t>
            </a:r>
            <a:r>
              <a:rPr lang="ko-KR" altLang="en-US" b="1" dirty="0"/>
              <a:t> 납품하는 게임</a:t>
            </a:r>
          </a:p>
        </p:txBody>
      </p:sp>
    </p:spTree>
    <p:extLst>
      <p:ext uri="{BB962C8B-B14F-4D97-AF65-F5344CB8AC3E}">
        <p14:creationId xmlns:p14="http://schemas.microsoft.com/office/powerpoint/2010/main" val="1030595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A3C7F87-6711-5090-E5A8-6AAF924AD1F0}"/>
              </a:ext>
            </a:extLst>
          </p:cNvPr>
          <p:cNvSpPr/>
          <p:nvPr/>
        </p:nvSpPr>
        <p:spPr>
          <a:xfrm>
            <a:off x="0" y="0"/>
            <a:ext cx="1913467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A4AD8-860A-42E5-9B85-345AE84A6EF5}"/>
              </a:ext>
            </a:extLst>
          </p:cNvPr>
          <p:cNvSpPr txBox="1"/>
          <p:nvPr/>
        </p:nvSpPr>
        <p:spPr>
          <a:xfrm>
            <a:off x="101606" y="544777"/>
            <a:ext cx="1693328" cy="40011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게임 소개</a:t>
            </a:r>
          </a:p>
        </p:txBody>
      </p:sp>
      <p:sp>
        <p:nvSpPr>
          <p:cNvPr id="12" name="L 도형 11">
            <a:extLst>
              <a:ext uri="{FF2B5EF4-FFF2-40B4-BE49-F238E27FC236}">
                <a16:creationId xmlns:a16="http://schemas.microsoft.com/office/drawing/2014/main" id="{26584AC6-645D-7872-0DAB-98F2079BACE6}"/>
              </a:ext>
            </a:extLst>
          </p:cNvPr>
          <p:cNvSpPr/>
          <p:nvPr/>
        </p:nvSpPr>
        <p:spPr>
          <a:xfrm rot="18900000">
            <a:off x="1487127" y="603069"/>
            <a:ext cx="162650" cy="162650"/>
          </a:xfrm>
          <a:prstGeom prst="corner">
            <a:avLst>
              <a:gd name="adj1" fmla="val 16667"/>
              <a:gd name="adj2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D4C49A-24CB-F215-41AB-FD2E607A3A74}"/>
              </a:ext>
            </a:extLst>
          </p:cNvPr>
          <p:cNvSpPr/>
          <p:nvPr/>
        </p:nvSpPr>
        <p:spPr>
          <a:xfrm>
            <a:off x="101605" y="1032464"/>
            <a:ext cx="1811861" cy="31253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A4D760-A265-D6B7-33A0-750860D90B5C}"/>
              </a:ext>
            </a:extLst>
          </p:cNvPr>
          <p:cNvSpPr txBox="1"/>
          <p:nvPr/>
        </p:nvSpPr>
        <p:spPr>
          <a:xfrm>
            <a:off x="67735" y="944887"/>
            <a:ext cx="1845732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게임 간단 소개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장르 소개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주요 요소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조작법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BEE38B-8E3F-23DC-6864-F4AD6FA37C14}"/>
              </a:ext>
            </a:extLst>
          </p:cNvPr>
          <p:cNvSpPr/>
          <p:nvPr/>
        </p:nvSpPr>
        <p:spPr>
          <a:xfrm>
            <a:off x="2082800" y="296700"/>
            <a:ext cx="220133" cy="496154"/>
          </a:xfrm>
          <a:prstGeom prst="rect">
            <a:avLst/>
          </a:prstGeom>
          <a:solidFill>
            <a:srgbClr val="46B1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76B127-BDB9-5312-35CB-7C543D0DA864}"/>
              </a:ext>
            </a:extLst>
          </p:cNvPr>
          <p:cNvSpPr txBox="1"/>
          <p:nvPr/>
        </p:nvSpPr>
        <p:spPr>
          <a:xfrm>
            <a:off x="2472266" y="313945"/>
            <a:ext cx="427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게임 간단 소개 </a:t>
            </a:r>
            <a:r>
              <a:rPr lang="en-US" altLang="ko-KR" sz="2400" b="1" dirty="0"/>
              <a:t>– </a:t>
            </a:r>
            <a:r>
              <a:rPr lang="ko-KR" altLang="en-US" sz="2400" b="1" dirty="0"/>
              <a:t>플레이 방식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8595A9-4C46-F8B2-8D97-79EFAAFE9C8E}"/>
              </a:ext>
            </a:extLst>
          </p:cNvPr>
          <p:cNvSpPr txBox="1"/>
          <p:nvPr/>
        </p:nvSpPr>
        <p:spPr>
          <a:xfrm>
            <a:off x="2129750" y="1032464"/>
            <a:ext cx="9761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라운드마다 </a:t>
            </a:r>
            <a:r>
              <a:rPr lang="ko-KR" altLang="en-US" dirty="0" err="1"/>
              <a:t>포션</a:t>
            </a:r>
            <a:r>
              <a:rPr lang="ko-KR" altLang="en-US" dirty="0"/>
              <a:t> 제작 의뢰가 들어오게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플레이어는 정해진 레시피에 필요한 재료 카드를 이용하여 </a:t>
            </a:r>
            <a:r>
              <a:rPr lang="ko-KR" altLang="en-US" dirty="0" err="1"/>
              <a:t>포션을</a:t>
            </a:r>
            <a:r>
              <a:rPr lang="ko-KR" altLang="en-US" dirty="0"/>
              <a:t> 제작한다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재료별 최대 용량을 넘기지 않는 한도내에서 재료카드를 뽑을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만약 재료카드들의 합이 최대 용량을 넘어 섰다면 해당 의뢰 선택은 실패 처리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 err="1"/>
              <a:t>포션</a:t>
            </a:r>
            <a:r>
              <a:rPr lang="ko-KR" altLang="en-US" dirty="0"/>
              <a:t> </a:t>
            </a:r>
            <a:r>
              <a:rPr lang="ko-KR" altLang="en-US" dirty="0" err="1"/>
              <a:t>제조시</a:t>
            </a:r>
            <a:r>
              <a:rPr lang="ko-KR" altLang="en-US" dirty="0"/>
              <a:t> 재료 카드들의 수치의 총합이 </a:t>
            </a:r>
            <a:r>
              <a:rPr lang="ko-KR" altLang="en-US" dirty="0" err="1"/>
              <a:t>포션의</a:t>
            </a:r>
            <a:r>
              <a:rPr lang="ko-KR" altLang="en-US" dirty="0"/>
              <a:t> 품질이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의뢰를 성공하게 되면 재화를 획득한다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51012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A3C7F87-6711-5090-E5A8-6AAF924AD1F0}"/>
              </a:ext>
            </a:extLst>
          </p:cNvPr>
          <p:cNvSpPr/>
          <p:nvPr/>
        </p:nvSpPr>
        <p:spPr>
          <a:xfrm>
            <a:off x="0" y="0"/>
            <a:ext cx="1913467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A4AD8-860A-42E5-9B85-345AE84A6EF5}"/>
              </a:ext>
            </a:extLst>
          </p:cNvPr>
          <p:cNvSpPr txBox="1"/>
          <p:nvPr/>
        </p:nvSpPr>
        <p:spPr>
          <a:xfrm>
            <a:off x="101606" y="544777"/>
            <a:ext cx="1693328" cy="40011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게임 소개</a:t>
            </a:r>
          </a:p>
        </p:txBody>
      </p:sp>
      <p:sp>
        <p:nvSpPr>
          <p:cNvPr id="12" name="L 도형 11">
            <a:extLst>
              <a:ext uri="{FF2B5EF4-FFF2-40B4-BE49-F238E27FC236}">
                <a16:creationId xmlns:a16="http://schemas.microsoft.com/office/drawing/2014/main" id="{26584AC6-645D-7872-0DAB-98F2079BACE6}"/>
              </a:ext>
            </a:extLst>
          </p:cNvPr>
          <p:cNvSpPr/>
          <p:nvPr/>
        </p:nvSpPr>
        <p:spPr>
          <a:xfrm rot="18900000">
            <a:off x="1487127" y="603069"/>
            <a:ext cx="162650" cy="162650"/>
          </a:xfrm>
          <a:prstGeom prst="corner">
            <a:avLst>
              <a:gd name="adj1" fmla="val 16667"/>
              <a:gd name="adj2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D4C49A-24CB-F215-41AB-FD2E607A3A74}"/>
              </a:ext>
            </a:extLst>
          </p:cNvPr>
          <p:cNvSpPr/>
          <p:nvPr/>
        </p:nvSpPr>
        <p:spPr>
          <a:xfrm>
            <a:off x="101605" y="1396528"/>
            <a:ext cx="1811861" cy="31253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BEE38B-8E3F-23DC-6864-F4AD6FA37C14}"/>
              </a:ext>
            </a:extLst>
          </p:cNvPr>
          <p:cNvSpPr/>
          <p:nvPr/>
        </p:nvSpPr>
        <p:spPr>
          <a:xfrm>
            <a:off x="2082800" y="296700"/>
            <a:ext cx="220133" cy="496154"/>
          </a:xfrm>
          <a:prstGeom prst="rect">
            <a:avLst/>
          </a:prstGeom>
          <a:solidFill>
            <a:srgbClr val="46B1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76B127-BDB9-5312-35CB-7C543D0DA864}"/>
              </a:ext>
            </a:extLst>
          </p:cNvPr>
          <p:cNvSpPr txBox="1"/>
          <p:nvPr/>
        </p:nvSpPr>
        <p:spPr>
          <a:xfrm>
            <a:off x="2472266" y="313945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장르 소개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5BE4A1-81C8-C818-B2FE-8E6971372068}"/>
              </a:ext>
            </a:extLst>
          </p:cNvPr>
          <p:cNvSpPr txBox="1"/>
          <p:nvPr/>
        </p:nvSpPr>
        <p:spPr>
          <a:xfrm>
            <a:off x="67734" y="944887"/>
            <a:ext cx="1845732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게임 간단 소개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장르 소개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주요 요소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조작법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3B2CC07-3150-E78D-B53E-2AF2E59F7925}"/>
              </a:ext>
            </a:extLst>
          </p:cNvPr>
          <p:cNvGrpSpPr/>
          <p:nvPr/>
        </p:nvGrpSpPr>
        <p:grpSpPr>
          <a:xfrm>
            <a:off x="5177366" y="1553633"/>
            <a:ext cx="3750734" cy="3750734"/>
            <a:chOff x="4868333" y="1709061"/>
            <a:chExt cx="3750734" cy="3750734"/>
          </a:xfrm>
        </p:grpSpPr>
        <p:sp>
          <p:nvSpPr>
            <p:cNvPr id="9" name="부분 원형 8">
              <a:extLst>
                <a:ext uri="{FF2B5EF4-FFF2-40B4-BE49-F238E27FC236}">
                  <a16:creationId xmlns:a16="http://schemas.microsoft.com/office/drawing/2014/main" id="{3958199F-CCBE-FCA3-DCEC-C9DE166EFA04}"/>
                </a:ext>
              </a:extLst>
            </p:cNvPr>
            <p:cNvSpPr/>
            <p:nvPr/>
          </p:nvSpPr>
          <p:spPr>
            <a:xfrm>
              <a:off x="4868333" y="1709061"/>
              <a:ext cx="3750734" cy="3750734"/>
            </a:xfrm>
            <a:prstGeom prst="pie">
              <a:avLst>
                <a:gd name="adj1" fmla="val 5358077"/>
                <a:gd name="adj2" fmla="val 16200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부분 원형 9">
              <a:extLst>
                <a:ext uri="{FF2B5EF4-FFF2-40B4-BE49-F238E27FC236}">
                  <a16:creationId xmlns:a16="http://schemas.microsoft.com/office/drawing/2014/main" id="{566A253C-AF31-23C1-BBDF-C02ACCEC8F0C}"/>
                </a:ext>
              </a:extLst>
            </p:cNvPr>
            <p:cNvSpPr/>
            <p:nvPr/>
          </p:nvSpPr>
          <p:spPr>
            <a:xfrm flipH="1">
              <a:off x="4868333" y="1709061"/>
              <a:ext cx="3750734" cy="3750734"/>
            </a:xfrm>
            <a:prstGeom prst="pie">
              <a:avLst>
                <a:gd name="adj1" fmla="val 5358077"/>
                <a:gd name="adj2" fmla="val 16200000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2F126A8-4546-417C-3757-2CF0F0F442B7}"/>
              </a:ext>
            </a:extLst>
          </p:cNvPr>
          <p:cNvSpPr txBox="1"/>
          <p:nvPr/>
        </p:nvSpPr>
        <p:spPr>
          <a:xfrm>
            <a:off x="5799667" y="32443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덱빌딩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D8391E-0FD4-EA8E-FC75-350B27DCB283}"/>
              </a:ext>
            </a:extLst>
          </p:cNvPr>
          <p:cNvSpPr txBox="1"/>
          <p:nvPr/>
        </p:nvSpPr>
        <p:spPr>
          <a:xfrm>
            <a:off x="7299131" y="324433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로그라이트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3856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A3C7F87-6711-5090-E5A8-6AAF924AD1F0}"/>
              </a:ext>
            </a:extLst>
          </p:cNvPr>
          <p:cNvSpPr/>
          <p:nvPr/>
        </p:nvSpPr>
        <p:spPr>
          <a:xfrm>
            <a:off x="0" y="0"/>
            <a:ext cx="1913467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A4AD8-860A-42E5-9B85-345AE84A6EF5}"/>
              </a:ext>
            </a:extLst>
          </p:cNvPr>
          <p:cNvSpPr txBox="1"/>
          <p:nvPr/>
        </p:nvSpPr>
        <p:spPr>
          <a:xfrm>
            <a:off x="101606" y="544777"/>
            <a:ext cx="1693328" cy="40011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게임 소개</a:t>
            </a:r>
          </a:p>
        </p:txBody>
      </p:sp>
      <p:sp>
        <p:nvSpPr>
          <p:cNvPr id="12" name="L 도형 11">
            <a:extLst>
              <a:ext uri="{FF2B5EF4-FFF2-40B4-BE49-F238E27FC236}">
                <a16:creationId xmlns:a16="http://schemas.microsoft.com/office/drawing/2014/main" id="{26584AC6-645D-7872-0DAB-98F2079BACE6}"/>
              </a:ext>
            </a:extLst>
          </p:cNvPr>
          <p:cNvSpPr/>
          <p:nvPr/>
        </p:nvSpPr>
        <p:spPr>
          <a:xfrm rot="18900000">
            <a:off x="1487127" y="603069"/>
            <a:ext cx="162650" cy="162650"/>
          </a:xfrm>
          <a:prstGeom prst="corner">
            <a:avLst>
              <a:gd name="adj1" fmla="val 16667"/>
              <a:gd name="adj2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D4C49A-24CB-F215-41AB-FD2E607A3A74}"/>
              </a:ext>
            </a:extLst>
          </p:cNvPr>
          <p:cNvSpPr/>
          <p:nvPr/>
        </p:nvSpPr>
        <p:spPr>
          <a:xfrm>
            <a:off x="101605" y="1750441"/>
            <a:ext cx="1811861" cy="31253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BEE38B-8E3F-23DC-6864-F4AD6FA37C14}"/>
              </a:ext>
            </a:extLst>
          </p:cNvPr>
          <p:cNvSpPr/>
          <p:nvPr/>
        </p:nvSpPr>
        <p:spPr>
          <a:xfrm>
            <a:off x="2082800" y="296700"/>
            <a:ext cx="220133" cy="496154"/>
          </a:xfrm>
          <a:prstGeom prst="rect">
            <a:avLst/>
          </a:prstGeom>
          <a:solidFill>
            <a:srgbClr val="46B1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76B127-BDB9-5312-35CB-7C543D0DA864}"/>
              </a:ext>
            </a:extLst>
          </p:cNvPr>
          <p:cNvSpPr txBox="1"/>
          <p:nvPr/>
        </p:nvSpPr>
        <p:spPr>
          <a:xfrm>
            <a:off x="2472266" y="313945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주요 요소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5BE4A1-81C8-C818-B2FE-8E6971372068}"/>
              </a:ext>
            </a:extLst>
          </p:cNvPr>
          <p:cNvSpPr txBox="1"/>
          <p:nvPr/>
        </p:nvSpPr>
        <p:spPr>
          <a:xfrm>
            <a:off x="67734" y="944887"/>
            <a:ext cx="1845732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게임 간단 소개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장르 소개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주요 요소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조작법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4B95376-3FC8-AA6F-83F9-7C8C4F5B6240}"/>
              </a:ext>
            </a:extLst>
          </p:cNvPr>
          <p:cNvGrpSpPr/>
          <p:nvPr/>
        </p:nvGrpSpPr>
        <p:grpSpPr>
          <a:xfrm>
            <a:off x="2192866" y="1405466"/>
            <a:ext cx="3005667" cy="3937002"/>
            <a:chOff x="2192866" y="1405466"/>
            <a:chExt cx="3005667" cy="3937002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FC1D72F4-255D-2C95-AAFC-259235703C1A}"/>
                </a:ext>
              </a:extLst>
            </p:cNvPr>
            <p:cNvSpPr/>
            <p:nvPr/>
          </p:nvSpPr>
          <p:spPr>
            <a:xfrm>
              <a:off x="2192866" y="1405468"/>
              <a:ext cx="3005667" cy="3937000"/>
            </a:xfrm>
            <a:prstGeom prst="roundRect">
              <a:avLst>
                <a:gd name="adj" fmla="val 0"/>
              </a:avLst>
            </a:prstGeom>
            <a:solidFill>
              <a:srgbClr val="46B1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10BD7D2-4CC3-5E7D-CCB5-42E42F024B70}"/>
                </a:ext>
              </a:extLst>
            </p:cNvPr>
            <p:cNvSpPr/>
            <p:nvPr/>
          </p:nvSpPr>
          <p:spPr>
            <a:xfrm>
              <a:off x="2192866" y="1405466"/>
              <a:ext cx="3005667" cy="300566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5D60349-49B6-DEFE-164D-51F847D289E3}"/>
                </a:ext>
              </a:extLst>
            </p:cNvPr>
            <p:cNvSpPr txBox="1"/>
            <p:nvPr/>
          </p:nvSpPr>
          <p:spPr>
            <a:xfrm>
              <a:off x="3045521" y="4645968"/>
              <a:ext cx="13003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/>
                <a:t>재료 카드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571AB0C-9432-90E4-B3CB-8BB673185BAB}"/>
              </a:ext>
            </a:extLst>
          </p:cNvPr>
          <p:cNvGrpSpPr/>
          <p:nvPr/>
        </p:nvGrpSpPr>
        <p:grpSpPr>
          <a:xfrm>
            <a:off x="5558365" y="1405466"/>
            <a:ext cx="3005667" cy="3937002"/>
            <a:chOff x="5638799" y="1405466"/>
            <a:chExt cx="3005667" cy="3937002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E2E7EB69-F906-7935-961B-9A1CB3C3F1F7}"/>
                </a:ext>
              </a:extLst>
            </p:cNvPr>
            <p:cNvSpPr/>
            <p:nvPr/>
          </p:nvSpPr>
          <p:spPr>
            <a:xfrm>
              <a:off x="5638799" y="1405468"/>
              <a:ext cx="3005667" cy="3937000"/>
            </a:xfrm>
            <a:prstGeom prst="roundRect">
              <a:avLst>
                <a:gd name="adj" fmla="val 0"/>
              </a:avLst>
            </a:prstGeom>
            <a:solidFill>
              <a:srgbClr val="46B1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B18BC1D-E512-CB6D-A363-34E925F1E24D}"/>
                </a:ext>
              </a:extLst>
            </p:cNvPr>
            <p:cNvSpPr/>
            <p:nvPr/>
          </p:nvSpPr>
          <p:spPr>
            <a:xfrm>
              <a:off x="5638799" y="1405466"/>
              <a:ext cx="3005667" cy="300566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9688283-9B0F-581B-4906-6C9E08054F1A}"/>
                </a:ext>
              </a:extLst>
            </p:cNvPr>
            <p:cNvSpPr txBox="1"/>
            <p:nvPr/>
          </p:nvSpPr>
          <p:spPr>
            <a:xfrm>
              <a:off x="6664579" y="4645968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/>
                <a:t>레시피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242E056-AFF4-1D8E-7341-FE13F4D11643}"/>
              </a:ext>
            </a:extLst>
          </p:cNvPr>
          <p:cNvGrpSpPr/>
          <p:nvPr/>
        </p:nvGrpSpPr>
        <p:grpSpPr>
          <a:xfrm>
            <a:off x="8923865" y="1405466"/>
            <a:ext cx="3005667" cy="3937002"/>
            <a:chOff x="8923865" y="1405466"/>
            <a:chExt cx="3005667" cy="3937002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74D4C13A-D03D-33F7-8223-0C4D74F5041D}"/>
                </a:ext>
              </a:extLst>
            </p:cNvPr>
            <p:cNvSpPr/>
            <p:nvPr/>
          </p:nvSpPr>
          <p:spPr>
            <a:xfrm>
              <a:off x="8923865" y="1405468"/>
              <a:ext cx="3005667" cy="3937000"/>
            </a:xfrm>
            <a:prstGeom prst="roundRect">
              <a:avLst>
                <a:gd name="adj" fmla="val 0"/>
              </a:avLst>
            </a:prstGeom>
            <a:solidFill>
              <a:srgbClr val="46B1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F665524-C787-CC6F-022C-1408F1613785}"/>
                </a:ext>
              </a:extLst>
            </p:cNvPr>
            <p:cNvSpPr/>
            <p:nvPr/>
          </p:nvSpPr>
          <p:spPr>
            <a:xfrm>
              <a:off x="8923865" y="1405466"/>
              <a:ext cx="3005667" cy="300566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8AF7D71-FE4A-1548-302B-6D5429361FF2}"/>
                </a:ext>
              </a:extLst>
            </p:cNvPr>
            <p:cNvSpPr txBox="1"/>
            <p:nvPr/>
          </p:nvSpPr>
          <p:spPr>
            <a:xfrm>
              <a:off x="10077884" y="4645968"/>
              <a:ext cx="6976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/>
                <a:t>재화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6210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E4853ED-5980-D6B5-8510-1EA8F0AB3367}"/>
              </a:ext>
            </a:extLst>
          </p:cNvPr>
          <p:cNvSpPr/>
          <p:nvPr/>
        </p:nvSpPr>
        <p:spPr>
          <a:xfrm>
            <a:off x="1913465" y="0"/>
            <a:ext cx="1027853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3C7F87-6711-5090-E5A8-6AAF924AD1F0}"/>
              </a:ext>
            </a:extLst>
          </p:cNvPr>
          <p:cNvSpPr/>
          <p:nvPr/>
        </p:nvSpPr>
        <p:spPr>
          <a:xfrm>
            <a:off x="0" y="0"/>
            <a:ext cx="1913467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A4AD8-860A-42E5-9B85-345AE84A6EF5}"/>
              </a:ext>
            </a:extLst>
          </p:cNvPr>
          <p:cNvSpPr txBox="1"/>
          <p:nvPr/>
        </p:nvSpPr>
        <p:spPr>
          <a:xfrm>
            <a:off x="101606" y="544777"/>
            <a:ext cx="1693328" cy="40011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게임 소개</a:t>
            </a:r>
          </a:p>
        </p:txBody>
      </p:sp>
      <p:sp>
        <p:nvSpPr>
          <p:cNvPr id="12" name="L 도형 11">
            <a:extLst>
              <a:ext uri="{FF2B5EF4-FFF2-40B4-BE49-F238E27FC236}">
                <a16:creationId xmlns:a16="http://schemas.microsoft.com/office/drawing/2014/main" id="{26584AC6-645D-7872-0DAB-98F2079BACE6}"/>
              </a:ext>
            </a:extLst>
          </p:cNvPr>
          <p:cNvSpPr/>
          <p:nvPr/>
        </p:nvSpPr>
        <p:spPr>
          <a:xfrm rot="18900000">
            <a:off x="1487127" y="603069"/>
            <a:ext cx="162650" cy="162650"/>
          </a:xfrm>
          <a:prstGeom prst="corner">
            <a:avLst>
              <a:gd name="adj1" fmla="val 16667"/>
              <a:gd name="adj2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D4C49A-24CB-F215-41AB-FD2E607A3A74}"/>
              </a:ext>
            </a:extLst>
          </p:cNvPr>
          <p:cNvSpPr/>
          <p:nvPr/>
        </p:nvSpPr>
        <p:spPr>
          <a:xfrm>
            <a:off x="101605" y="2131441"/>
            <a:ext cx="1811861" cy="31253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BEE38B-8E3F-23DC-6864-F4AD6FA37C14}"/>
              </a:ext>
            </a:extLst>
          </p:cNvPr>
          <p:cNvSpPr/>
          <p:nvPr/>
        </p:nvSpPr>
        <p:spPr>
          <a:xfrm>
            <a:off x="2082800" y="296700"/>
            <a:ext cx="220133" cy="496154"/>
          </a:xfrm>
          <a:prstGeom prst="rect">
            <a:avLst/>
          </a:prstGeom>
          <a:solidFill>
            <a:srgbClr val="46B1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76B127-BDB9-5312-35CB-7C543D0DA864}"/>
              </a:ext>
            </a:extLst>
          </p:cNvPr>
          <p:cNvSpPr txBox="1"/>
          <p:nvPr/>
        </p:nvSpPr>
        <p:spPr>
          <a:xfrm>
            <a:off x="2472266" y="31394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조작법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5BE4A1-81C8-C818-B2FE-8E6971372068}"/>
              </a:ext>
            </a:extLst>
          </p:cNvPr>
          <p:cNvSpPr txBox="1"/>
          <p:nvPr/>
        </p:nvSpPr>
        <p:spPr>
          <a:xfrm>
            <a:off x="67734" y="944887"/>
            <a:ext cx="1845732" cy="15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게임 간단 소개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장르 소개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주요 요소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조작법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D0EFEA-504A-E627-6B16-DE254E56D44F}"/>
              </a:ext>
            </a:extLst>
          </p:cNvPr>
          <p:cNvSpPr txBox="1"/>
          <p:nvPr/>
        </p:nvSpPr>
        <p:spPr>
          <a:xfrm>
            <a:off x="2172082" y="5842000"/>
            <a:ext cx="976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마우스를 이용하여 클릭 혹은 </a:t>
            </a:r>
            <a:r>
              <a:rPr lang="ko-KR" altLang="en-US" b="1" dirty="0" err="1"/>
              <a:t>드래그하는</a:t>
            </a:r>
            <a:r>
              <a:rPr lang="ko-KR" altLang="en-US" b="1" dirty="0"/>
              <a:t> 방식으로 게임이 진행된다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92592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3234EFC-8FBA-1578-C6A2-899826FAAD40}"/>
              </a:ext>
            </a:extLst>
          </p:cNvPr>
          <p:cNvSpPr/>
          <p:nvPr/>
        </p:nvSpPr>
        <p:spPr>
          <a:xfrm>
            <a:off x="1913465" y="0"/>
            <a:ext cx="1027853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3C7F87-6711-5090-E5A8-6AAF924AD1F0}"/>
              </a:ext>
            </a:extLst>
          </p:cNvPr>
          <p:cNvSpPr/>
          <p:nvPr/>
        </p:nvSpPr>
        <p:spPr>
          <a:xfrm>
            <a:off x="0" y="0"/>
            <a:ext cx="1913467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A4AD8-860A-42E5-9B85-345AE84A6EF5}"/>
              </a:ext>
            </a:extLst>
          </p:cNvPr>
          <p:cNvSpPr txBox="1"/>
          <p:nvPr/>
        </p:nvSpPr>
        <p:spPr>
          <a:xfrm>
            <a:off x="101606" y="544777"/>
            <a:ext cx="1693328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게임 플레이</a:t>
            </a:r>
          </a:p>
        </p:txBody>
      </p:sp>
      <p:sp>
        <p:nvSpPr>
          <p:cNvPr id="12" name="L 도형 11">
            <a:extLst>
              <a:ext uri="{FF2B5EF4-FFF2-40B4-BE49-F238E27FC236}">
                <a16:creationId xmlns:a16="http://schemas.microsoft.com/office/drawing/2014/main" id="{26584AC6-645D-7872-0DAB-98F2079BACE6}"/>
              </a:ext>
            </a:extLst>
          </p:cNvPr>
          <p:cNvSpPr/>
          <p:nvPr/>
        </p:nvSpPr>
        <p:spPr>
          <a:xfrm rot="18900000">
            <a:off x="1487127" y="603069"/>
            <a:ext cx="162650" cy="162650"/>
          </a:xfrm>
          <a:prstGeom prst="corner">
            <a:avLst>
              <a:gd name="adj1" fmla="val 16667"/>
              <a:gd name="adj2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D4C49A-24CB-F215-41AB-FD2E607A3A74}"/>
              </a:ext>
            </a:extLst>
          </p:cNvPr>
          <p:cNvSpPr/>
          <p:nvPr/>
        </p:nvSpPr>
        <p:spPr>
          <a:xfrm>
            <a:off x="101605" y="1032464"/>
            <a:ext cx="1811861" cy="3125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A4D760-A265-D6B7-33A0-750860D90B5C}"/>
              </a:ext>
            </a:extLst>
          </p:cNvPr>
          <p:cNvSpPr txBox="1"/>
          <p:nvPr/>
        </p:nvSpPr>
        <p:spPr>
          <a:xfrm>
            <a:off x="67734" y="944887"/>
            <a:ext cx="1845731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플레이 흐름도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의뢰 선택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bg1"/>
                </a:solidFill>
              </a:rPr>
              <a:t>포션</a:t>
            </a:r>
            <a:r>
              <a:rPr lang="ko-KR" altLang="en-US" sz="1600" dirty="0">
                <a:solidFill>
                  <a:schemeClr val="bg1"/>
                </a:solidFill>
              </a:rPr>
              <a:t> 제조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상점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정산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BEE38B-8E3F-23DC-6864-F4AD6FA37C14}"/>
              </a:ext>
            </a:extLst>
          </p:cNvPr>
          <p:cNvSpPr/>
          <p:nvPr/>
        </p:nvSpPr>
        <p:spPr>
          <a:xfrm>
            <a:off x="2082800" y="296700"/>
            <a:ext cx="220133" cy="496154"/>
          </a:xfrm>
          <a:prstGeom prst="rect">
            <a:avLst/>
          </a:prstGeom>
          <a:solidFill>
            <a:srgbClr val="47D4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76B127-BDB9-5312-35CB-7C543D0DA864}"/>
              </a:ext>
            </a:extLst>
          </p:cNvPr>
          <p:cNvSpPr txBox="1"/>
          <p:nvPr/>
        </p:nvSpPr>
        <p:spPr>
          <a:xfrm>
            <a:off x="2472266" y="313945"/>
            <a:ext cx="2140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플레이 흐름도</a:t>
            </a:r>
          </a:p>
        </p:txBody>
      </p:sp>
      <p:pic>
        <p:nvPicPr>
          <p:cNvPr id="9" name="그림 8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53C8B6A2-E149-E1A6-84A5-E72D08B88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826" y="1032464"/>
            <a:ext cx="4771812" cy="538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24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3234EFC-8FBA-1578-C6A2-899826FAAD40}"/>
              </a:ext>
            </a:extLst>
          </p:cNvPr>
          <p:cNvSpPr/>
          <p:nvPr/>
        </p:nvSpPr>
        <p:spPr>
          <a:xfrm>
            <a:off x="1913462" y="0"/>
            <a:ext cx="1027853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3C7F87-6711-5090-E5A8-6AAF924AD1F0}"/>
              </a:ext>
            </a:extLst>
          </p:cNvPr>
          <p:cNvSpPr/>
          <p:nvPr/>
        </p:nvSpPr>
        <p:spPr>
          <a:xfrm>
            <a:off x="0" y="0"/>
            <a:ext cx="1913467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A4AD8-860A-42E5-9B85-345AE84A6EF5}"/>
              </a:ext>
            </a:extLst>
          </p:cNvPr>
          <p:cNvSpPr txBox="1"/>
          <p:nvPr/>
        </p:nvSpPr>
        <p:spPr>
          <a:xfrm>
            <a:off x="101606" y="544777"/>
            <a:ext cx="1693328" cy="36933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게임 플레이</a:t>
            </a:r>
          </a:p>
        </p:txBody>
      </p:sp>
      <p:sp>
        <p:nvSpPr>
          <p:cNvPr id="12" name="L 도형 11">
            <a:extLst>
              <a:ext uri="{FF2B5EF4-FFF2-40B4-BE49-F238E27FC236}">
                <a16:creationId xmlns:a16="http://schemas.microsoft.com/office/drawing/2014/main" id="{26584AC6-645D-7872-0DAB-98F2079BACE6}"/>
              </a:ext>
            </a:extLst>
          </p:cNvPr>
          <p:cNvSpPr/>
          <p:nvPr/>
        </p:nvSpPr>
        <p:spPr>
          <a:xfrm rot="18900000">
            <a:off x="1487127" y="603069"/>
            <a:ext cx="162650" cy="162650"/>
          </a:xfrm>
          <a:prstGeom prst="corner">
            <a:avLst>
              <a:gd name="adj1" fmla="val 16667"/>
              <a:gd name="adj2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BEE38B-8E3F-23DC-6864-F4AD6FA37C14}"/>
              </a:ext>
            </a:extLst>
          </p:cNvPr>
          <p:cNvSpPr/>
          <p:nvPr/>
        </p:nvSpPr>
        <p:spPr>
          <a:xfrm>
            <a:off x="2082800" y="296700"/>
            <a:ext cx="220133" cy="496154"/>
          </a:xfrm>
          <a:prstGeom prst="rect">
            <a:avLst/>
          </a:prstGeom>
          <a:solidFill>
            <a:srgbClr val="47D4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76B127-BDB9-5312-35CB-7C543D0DA864}"/>
              </a:ext>
            </a:extLst>
          </p:cNvPr>
          <p:cNvSpPr txBox="1"/>
          <p:nvPr/>
        </p:nvSpPr>
        <p:spPr>
          <a:xfrm>
            <a:off x="2472266" y="313945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의뢰 게시판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E37E3C-9010-7B21-7154-4543290D5B5F}"/>
              </a:ext>
            </a:extLst>
          </p:cNvPr>
          <p:cNvSpPr txBox="1"/>
          <p:nvPr/>
        </p:nvSpPr>
        <p:spPr>
          <a:xfrm>
            <a:off x="2172082" y="5971310"/>
            <a:ext cx="976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플레이어는 의뢰게시판에 놓여진 의뢰들 중 </a:t>
            </a:r>
            <a:r>
              <a:rPr lang="en-US" altLang="ko-KR" b="1" dirty="0"/>
              <a:t>5</a:t>
            </a:r>
            <a:r>
              <a:rPr lang="ko-KR" altLang="en-US" b="1" dirty="0"/>
              <a:t>개를 골라 </a:t>
            </a:r>
            <a:r>
              <a:rPr lang="ko-KR" altLang="en-US" b="1" dirty="0" err="1"/>
              <a:t>포션을</a:t>
            </a:r>
            <a:r>
              <a:rPr lang="ko-KR" altLang="en-US" b="1" dirty="0"/>
              <a:t> 제조하는 시스템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9AF248-F43C-57AD-1615-B79043FCC3FF}"/>
              </a:ext>
            </a:extLst>
          </p:cNvPr>
          <p:cNvSpPr/>
          <p:nvPr/>
        </p:nvSpPr>
        <p:spPr>
          <a:xfrm>
            <a:off x="67734" y="1414825"/>
            <a:ext cx="1811861" cy="3125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CCC67A-89A7-A915-C70A-246B2485C3E4}"/>
              </a:ext>
            </a:extLst>
          </p:cNvPr>
          <p:cNvSpPr txBox="1"/>
          <p:nvPr/>
        </p:nvSpPr>
        <p:spPr>
          <a:xfrm>
            <a:off x="67734" y="944887"/>
            <a:ext cx="1845728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플레이 흐름도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의뢰 게시판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bg1"/>
                </a:solidFill>
              </a:rPr>
              <a:t>포션</a:t>
            </a:r>
            <a:r>
              <a:rPr lang="ko-KR" altLang="en-US" sz="1600" dirty="0">
                <a:solidFill>
                  <a:schemeClr val="bg1"/>
                </a:solidFill>
              </a:rPr>
              <a:t> 제조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상점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정산</a:t>
            </a:r>
          </a:p>
        </p:txBody>
      </p:sp>
      <p:pic>
        <p:nvPicPr>
          <p:cNvPr id="9" name="그림 8" descr="텍스트, 스크린샷, 도표, 평면도이(가) 표시된 사진&#10;&#10;자동 생성된 설명">
            <a:extLst>
              <a:ext uri="{FF2B5EF4-FFF2-40B4-BE49-F238E27FC236}">
                <a16:creationId xmlns:a16="http://schemas.microsoft.com/office/drawing/2014/main" id="{A68F67D2-A86E-7279-04DC-6575F21AE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299" y="1066192"/>
            <a:ext cx="8462860" cy="475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081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1619</TotalTime>
  <Words>751</Words>
  <Application>Microsoft Office PowerPoint</Application>
  <PresentationFormat>와이드스크린</PresentationFormat>
  <Paragraphs>215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포션 마이스터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윤장혁(2017182026)</dc:creator>
  <cp:lastModifiedBy>장혁 윤</cp:lastModifiedBy>
  <cp:revision>24</cp:revision>
  <dcterms:created xsi:type="dcterms:W3CDTF">2024-07-29T00:20:08Z</dcterms:created>
  <dcterms:modified xsi:type="dcterms:W3CDTF">2025-03-25T14:04:23Z</dcterms:modified>
</cp:coreProperties>
</file>