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6" r:id="rId11"/>
    <p:sldId id="268" r:id="rId12"/>
    <p:sldId id="269" r:id="rId13"/>
    <p:sldId id="270" r:id="rId14"/>
    <p:sldId id="264" r:id="rId15"/>
    <p:sldId id="265" r:id="rId16"/>
    <p:sldId id="267" r:id="rId17"/>
    <p:sldId id="277" r:id="rId18"/>
    <p:sldId id="272" r:id="rId19"/>
    <p:sldId id="271" r:id="rId20"/>
    <p:sldId id="278" r:id="rId21"/>
    <p:sldId id="279" r:id="rId22"/>
    <p:sldId id="274" r:id="rId23"/>
    <p:sldId id="280" r:id="rId24"/>
    <p:sldId id="275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  <a:srgbClr val="47D45A"/>
    <a:srgbClr val="46B1E1"/>
    <a:srgbClr val="FFFFFF"/>
    <a:srgbClr val="E59EDD"/>
    <a:srgbClr val="F2AA84"/>
    <a:srgbClr val="A6CAEC"/>
    <a:srgbClr val="83C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1D6AE-0D27-403A-A408-148D165CBA6C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7344D-A434-4BEF-8F35-72751A0B1B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61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A9311-2FF2-34C1-6CA0-79132CE67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5D2FC8-769E-21C4-C2B6-B4FCB61EB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B94DB-3A12-DE41-766C-6D529EF8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9807-C7B7-41F2-9A13-C5F6629F9B08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CD5C2-5834-E041-254F-70220F6D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75D16-D8AE-66D1-4BCE-6E2FC66D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6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13B5-A4B0-0444-D6EB-2B920454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8782E-BAF2-16CF-28E6-BEAC5FE6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B1B51-202D-AC8B-32B6-7369DDE9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6399-66DC-469A-A34C-5D6129B5E22C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F7F67-FA1D-2649-2892-0CAB081F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55966-AF69-9C42-7B80-60160EE6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9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95D8B5-A970-4BB3-CA71-F67C076A2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36921A-D932-C2FB-9ECB-439649FE0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EA7CE-E3E8-2D57-B142-C1EF02CE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53A8-5B9B-4446-AF31-854EB21CCD49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F038A-B9C2-FEEC-07D7-DB18C313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D9021-7D03-9FC3-9106-193C317E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8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605B4-6002-50C4-A8B4-C6037DC6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08323-8978-970C-7CD6-933017E5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10538-B4F4-380B-5A51-5EB6E90A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182D-CB7C-4665-8401-2F499AFF53AB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34CDF-6CF6-5050-BBA5-C8E25EB7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3CD7B-81EE-54A9-E4C4-20A737DF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2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C5A92-E204-E753-33B5-A079BBB6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5F4BA-925C-E09F-88EA-8F2D89E57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DCAD4-EA85-F868-9826-22E80860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6F824-C457-4E8C-A950-FDCA75492617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22AC3-FE3E-04A3-6363-517912BA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527F0-7D37-CF45-1FDE-783EF187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6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A0063-A75A-3179-9AD6-79447677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3E9DA-1D74-5160-D918-F6C8F5A53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418BF3-8EBB-0994-8F0C-FBDF77617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33B6D0-D42C-00C8-9AF8-B5DCD99E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424B-D768-4CA6-8175-C40024AB65F5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2BB1A-DB69-309C-B361-62EDDBE4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EAABE-EE3B-BC50-E77C-8B38E342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74E6-9C18-81AC-882C-464AAE2B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42ACE-6997-5967-2725-65F19A9E5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DB7014-6C1F-CF10-117D-710B3FF66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E53255-476D-1BFB-70EB-AA3193A7C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E7B31F-6B23-E66B-23AE-73A43FF62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479700-EF63-AB67-3730-78C51E0A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0CEB-A465-44F2-B295-12E94762E3D0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24B360-329C-CCE2-B975-7932FDB4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9C9F70-40C9-C4E6-3D47-DFD1781E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42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7B81C-AA1D-5B17-C0CB-0A717DD0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81C515-FED0-52E5-83C0-80956E64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D896-0AF8-400E-B8BA-54CAEA320B8D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F60A35-502E-A56B-1B59-6253843D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16917-39AC-1966-D57D-B8268327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4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41BCAA-070B-1425-9055-B35FC7AA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023A0-BA67-4A0B-81BE-922C16E255CE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89B79F-4A3C-53CE-1EA8-9413C3B0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951B4F-EE5A-5136-F51A-9DC975CD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3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905B0-8ED7-44FA-75D4-F303AF61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6B505-EC5F-7194-882F-B486B165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8937E6-C4AA-EBCD-7DAD-4B7DA12CF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ACDD4-7757-56FA-6C1A-8DB19DE0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A1AE-FFD7-49EE-A372-C4E8B09A7BA8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FA259-1F3E-DC49-3A6E-31B59080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85648-FCED-D47E-5160-06F8DA03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4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4FB00-D7B5-D2AE-2E65-6DB2A1E4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F0187B-143D-B17B-331D-21663D637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D0F4F7-FE61-8D8E-7398-4018D66B7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FFCD3-DDF0-9890-A4ED-EB37CA43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F75F-B5E7-42E1-B532-54764F3488DB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0D3362-EBB7-B7B5-9565-C52E507F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FF213-FDBE-F9EC-9CE5-7E1368AA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AF0B53-55A2-67A1-DB01-A81D3F44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66B17-95E1-C2B3-9208-A9051A03A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A95F0-2871-9907-0A61-A544CAB51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53087A-B032-4A14-A8BB-9969AED7AEB0}" type="datetime1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68463-ED1A-914E-147D-9B246D784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65EC6-5D19-31B4-B953-33C8B5528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2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BBAE5-AD69-1060-1B28-D98416A5A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포션</a:t>
            </a:r>
            <a:r>
              <a:rPr lang="ko-KR" altLang="en-US" dirty="0"/>
              <a:t> 제조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39C2DC-0B10-360E-3167-C8BC335E7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6383E7-7FF7-80E5-B69B-28175C59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9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DEB166B-A902-C3BC-0D31-8B9B96A487B8}"/>
              </a:ext>
            </a:extLst>
          </p:cNvPr>
          <p:cNvGrpSpPr/>
          <p:nvPr/>
        </p:nvGrpSpPr>
        <p:grpSpPr>
          <a:xfrm>
            <a:off x="187739" y="150514"/>
            <a:ext cx="2222019" cy="496154"/>
            <a:chOff x="2082800" y="296700"/>
            <a:chExt cx="2222019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BEE38B-8E3F-23DC-6864-F4AD6FA37C14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rgbClr val="47D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76B127-BDB9-5312-35CB-7C543D0DA864}"/>
                </a:ext>
              </a:extLst>
            </p:cNvPr>
            <p:cNvSpPr txBox="1"/>
            <p:nvPr/>
          </p:nvSpPr>
          <p:spPr>
            <a:xfrm>
              <a:off x="2472266" y="313945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의뢰 게시판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9E37E3C-9010-7B21-7154-4543290D5B5F}"/>
              </a:ext>
            </a:extLst>
          </p:cNvPr>
          <p:cNvSpPr txBox="1"/>
          <p:nvPr/>
        </p:nvSpPr>
        <p:spPr>
          <a:xfrm>
            <a:off x="0" y="5793090"/>
            <a:ext cx="1193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플레이어는 의뢰게시판에 놓여진 의뢰들 중 </a:t>
            </a:r>
            <a:r>
              <a:rPr lang="en-US" altLang="ko-KR" b="1" dirty="0"/>
              <a:t>5</a:t>
            </a:r>
            <a:r>
              <a:rPr lang="ko-KR" altLang="en-US" b="1" dirty="0"/>
              <a:t>개를 골라 수주를 할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9" name="그림 8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A68F67D2-A86E-7279-04DC-6575F21AE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70" y="840597"/>
            <a:ext cx="8462860" cy="475856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92F0FC-CC03-4DC9-EE1F-93BEC84E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08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2A0F26F-9693-D90A-B4FA-348F0859227E}"/>
              </a:ext>
            </a:extLst>
          </p:cNvPr>
          <p:cNvGrpSpPr/>
          <p:nvPr/>
        </p:nvGrpSpPr>
        <p:grpSpPr>
          <a:xfrm>
            <a:off x="187739" y="150514"/>
            <a:ext cx="2222019" cy="496154"/>
            <a:chOff x="2082800" y="296700"/>
            <a:chExt cx="2222019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BEE38B-8E3F-23DC-6864-F4AD6FA37C14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rgbClr val="47D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76B127-BDB9-5312-35CB-7C543D0DA864}"/>
                </a:ext>
              </a:extLst>
            </p:cNvPr>
            <p:cNvSpPr txBox="1"/>
            <p:nvPr/>
          </p:nvSpPr>
          <p:spPr>
            <a:xfrm>
              <a:off x="2472266" y="313945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의뢰 게시판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8E30908-63C4-47E7-513C-FABE16C3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 descr="텍스트, 도표, 스크린샷, 평면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38A4849-2383-89A8-A675-0B1D806F4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02" y="1329867"/>
            <a:ext cx="8569397" cy="4818469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CED35C23-702E-C24C-C6CF-860C50C4FCD2}"/>
              </a:ext>
            </a:extLst>
          </p:cNvPr>
          <p:cNvSpPr/>
          <p:nvPr/>
        </p:nvSpPr>
        <p:spPr>
          <a:xfrm>
            <a:off x="1318592" y="3692707"/>
            <a:ext cx="3823252" cy="1946094"/>
          </a:xfrm>
          <a:prstGeom prst="wedgeRectCallout">
            <a:avLst>
              <a:gd name="adj1" fmla="val 57330"/>
              <a:gd name="adj2" fmla="val -23421"/>
            </a:avLst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의뢰서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altLang="ko-KR" sz="3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의뢰에 대한 간단한 정보가 적혀 있는 종이이다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의뢰서는 보드에 </a:t>
            </a:r>
            <a:r>
              <a:rPr lang="ko-KR" altLang="en-US" sz="1200" dirty="0" err="1">
                <a:solidFill>
                  <a:schemeClr val="tx1"/>
                </a:solidFill>
              </a:rPr>
              <a:t>랜덤한</a:t>
            </a:r>
            <a:r>
              <a:rPr lang="ko-KR" altLang="en-US" sz="1200" dirty="0">
                <a:solidFill>
                  <a:schemeClr val="tx1"/>
                </a:solidFill>
              </a:rPr>
              <a:t> 위치에 생성되어 있는다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의뢰서의 테두리 색에 따라 난이도가 나뉜다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134FC0E-0B44-8AE2-777D-57ADBB35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77156"/>
              </p:ext>
            </p:extLst>
          </p:nvPr>
        </p:nvGraphicFramePr>
        <p:xfrm>
          <a:off x="1430130" y="4747921"/>
          <a:ext cx="3600176" cy="62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44">
                  <a:extLst>
                    <a:ext uri="{9D8B030D-6E8A-4147-A177-3AD203B41FA5}">
                      <a16:colId xmlns:a16="http://schemas.microsoft.com/office/drawing/2014/main" val="2365246368"/>
                    </a:ext>
                  </a:extLst>
                </a:gridCol>
                <a:gridCol w="900044">
                  <a:extLst>
                    <a:ext uri="{9D8B030D-6E8A-4147-A177-3AD203B41FA5}">
                      <a16:colId xmlns:a16="http://schemas.microsoft.com/office/drawing/2014/main" val="2922623824"/>
                    </a:ext>
                  </a:extLst>
                </a:gridCol>
                <a:gridCol w="900044">
                  <a:extLst>
                    <a:ext uri="{9D8B030D-6E8A-4147-A177-3AD203B41FA5}">
                      <a16:colId xmlns:a16="http://schemas.microsoft.com/office/drawing/2014/main" val="812342277"/>
                    </a:ext>
                  </a:extLst>
                </a:gridCol>
                <a:gridCol w="900044">
                  <a:extLst>
                    <a:ext uri="{9D8B030D-6E8A-4147-A177-3AD203B41FA5}">
                      <a16:colId xmlns:a16="http://schemas.microsoft.com/office/drawing/2014/main" val="2954202030"/>
                    </a:ext>
                  </a:extLst>
                </a:gridCol>
              </a:tblGrid>
              <a:tr h="312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색상</a:t>
                      </a:r>
                    </a:p>
                  </a:txBody>
                  <a:tcPr anchor="ctr"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빨강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FF00"/>
                          </a:solidFill>
                        </a:rPr>
                        <a:t>노랑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검정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88797"/>
                  </a:ext>
                </a:extLst>
              </a:tr>
              <a:tr h="312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난이도</a:t>
                      </a:r>
                    </a:p>
                  </a:txBody>
                  <a:tcPr anchor="ctr"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어려움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중간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쉬움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475326"/>
                  </a:ext>
                </a:extLst>
              </a:tr>
            </a:tbl>
          </a:graphicData>
        </a:graphic>
      </p:graphicFrame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8F798B11-DC0D-9BF8-FC26-4161A6BA1090}"/>
              </a:ext>
            </a:extLst>
          </p:cNvPr>
          <p:cNvSpPr/>
          <p:nvPr/>
        </p:nvSpPr>
        <p:spPr>
          <a:xfrm>
            <a:off x="7726018" y="4838032"/>
            <a:ext cx="3823252" cy="1601537"/>
          </a:xfrm>
          <a:prstGeom prst="wedgeRectCallout">
            <a:avLst>
              <a:gd name="adj1" fmla="val -24299"/>
              <a:gd name="adj2" fmla="val -60365"/>
            </a:avLst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의뢰서 생성 규칙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algn="ctr"/>
            <a:endParaRPr lang="en-US" altLang="ko-KR" sz="3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의뢰서는 총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개의 층으로 이뤄져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각 층별로 </a:t>
            </a:r>
            <a:r>
              <a:rPr lang="en-US" altLang="ko-KR" sz="1200" dirty="0">
                <a:solidFill>
                  <a:schemeClr val="tx1"/>
                </a:solidFill>
              </a:rPr>
              <a:t>5</a:t>
            </a:r>
            <a:r>
              <a:rPr lang="ko-KR" altLang="en-US" sz="1200" dirty="0">
                <a:solidFill>
                  <a:schemeClr val="tx1"/>
                </a:solidFill>
              </a:rPr>
              <a:t>개의 의뢰서가 생성이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정해진 공간안에 랜덤하게 흩뿌려지며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같은 층의 </a:t>
            </a:r>
            <a:r>
              <a:rPr lang="ko-KR" altLang="en-US" sz="1200" dirty="0" err="1">
                <a:solidFill>
                  <a:schemeClr val="tx1"/>
                </a:solidFill>
              </a:rPr>
              <a:t>의뢰서끼리는</a:t>
            </a:r>
            <a:r>
              <a:rPr lang="ko-KR" altLang="en-US" sz="1200" dirty="0">
                <a:solidFill>
                  <a:schemeClr val="tx1"/>
                </a:solidFill>
              </a:rPr>
              <a:t> 겹쳐지지 않으며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다른 층의 의뢰서와는 겹쳐질 수 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0967C11E-77EE-E6D5-38FE-0BBFC7EBFEA4}"/>
              </a:ext>
            </a:extLst>
          </p:cNvPr>
          <p:cNvSpPr/>
          <p:nvPr/>
        </p:nvSpPr>
        <p:spPr>
          <a:xfrm>
            <a:off x="7153799" y="2413288"/>
            <a:ext cx="4395471" cy="670661"/>
          </a:xfrm>
          <a:prstGeom prst="wedgeRectCallout">
            <a:avLst>
              <a:gd name="adj1" fmla="val -18035"/>
              <a:gd name="adj2" fmla="val -79184"/>
            </a:avLst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버튼을 클릭하면 의뢰함 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UI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로 이동한다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수락한 의뢰가 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5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개일 경우 해당 버튼이 하이라이트 된다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115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5A03A86-62B4-88D8-53C5-B43B21D4A0BC}"/>
              </a:ext>
            </a:extLst>
          </p:cNvPr>
          <p:cNvGrpSpPr/>
          <p:nvPr/>
        </p:nvGrpSpPr>
        <p:grpSpPr>
          <a:xfrm>
            <a:off x="187739" y="150514"/>
            <a:ext cx="2222019" cy="496154"/>
            <a:chOff x="2082800" y="296700"/>
            <a:chExt cx="2222019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BEE38B-8E3F-23DC-6864-F4AD6FA37C14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rgbClr val="47D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76B127-BDB9-5312-35CB-7C543D0DA864}"/>
                </a:ext>
              </a:extLst>
            </p:cNvPr>
            <p:cNvSpPr txBox="1"/>
            <p:nvPr/>
          </p:nvSpPr>
          <p:spPr>
            <a:xfrm>
              <a:off x="2472266" y="313945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의뢰 게시판</a:t>
              </a: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E11AC-C677-464B-1202-A5C8FBFB4E71}"/>
              </a:ext>
            </a:extLst>
          </p:cNvPr>
          <p:cNvSpPr/>
          <p:nvPr/>
        </p:nvSpPr>
        <p:spPr>
          <a:xfrm>
            <a:off x="407872" y="1523999"/>
            <a:ext cx="11430367" cy="4678209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2E01004-55AC-DE5F-2CDE-816F2ABAA920}"/>
              </a:ext>
            </a:extLst>
          </p:cNvPr>
          <p:cNvGrpSpPr/>
          <p:nvPr/>
        </p:nvGrpSpPr>
        <p:grpSpPr>
          <a:xfrm>
            <a:off x="4426435" y="1711810"/>
            <a:ext cx="3155768" cy="3434379"/>
            <a:chOff x="1202267" y="1552255"/>
            <a:chExt cx="2339102" cy="25456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2760C39-05BC-1F1A-CA2B-42E131178C7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782357A0-FB0F-40EA-B6E2-2C6ADC23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2C4BE91-3657-93E3-EC07-9804D163B3FD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0CE9D4-7AAE-2123-952E-6C96864055D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4BA5C50-4460-E8D9-B830-66BF7A005353}"/>
                </a:ext>
              </a:extLst>
            </p:cNvPr>
            <p:cNvSpPr txBox="1"/>
            <p:nvPr/>
          </p:nvSpPr>
          <p:spPr>
            <a:xfrm>
              <a:off x="2149871" y="3293718"/>
              <a:ext cx="1201477" cy="387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48" name="말풍선: 사각형 47">
            <a:extLst>
              <a:ext uri="{FF2B5EF4-FFF2-40B4-BE49-F238E27FC236}">
                <a16:creationId xmlns:a16="http://schemas.microsoft.com/office/drawing/2014/main" id="{46685A22-1658-EAA7-8AD3-884838DE1782}"/>
              </a:ext>
            </a:extLst>
          </p:cNvPr>
          <p:cNvSpPr/>
          <p:nvPr/>
        </p:nvSpPr>
        <p:spPr>
          <a:xfrm>
            <a:off x="1079317" y="2490509"/>
            <a:ext cx="3022601" cy="668867"/>
          </a:xfrm>
          <a:prstGeom prst="wedgeRectCallout">
            <a:avLst>
              <a:gd name="adj1" fmla="val 62080"/>
              <a:gd name="adj2" fmla="val -1229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의뢰의 내용 요약을 </a:t>
            </a:r>
            <a:r>
              <a:rPr lang="en-US" altLang="ko-KR" sz="1400" dirty="0">
                <a:solidFill>
                  <a:schemeClr val="tx1"/>
                </a:solidFill>
              </a:rPr>
              <a:t>text</a:t>
            </a:r>
            <a:r>
              <a:rPr lang="ko-KR" altLang="en-US" sz="1400" dirty="0">
                <a:solidFill>
                  <a:schemeClr val="tx1"/>
                </a:solidFill>
              </a:rPr>
              <a:t>로 표기</a:t>
            </a:r>
          </a:p>
        </p:txBody>
      </p:sp>
      <p:sp>
        <p:nvSpPr>
          <p:cNvPr id="50" name="말풍선: 사각형 49">
            <a:extLst>
              <a:ext uri="{FF2B5EF4-FFF2-40B4-BE49-F238E27FC236}">
                <a16:creationId xmlns:a16="http://schemas.microsoft.com/office/drawing/2014/main" id="{93555F33-27D6-5502-F832-E5316821DA9E}"/>
              </a:ext>
            </a:extLst>
          </p:cNvPr>
          <p:cNvSpPr/>
          <p:nvPr/>
        </p:nvSpPr>
        <p:spPr>
          <a:xfrm>
            <a:off x="4101796" y="5075459"/>
            <a:ext cx="3767672" cy="888138"/>
          </a:xfrm>
          <a:prstGeom prst="wedgeRectCallout">
            <a:avLst>
              <a:gd name="adj1" fmla="val 14135"/>
              <a:gd name="adj2" fmla="val -10624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의뢰인이 요구하는 </a:t>
            </a:r>
            <a:r>
              <a:rPr lang="ko-KR" altLang="en-US" sz="1400" dirty="0" err="1">
                <a:solidFill>
                  <a:schemeClr val="tx1"/>
                </a:solidFill>
              </a:rPr>
              <a:t>포션의</a:t>
            </a:r>
            <a:r>
              <a:rPr lang="ko-KR" altLang="en-US" sz="1400" dirty="0">
                <a:solidFill>
                  <a:schemeClr val="tx1"/>
                </a:solidFill>
              </a:rPr>
              <a:t> 용량은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최소값과 최대값의 </a:t>
            </a:r>
            <a:r>
              <a:rPr lang="ko-KR" altLang="en-US" sz="1400" dirty="0" err="1">
                <a:solidFill>
                  <a:schemeClr val="tx1"/>
                </a:solidFill>
              </a:rPr>
              <a:t>랜덤한</a:t>
            </a:r>
            <a:r>
              <a:rPr lang="ko-KR" altLang="en-US" sz="1400" dirty="0">
                <a:solidFill>
                  <a:schemeClr val="tx1"/>
                </a:solidFill>
              </a:rPr>
              <a:t> 수치로 정해진다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1" name="말풍선: 사각형 50">
            <a:extLst>
              <a:ext uri="{FF2B5EF4-FFF2-40B4-BE49-F238E27FC236}">
                <a16:creationId xmlns:a16="http://schemas.microsoft.com/office/drawing/2014/main" id="{15D473EA-FCEE-D6DA-CB89-6834B27D6B6B}"/>
              </a:ext>
            </a:extLst>
          </p:cNvPr>
          <p:cNvSpPr/>
          <p:nvPr/>
        </p:nvSpPr>
        <p:spPr>
          <a:xfrm>
            <a:off x="7190049" y="1657090"/>
            <a:ext cx="4318360" cy="888138"/>
          </a:xfrm>
          <a:prstGeom prst="wedgeRectCallout">
            <a:avLst>
              <a:gd name="adj1" fmla="val -53099"/>
              <a:gd name="adj2" fmla="val 2746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의뢰지의 테두리 색에 따라 </a:t>
            </a:r>
            <a:r>
              <a:rPr lang="ko-KR" altLang="en-US" sz="1400" dirty="0" err="1">
                <a:solidFill>
                  <a:schemeClr val="tx1"/>
                </a:solidFill>
              </a:rPr>
              <a:t>의뢰량이</a:t>
            </a:r>
            <a:r>
              <a:rPr lang="ko-KR" altLang="en-US" sz="1400" dirty="0">
                <a:solidFill>
                  <a:schemeClr val="tx1"/>
                </a:solidFill>
              </a:rPr>
              <a:t> 나뉜다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소량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800000"/>
                </a:highlight>
              </a:rPr>
              <a:t>일반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대량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highlight>
                  <a:srgbClr val="FF0000"/>
                </a:highlight>
              </a:rPr>
              <a:t>특대량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9F457D6-109C-326A-ED69-D79BAB28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AB94DF-F2F0-EB01-FF46-CA1C26D2DA49}"/>
              </a:ext>
            </a:extLst>
          </p:cNvPr>
          <p:cNvSpPr/>
          <p:nvPr/>
        </p:nvSpPr>
        <p:spPr>
          <a:xfrm>
            <a:off x="1086680" y="708994"/>
            <a:ext cx="3604591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47D4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의뢰 </a:t>
            </a:r>
            <a:r>
              <a:rPr lang="en-US" altLang="ko-KR" dirty="0">
                <a:solidFill>
                  <a:schemeClr val="tx1"/>
                </a:solidFill>
              </a:rPr>
              <a:t>UI </a:t>
            </a:r>
            <a:r>
              <a:rPr lang="ko-KR" altLang="en-US" dirty="0">
                <a:solidFill>
                  <a:schemeClr val="tx1"/>
                </a:solidFill>
              </a:rPr>
              <a:t>설명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C6242D2-C1EC-0227-B341-CA5107F97DA3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833856" y="629425"/>
            <a:ext cx="252824" cy="310403"/>
          </a:xfrm>
          <a:prstGeom prst="bentConnector2">
            <a:avLst/>
          </a:prstGeom>
          <a:ln w="28575">
            <a:solidFill>
              <a:srgbClr val="47D4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4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273BC01-DE10-537F-A483-26C372F342E5}"/>
              </a:ext>
            </a:extLst>
          </p:cNvPr>
          <p:cNvGrpSpPr/>
          <p:nvPr/>
        </p:nvGrpSpPr>
        <p:grpSpPr>
          <a:xfrm>
            <a:off x="187739" y="150514"/>
            <a:ext cx="4554389" cy="496154"/>
            <a:chOff x="2082800" y="296700"/>
            <a:chExt cx="4554389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BEE38B-8E3F-23DC-6864-F4AD6FA37C14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rgbClr val="47D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76B127-BDB9-5312-35CB-7C543D0DA864}"/>
                </a:ext>
              </a:extLst>
            </p:cNvPr>
            <p:cNvSpPr txBox="1"/>
            <p:nvPr/>
          </p:nvSpPr>
          <p:spPr>
            <a:xfrm>
              <a:off x="2472266" y="313945"/>
              <a:ext cx="4164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의뢰 게시판 </a:t>
              </a:r>
              <a:r>
                <a:rPr lang="en-US" altLang="ko-KR" sz="2400" b="1" dirty="0"/>
                <a:t>– </a:t>
              </a:r>
              <a:r>
                <a:rPr lang="ko-KR" altLang="en-US" sz="2400" b="1" dirty="0"/>
                <a:t>상세 의뢰정보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81C0F7-6B7E-DBA9-3BAB-7B167579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 descr="텍스트, 스크린샷, 디스플레이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6778223-209E-A2A2-F26D-41047D54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64" y="1052602"/>
            <a:ext cx="9649873" cy="5426007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A9EDC149-9AD8-2DAD-FEE3-952AC0399B7D}"/>
              </a:ext>
            </a:extLst>
          </p:cNvPr>
          <p:cNvSpPr/>
          <p:nvPr/>
        </p:nvSpPr>
        <p:spPr>
          <a:xfrm>
            <a:off x="7944679" y="2758339"/>
            <a:ext cx="3823252" cy="670661"/>
          </a:xfrm>
          <a:prstGeom prst="wedgeRectCallout">
            <a:avLst>
              <a:gd name="adj1" fmla="val -54109"/>
              <a:gd name="adj2" fmla="val -33736"/>
            </a:avLst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j-lt"/>
              </a:rPr>
              <a:t>포션의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 용량 크기를 나타내는 도장이다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크기는 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“</a:t>
            </a:r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소량 중량 대량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”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으로 나뉜다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82901E3-C78B-7D45-0350-C37E91E5F86B}"/>
              </a:ext>
            </a:extLst>
          </p:cNvPr>
          <p:cNvSpPr/>
          <p:nvPr/>
        </p:nvSpPr>
        <p:spPr>
          <a:xfrm>
            <a:off x="2385386" y="1320478"/>
            <a:ext cx="3823252" cy="670661"/>
          </a:xfrm>
          <a:prstGeom prst="wedgeRectCallout">
            <a:avLst>
              <a:gd name="adj1" fmla="val 25787"/>
              <a:gd name="adj2" fmla="val 81859"/>
            </a:avLst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의뢰서를 마우스로 클릭하면 나타나는 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Ui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이다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의뢰의 상세정보를 나타낸다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7C30CE92-098D-3E13-1C23-66306B309DD3}"/>
              </a:ext>
            </a:extLst>
          </p:cNvPr>
          <p:cNvSpPr/>
          <p:nvPr/>
        </p:nvSpPr>
        <p:spPr>
          <a:xfrm>
            <a:off x="424070" y="5769945"/>
            <a:ext cx="5194853" cy="670661"/>
          </a:xfrm>
          <a:prstGeom prst="wedgeRectCallout">
            <a:avLst>
              <a:gd name="adj1" fmla="val 53624"/>
              <a:gd name="adj2" fmla="val -20892"/>
            </a:avLst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해당 버튼을 통해 의뢰를 수락할 수 있다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수락 시 의뢰함으로 이동하게 된다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레시피가 없는 </a:t>
            </a:r>
            <a:r>
              <a:rPr lang="ko-KR" altLang="en-US" sz="1200" dirty="0" err="1">
                <a:solidFill>
                  <a:schemeClr val="tx1"/>
                </a:solidFill>
                <a:latin typeface="+mj-lt"/>
              </a:rPr>
              <a:t>포션이거나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 의뢰를 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5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개 수락하였다면 비활성화 된다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B87C42A5-B47D-A4A0-E769-DA997E62E6BD}"/>
              </a:ext>
            </a:extLst>
          </p:cNvPr>
          <p:cNvSpPr/>
          <p:nvPr/>
        </p:nvSpPr>
        <p:spPr>
          <a:xfrm>
            <a:off x="8166653" y="5099284"/>
            <a:ext cx="3823252" cy="670661"/>
          </a:xfrm>
          <a:prstGeom prst="wedgeRectCallout">
            <a:avLst>
              <a:gd name="adj1" fmla="val -21007"/>
              <a:gd name="adj2" fmla="val -128583"/>
            </a:avLst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상세 정보 외의 화면은 </a:t>
            </a:r>
            <a:endParaRPr lang="en-US" altLang="ko-KR" sz="12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불투명도 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45%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으로 가려진다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16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039EA43-55C5-34CC-42C8-9F18467A0678}"/>
              </a:ext>
            </a:extLst>
          </p:cNvPr>
          <p:cNvGrpSpPr/>
          <p:nvPr/>
        </p:nvGrpSpPr>
        <p:grpSpPr>
          <a:xfrm>
            <a:off x="187739" y="150514"/>
            <a:ext cx="1914242" cy="496154"/>
            <a:chOff x="2082800" y="296700"/>
            <a:chExt cx="1914242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BEE38B-8E3F-23DC-6864-F4AD6FA37C14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rgbClr val="47D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76B127-BDB9-5312-35CB-7C543D0DA864}"/>
                </a:ext>
              </a:extLst>
            </p:cNvPr>
            <p:cNvSpPr txBox="1"/>
            <p:nvPr/>
          </p:nvSpPr>
          <p:spPr>
            <a:xfrm>
              <a:off x="2472266" y="313945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/>
                <a:t>포션</a:t>
              </a:r>
              <a:r>
                <a:rPr lang="ko-KR" altLang="en-US" sz="2400" b="1" dirty="0"/>
                <a:t> 제조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B656BE-790D-9DD0-AA03-0014AE55CACB}"/>
              </a:ext>
            </a:extLst>
          </p:cNvPr>
          <p:cNvSpPr txBox="1"/>
          <p:nvPr/>
        </p:nvSpPr>
        <p:spPr>
          <a:xfrm>
            <a:off x="0" y="559785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랜덤하게 투입되는 재료의 용량을 잘 맞춰서 의뢰인이 원하는 용량의 </a:t>
            </a:r>
            <a:r>
              <a:rPr lang="ko-KR" altLang="en-US" b="1" dirty="0" err="1"/>
              <a:t>포션을</a:t>
            </a:r>
            <a:r>
              <a:rPr lang="ko-KR" altLang="en-US" b="1" dirty="0"/>
              <a:t> 제조하는 시스템 이다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C60519-4E30-1200-5EC9-FCFCE9BE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 descr="텍스트, 스크린샷, 도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691BF61-3B0C-836F-80D0-8AF1D4176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2" y="1035831"/>
            <a:ext cx="7421218" cy="41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0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789C72-CF44-C0E9-F734-6FE307B2E8B1}"/>
              </a:ext>
            </a:extLst>
          </p:cNvPr>
          <p:cNvGrpSpPr/>
          <p:nvPr/>
        </p:nvGrpSpPr>
        <p:grpSpPr>
          <a:xfrm>
            <a:off x="187739" y="150514"/>
            <a:ext cx="1914242" cy="496154"/>
            <a:chOff x="2082800" y="296700"/>
            <a:chExt cx="1914242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BEE38B-8E3F-23DC-6864-F4AD6FA37C14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rgbClr val="47D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76B127-BDB9-5312-35CB-7C543D0DA864}"/>
                </a:ext>
              </a:extLst>
            </p:cNvPr>
            <p:cNvSpPr txBox="1"/>
            <p:nvPr/>
          </p:nvSpPr>
          <p:spPr>
            <a:xfrm>
              <a:off x="2472266" y="313945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/>
                <a:t>포션</a:t>
              </a:r>
              <a:r>
                <a:rPr lang="ko-KR" altLang="en-US" sz="2400" b="1" dirty="0"/>
                <a:t> 제조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1A163C-2367-5969-1032-4DB5B01E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 descr="텍스트, 스크린샷, 도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CB1A455-7F87-74BC-C455-C1F8F6524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9" y="763621"/>
            <a:ext cx="9738384" cy="54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78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58379E6-B80F-D93B-863A-2591F6EDABFB}"/>
              </a:ext>
            </a:extLst>
          </p:cNvPr>
          <p:cNvGrpSpPr/>
          <p:nvPr/>
        </p:nvGrpSpPr>
        <p:grpSpPr>
          <a:xfrm>
            <a:off x="187739" y="150514"/>
            <a:ext cx="3598999" cy="496154"/>
            <a:chOff x="2082800" y="296700"/>
            <a:chExt cx="3598999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BEE38B-8E3F-23DC-6864-F4AD6FA37C14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rgbClr val="47D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76B127-BDB9-5312-35CB-7C543D0DA864}"/>
                </a:ext>
              </a:extLst>
            </p:cNvPr>
            <p:cNvSpPr txBox="1"/>
            <p:nvPr/>
          </p:nvSpPr>
          <p:spPr>
            <a:xfrm>
              <a:off x="2472266" y="313945"/>
              <a:ext cx="32095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/>
                <a:t>포션</a:t>
              </a:r>
              <a:r>
                <a:rPr lang="ko-KR" altLang="en-US" sz="2400" b="1" dirty="0"/>
                <a:t> 제조 </a:t>
              </a:r>
              <a:r>
                <a:rPr lang="en-US" altLang="ko-KR" sz="2400" b="1" dirty="0"/>
                <a:t>- </a:t>
              </a:r>
              <a:r>
                <a:rPr lang="ko-KR" altLang="en-US" sz="2400" b="1" dirty="0"/>
                <a:t>추가 설명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34AF67-D91B-2092-E179-34AB23A8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C688C3-28D9-E66D-D290-360D314D24F3}"/>
              </a:ext>
            </a:extLst>
          </p:cNvPr>
          <p:cNvGrpSpPr/>
          <p:nvPr/>
        </p:nvGrpSpPr>
        <p:grpSpPr>
          <a:xfrm>
            <a:off x="350261" y="771348"/>
            <a:ext cx="11491478" cy="5460322"/>
            <a:chOff x="387340" y="772307"/>
            <a:chExt cx="11491478" cy="546032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06932CB-4173-E690-599A-B5C49F74D78A}"/>
                </a:ext>
              </a:extLst>
            </p:cNvPr>
            <p:cNvGrpSpPr/>
            <p:nvPr/>
          </p:nvGrpSpPr>
          <p:grpSpPr>
            <a:xfrm>
              <a:off x="387340" y="772307"/>
              <a:ext cx="5602643" cy="5460322"/>
              <a:chOff x="387340" y="997594"/>
              <a:chExt cx="5602643" cy="5460322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27B19ED9-57F1-6697-608C-6A1AFCDAB15A}"/>
                  </a:ext>
                </a:extLst>
              </p:cNvPr>
              <p:cNvSpPr/>
              <p:nvPr/>
            </p:nvSpPr>
            <p:spPr>
              <a:xfrm>
                <a:off x="387340" y="997594"/>
                <a:ext cx="5602643" cy="5460322"/>
              </a:xfrm>
              <a:prstGeom prst="roundRect">
                <a:avLst>
                  <a:gd name="adj" fmla="val 174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7190C7-FCB7-5F2B-C0AE-BEA8EA9CE098}"/>
                  </a:ext>
                </a:extLst>
              </p:cNvPr>
              <p:cNvSpPr txBox="1"/>
              <p:nvPr/>
            </p:nvSpPr>
            <p:spPr>
              <a:xfrm>
                <a:off x="450615" y="4789178"/>
                <a:ext cx="5476092" cy="1554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300" dirty="0"/>
                  <a:t>투입을 클릭하면 </a:t>
                </a:r>
                <a:r>
                  <a:rPr lang="en-US" altLang="ko-KR" sz="1300" dirty="0"/>
                  <a:t>1 ~</a:t>
                </a:r>
                <a:r>
                  <a:rPr lang="ko-KR" altLang="en-US" sz="1300" dirty="0"/>
                  <a:t> </a:t>
                </a:r>
                <a:r>
                  <a:rPr lang="en-US" altLang="ko-KR" sz="1300" dirty="0"/>
                  <a:t>10</a:t>
                </a:r>
                <a:r>
                  <a:rPr lang="ko-KR" altLang="en-US" sz="1300" dirty="0"/>
                  <a:t>사이의 수치로 들어가진다</a:t>
                </a:r>
                <a:r>
                  <a:rPr lang="en-US" altLang="ko-KR" sz="13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300" dirty="0"/>
                  <a:t>투입된 수치는 모든 수치가 투입되기 전까지는</a:t>
                </a:r>
                <a:r>
                  <a:rPr lang="en-US" altLang="ko-KR" sz="1300" dirty="0"/>
                  <a:t> </a:t>
                </a:r>
                <a:r>
                  <a:rPr lang="ko-KR" altLang="en-US" sz="1300" dirty="0">
                    <a:solidFill>
                      <a:srgbClr val="FF0000"/>
                    </a:solidFill>
                  </a:rPr>
                  <a:t>나오지 않는다</a:t>
                </a:r>
                <a:r>
                  <a:rPr lang="en-US" altLang="ko-KR" sz="1300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300" dirty="0"/>
                  <a:t>모든 수치가 투입되었을 경우 재화를 소모하여 충전할 수 있다</a:t>
                </a:r>
                <a:r>
                  <a:rPr lang="en-US" altLang="ko-KR" sz="13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300" dirty="0"/>
                  <a:t>이때는 상점에서 구매할 때보다 </a:t>
                </a:r>
                <a:r>
                  <a:rPr lang="en-US" altLang="ko-KR" sz="1300" dirty="0"/>
                  <a:t>10%</a:t>
                </a:r>
                <a:r>
                  <a:rPr lang="ko-KR" altLang="en-US" sz="1300" dirty="0"/>
                  <a:t>비싼 금액으로 구매한다</a:t>
                </a:r>
                <a:r>
                  <a:rPr lang="en-US" altLang="ko-KR" sz="1300" dirty="0"/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300" dirty="0"/>
                  <a:t>10%</a:t>
                </a:r>
                <a:r>
                  <a:rPr lang="ko-KR" altLang="en-US" sz="1300" dirty="0" err="1"/>
                  <a:t>계산시</a:t>
                </a:r>
                <a:r>
                  <a:rPr lang="ko-KR" altLang="en-US" sz="1300" dirty="0"/>
                  <a:t> 소수점 수치는 </a:t>
                </a:r>
                <a:r>
                  <a:rPr lang="ko-KR" altLang="en-US" sz="1300" b="1" dirty="0"/>
                  <a:t>올림 처리</a:t>
                </a:r>
                <a:r>
                  <a:rPr lang="ko-KR" altLang="en-US" sz="1300" dirty="0"/>
                  <a:t>한다</a:t>
                </a:r>
                <a:r>
                  <a:rPr lang="en-US" altLang="ko-KR" sz="1300" dirty="0"/>
                  <a:t>.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BB7D85-8C7E-A98A-8D48-15E1E71DFD01}"/>
                  </a:ext>
                </a:extLst>
              </p:cNvPr>
              <p:cNvSpPr txBox="1"/>
              <p:nvPr/>
            </p:nvSpPr>
            <p:spPr>
              <a:xfrm>
                <a:off x="2118496" y="1133571"/>
                <a:ext cx="21403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b="1" dirty="0"/>
                  <a:t>재료 </a:t>
                </a:r>
                <a:r>
                  <a:rPr lang="ko-KR" altLang="en-US" sz="2400" b="1" dirty="0" err="1"/>
                  <a:t>디스펜서</a:t>
                </a:r>
                <a:endParaRPr lang="ko-KR" altLang="en-US" sz="2400" b="1" dirty="0"/>
              </a:p>
            </p:txBody>
          </p:sp>
          <p:pic>
            <p:nvPicPr>
              <p:cNvPr id="3" name="그림 2" descr="꽃병, 실내, 화분, 실내용 화초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F942A895-B85B-AA0C-5BE6-FAD3D197E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994" t="1887" r="19310" b="29113"/>
              <a:stretch/>
            </p:blipFill>
            <p:spPr>
              <a:xfrm>
                <a:off x="2404689" y="1757196"/>
                <a:ext cx="1567945" cy="2870022"/>
              </a:xfrm>
              <a:prstGeom prst="rect">
                <a:avLst/>
              </a:prstGeom>
            </p:spPr>
          </p:pic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6FD9AB3-B59E-8021-459F-C273281B44B2}"/>
                </a:ext>
              </a:extLst>
            </p:cNvPr>
            <p:cNvGrpSpPr/>
            <p:nvPr/>
          </p:nvGrpSpPr>
          <p:grpSpPr>
            <a:xfrm>
              <a:off x="6276175" y="772307"/>
              <a:ext cx="5602643" cy="5460322"/>
              <a:chOff x="6276175" y="772307"/>
              <a:chExt cx="5602643" cy="5460322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6AD23432-7B1B-6914-F2E7-6BF82E1B9E4F}"/>
                  </a:ext>
                </a:extLst>
              </p:cNvPr>
              <p:cNvSpPr/>
              <p:nvPr/>
            </p:nvSpPr>
            <p:spPr>
              <a:xfrm>
                <a:off x="6276175" y="772307"/>
                <a:ext cx="5602643" cy="5460322"/>
              </a:xfrm>
              <a:prstGeom prst="roundRect">
                <a:avLst>
                  <a:gd name="adj" fmla="val 1742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723267-85D4-C8BF-08EC-CD8180353E71}"/>
                  </a:ext>
                </a:extLst>
              </p:cNvPr>
              <p:cNvSpPr txBox="1"/>
              <p:nvPr/>
            </p:nvSpPr>
            <p:spPr>
              <a:xfrm>
                <a:off x="6339450" y="4563891"/>
                <a:ext cx="5476092" cy="9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300" dirty="0"/>
                  <a:t>레시피에는 들어가는 재료와 비율이 표기된다</a:t>
                </a:r>
                <a:r>
                  <a:rPr lang="en-US" altLang="ko-KR" sz="13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300" dirty="0"/>
                  <a:t>투입을 할 때마다 투입된 수치가 해당 종이에 표기가 된다</a:t>
                </a:r>
                <a:r>
                  <a:rPr lang="en-US" altLang="ko-KR" sz="13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300" dirty="0"/>
                  <a:t>해당 표기를 보고 유저는 지금 어떤 수치가 투입됐는지 알 수 있다</a:t>
                </a:r>
                <a:r>
                  <a:rPr lang="en-US" altLang="ko-KR" sz="1300" dirty="0"/>
                  <a:t>.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8EC844-0878-A06C-55BB-569F0C011C62}"/>
                  </a:ext>
                </a:extLst>
              </p:cNvPr>
              <p:cNvSpPr txBox="1"/>
              <p:nvPr/>
            </p:nvSpPr>
            <p:spPr>
              <a:xfrm>
                <a:off x="8161222" y="908284"/>
                <a:ext cx="1832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b="1" dirty="0" err="1"/>
                  <a:t>포션</a:t>
                </a:r>
                <a:r>
                  <a:rPr lang="ko-KR" altLang="en-US" sz="2400" b="1" dirty="0"/>
                  <a:t> 레시피</a:t>
                </a:r>
              </a:p>
            </p:txBody>
          </p:sp>
          <p:pic>
            <p:nvPicPr>
              <p:cNvPr id="16" name="그림 15" descr="텍스트, 스크린샷, 도표, 디자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0407E16-CBFF-3368-B49B-44B95939DA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552" t="5657" r="3041" b="44368"/>
              <a:stretch/>
            </p:blipFill>
            <p:spPr>
              <a:xfrm>
                <a:off x="7937808" y="1620316"/>
                <a:ext cx="2279375" cy="273657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2639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AA3ED-46E2-338A-F226-6ED4F094D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4B0192C-3035-4D17-10E8-81348989E5AB}"/>
              </a:ext>
            </a:extLst>
          </p:cNvPr>
          <p:cNvGrpSpPr/>
          <p:nvPr/>
        </p:nvGrpSpPr>
        <p:grpSpPr>
          <a:xfrm>
            <a:off x="187739" y="150514"/>
            <a:ext cx="3598999" cy="496154"/>
            <a:chOff x="2082800" y="296700"/>
            <a:chExt cx="3598999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AD50F40-C3C0-23C4-4ACF-1B2400ADE2A8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rgbClr val="47D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B12622-4715-BC30-C5A3-0FA280FC7156}"/>
                </a:ext>
              </a:extLst>
            </p:cNvPr>
            <p:cNvSpPr txBox="1"/>
            <p:nvPr/>
          </p:nvSpPr>
          <p:spPr>
            <a:xfrm>
              <a:off x="2472266" y="313945"/>
              <a:ext cx="32095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/>
                <a:t>포션</a:t>
              </a:r>
              <a:r>
                <a:rPr lang="ko-KR" altLang="en-US" sz="2400" b="1" dirty="0"/>
                <a:t> 제조 </a:t>
              </a:r>
              <a:r>
                <a:rPr lang="en-US" altLang="ko-KR" sz="2400" b="1" dirty="0"/>
                <a:t>- </a:t>
              </a:r>
              <a:r>
                <a:rPr lang="ko-KR" altLang="en-US" sz="2400" b="1" dirty="0"/>
                <a:t>추가 설명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9BEE31-6F90-73FE-6B84-C4EB677B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FE50771-C3F7-DD16-A1FB-E8DA6CAE3401}"/>
              </a:ext>
            </a:extLst>
          </p:cNvPr>
          <p:cNvSpPr/>
          <p:nvPr/>
        </p:nvSpPr>
        <p:spPr>
          <a:xfrm>
            <a:off x="350261" y="771348"/>
            <a:ext cx="5602643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B826E5-1A20-6F24-2176-AE4CAFD97CE3}"/>
              </a:ext>
            </a:extLst>
          </p:cNvPr>
          <p:cNvSpPr txBox="1"/>
          <p:nvPr/>
        </p:nvSpPr>
        <p:spPr>
          <a:xfrm>
            <a:off x="413536" y="4562932"/>
            <a:ext cx="5476092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/>
              <a:t>“?”</a:t>
            </a:r>
            <a:r>
              <a:rPr lang="ko-KR" altLang="en-US" sz="1300" dirty="0"/>
              <a:t>아이콘위로 마우스를 올리게 되면 확인할 수 있다</a:t>
            </a:r>
            <a:r>
              <a:rPr lang="en-US" altLang="ko-KR" sz="13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현재 투입된 수치는 투명해지면서 회색으로 표기된다</a:t>
            </a:r>
            <a:r>
              <a:rPr lang="en-US" altLang="ko-KR" sz="13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버튼에서 벗어나면 사라지는 형식을 가지고 있다</a:t>
            </a:r>
            <a:r>
              <a:rPr lang="en-US" altLang="ko-KR" sz="13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E9FE34-5476-5C2A-F517-2C58DA4EFD9E}"/>
              </a:ext>
            </a:extLst>
          </p:cNvPr>
          <p:cNvSpPr txBox="1"/>
          <p:nvPr/>
        </p:nvSpPr>
        <p:spPr>
          <a:xfrm>
            <a:off x="2026915" y="90732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현재 수치 확인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177EB68-CAF9-01C8-790E-86909930DE59}"/>
              </a:ext>
            </a:extLst>
          </p:cNvPr>
          <p:cNvSpPr/>
          <p:nvPr/>
        </p:nvSpPr>
        <p:spPr>
          <a:xfrm>
            <a:off x="6239096" y="771348"/>
            <a:ext cx="5602643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040773-89E6-C27A-3D98-A32AF0E925CA}"/>
              </a:ext>
            </a:extLst>
          </p:cNvPr>
          <p:cNvSpPr txBox="1"/>
          <p:nvPr/>
        </p:nvSpPr>
        <p:spPr>
          <a:xfrm>
            <a:off x="6302371" y="4562932"/>
            <a:ext cx="5476092" cy="653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플레이어가 사용할 수 있는 아이템을 수납하는 공간이다</a:t>
            </a:r>
            <a:r>
              <a:rPr lang="en-US" altLang="ko-KR" sz="13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/>
              <a:t>해당 공간에 있는 아이템들을 클릭하면 사용할 수 있다</a:t>
            </a:r>
            <a:r>
              <a:rPr lang="en-US" altLang="ko-KR" sz="13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14833F-0EFE-E406-3562-0B9E38346AD8}"/>
              </a:ext>
            </a:extLst>
          </p:cNvPr>
          <p:cNvSpPr txBox="1"/>
          <p:nvPr/>
        </p:nvSpPr>
        <p:spPr>
          <a:xfrm>
            <a:off x="8486423" y="9073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/>
              <a:t>도구함</a:t>
            </a:r>
            <a:endParaRPr lang="ko-KR" altLang="en-US" sz="2400" b="1" dirty="0"/>
          </a:p>
        </p:txBody>
      </p:sp>
      <p:pic>
        <p:nvPicPr>
          <p:cNvPr id="5" name="그림 4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0858835-9C65-AF61-D89E-31EADC5DB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7" t="781" r="28150" b="21641"/>
          <a:stretch/>
        </p:blipFill>
        <p:spPr>
          <a:xfrm>
            <a:off x="1803118" y="1626162"/>
            <a:ext cx="2696927" cy="2679599"/>
          </a:xfrm>
          <a:prstGeom prst="rect">
            <a:avLst/>
          </a:prstGeom>
        </p:spPr>
      </p:pic>
      <p:pic>
        <p:nvPicPr>
          <p:cNvPr id="6" name="그림 5" descr="텍스트, 스크린샷, 도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F992305-C52F-2322-5DFA-EA8E28BEC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73421" r="74281" b="3829"/>
          <a:stretch/>
        </p:blipFill>
        <p:spPr>
          <a:xfrm>
            <a:off x="7116417" y="1985925"/>
            <a:ext cx="3847029" cy="200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11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449D7D5-08F9-DD6A-73F9-8D4E334A7E38}"/>
              </a:ext>
            </a:extLst>
          </p:cNvPr>
          <p:cNvGrpSpPr/>
          <p:nvPr/>
        </p:nvGrpSpPr>
        <p:grpSpPr>
          <a:xfrm>
            <a:off x="187739" y="150514"/>
            <a:ext cx="4323556" cy="496154"/>
            <a:chOff x="2082800" y="296700"/>
            <a:chExt cx="4323556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BEE38B-8E3F-23DC-6864-F4AD6FA37C14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rgbClr val="47D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76B127-BDB9-5312-35CB-7C543D0DA864}"/>
                </a:ext>
              </a:extLst>
            </p:cNvPr>
            <p:cNvSpPr txBox="1"/>
            <p:nvPr/>
          </p:nvSpPr>
          <p:spPr>
            <a:xfrm>
              <a:off x="2472266" y="313945"/>
              <a:ext cx="3934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/>
                <a:t>포션</a:t>
              </a:r>
              <a:r>
                <a:rPr lang="ko-KR" altLang="en-US" sz="2400" b="1" dirty="0"/>
                <a:t> 제조 </a:t>
              </a:r>
              <a:r>
                <a:rPr lang="en-US" altLang="ko-KR" sz="2400" b="1" dirty="0"/>
                <a:t>- </a:t>
              </a:r>
              <a:r>
                <a:rPr lang="ko-KR" altLang="en-US" sz="2400" b="1" dirty="0"/>
                <a:t>요구 용량 비교</a:t>
              </a:r>
            </a:p>
          </p:txBody>
        </p:sp>
      </p:grpSp>
      <p:pic>
        <p:nvPicPr>
          <p:cNvPr id="14" name="그림 13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E2B5C5C5-1585-6192-2531-A0BE61205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15" y="894089"/>
            <a:ext cx="9735643" cy="5481313"/>
          </a:xfrm>
          <a:prstGeom prst="rect">
            <a:avLst/>
          </a:prstGeo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D8E13A52-88C2-A3A5-744A-1409A3FE691C}"/>
              </a:ext>
            </a:extLst>
          </p:cNvPr>
          <p:cNvSpPr/>
          <p:nvPr/>
        </p:nvSpPr>
        <p:spPr>
          <a:xfrm>
            <a:off x="1345903" y="4030899"/>
            <a:ext cx="2969608" cy="442548"/>
          </a:xfrm>
          <a:prstGeom prst="wedgeRectCallout">
            <a:avLst>
              <a:gd name="adj1" fmla="val 15322"/>
              <a:gd name="adj2" fmla="val -9709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제조후</a:t>
            </a:r>
            <a:r>
              <a:rPr lang="ko-KR" altLang="en-US" sz="1200" dirty="0">
                <a:solidFill>
                  <a:schemeClr val="tx1"/>
                </a:solidFill>
              </a:rPr>
              <a:t> 요구 용량의 수치가 표시된다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F2A3E3DB-BD9F-FA98-6143-689C7F1BAAA3}"/>
              </a:ext>
            </a:extLst>
          </p:cNvPr>
          <p:cNvSpPr/>
          <p:nvPr/>
        </p:nvSpPr>
        <p:spPr>
          <a:xfrm>
            <a:off x="4580168" y="2064633"/>
            <a:ext cx="3421937" cy="619207"/>
          </a:xfrm>
          <a:prstGeom prst="wedgeRectCallout">
            <a:avLst>
              <a:gd name="adj1" fmla="val -24437"/>
              <a:gd name="adj2" fmla="val -856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요구 용량과 현재 제작된 용량을 비교한다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요구 용량이상의 용량이라면 성공이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7B9412B4-C98C-858A-52C7-7A60F3883886}"/>
              </a:ext>
            </a:extLst>
          </p:cNvPr>
          <p:cNvSpPr/>
          <p:nvPr/>
        </p:nvSpPr>
        <p:spPr>
          <a:xfrm>
            <a:off x="6696835" y="5921295"/>
            <a:ext cx="3421937" cy="619207"/>
          </a:xfrm>
          <a:prstGeom prst="wedgeRectCallout">
            <a:avLst>
              <a:gd name="adj1" fmla="val -24437"/>
              <a:gd name="adj2" fmla="val -856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플레이어는 두개의 </a:t>
            </a:r>
            <a:r>
              <a:rPr lang="ko-KR" altLang="en-US" sz="1200" dirty="0" err="1">
                <a:solidFill>
                  <a:schemeClr val="tx1"/>
                </a:solidFill>
              </a:rPr>
              <a:t>보상중</a:t>
            </a:r>
            <a:r>
              <a:rPr lang="ko-KR" altLang="en-US" sz="1200" dirty="0">
                <a:solidFill>
                  <a:schemeClr val="tx1"/>
                </a:solidFill>
              </a:rPr>
              <a:t> 하나를 클릭하고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선택번튼을</a:t>
            </a:r>
            <a:r>
              <a:rPr lang="ko-KR" altLang="en-US" sz="1200" dirty="0">
                <a:solidFill>
                  <a:schemeClr val="tx1"/>
                </a:solidFill>
              </a:rPr>
              <a:t> 눌러 상점으로 넘어간다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BCD114-0144-C04E-4234-96CB64DE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E8D80F7-FF5B-AB77-60F8-D087DA78B89E}"/>
              </a:ext>
            </a:extLst>
          </p:cNvPr>
          <p:cNvGrpSpPr/>
          <p:nvPr/>
        </p:nvGrpSpPr>
        <p:grpSpPr>
          <a:xfrm>
            <a:off x="187739" y="150514"/>
            <a:ext cx="2874442" cy="496154"/>
            <a:chOff x="2082800" y="296700"/>
            <a:chExt cx="2874442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BEE38B-8E3F-23DC-6864-F4AD6FA37C14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rgbClr val="47D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76B127-BDB9-5312-35CB-7C543D0DA864}"/>
                </a:ext>
              </a:extLst>
            </p:cNvPr>
            <p:cNvSpPr txBox="1"/>
            <p:nvPr/>
          </p:nvSpPr>
          <p:spPr>
            <a:xfrm>
              <a:off x="2472266" y="313945"/>
              <a:ext cx="2484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/>
                <a:t>포션</a:t>
              </a:r>
              <a:r>
                <a:rPr lang="ko-KR" altLang="en-US" sz="2400" b="1" dirty="0"/>
                <a:t> 제조 </a:t>
              </a:r>
              <a:r>
                <a:rPr lang="en-US" altLang="ko-KR" sz="2400" b="1" dirty="0"/>
                <a:t>- </a:t>
              </a:r>
              <a:r>
                <a:rPr lang="ko-KR" altLang="en-US" sz="2400" b="1" dirty="0"/>
                <a:t>결과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AD3F82-0A91-8006-CC9A-F1F7D6CED80E}"/>
              </a:ext>
            </a:extLst>
          </p:cNvPr>
          <p:cNvGrpSpPr/>
          <p:nvPr/>
        </p:nvGrpSpPr>
        <p:grpSpPr>
          <a:xfrm>
            <a:off x="1327148" y="771348"/>
            <a:ext cx="9537705" cy="5460322"/>
            <a:chOff x="1206781" y="896028"/>
            <a:chExt cx="9537705" cy="546032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7B19ED9-57F1-6697-608C-6A1AFCDAB15A}"/>
                </a:ext>
              </a:extLst>
            </p:cNvPr>
            <p:cNvSpPr/>
            <p:nvPr/>
          </p:nvSpPr>
          <p:spPr>
            <a:xfrm>
              <a:off x="1206781" y="896028"/>
              <a:ext cx="4538134" cy="5460322"/>
            </a:xfrm>
            <a:prstGeom prst="roundRect">
              <a:avLst>
                <a:gd name="adj" fmla="val 1742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3678566-8981-0DE8-BB5E-E3E668ADEEC1}"/>
                </a:ext>
              </a:extLst>
            </p:cNvPr>
            <p:cNvSpPr/>
            <p:nvPr/>
          </p:nvSpPr>
          <p:spPr>
            <a:xfrm>
              <a:off x="6206352" y="896028"/>
              <a:ext cx="4538134" cy="5460322"/>
            </a:xfrm>
            <a:prstGeom prst="roundRect">
              <a:avLst>
                <a:gd name="adj" fmla="val 1742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7190C7-FCB7-5F2B-C0AE-BEA8EA9CE098}"/>
                </a:ext>
              </a:extLst>
            </p:cNvPr>
            <p:cNvSpPr txBox="1"/>
            <p:nvPr/>
          </p:nvSpPr>
          <p:spPr>
            <a:xfrm>
              <a:off x="1206781" y="4687612"/>
              <a:ext cx="4538133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/>
                <a:t>보상으로 명성치를 획득할 수 있다</a:t>
              </a:r>
              <a:r>
                <a:rPr lang="en-US" altLang="ko-KR" sz="1300" dirty="0"/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 sz="1300" dirty="0"/>
                <a:t>해당 명성치의 사용처는 뒤의 등급 시스템 참고</a:t>
              </a:r>
              <a:endParaRPr lang="en-US" altLang="ko-KR" sz="13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/>
                <a:t>재화 또는 레시피 중 하나를 선택해서 받을 수 있다</a:t>
              </a:r>
              <a:r>
                <a:rPr lang="en-US" altLang="ko-KR" sz="13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/>
                <a:t>레시피는 다음날부터 사용이 가능하다</a:t>
              </a:r>
              <a:r>
                <a:rPr lang="en-US" altLang="ko-KR" sz="13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/>
                <a:t>만약 최대 용량으로 의뢰 성공 시 보상이 상향 된다</a:t>
              </a:r>
              <a:r>
                <a:rPr lang="en-US" altLang="ko-KR" sz="13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/>
                <a:t>재화의 경우 </a:t>
              </a:r>
              <a:r>
                <a:rPr lang="en-US" altLang="ko-KR" sz="1300" dirty="0"/>
                <a:t>10%</a:t>
              </a:r>
              <a:r>
                <a:rPr lang="ko-KR" altLang="en-US" sz="1300" dirty="0"/>
                <a:t>상승되고 레시피는 </a:t>
              </a:r>
              <a:r>
                <a:rPr lang="en-US" altLang="ko-KR" sz="1300" dirty="0"/>
                <a:t>1</a:t>
              </a:r>
              <a:r>
                <a:rPr lang="ko-KR" altLang="en-US" sz="1300" dirty="0"/>
                <a:t>등급 올라간다</a:t>
              </a:r>
              <a:r>
                <a:rPr lang="en-US" altLang="ko-KR" sz="13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/>
                <a:t>보상을 받고 나서는 상점을 이용할 수 있다</a:t>
              </a:r>
              <a:r>
                <a:rPr lang="en-US" altLang="ko-KR" sz="1300" dirty="0"/>
                <a:t>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BB7D85-8C7E-A98A-8D48-15E1E71DFD01}"/>
                </a:ext>
              </a:extLst>
            </p:cNvPr>
            <p:cNvSpPr txBox="1"/>
            <p:nvPr/>
          </p:nvSpPr>
          <p:spPr>
            <a:xfrm>
              <a:off x="2713460" y="1032005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/>
                <a:t>의뢰 성공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C3A096-82B7-1058-1DC6-C952797FF1F4}"/>
                </a:ext>
              </a:extLst>
            </p:cNvPr>
            <p:cNvSpPr txBox="1"/>
            <p:nvPr/>
          </p:nvSpPr>
          <p:spPr>
            <a:xfrm>
              <a:off x="7713038" y="1032005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/>
                <a:t>의뢰 실패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2DEE9C-0635-8B8D-9AE2-C15CA05A17A5}"/>
                </a:ext>
              </a:extLst>
            </p:cNvPr>
            <p:cNvSpPr txBox="1"/>
            <p:nvPr/>
          </p:nvSpPr>
          <p:spPr>
            <a:xfrm>
              <a:off x="6204638" y="4687612"/>
              <a:ext cx="4538133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/>
                <a:t>의뢰를 실패하게 되면 위약금을 지불해야 한다</a:t>
              </a:r>
              <a:r>
                <a:rPr lang="en-US" altLang="ko-KR" sz="13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/>
                <a:t>의뢰를 실패하는 경우는 </a:t>
              </a:r>
              <a:r>
                <a:rPr lang="en-US" altLang="ko-KR" sz="1300" dirty="0"/>
                <a:t>2</a:t>
              </a:r>
              <a:r>
                <a:rPr lang="ko-KR" altLang="en-US" sz="1300" dirty="0"/>
                <a:t>가지 있다</a:t>
              </a:r>
              <a:r>
                <a:rPr lang="en-US" altLang="ko-KR" sz="1300" dirty="0"/>
                <a:t>.</a:t>
              </a:r>
            </a:p>
            <a:p>
              <a:pPr marL="800100" lvl="1" indent="-342900">
                <a:buFont typeface="+mj-lt"/>
                <a:buAutoNum type="arabicPeriod"/>
              </a:pPr>
              <a:r>
                <a:rPr lang="en-US" altLang="ko-KR" sz="1300" dirty="0"/>
                <a:t>1</a:t>
              </a:r>
              <a:r>
                <a:rPr lang="ko-KR" altLang="en-US" sz="1300" dirty="0"/>
                <a:t>가지의 재료가 최대 용량을 넘어 갔을 경우</a:t>
              </a:r>
              <a:endParaRPr lang="en-US" altLang="ko-KR" sz="1300" dirty="0"/>
            </a:p>
            <a:p>
              <a:pPr marL="800100" lvl="1" indent="-342900">
                <a:buFont typeface="+mj-lt"/>
                <a:buAutoNum type="arabicPeriod"/>
              </a:pPr>
              <a:r>
                <a:rPr lang="ko-KR" altLang="en-US" sz="1300" dirty="0"/>
                <a:t>제조한 </a:t>
              </a:r>
              <a:r>
                <a:rPr lang="ko-KR" altLang="en-US" sz="1300" dirty="0" err="1"/>
                <a:t>포션</a:t>
              </a:r>
              <a:r>
                <a:rPr lang="ko-KR" altLang="en-US" sz="1300" dirty="0"/>
                <a:t> 용량이 요구 용량보다 낮을 경우</a:t>
              </a:r>
              <a:endParaRPr lang="en-US" altLang="ko-KR" sz="13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/>
                <a:t>위약금은 보상금액의 </a:t>
              </a:r>
              <a:r>
                <a:rPr lang="en-US" altLang="ko-KR" sz="1300" dirty="0"/>
                <a:t>10%</a:t>
              </a:r>
              <a:r>
                <a:rPr lang="ko-KR" altLang="en-US" sz="1300" dirty="0"/>
                <a:t>이다</a:t>
              </a:r>
              <a:r>
                <a:rPr lang="en-US" altLang="ko-KR" sz="13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/>
                <a:t>지불하고 바로 다음 의뢰로 넘어가게 된다</a:t>
              </a:r>
              <a:r>
                <a:rPr lang="en-US" altLang="ko-KR" sz="1300" dirty="0"/>
                <a:t>.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7A089B-5008-0490-0DF5-40D9ACAD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3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2C37B-81B9-85A6-99BB-91AB08EE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82020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DA480E-A661-56A4-E726-4131691C4867}"/>
              </a:ext>
            </a:extLst>
          </p:cNvPr>
          <p:cNvCxnSpPr>
            <a:cxnSpLocks/>
          </p:cNvCxnSpPr>
          <p:nvPr/>
        </p:nvCxnSpPr>
        <p:spPr>
          <a:xfrm>
            <a:off x="465667" y="982134"/>
            <a:ext cx="112606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BD8C78-8A8B-3E56-896F-B865D25D1EF9}"/>
              </a:ext>
            </a:extLst>
          </p:cNvPr>
          <p:cNvSpPr/>
          <p:nvPr/>
        </p:nvSpPr>
        <p:spPr>
          <a:xfrm>
            <a:off x="465666" y="263654"/>
            <a:ext cx="284965" cy="642277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32064DD-7484-6A49-2368-013F4D8BAAD8}"/>
              </a:ext>
            </a:extLst>
          </p:cNvPr>
          <p:cNvGrpSpPr/>
          <p:nvPr/>
        </p:nvGrpSpPr>
        <p:grpSpPr>
          <a:xfrm>
            <a:off x="388832" y="1851787"/>
            <a:ext cx="2405172" cy="1674084"/>
            <a:chOff x="295695" y="1521585"/>
            <a:chExt cx="2405172" cy="167408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57E043-EFEB-4ACE-C210-7DAD461A4B8C}"/>
                </a:ext>
              </a:extLst>
            </p:cNvPr>
            <p:cNvSpPr txBox="1"/>
            <p:nvPr/>
          </p:nvSpPr>
          <p:spPr>
            <a:xfrm>
              <a:off x="465666" y="2118451"/>
              <a:ext cx="22352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게임 간단 소개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장르 소개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주요 요소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조작법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87DA03-14AA-4F87-0F95-F8F6A3CEEE7C}"/>
                </a:ext>
              </a:extLst>
            </p:cNvPr>
            <p:cNvSpPr/>
            <p:nvPr/>
          </p:nvSpPr>
          <p:spPr>
            <a:xfrm>
              <a:off x="295695" y="1535119"/>
              <a:ext cx="220132" cy="496152"/>
            </a:xfrm>
            <a:prstGeom prst="rect">
              <a:avLst/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AA377F-C36A-2C81-E7B2-C35373B4C845}"/>
                </a:ext>
              </a:extLst>
            </p:cNvPr>
            <p:cNvSpPr txBox="1"/>
            <p:nvPr/>
          </p:nvSpPr>
          <p:spPr>
            <a:xfrm>
              <a:off x="575732" y="1521585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게임 소개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28CA0F2-7DC4-D48D-F041-6F123A89FB0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405761" y="2031271"/>
              <a:ext cx="0" cy="1164398"/>
            </a:xfrm>
            <a:prstGeom prst="line">
              <a:avLst/>
            </a:prstGeom>
            <a:ln w="38100">
              <a:solidFill>
                <a:srgbClr val="46B1E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6273AA-7827-191C-48D3-E8E79ED200ED}"/>
              </a:ext>
            </a:extLst>
          </p:cNvPr>
          <p:cNvGrpSpPr/>
          <p:nvPr/>
        </p:nvGrpSpPr>
        <p:grpSpPr>
          <a:xfrm>
            <a:off x="3404119" y="3613051"/>
            <a:ext cx="2405172" cy="2166526"/>
            <a:chOff x="2700867" y="3282849"/>
            <a:chExt cx="2405172" cy="21665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72B842-2F4C-3C9E-8AE6-B17E89BA9623}"/>
                </a:ext>
              </a:extLst>
            </p:cNvPr>
            <p:cNvSpPr txBox="1"/>
            <p:nvPr/>
          </p:nvSpPr>
          <p:spPr>
            <a:xfrm>
              <a:off x="2870838" y="3879715"/>
              <a:ext cx="223520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플레이 흐름도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의뢰 게시판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err="1"/>
                <a:t>포션</a:t>
              </a:r>
              <a:r>
                <a:rPr lang="ko-KR" altLang="en-US" sz="1600" dirty="0"/>
                <a:t> 제조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상점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정산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성장 시스템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2C5A63E-0B51-C6C6-74A7-B9F2523A0479}"/>
                </a:ext>
              </a:extLst>
            </p:cNvPr>
            <p:cNvSpPr/>
            <p:nvPr/>
          </p:nvSpPr>
          <p:spPr>
            <a:xfrm>
              <a:off x="2700867" y="3296383"/>
              <a:ext cx="220132" cy="49615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AA89D5-C86E-1749-C626-FE8295982A32}"/>
                </a:ext>
              </a:extLst>
            </p:cNvPr>
            <p:cNvSpPr txBox="1"/>
            <p:nvPr/>
          </p:nvSpPr>
          <p:spPr>
            <a:xfrm>
              <a:off x="2980904" y="3282849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게임 플레이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E67CDD5-42CF-F579-68B2-21608FAA427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2810933" y="3792535"/>
              <a:ext cx="0" cy="1656840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1A65D6-A865-171E-15E7-CA7793CA56C0}"/>
              </a:ext>
            </a:extLst>
          </p:cNvPr>
          <p:cNvGrpSpPr/>
          <p:nvPr/>
        </p:nvGrpSpPr>
        <p:grpSpPr>
          <a:xfrm>
            <a:off x="6419406" y="1851787"/>
            <a:ext cx="2405172" cy="1427863"/>
            <a:chOff x="6442495" y="1521585"/>
            <a:chExt cx="2405172" cy="14278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374EDA-AEB7-AE69-16A3-194C3509840A}"/>
                </a:ext>
              </a:extLst>
            </p:cNvPr>
            <p:cNvSpPr txBox="1"/>
            <p:nvPr/>
          </p:nvSpPr>
          <p:spPr>
            <a:xfrm>
              <a:off x="6612466" y="2118451"/>
              <a:ext cx="2235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레시피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재료 카드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재화</a:t>
              </a:r>
              <a:endParaRPr lang="en-US" altLang="ko-KR" sz="16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6B7E5BD-31C3-CBA2-8ACD-D9D4D24F2727}"/>
                </a:ext>
              </a:extLst>
            </p:cNvPr>
            <p:cNvSpPr/>
            <p:nvPr/>
          </p:nvSpPr>
          <p:spPr>
            <a:xfrm>
              <a:off x="6442495" y="1535119"/>
              <a:ext cx="220132" cy="4961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E7CE4E-EE48-699B-8363-91DA8EA6BC4D}"/>
                </a:ext>
              </a:extLst>
            </p:cNvPr>
            <p:cNvSpPr txBox="1"/>
            <p:nvPr/>
          </p:nvSpPr>
          <p:spPr>
            <a:xfrm>
              <a:off x="6722532" y="1521585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요소 설명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5690276-E89B-1BA0-9417-B70A82F2C02B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6552561" y="2031271"/>
              <a:ext cx="0" cy="918177"/>
            </a:xfrm>
            <a:prstGeom prst="line">
              <a:avLst/>
            </a:prstGeom>
            <a:ln w="38100">
              <a:solidFill>
                <a:srgbClr val="F2AA8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05E223D-3C24-ACEF-3C89-824D5EBE6ABE}"/>
              </a:ext>
            </a:extLst>
          </p:cNvPr>
          <p:cNvGrpSpPr/>
          <p:nvPr/>
        </p:nvGrpSpPr>
        <p:grpSpPr>
          <a:xfrm>
            <a:off x="9434692" y="3626585"/>
            <a:ext cx="2405172" cy="1427863"/>
            <a:chOff x="9341555" y="3296383"/>
            <a:chExt cx="2405172" cy="14278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00D952-7526-D521-DA50-ACED0D7E1745}"/>
                </a:ext>
              </a:extLst>
            </p:cNvPr>
            <p:cNvSpPr txBox="1"/>
            <p:nvPr/>
          </p:nvSpPr>
          <p:spPr>
            <a:xfrm>
              <a:off x="9511526" y="3893249"/>
              <a:ext cx="2235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메인 화면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설정 창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그 외 </a:t>
              </a:r>
              <a:r>
                <a:rPr lang="en-US" altLang="ko-KR" sz="1600" dirty="0"/>
                <a:t>UI</a:t>
              </a:r>
              <a:endParaRPr lang="ko-KR" altLang="en-US" sz="16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E1242CB-0B71-15D8-F7B8-162EDC8B5B2D}"/>
                </a:ext>
              </a:extLst>
            </p:cNvPr>
            <p:cNvSpPr/>
            <p:nvPr/>
          </p:nvSpPr>
          <p:spPr>
            <a:xfrm>
              <a:off x="9341555" y="3309917"/>
              <a:ext cx="220132" cy="4961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093DDB-89A0-BB69-13F2-3AB67C5DD069}"/>
                </a:ext>
              </a:extLst>
            </p:cNvPr>
            <p:cNvSpPr txBox="1"/>
            <p:nvPr/>
          </p:nvSpPr>
          <p:spPr>
            <a:xfrm>
              <a:off x="9621592" y="3296383"/>
              <a:ext cx="14029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기타 </a:t>
              </a:r>
              <a:r>
                <a:rPr lang="en-US" altLang="ko-KR" sz="2800" b="1" dirty="0"/>
                <a:t>UI</a:t>
              </a:r>
              <a:endParaRPr lang="ko-KR" altLang="en-US" sz="2800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4B1F85D-6875-0415-180E-FA8EE66C488F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9451621" y="3806069"/>
              <a:ext cx="0" cy="918177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rgbClr val="E59E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6BFFE-E50C-F98E-7D66-407359CC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87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A423B-DA1D-0FBE-0B3D-D39A4B881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C0E5689-5ABA-5D81-B6BD-98C86A0B714E}"/>
              </a:ext>
            </a:extLst>
          </p:cNvPr>
          <p:cNvGrpSpPr/>
          <p:nvPr/>
        </p:nvGrpSpPr>
        <p:grpSpPr>
          <a:xfrm>
            <a:off x="187739" y="150514"/>
            <a:ext cx="2222019" cy="496154"/>
            <a:chOff x="2082800" y="296700"/>
            <a:chExt cx="2222019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757FC52-8ADD-CF8C-28B6-B8D900443E03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rgbClr val="47D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FE60E9-C6E9-7862-4FA6-6E78B8F4B9AA}"/>
                </a:ext>
              </a:extLst>
            </p:cNvPr>
            <p:cNvSpPr txBox="1"/>
            <p:nvPr/>
          </p:nvSpPr>
          <p:spPr>
            <a:xfrm>
              <a:off x="2472266" y="313945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등급 시스템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01B48E-68BC-4EFA-8C12-D0F3BB2A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B04D76-54BC-37F7-7651-2B436522275E}"/>
              </a:ext>
            </a:extLst>
          </p:cNvPr>
          <p:cNvSpPr/>
          <p:nvPr/>
        </p:nvSpPr>
        <p:spPr>
          <a:xfrm>
            <a:off x="1086681" y="708994"/>
            <a:ext cx="1663146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47D4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연금술 등급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7E918E2-13B9-990F-A08D-2622121E9974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833859" y="629429"/>
            <a:ext cx="252823" cy="310399"/>
          </a:xfrm>
          <a:prstGeom prst="bentConnector2">
            <a:avLst/>
          </a:prstGeom>
          <a:ln w="28575">
            <a:solidFill>
              <a:srgbClr val="47D4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C1E879-1492-C438-232E-436A5B3D297B}"/>
              </a:ext>
            </a:extLst>
          </p:cNvPr>
          <p:cNvSpPr/>
          <p:nvPr/>
        </p:nvSpPr>
        <p:spPr>
          <a:xfrm>
            <a:off x="357348" y="1398104"/>
            <a:ext cx="11477304" cy="4833566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EE2413-031C-A9E7-580E-C78913AE0DA7}"/>
              </a:ext>
            </a:extLst>
          </p:cNvPr>
          <p:cNvSpPr txBox="1"/>
          <p:nvPr/>
        </p:nvSpPr>
        <p:spPr>
          <a:xfrm>
            <a:off x="484839" y="1590262"/>
            <a:ext cx="76610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연금술 등급은 총 </a:t>
            </a:r>
            <a:r>
              <a:rPr lang="en-US" altLang="ko-KR" sz="1600" dirty="0"/>
              <a:t>5</a:t>
            </a:r>
            <a:r>
              <a:rPr lang="ko-KR" altLang="en-US" sz="1600" dirty="0"/>
              <a:t>개를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플레이어가 의뢰를 클리어하면서 누적된 명성으로 인해 등급이 상승하게 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등급이 상승하면 할 수록 얻을 수 있는 레시피 등급과 재료가 증가 된다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요구 명성치와 사용 가능 레시피 등급 및 효과는 아래와 같다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78B34C3-7F9F-CD43-F0C6-A9439CA9C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10538"/>
              </p:ext>
            </p:extLst>
          </p:nvPr>
        </p:nvGraphicFramePr>
        <p:xfrm>
          <a:off x="2032000" y="333705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947">
                  <a:extLst>
                    <a:ext uri="{9D8B030D-6E8A-4147-A177-3AD203B41FA5}">
                      <a16:colId xmlns:a16="http://schemas.microsoft.com/office/drawing/2014/main" val="1749031155"/>
                    </a:ext>
                  </a:extLst>
                </a:gridCol>
                <a:gridCol w="2446351">
                  <a:extLst>
                    <a:ext uri="{9D8B030D-6E8A-4147-A177-3AD203B41FA5}">
                      <a16:colId xmlns:a16="http://schemas.microsoft.com/office/drawing/2014/main" val="591822472"/>
                    </a:ext>
                  </a:extLst>
                </a:gridCol>
                <a:gridCol w="2446351">
                  <a:extLst>
                    <a:ext uri="{9D8B030D-6E8A-4147-A177-3AD203B41FA5}">
                      <a16:colId xmlns:a16="http://schemas.microsoft.com/office/drawing/2014/main" val="900635858"/>
                    </a:ext>
                  </a:extLst>
                </a:gridCol>
                <a:gridCol w="2446351">
                  <a:extLst>
                    <a:ext uri="{9D8B030D-6E8A-4147-A177-3AD203B41FA5}">
                      <a16:colId xmlns:a16="http://schemas.microsoft.com/office/drawing/2014/main" val="1230633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 </a:t>
                      </a:r>
                      <a:r>
                        <a:rPr lang="ko-KR" altLang="en-US" dirty="0" err="1"/>
                        <a:t>명성치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레시피 등급 상한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i="1" dirty="0"/>
                        <a:t>등급 혜택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10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S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/>
                        <a:t>투입될 수치 표기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0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/>
                        <a:t>재료</a:t>
                      </a:r>
                      <a:r>
                        <a:rPr lang="en-US" altLang="ko-KR" sz="1400" i="1" dirty="0"/>
                        <a:t>, </a:t>
                      </a:r>
                      <a:r>
                        <a:rPr lang="ko-KR" altLang="en-US" sz="1400" i="1" dirty="0"/>
                        <a:t>소모품 </a:t>
                      </a:r>
                      <a:r>
                        <a:rPr lang="en-US" altLang="ko-KR" sz="1400" i="1" dirty="0"/>
                        <a:t>10% </a:t>
                      </a:r>
                      <a:r>
                        <a:rPr lang="ko-KR" altLang="en-US" sz="1400" i="1" dirty="0"/>
                        <a:t>할인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0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B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/>
                        <a:t>재료</a:t>
                      </a:r>
                      <a:r>
                        <a:rPr lang="en-US" altLang="ko-KR" sz="1400" i="1" dirty="0"/>
                        <a:t>, </a:t>
                      </a:r>
                      <a:r>
                        <a:rPr lang="ko-KR" altLang="en-US" sz="1400" i="1" dirty="0"/>
                        <a:t>소모품 </a:t>
                      </a:r>
                      <a:r>
                        <a:rPr lang="en-US" altLang="ko-KR" sz="1400" i="1" dirty="0"/>
                        <a:t>5%</a:t>
                      </a:r>
                      <a:r>
                        <a:rPr lang="ko-KR" altLang="en-US" sz="1400" i="1" dirty="0"/>
                        <a:t>할인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36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i="1" dirty="0"/>
                        <a:t>재료 </a:t>
                      </a:r>
                      <a:r>
                        <a:rPr lang="en-US" altLang="ko-KR" sz="1400" i="1" dirty="0"/>
                        <a:t>5%</a:t>
                      </a:r>
                      <a:r>
                        <a:rPr lang="ko-KR" altLang="en-US" sz="1400" i="1" dirty="0"/>
                        <a:t>할인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87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D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/>
                        <a:t>X</a:t>
                      </a:r>
                      <a:endParaRPr lang="ko-KR" altLang="en-US" sz="14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19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892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90CC6-752E-B1C7-A1B5-05C672DBA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A146BDE-07D8-C4B8-6428-A63FAC82A489}"/>
              </a:ext>
            </a:extLst>
          </p:cNvPr>
          <p:cNvGrpSpPr/>
          <p:nvPr/>
        </p:nvGrpSpPr>
        <p:grpSpPr>
          <a:xfrm>
            <a:off x="187739" y="150514"/>
            <a:ext cx="2222019" cy="496154"/>
            <a:chOff x="2082800" y="296700"/>
            <a:chExt cx="2222019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3B71A2-7609-16C5-D1F0-673C62480C2E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rgbClr val="47D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0CA9D-1E5C-440E-F25A-B5B0DCD39BFD}"/>
                </a:ext>
              </a:extLst>
            </p:cNvPr>
            <p:cNvSpPr txBox="1"/>
            <p:nvPr/>
          </p:nvSpPr>
          <p:spPr>
            <a:xfrm>
              <a:off x="2472266" y="313945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등급 시스템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FFB3C8E-F435-0058-3201-C7BC1AD6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9A3D6E-656D-9423-54B6-B0B496CE7A4F}"/>
              </a:ext>
            </a:extLst>
          </p:cNvPr>
          <p:cNvSpPr/>
          <p:nvPr/>
        </p:nvSpPr>
        <p:spPr>
          <a:xfrm>
            <a:off x="1086681" y="708994"/>
            <a:ext cx="1663146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47D4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포션</a:t>
            </a:r>
            <a:r>
              <a:rPr lang="ko-KR" altLang="en-US" dirty="0">
                <a:solidFill>
                  <a:schemeClr val="tx1"/>
                </a:solidFill>
              </a:rPr>
              <a:t> 등급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DCD705D-7DFF-94ED-F492-7DD66B2A3607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833859" y="629429"/>
            <a:ext cx="252823" cy="310399"/>
          </a:xfrm>
          <a:prstGeom prst="bentConnector2">
            <a:avLst/>
          </a:prstGeom>
          <a:ln w="28575">
            <a:solidFill>
              <a:srgbClr val="47D4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2F8A4B1-AAA7-E008-7518-E075E2FEC491}"/>
              </a:ext>
            </a:extLst>
          </p:cNvPr>
          <p:cNvSpPr/>
          <p:nvPr/>
        </p:nvSpPr>
        <p:spPr>
          <a:xfrm>
            <a:off x="357348" y="1398104"/>
            <a:ext cx="11477304" cy="4833566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8CF2D-9974-2AE3-9C0E-546712DEDD83}"/>
              </a:ext>
            </a:extLst>
          </p:cNvPr>
          <p:cNvSpPr txBox="1"/>
          <p:nvPr/>
        </p:nvSpPr>
        <p:spPr>
          <a:xfrm>
            <a:off x="484839" y="1590262"/>
            <a:ext cx="7976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err="1"/>
              <a:t>포션</a:t>
            </a:r>
            <a:r>
              <a:rPr lang="ko-KR" altLang="en-US" sz="1600" dirty="0"/>
              <a:t> 등급은 총 </a:t>
            </a:r>
            <a:r>
              <a:rPr lang="en-US" altLang="ko-KR" sz="1600" dirty="0"/>
              <a:t>6</a:t>
            </a:r>
            <a:r>
              <a:rPr lang="ko-KR" altLang="en-US" sz="1600" dirty="0"/>
              <a:t>가지를 가지고 있는다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표션</a:t>
            </a:r>
            <a:r>
              <a:rPr lang="ko-KR" altLang="en-US" sz="1600" dirty="0"/>
              <a:t> 등급을 책정하는 방식은 최소 용량에서 최대 용량의 수치를 </a:t>
            </a:r>
            <a:r>
              <a:rPr lang="en-US" altLang="ko-KR" sz="1600" dirty="0"/>
              <a:t>%</a:t>
            </a:r>
            <a:r>
              <a:rPr lang="ko-KR" altLang="en-US" sz="1600" dirty="0"/>
              <a:t>로 세분화한다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8D2C32-D9DE-CF6F-E0F0-C7DB55129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1079"/>
              </p:ext>
            </p:extLst>
          </p:nvPr>
        </p:nvGraphicFramePr>
        <p:xfrm>
          <a:off x="2032000" y="294371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113111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40056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요구 용량 수치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6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9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66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B+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17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88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C+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410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229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103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80C615A-9A6A-AF75-DF4F-AFA94EA93E35}"/>
              </a:ext>
            </a:extLst>
          </p:cNvPr>
          <p:cNvGrpSpPr/>
          <p:nvPr/>
        </p:nvGrpSpPr>
        <p:grpSpPr>
          <a:xfrm>
            <a:off x="187739" y="150514"/>
            <a:ext cx="1189685" cy="496154"/>
            <a:chOff x="2082800" y="296700"/>
            <a:chExt cx="1189685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BEE38B-8E3F-23DC-6864-F4AD6FA37C14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rgbClr val="47D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76B127-BDB9-5312-35CB-7C543D0DA864}"/>
                </a:ext>
              </a:extLst>
            </p:cNvPr>
            <p:cNvSpPr txBox="1"/>
            <p:nvPr/>
          </p:nvSpPr>
          <p:spPr>
            <a:xfrm>
              <a:off x="2472266" y="31394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상점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711704E-2D6E-6331-84EB-F432CE904323}"/>
              </a:ext>
            </a:extLst>
          </p:cNvPr>
          <p:cNvSpPr txBox="1"/>
          <p:nvPr/>
        </p:nvSpPr>
        <p:spPr>
          <a:xfrm>
            <a:off x="1215350" y="5968822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플레이어는 재화를 이용해 의뢰를 수행하는데 필요한 아이템 혹은 버프를 구매하는 시스템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99A7E1-EC08-A5D4-1CD0-3FB8870D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 descr="텍스트, 스크린샷, 직사각형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5571C52-C3BD-0FC7-C82C-41E3D32A4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433" y="885449"/>
            <a:ext cx="8562494" cy="48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97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E32B2-AAAD-1740-6578-D980AF564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FCD381E-D888-152F-D1FC-9710E44E4342}"/>
              </a:ext>
            </a:extLst>
          </p:cNvPr>
          <p:cNvGrpSpPr/>
          <p:nvPr/>
        </p:nvGrpSpPr>
        <p:grpSpPr>
          <a:xfrm>
            <a:off x="187739" y="150514"/>
            <a:ext cx="1189685" cy="496154"/>
            <a:chOff x="2082800" y="296700"/>
            <a:chExt cx="1189685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F068164-CA6A-6D12-151E-6319431C961C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rgbClr val="47D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DA1BD2-BA4E-6283-9A39-EAB440FD0227}"/>
                </a:ext>
              </a:extLst>
            </p:cNvPr>
            <p:cNvSpPr txBox="1"/>
            <p:nvPr/>
          </p:nvSpPr>
          <p:spPr>
            <a:xfrm>
              <a:off x="2472266" y="31394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상점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85FFBC-E64B-221D-3A5A-72DFF34B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 descr="텍스트, 스크린샷, 직사각형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C82AD9F-369D-3FFC-3F36-2B6330ED3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730" y="1249387"/>
            <a:ext cx="8996543" cy="5058647"/>
          </a:xfrm>
          <a:prstGeom prst="rect">
            <a:avLst/>
          </a:prstGeo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5EF7F2C7-24A1-4A98-7A64-8047F3FD2E6E}"/>
              </a:ext>
            </a:extLst>
          </p:cNvPr>
          <p:cNvSpPr/>
          <p:nvPr/>
        </p:nvSpPr>
        <p:spPr>
          <a:xfrm>
            <a:off x="1152940" y="4061791"/>
            <a:ext cx="5618921" cy="854766"/>
          </a:xfrm>
          <a:prstGeom prst="wedgeRectCallout">
            <a:avLst>
              <a:gd name="adj1" fmla="val 14065"/>
              <a:gd name="adj2" fmla="val -82541"/>
            </a:avLst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마우스 </a:t>
            </a:r>
            <a:r>
              <a:rPr lang="ko-KR" altLang="en-US" sz="1200" dirty="0" err="1">
                <a:solidFill>
                  <a:schemeClr val="tx1"/>
                </a:solidFill>
                <a:latin typeface="+mj-lt"/>
              </a:rPr>
              <a:t>클릭시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 구매를 할 수 있다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구매를 하고 나면 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sold out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으로 변경 된다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만약 등급 부족으로 구매를 할 수 없을 경우 구매 불가라는 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text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로 표기된다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72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4605213-E7C8-12C4-1CC3-4868F9AB6A46}"/>
              </a:ext>
            </a:extLst>
          </p:cNvPr>
          <p:cNvGrpSpPr/>
          <p:nvPr/>
        </p:nvGrpSpPr>
        <p:grpSpPr>
          <a:xfrm>
            <a:off x="187739" y="150514"/>
            <a:ext cx="1189685" cy="496154"/>
            <a:chOff x="2082800" y="296700"/>
            <a:chExt cx="1189685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BEE38B-8E3F-23DC-6864-F4AD6FA37C14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rgbClr val="47D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76B127-BDB9-5312-35CB-7C543D0DA864}"/>
                </a:ext>
              </a:extLst>
            </p:cNvPr>
            <p:cNvSpPr txBox="1"/>
            <p:nvPr/>
          </p:nvSpPr>
          <p:spPr>
            <a:xfrm>
              <a:off x="2472266" y="31394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정산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711704E-2D6E-6331-84EB-F432CE904323}"/>
              </a:ext>
            </a:extLst>
          </p:cNvPr>
          <p:cNvSpPr txBox="1"/>
          <p:nvPr/>
        </p:nvSpPr>
        <p:spPr>
          <a:xfrm>
            <a:off x="0" y="5968822"/>
            <a:ext cx="1193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플레이어가 </a:t>
            </a:r>
            <a:r>
              <a:rPr lang="en-US" altLang="ko-KR" b="1" dirty="0"/>
              <a:t>5</a:t>
            </a:r>
            <a:r>
              <a:rPr lang="ko-KR" altLang="en-US" b="1" dirty="0"/>
              <a:t>개의 의뢰를 끝내고 목표치에 도달 했는지 확인 하는 시스템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DDFEB5-4FCF-13AD-7B55-D24AA1FA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178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9DC74-2FA0-57BF-E30F-F16FB4674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689E8A8-3DF1-7D60-ABA2-EE13A41EA250}"/>
              </a:ext>
            </a:extLst>
          </p:cNvPr>
          <p:cNvGrpSpPr/>
          <p:nvPr/>
        </p:nvGrpSpPr>
        <p:grpSpPr>
          <a:xfrm>
            <a:off x="187739" y="150514"/>
            <a:ext cx="1497462" cy="496154"/>
            <a:chOff x="2082800" y="296700"/>
            <a:chExt cx="1497462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028C20A-C68C-4D05-25CD-86EA08004DB8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A1DF4B-1290-22C9-1162-4016DBA1730D}"/>
                </a:ext>
              </a:extLst>
            </p:cNvPr>
            <p:cNvSpPr txBox="1"/>
            <p:nvPr/>
          </p:nvSpPr>
          <p:spPr>
            <a:xfrm>
              <a:off x="2472266" y="31394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레시피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6B6C4D7-D28E-C49C-B6E0-B5B43CBB74C5}"/>
              </a:ext>
            </a:extLst>
          </p:cNvPr>
          <p:cNvSpPr txBox="1"/>
          <p:nvPr/>
        </p:nvSpPr>
        <p:spPr>
          <a:xfrm>
            <a:off x="0" y="5600670"/>
            <a:ext cx="1193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플레이어가 의뢰에 필요한 </a:t>
            </a:r>
            <a:r>
              <a:rPr lang="ko-KR" altLang="en-US" b="1" dirty="0" err="1"/>
              <a:t>포션을</a:t>
            </a:r>
            <a:r>
              <a:rPr lang="ko-KR" altLang="en-US" b="1" dirty="0"/>
              <a:t> 만들기 위해서 필요한 요소이다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B27319-57ED-3881-62E0-14F048CF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 descr="텍스트, 스크린샷, 도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870E9B1-26DA-69FF-1915-C36CDD027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52" t="5657" r="3041" b="44368"/>
          <a:stretch/>
        </p:blipFill>
        <p:spPr>
          <a:xfrm>
            <a:off x="4354633" y="1033017"/>
            <a:ext cx="3482734" cy="418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44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5AE27-B072-DEC9-3723-DAA5B4757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AD86663-C093-CE31-B65D-E07F6B9D392D}"/>
              </a:ext>
            </a:extLst>
          </p:cNvPr>
          <p:cNvSpPr/>
          <p:nvPr/>
        </p:nvSpPr>
        <p:spPr>
          <a:xfrm>
            <a:off x="357348" y="855622"/>
            <a:ext cx="11477304" cy="5291774"/>
          </a:xfrm>
          <a:prstGeom prst="roundRect">
            <a:avLst>
              <a:gd name="adj" fmla="val 1742"/>
            </a:avLst>
          </a:prstGeom>
          <a:solidFill>
            <a:srgbClr val="E971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86DBC99-9C7F-30D3-C08C-0B04593847F7}"/>
              </a:ext>
            </a:extLst>
          </p:cNvPr>
          <p:cNvGrpSpPr/>
          <p:nvPr/>
        </p:nvGrpSpPr>
        <p:grpSpPr>
          <a:xfrm>
            <a:off x="187739" y="150514"/>
            <a:ext cx="1497462" cy="496154"/>
            <a:chOff x="2082800" y="296700"/>
            <a:chExt cx="1497462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E4A6372-4630-D0B8-AEDF-98EFC41C7535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1EE1BE-EEBF-3926-FF06-2F7B24C9B37A}"/>
                </a:ext>
              </a:extLst>
            </p:cNvPr>
            <p:cNvSpPr txBox="1"/>
            <p:nvPr/>
          </p:nvSpPr>
          <p:spPr>
            <a:xfrm>
              <a:off x="2472266" y="31394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레시피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8DF5E0-D68C-498A-9E05-448FA5C0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 descr="텍스트, 스크린샷, 도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D6474C2-9809-5A23-B23D-DC335A4C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52" t="5657" r="3041" b="44368"/>
          <a:stretch/>
        </p:blipFill>
        <p:spPr>
          <a:xfrm>
            <a:off x="4354633" y="1410857"/>
            <a:ext cx="3482734" cy="4181304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66EBEF67-4D71-82C2-C0C0-1FD2F32BE5AA}"/>
              </a:ext>
            </a:extLst>
          </p:cNvPr>
          <p:cNvSpPr/>
          <p:nvPr/>
        </p:nvSpPr>
        <p:spPr>
          <a:xfrm>
            <a:off x="6096000" y="2140226"/>
            <a:ext cx="5618921" cy="854766"/>
          </a:xfrm>
          <a:prstGeom prst="wedgeRectCallout">
            <a:avLst>
              <a:gd name="adj1" fmla="val -55982"/>
              <a:gd name="adj2" fmla="val -3215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재료 </a:t>
            </a:r>
            <a:r>
              <a:rPr lang="ko-KR" altLang="en-US" sz="1200" dirty="0" err="1">
                <a:solidFill>
                  <a:schemeClr val="tx1"/>
                </a:solidFill>
                <a:latin typeface="+mj-lt"/>
              </a:rPr>
              <a:t>디스펜서에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 표기될 재료들의 리스트를 표시한다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.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 </a:t>
            </a:r>
            <a:endParaRPr lang="en-US" altLang="ko-K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26451CC4-1A97-8796-5E43-BCE962FEFE84}"/>
              </a:ext>
            </a:extLst>
          </p:cNvPr>
          <p:cNvSpPr/>
          <p:nvPr/>
        </p:nvSpPr>
        <p:spPr>
          <a:xfrm>
            <a:off x="7692887" y="3978030"/>
            <a:ext cx="4022034" cy="854766"/>
          </a:xfrm>
          <a:prstGeom prst="wedgeRectCallout">
            <a:avLst>
              <a:gd name="adj1" fmla="val -56311"/>
              <a:gd name="adj2" fmla="val -22851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 err="1">
                <a:solidFill>
                  <a:schemeClr val="tx1"/>
                </a:solidFill>
                <a:latin typeface="+mj-lt"/>
              </a:rPr>
              <a:t>표션을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+mj-lt"/>
              </a:rPr>
              <a:t>만들때</a:t>
            </a: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 재료가 들어가는 비율을 표시한다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이때 최대 용량에 맞춰서 수치가 늘어난다</a:t>
            </a:r>
            <a:r>
              <a:rPr lang="en-US" altLang="ko-KR" sz="12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FA299A-16EE-27F2-DF26-703196F4C4FC}"/>
              </a:ext>
            </a:extLst>
          </p:cNvPr>
          <p:cNvSpPr/>
          <p:nvPr/>
        </p:nvSpPr>
        <p:spPr>
          <a:xfrm>
            <a:off x="4804144" y="4644887"/>
            <a:ext cx="357578" cy="430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5B50DFB8-D781-17DE-7A95-8F674D207CCF}"/>
              </a:ext>
            </a:extLst>
          </p:cNvPr>
          <p:cNvSpPr/>
          <p:nvPr/>
        </p:nvSpPr>
        <p:spPr>
          <a:xfrm>
            <a:off x="3776869" y="5330406"/>
            <a:ext cx="1636643" cy="430696"/>
          </a:xfrm>
          <a:prstGeom prst="wedgeRectCallout">
            <a:avLst>
              <a:gd name="adj1" fmla="val 22931"/>
              <a:gd name="adj2" fmla="val -94169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</a:rPr>
              <a:t>현재 투입된 용량</a:t>
            </a:r>
            <a:endParaRPr lang="en-US" altLang="ko-K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757D38E0-449C-E74A-DC5C-5D713AB0D8F9}"/>
              </a:ext>
            </a:extLst>
          </p:cNvPr>
          <p:cNvSpPr/>
          <p:nvPr/>
        </p:nvSpPr>
        <p:spPr>
          <a:xfrm>
            <a:off x="6684386" y="5370419"/>
            <a:ext cx="1636643" cy="430696"/>
          </a:xfrm>
          <a:prstGeom prst="wedgeRectCallout">
            <a:avLst>
              <a:gd name="adj1" fmla="val -21604"/>
              <a:gd name="adj2" fmla="val -101861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+mj-lt"/>
              </a:rPr>
              <a:t>투입가능 최대 용량</a:t>
            </a:r>
            <a:endParaRPr lang="en-US" altLang="ko-K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08CBB3-7B1B-7E46-EE88-E0C57F0D86F0}"/>
              </a:ext>
            </a:extLst>
          </p:cNvPr>
          <p:cNvSpPr/>
          <p:nvPr/>
        </p:nvSpPr>
        <p:spPr>
          <a:xfrm>
            <a:off x="6935532" y="4644887"/>
            <a:ext cx="507542" cy="430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41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7FA8F-0B87-837E-B44D-6F0952993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5C87241-1400-43A9-01D5-BE573EB13CAC}"/>
              </a:ext>
            </a:extLst>
          </p:cNvPr>
          <p:cNvGrpSpPr/>
          <p:nvPr/>
        </p:nvGrpSpPr>
        <p:grpSpPr>
          <a:xfrm>
            <a:off x="187739" y="150514"/>
            <a:ext cx="1189685" cy="496154"/>
            <a:chOff x="2082800" y="296700"/>
            <a:chExt cx="1189685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43ED0BA-35BE-D802-ADFD-C88486C7DCB3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2D5288-FD5B-481C-2988-095556C451C7}"/>
                </a:ext>
              </a:extLst>
            </p:cNvPr>
            <p:cNvSpPr txBox="1"/>
            <p:nvPr/>
          </p:nvSpPr>
          <p:spPr>
            <a:xfrm>
              <a:off x="2472266" y="31394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재료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70B916-C1B5-69EE-AA60-06EBBB76436C}"/>
              </a:ext>
            </a:extLst>
          </p:cNvPr>
          <p:cNvSpPr txBox="1"/>
          <p:nvPr/>
        </p:nvSpPr>
        <p:spPr>
          <a:xfrm>
            <a:off x="0" y="5159060"/>
            <a:ext cx="1193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포션을</a:t>
            </a:r>
            <a:r>
              <a:rPr lang="ko-KR" altLang="en-US" b="1" dirty="0"/>
              <a:t> 만들기 위해 필요하는 요소로 상점에서 필요한만큼 구매를 해 놓아야 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9D7F83-5220-A47B-098D-ECC96310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 descr="텍스트, 스크린샷, 직사각형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E1EA123-2EA6-C069-5B56-8335CD1D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80" t="23601" r="10583" b="48094"/>
          <a:stretch/>
        </p:blipFill>
        <p:spPr>
          <a:xfrm>
            <a:off x="4575082" y="1474625"/>
            <a:ext cx="2375684" cy="28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5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187739" y="150514"/>
            <a:ext cx="220133" cy="496154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577205" y="167759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간단 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8595A9-4C46-F8B2-8D97-79EFAAFE9C8E}"/>
              </a:ext>
            </a:extLst>
          </p:cNvPr>
          <p:cNvSpPr txBox="1"/>
          <p:nvPr/>
        </p:nvSpPr>
        <p:spPr>
          <a:xfrm>
            <a:off x="1215350" y="5842000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랜덤한</a:t>
            </a:r>
            <a:r>
              <a:rPr lang="ko-KR" altLang="en-US" b="1" dirty="0"/>
              <a:t> 수치의 재료를 투입하는 </a:t>
            </a:r>
            <a:r>
              <a:rPr lang="ko-KR" altLang="en-US" b="1" dirty="0" err="1"/>
              <a:t>디스펜서를</a:t>
            </a:r>
            <a:r>
              <a:rPr lang="ko-KR" altLang="en-US" b="1" dirty="0"/>
              <a:t> 사용하여 의뢰 </a:t>
            </a:r>
            <a:r>
              <a:rPr lang="ko-KR" altLang="en-US" b="1" dirty="0" err="1"/>
              <a:t>포션을</a:t>
            </a:r>
            <a:r>
              <a:rPr lang="ko-KR" altLang="en-US" b="1" dirty="0"/>
              <a:t> 제조하는 게임이다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25D3C7-7B7A-2580-37BC-993F43F6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9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07C3F9C-6AA6-B375-DF53-2292DA7D1E5E}"/>
              </a:ext>
            </a:extLst>
          </p:cNvPr>
          <p:cNvGrpSpPr/>
          <p:nvPr/>
        </p:nvGrpSpPr>
        <p:grpSpPr>
          <a:xfrm>
            <a:off x="187739" y="150514"/>
            <a:ext cx="2638800" cy="496154"/>
            <a:chOff x="2082800" y="296700"/>
            <a:chExt cx="2638800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BEE38B-8E3F-23DC-6864-F4AD6FA37C14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76B127-BDB9-5312-35CB-7C543D0DA864}"/>
                </a:ext>
              </a:extLst>
            </p:cNvPr>
            <p:cNvSpPr txBox="1"/>
            <p:nvPr/>
          </p:nvSpPr>
          <p:spPr>
            <a:xfrm>
              <a:off x="2472266" y="313945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게임 간단 소개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74B6A-93A2-0D99-4BA4-814B6D174CC8}"/>
              </a:ext>
            </a:extLst>
          </p:cNvPr>
          <p:cNvSpPr/>
          <p:nvPr/>
        </p:nvSpPr>
        <p:spPr>
          <a:xfrm>
            <a:off x="1086680" y="708994"/>
            <a:ext cx="3604591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46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전체 플레이 방식 간단 소개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ACA802E-6259-0498-9C0D-0BCA780F4056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833856" y="629425"/>
            <a:ext cx="252824" cy="310403"/>
          </a:xfrm>
          <a:prstGeom prst="bentConnector2">
            <a:avLst/>
          </a:prstGeom>
          <a:ln w="28575">
            <a:solidFill>
              <a:srgbClr val="46B1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6A4FDE-F7E2-B75C-5614-20EDEEEA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C8E58E7-51B8-004C-5299-F2A5F521A32E}"/>
              </a:ext>
            </a:extLst>
          </p:cNvPr>
          <p:cNvGrpSpPr/>
          <p:nvPr/>
        </p:nvGrpSpPr>
        <p:grpSpPr>
          <a:xfrm>
            <a:off x="527515" y="2148547"/>
            <a:ext cx="11199489" cy="2705925"/>
            <a:chOff x="527515" y="1941939"/>
            <a:chExt cx="11199489" cy="2705925"/>
          </a:xfrm>
        </p:grpSpPr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FCAE5A51-3C61-DEF3-F769-7CD1E7F60B3D}"/>
                </a:ext>
              </a:extLst>
            </p:cNvPr>
            <p:cNvSpPr/>
            <p:nvPr/>
          </p:nvSpPr>
          <p:spPr>
            <a:xfrm>
              <a:off x="3419852" y="2607939"/>
              <a:ext cx="1080000" cy="900000"/>
            </a:xfrm>
            <a:prstGeom prst="rightArrow">
              <a:avLst/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16D7261A-27EC-8DBA-AC4B-FD1D0529C00C}"/>
                </a:ext>
              </a:extLst>
            </p:cNvPr>
            <p:cNvSpPr/>
            <p:nvPr/>
          </p:nvSpPr>
          <p:spPr>
            <a:xfrm>
              <a:off x="7692150" y="2607939"/>
              <a:ext cx="1080000" cy="900000"/>
            </a:xfrm>
            <a:prstGeom prst="rightArrow">
              <a:avLst/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8B95F5D-C95E-7143-1D6E-7F9C13075ADF}"/>
                </a:ext>
              </a:extLst>
            </p:cNvPr>
            <p:cNvGrpSpPr/>
            <p:nvPr/>
          </p:nvGrpSpPr>
          <p:grpSpPr>
            <a:xfrm>
              <a:off x="527515" y="1941939"/>
              <a:ext cx="2592376" cy="2705925"/>
              <a:chOff x="527515" y="1941939"/>
              <a:chExt cx="2592376" cy="2705925"/>
            </a:xfrm>
          </p:grpSpPr>
          <p:pic>
            <p:nvPicPr>
              <p:cNvPr id="31" name="그림 30" descr="클립아트, 만화 영화, 그래픽, 창의성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D418670A-E9FA-3F8F-8BCE-0E13069DC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702" y="1941939"/>
                <a:ext cx="2232000" cy="223200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B3B5BB-2098-0E1D-3469-E190B7B89A67}"/>
                  </a:ext>
                </a:extLst>
              </p:cNvPr>
              <p:cNvSpPr txBox="1"/>
              <p:nvPr/>
            </p:nvSpPr>
            <p:spPr>
              <a:xfrm>
                <a:off x="527515" y="4340087"/>
                <a:ext cx="2592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[</a:t>
                </a:r>
                <a:r>
                  <a:rPr lang="ko-KR" altLang="en-US" sz="1400" b="1" dirty="0"/>
                  <a:t>의뢰게시판에서 의뢰를 수주</a:t>
                </a:r>
                <a:r>
                  <a:rPr lang="en-US" altLang="ko-KR" sz="1400" b="1" dirty="0"/>
                  <a:t>]</a:t>
                </a:r>
                <a:endParaRPr lang="ko-KR" altLang="en-US" sz="1400" b="1" dirty="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81C36F7-4FD3-FF48-FB14-9A1CEA959E4E}"/>
                </a:ext>
              </a:extLst>
            </p:cNvPr>
            <p:cNvGrpSpPr/>
            <p:nvPr/>
          </p:nvGrpSpPr>
          <p:grpSpPr>
            <a:xfrm>
              <a:off x="4647529" y="1941939"/>
              <a:ext cx="2896948" cy="2705925"/>
              <a:chOff x="4647529" y="1941939"/>
              <a:chExt cx="2896948" cy="2705925"/>
            </a:xfrm>
          </p:grpSpPr>
          <p:pic>
            <p:nvPicPr>
              <p:cNvPr id="33" name="그림 32" descr="클립아트, 스크린샷, 만화 영화, 디자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004E3CB-7EF2-67F9-BE87-67ED60E0E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0002" y="1941939"/>
                <a:ext cx="2232000" cy="223200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A3AE06E-FBFC-459C-344A-73FD5F7654C1}"/>
                  </a:ext>
                </a:extLst>
              </p:cNvPr>
              <p:cNvSpPr txBox="1"/>
              <p:nvPr/>
            </p:nvSpPr>
            <p:spPr>
              <a:xfrm>
                <a:off x="4647529" y="4340087"/>
                <a:ext cx="2896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[</a:t>
                </a:r>
                <a:r>
                  <a:rPr lang="ko-KR" altLang="en-US" sz="1400" b="1" dirty="0"/>
                  <a:t>랜덤 </a:t>
                </a:r>
                <a:r>
                  <a:rPr lang="ko-KR" altLang="en-US" sz="1400" b="1" dirty="0" err="1"/>
                  <a:t>디스펜서를</a:t>
                </a:r>
                <a:r>
                  <a:rPr lang="ko-KR" altLang="en-US" sz="1400" b="1" dirty="0"/>
                  <a:t> 통해 </a:t>
                </a:r>
                <a:r>
                  <a:rPr lang="ko-KR" altLang="en-US" sz="1400" b="1" dirty="0" err="1"/>
                  <a:t>포션</a:t>
                </a:r>
                <a:r>
                  <a:rPr lang="ko-KR" altLang="en-US" sz="1400" b="1" dirty="0"/>
                  <a:t> 제조</a:t>
                </a:r>
                <a:r>
                  <a:rPr lang="en-US" altLang="ko-KR" sz="1400" b="1" dirty="0"/>
                  <a:t>]</a:t>
                </a:r>
                <a:endParaRPr lang="ko-KR" altLang="en-US" sz="1400" b="1" dirty="0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6FB023F-C4C5-4884-DCC4-05D2BB1FC73B}"/>
                </a:ext>
              </a:extLst>
            </p:cNvPr>
            <p:cNvGrpSpPr/>
            <p:nvPr/>
          </p:nvGrpSpPr>
          <p:grpSpPr>
            <a:xfrm>
              <a:off x="9009593" y="1941939"/>
              <a:ext cx="2717411" cy="2705925"/>
              <a:chOff x="9009593" y="1941939"/>
              <a:chExt cx="2717411" cy="2705925"/>
            </a:xfrm>
          </p:grpSpPr>
          <p:pic>
            <p:nvPicPr>
              <p:cNvPr id="29" name="그림 28" descr="클립아트, 만화 영화, 디자인, 창의성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AD25CAE7-5A8C-AB17-A072-32D5DCB0E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2297" y="1941939"/>
                <a:ext cx="2232000" cy="22320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96ECDF1-E524-DC60-F52D-9CB6FD603FFE}"/>
                  </a:ext>
                </a:extLst>
              </p:cNvPr>
              <p:cNvSpPr txBox="1"/>
              <p:nvPr/>
            </p:nvSpPr>
            <p:spPr>
              <a:xfrm>
                <a:off x="9009593" y="4340087"/>
                <a:ext cx="27174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/>
                  <a:t>[</a:t>
                </a:r>
                <a:r>
                  <a:rPr lang="ko-KR" altLang="en-US" sz="1400" b="1" dirty="0"/>
                  <a:t>제작한 </a:t>
                </a:r>
                <a:r>
                  <a:rPr lang="ko-KR" altLang="en-US" sz="1400" b="1" dirty="0" err="1"/>
                  <a:t>포션</a:t>
                </a:r>
                <a:r>
                  <a:rPr lang="ko-KR" altLang="en-US" sz="1400" b="1" dirty="0"/>
                  <a:t> </a:t>
                </a:r>
                <a:r>
                  <a:rPr lang="ko-KR" altLang="en-US" sz="1400" b="1" dirty="0" err="1"/>
                  <a:t>납품후</a:t>
                </a:r>
                <a:r>
                  <a:rPr lang="ko-KR" altLang="en-US" sz="1400" b="1" dirty="0"/>
                  <a:t> 보상 획득</a:t>
                </a:r>
                <a:r>
                  <a:rPr lang="en-US" altLang="ko-KR" sz="1400" b="1" dirty="0"/>
                  <a:t>]</a:t>
                </a:r>
                <a:endParaRPr lang="ko-KR" altLang="en-US" sz="1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101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67C1C-4B03-82E7-A81F-BE3D9482C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852B574-F5D6-06CA-4812-7E369B44588C}"/>
              </a:ext>
            </a:extLst>
          </p:cNvPr>
          <p:cNvGrpSpPr/>
          <p:nvPr/>
        </p:nvGrpSpPr>
        <p:grpSpPr>
          <a:xfrm>
            <a:off x="187739" y="150514"/>
            <a:ext cx="2638800" cy="496154"/>
            <a:chOff x="2082800" y="296700"/>
            <a:chExt cx="2638800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13BA216-BEA3-EA3E-C187-22655C0D12BB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12E3D0-C1FA-B490-89C7-7D6D7D558C2E}"/>
                </a:ext>
              </a:extLst>
            </p:cNvPr>
            <p:cNvSpPr txBox="1"/>
            <p:nvPr/>
          </p:nvSpPr>
          <p:spPr>
            <a:xfrm>
              <a:off x="2472266" y="313945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게임 간단 소개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E88B4C-1010-4DE0-4867-DFA96A8D08BA}"/>
              </a:ext>
            </a:extLst>
          </p:cNvPr>
          <p:cNvSpPr/>
          <p:nvPr/>
        </p:nvSpPr>
        <p:spPr>
          <a:xfrm>
            <a:off x="1086680" y="708994"/>
            <a:ext cx="3604591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46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스토리 요약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5E10961-C804-E481-1545-A6A3D649A20E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833856" y="629425"/>
            <a:ext cx="252824" cy="310403"/>
          </a:xfrm>
          <a:prstGeom prst="bentConnector2">
            <a:avLst/>
          </a:prstGeom>
          <a:ln w="28575">
            <a:solidFill>
              <a:srgbClr val="46B1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2F027E-C94A-F115-2D8E-053FE329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729C6-6332-80BA-2FB6-FD2C77D68DDC}"/>
              </a:ext>
            </a:extLst>
          </p:cNvPr>
          <p:cNvSpPr txBox="1"/>
          <p:nvPr/>
        </p:nvSpPr>
        <p:spPr>
          <a:xfrm>
            <a:off x="0" y="58420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연금술사 길드에서 망가진 양조기를 통해 </a:t>
            </a:r>
            <a:r>
              <a:rPr lang="ko-KR" altLang="en-US" b="1" dirty="0" err="1"/>
              <a:t>포션을</a:t>
            </a:r>
            <a:r>
              <a:rPr lang="ko-KR" altLang="en-US" b="1" dirty="0"/>
              <a:t> 제작하고 등급과 돈을 벌어 나만의 </a:t>
            </a:r>
            <a:r>
              <a:rPr lang="ko-KR" altLang="en-US" b="1" dirty="0" err="1"/>
              <a:t>제조실</a:t>
            </a:r>
            <a:r>
              <a:rPr lang="ko-KR" altLang="en-US" b="1" dirty="0"/>
              <a:t> 가지는 것이 목표인 게임</a:t>
            </a:r>
          </a:p>
        </p:txBody>
      </p:sp>
    </p:spTree>
    <p:extLst>
      <p:ext uri="{BB962C8B-B14F-4D97-AF65-F5344CB8AC3E}">
        <p14:creationId xmlns:p14="http://schemas.microsoft.com/office/powerpoint/2010/main" val="2687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F815AC5-A495-4A03-9234-D93A8D79092B}"/>
              </a:ext>
            </a:extLst>
          </p:cNvPr>
          <p:cNvGrpSpPr/>
          <p:nvPr/>
        </p:nvGrpSpPr>
        <p:grpSpPr>
          <a:xfrm>
            <a:off x="187739" y="150514"/>
            <a:ext cx="1914242" cy="496154"/>
            <a:chOff x="2082800" y="296700"/>
            <a:chExt cx="1914242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BEE38B-8E3F-23DC-6864-F4AD6FA37C14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76B127-BDB9-5312-35CB-7C543D0DA864}"/>
                </a:ext>
              </a:extLst>
            </p:cNvPr>
            <p:cNvSpPr txBox="1"/>
            <p:nvPr/>
          </p:nvSpPr>
          <p:spPr>
            <a:xfrm>
              <a:off x="2472266" y="313945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장르 소개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57FBDE7-E6FA-29A6-3151-1C40259C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85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8D18472-B605-C2AE-1640-42D5E9275AEE}"/>
              </a:ext>
            </a:extLst>
          </p:cNvPr>
          <p:cNvGrpSpPr/>
          <p:nvPr/>
        </p:nvGrpSpPr>
        <p:grpSpPr>
          <a:xfrm>
            <a:off x="187739" y="150514"/>
            <a:ext cx="1914242" cy="496154"/>
            <a:chOff x="2082800" y="296700"/>
            <a:chExt cx="1914242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BEE38B-8E3F-23DC-6864-F4AD6FA37C14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76B127-BDB9-5312-35CB-7C543D0DA864}"/>
                </a:ext>
              </a:extLst>
            </p:cNvPr>
            <p:cNvSpPr txBox="1"/>
            <p:nvPr/>
          </p:nvSpPr>
          <p:spPr>
            <a:xfrm>
              <a:off x="2472266" y="313945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주요 요소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7093E2-FBFF-252B-E484-A8796823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4562125-C540-957F-C6D7-C4D21C3B0C09}"/>
              </a:ext>
            </a:extLst>
          </p:cNvPr>
          <p:cNvGrpSpPr/>
          <p:nvPr/>
        </p:nvGrpSpPr>
        <p:grpSpPr>
          <a:xfrm>
            <a:off x="297805" y="1417605"/>
            <a:ext cx="11596390" cy="4167809"/>
            <a:chOff x="297805" y="1196008"/>
            <a:chExt cx="11596390" cy="416780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D771ECA-D2A9-16AB-01AF-EC03AD53BF12}"/>
                </a:ext>
              </a:extLst>
            </p:cNvPr>
            <p:cNvGrpSpPr/>
            <p:nvPr/>
          </p:nvGrpSpPr>
          <p:grpSpPr>
            <a:xfrm>
              <a:off x="297805" y="1196008"/>
              <a:ext cx="3225563" cy="4167809"/>
              <a:chOff x="915524" y="934278"/>
              <a:chExt cx="3225563" cy="4167809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B21BECA-A33A-7DB9-A06C-744C3F4B6670}"/>
                  </a:ext>
                </a:extLst>
              </p:cNvPr>
              <p:cNvSpPr/>
              <p:nvPr/>
            </p:nvSpPr>
            <p:spPr>
              <a:xfrm>
                <a:off x="944671" y="934278"/>
                <a:ext cx="3167269" cy="4167809"/>
              </a:xfrm>
              <a:prstGeom prst="rect">
                <a:avLst/>
              </a:prstGeom>
              <a:solidFill>
                <a:srgbClr val="46B1E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26D404B-767A-76A8-7547-CACBDCDEDACA}"/>
                  </a:ext>
                </a:extLst>
              </p:cNvPr>
              <p:cNvSpPr/>
              <p:nvPr/>
            </p:nvSpPr>
            <p:spPr>
              <a:xfrm>
                <a:off x="1017557" y="3657598"/>
                <a:ext cx="3021496" cy="510209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/>
                  <a:t>재료 디스 펜서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4EEB95-1D20-38BE-B238-F8EA2AA36C6C}"/>
                  </a:ext>
                </a:extLst>
              </p:cNvPr>
              <p:cNvSpPr txBox="1"/>
              <p:nvPr/>
            </p:nvSpPr>
            <p:spPr>
              <a:xfrm>
                <a:off x="915524" y="4394174"/>
                <a:ext cx="32255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200" dirty="0">
                    <a:solidFill>
                      <a:schemeClr val="bg1"/>
                    </a:solidFill>
                  </a:rPr>
                  <a:t>플레이어가 주로 조작하는 요소이다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dirty="0" err="1">
                    <a:solidFill>
                      <a:schemeClr val="bg1"/>
                    </a:solidFill>
                  </a:rPr>
                  <a:t>랜덤한</a:t>
                </a:r>
                <a:r>
                  <a:rPr lang="ko-KR" altLang="en-US" sz="1200" dirty="0">
                    <a:solidFill>
                      <a:schemeClr val="bg1"/>
                    </a:solidFill>
                  </a:rPr>
                  <a:t> 수치의 재료를 단지에 투입해준다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3" name="그림 12" descr="꽃병, 실내, 화분, 실내용 화초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484E12D0-F33E-7DA1-D032-FD715AEE8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994" t="1887" r="19310" b="29113"/>
              <a:stretch/>
            </p:blipFill>
            <p:spPr>
              <a:xfrm>
                <a:off x="1872487" y="1137465"/>
                <a:ext cx="1311636" cy="2400865"/>
              </a:xfrm>
              <a:prstGeom prst="rect">
                <a:avLst/>
              </a:prstGeom>
            </p:spPr>
          </p:pic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17A22CE6-EBE2-E94E-F1C6-E27D678DB280}"/>
                </a:ext>
              </a:extLst>
            </p:cNvPr>
            <p:cNvGrpSpPr/>
            <p:nvPr/>
          </p:nvGrpSpPr>
          <p:grpSpPr>
            <a:xfrm>
              <a:off x="4512366" y="1196008"/>
              <a:ext cx="3196416" cy="4167809"/>
              <a:chOff x="4312840" y="1046921"/>
              <a:chExt cx="3196416" cy="4167809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74E57A8-2D34-6BB6-95F0-C1016DD017FC}"/>
                  </a:ext>
                </a:extLst>
              </p:cNvPr>
              <p:cNvGrpSpPr/>
              <p:nvPr/>
            </p:nvGrpSpPr>
            <p:grpSpPr>
              <a:xfrm>
                <a:off x="4312840" y="1046921"/>
                <a:ext cx="3196416" cy="4167809"/>
                <a:chOff x="915524" y="934278"/>
                <a:chExt cx="3196416" cy="4167809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434D8F4A-240B-1D55-6285-C1F25CCD4C8F}"/>
                    </a:ext>
                  </a:extLst>
                </p:cNvPr>
                <p:cNvSpPr/>
                <p:nvPr/>
              </p:nvSpPr>
              <p:spPr>
                <a:xfrm>
                  <a:off x="944671" y="934278"/>
                  <a:ext cx="3167269" cy="4167809"/>
                </a:xfrm>
                <a:prstGeom prst="rect">
                  <a:avLst/>
                </a:prstGeom>
                <a:solidFill>
                  <a:srgbClr val="46B1E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33E52359-D2A8-19CC-76F3-E5A23A3A8319}"/>
                    </a:ext>
                  </a:extLst>
                </p:cNvPr>
                <p:cNvSpPr/>
                <p:nvPr/>
              </p:nvSpPr>
              <p:spPr>
                <a:xfrm>
                  <a:off x="1017557" y="3657598"/>
                  <a:ext cx="3021496" cy="510209"/>
                </a:xfrm>
                <a:prstGeom prst="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 err="1"/>
                    <a:t>포션</a:t>
                  </a:r>
                  <a:r>
                    <a:rPr lang="ko-KR" altLang="en-US" b="1" dirty="0"/>
                    <a:t> </a:t>
                  </a:r>
                  <a:r>
                    <a:rPr lang="en-US" altLang="ko-KR" b="1" dirty="0"/>
                    <a:t>&amp; </a:t>
                  </a:r>
                  <a:r>
                    <a:rPr lang="ko-KR" altLang="en-US" b="1" dirty="0"/>
                    <a:t>레시피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27CD9B0-977F-1CF6-D300-9A3D28A8BFBA}"/>
                    </a:ext>
                  </a:extLst>
                </p:cNvPr>
                <p:cNvSpPr txBox="1"/>
                <p:nvPr/>
              </p:nvSpPr>
              <p:spPr>
                <a:xfrm>
                  <a:off x="915524" y="4394174"/>
                  <a:ext cx="303801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50" indent="-171450">
                    <a:buFontTx/>
                    <a:buChar char="-"/>
                  </a:pPr>
                  <a:r>
                    <a:rPr lang="ko-KR" altLang="en-US" sz="1200" dirty="0" err="1">
                      <a:solidFill>
                        <a:schemeClr val="bg1"/>
                      </a:solidFill>
                    </a:rPr>
                    <a:t>포션은</a:t>
                  </a:r>
                  <a:r>
                    <a:rPr lang="ko-KR" altLang="en-US" sz="1200" dirty="0">
                      <a:solidFill>
                        <a:schemeClr val="bg1"/>
                      </a:solidFill>
                    </a:rPr>
                    <a:t> 제작해야 하는 요소이다</a:t>
                  </a:r>
                  <a:r>
                    <a:rPr lang="en-US" altLang="ko-KR" sz="1200" dirty="0">
                      <a:solidFill>
                        <a:schemeClr val="bg1"/>
                      </a:solidFill>
                    </a:rPr>
                    <a:t>.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ko-KR" altLang="en-US" sz="1200" dirty="0">
                      <a:solidFill>
                        <a:schemeClr val="bg1"/>
                      </a:solidFill>
                    </a:rPr>
                    <a:t>레시피는 </a:t>
                  </a:r>
                  <a:r>
                    <a:rPr lang="ko-KR" altLang="en-US" sz="1200" dirty="0" err="1">
                      <a:solidFill>
                        <a:schemeClr val="bg1"/>
                      </a:solidFill>
                    </a:rPr>
                    <a:t>포션을</a:t>
                  </a:r>
                  <a:r>
                    <a:rPr lang="ko-KR" altLang="en-US" sz="1200" dirty="0">
                      <a:solidFill>
                        <a:schemeClr val="bg1"/>
                      </a:solidFill>
                    </a:rPr>
                    <a:t> 제작하기 위한 이정표</a:t>
                  </a:r>
                  <a:br>
                    <a:rPr lang="en-US" altLang="ko-KR" sz="1200" dirty="0">
                      <a:solidFill>
                        <a:schemeClr val="bg1"/>
                      </a:solidFill>
                    </a:rPr>
                  </a:br>
                  <a:r>
                    <a:rPr lang="ko-KR" altLang="en-US" sz="1200" dirty="0">
                      <a:solidFill>
                        <a:schemeClr val="bg1"/>
                      </a:solidFill>
                    </a:rPr>
                    <a:t>역할을 한다</a:t>
                  </a:r>
                  <a:r>
                    <a:rPr lang="en-US" altLang="ko-KR" sz="1200" dirty="0">
                      <a:solidFill>
                        <a:schemeClr val="bg1"/>
                      </a:solidFill>
                    </a:rPr>
                    <a:t>.</a:t>
                  </a:r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37" name="그림 36" descr="클립아트, 만화 영화, 그래픽, 창의성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B77DBAA0-77C8-F8E7-DD27-640DB3F4A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621" y="1418973"/>
                <a:ext cx="2232000" cy="2232000"/>
              </a:xfrm>
              <a:prstGeom prst="rect">
                <a:avLst/>
              </a:prstGeom>
            </p:spPr>
          </p:pic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06E5274-6FE6-B6CA-76FE-96788E89F170}"/>
                </a:ext>
              </a:extLst>
            </p:cNvPr>
            <p:cNvGrpSpPr/>
            <p:nvPr/>
          </p:nvGrpSpPr>
          <p:grpSpPr>
            <a:xfrm>
              <a:off x="8697779" y="1196008"/>
              <a:ext cx="3196416" cy="4167809"/>
              <a:chOff x="8377366" y="1046921"/>
              <a:chExt cx="3196416" cy="4167809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1134FCAD-1C9D-950F-8AA0-3BD341D06375}"/>
                  </a:ext>
                </a:extLst>
              </p:cNvPr>
              <p:cNvGrpSpPr/>
              <p:nvPr/>
            </p:nvGrpSpPr>
            <p:grpSpPr>
              <a:xfrm>
                <a:off x="8377366" y="1046921"/>
                <a:ext cx="3196416" cy="4167809"/>
                <a:chOff x="915524" y="934278"/>
                <a:chExt cx="3196416" cy="4167809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C7BE98FD-981C-A182-2EBE-E824C16D4500}"/>
                    </a:ext>
                  </a:extLst>
                </p:cNvPr>
                <p:cNvSpPr/>
                <p:nvPr/>
              </p:nvSpPr>
              <p:spPr>
                <a:xfrm>
                  <a:off x="944671" y="934278"/>
                  <a:ext cx="3167269" cy="4167809"/>
                </a:xfrm>
                <a:prstGeom prst="rect">
                  <a:avLst/>
                </a:prstGeom>
                <a:solidFill>
                  <a:srgbClr val="46B1E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9F3783E-2B0C-F78C-1A88-C7547FA462E8}"/>
                    </a:ext>
                  </a:extLst>
                </p:cNvPr>
                <p:cNvSpPr/>
                <p:nvPr/>
              </p:nvSpPr>
              <p:spPr>
                <a:xfrm>
                  <a:off x="1017557" y="3657598"/>
                  <a:ext cx="3021496" cy="510209"/>
                </a:xfrm>
                <a:prstGeom prst="rect">
                  <a:avLst/>
                </a:prstGeom>
                <a:solidFill>
                  <a:schemeClr val="tx2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b="1" dirty="0"/>
                    <a:t>재화</a:t>
                  </a:r>
                  <a:r>
                    <a:rPr lang="en-US" altLang="ko-KR" b="1" dirty="0"/>
                    <a:t>(</a:t>
                  </a:r>
                  <a:r>
                    <a:rPr lang="ko-KR" altLang="en-US" b="1" dirty="0"/>
                    <a:t>골드</a:t>
                  </a:r>
                  <a:r>
                    <a:rPr lang="en-US" altLang="ko-KR" b="1" dirty="0"/>
                    <a:t>)</a:t>
                  </a:r>
                  <a:endParaRPr lang="ko-KR" altLang="en-US" b="1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2B07535-6668-EE5F-9B04-D52C3E1C532C}"/>
                    </a:ext>
                  </a:extLst>
                </p:cNvPr>
                <p:cNvSpPr txBox="1"/>
                <p:nvPr/>
              </p:nvSpPr>
              <p:spPr>
                <a:xfrm>
                  <a:off x="915524" y="4394174"/>
                  <a:ext cx="31261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171450" indent="-171450">
                    <a:buFontTx/>
                    <a:buChar char="-"/>
                  </a:pPr>
                  <a:r>
                    <a:rPr lang="ko-KR" altLang="en-US" sz="1200" dirty="0">
                      <a:solidFill>
                        <a:schemeClr val="bg1"/>
                      </a:solidFill>
                    </a:rPr>
                    <a:t>플레이어가 의뢰인이 원하는 요구치의</a:t>
                  </a:r>
                  <a:br>
                    <a:rPr lang="en-US" altLang="ko-KR" sz="1200" dirty="0">
                      <a:solidFill>
                        <a:schemeClr val="bg1"/>
                      </a:solidFill>
                    </a:rPr>
                  </a:br>
                  <a:r>
                    <a:rPr lang="ko-KR" altLang="en-US" sz="1200" dirty="0" err="1">
                      <a:solidFill>
                        <a:schemeClr val="bg1"/>
                      </a:solidFill>
                    </a:rPr>
                    <a:t>포션을</a:t>
                  </a:r>
                  <a:r>
                    <a:rPr lang="ko-KR" altLang="en-US" sz="1200" dirty="0">
                      <a:solidFill>
                        <a:schemeClr val="bg1"/>
                      </a:solidFill>
                    </a:rPr>
                    <a:t> 제작하고 얻을 수 있는 보상이다</a:t>
                  </a:r>
                  <a:r>
                    <a:rPr lang="en-US" altLang="ko-KR" sz="1200" dirty="0">
                      <a:solidFill>
                        <a:schemeClr val="bg1"/>
                      </a:solidFill>
                    </a:rPr>
                    <a:t>.</a:t>
                  </a:r>
                  <a:endParaRPr lang="ko-KR" altLang="en-US" sz="1200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0" name="그래픽 39" descr="동전 윤곽선">
                <a:extLst>
                  <a:ext uri="{FF2B5EF4-FFF2-40B4-BE49-F238E27FC236}">
                    <a16:creationId xmlns:a16="http://schemas.microsoft.com/office/drawing/2014/main" id="{0178AFC8-5C72-AFDD-5A13-1AA5FB549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859574" y="1513786"/>
                <a:ext cx="2232000" cy="223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4621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D67E000-A48F-BC17-18C7-F15918ECF116}"/>
              </a:ext>
            </a:extLst>
          </p:cNvPr>
          <p:cNvGrpSpPr/>
          <p:nvPr/>
        </p:nvGrpSpPr>
        <p:grpSpPr>
          <a:xfrm>
            <a:off x="187739" y="150514"/>
            <a:ext cx="1497462" cy="496154"/>
            <a:chOff x="2082800" y="296700"/>
            <a:chExt cx="1497462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BEE38B-8E3F-23DC-6864-F4AD6FA37C14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76B127-BDB9-5312-35CB-7C543D0DA864}"/>
                </a:ext>
              </a:extLst>
            </p:cNvPr>
            <p:cNvSpPr txBox="1"/>
            <p:nvPr/>
          </p:nvSpPr>
          <p:spPr>
            <a:xfrm>
              <a:off x="2472266" y="31394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조작법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1D0EFEA-504A-E627-6B16-DE254E56D44F}"/>
              </a:ext>
            </a:extLst>
          </p:cNvPr>
          <p:cNvSpPr txBox="1"/>
          <p:nvPr/>
        </p:nvSpPr>
        <p:spPr>
          <a:xfrm>
            <a:off x="0" y="552107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마우스를 이용하여 클릭 혹은 </a:t>
            </a:r>
            <a:r>
              <a:rPr lang="ko-KR" altLang="en-US" b="1" dirty="0" err="1"/>
              <a:t>드래그하는</a:t>
            </a:r>
            <a:r>
              <a:rPr lang="ko-KR" altLang="en-US" b="1" dirty="0"/>
              <a:t> 방식으로 게임이 진행된다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464F5E-F8D5-4DE6-03C1-CF457174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 descr="텍스트, 스크린샷, 도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B42A682-FE2F-C615-23AE-8ACE43745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57" y="1115239"/>
            <a:ext cx="7421218" cy="4172862"/>
          </a:xfrm>
          <a:prstGeom prst="rect">
            <a:avLst/>
          </a:prstGeom>
        </p:spPr>
      </p:pic>
      <p:pic>
        <p:nvPicPr>
          <p:cNvPr id="12" name="그림 11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3BB0FE3-3B0B-F040-8A3C-933C12980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31" y="2539366"/>
            <a:ext cx="662304" cy="66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9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63EEEA9-37D4-3CF1-2570-C7F8174B455B}"/>
              </a:ext>
            </a:extLst>
          </p:cNvPr>
          <p:cNvGrpSpPr/>
          <p:nvPr/>
        </p:nvGrpSpPr>
        <p:grpSpPr>
          <a:xfrm>
            <a:off x="187739" y="150514"/>
            <a:ext cx="2529796" cy="496154"/>
            <a:chOff x="2082800" y="296700"/>
            <a:chExt cx="2529796" cy="4961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BEE38B-8E3F-23DC-6864-F4AD6FA37C14}"/>
                </a:ext>
              </a:extLst>
            </p:cNvPr>
            <p:cNvSpPr/>
            <p:nvPr/>
          </p:nvSpPr>
          <p:spPr>
            <a:xfrm>
              <a:off x="2082800" y="296700"/>
              <a:ext cx="220133" cy="496154"/>
            </a:xfrm>
            <a:prstGeom prst="rect">
              <a:avLst/>
            </a:prstGeom>
            <a:solidFill>
              <a:srgbClr val="47D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76B127-BDB9-5312-35CB-7C543D0DA864}"/>
                </a:ext>
              </a:extLst>
            </p:cNvPr>
            <p:cNvSpPr txBox="1"/>
            <p:nvPr/>
          </p:nvSpPr>
          <p:spPr>
            <a:xfrm>
              <a:off x="2472266" y="313945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플레이 흐름도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5E1FB71-EA34-3196-D099-931BD416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DF49286-C71B-50C6-C91A-BB13B603D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653" y="939869"/>
            <a:ext cx="4398695" cy="559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2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2283</TotalTime>
  <Words>956</Words>
  <Application>Microsoft Office PowerPoint</Application>
  <PresentationFormat>와이드스크린</PresentationFormat>
  <Paragraphs>232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포션 제조 게임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윤장혁(2017182026)</dc:creator>
  <cp:lastModifiedBy>장혁 윤</cp:lastModifiedBy>
  <cp:revision>57</cp:revision>
  <dcterms:created xsi:type="dcterms:W3CDTF">2024-07-29T00:20:08Z</dcterms:created>
  <dcterms:modified xsi:type="dcterms:W3CDTF">2025-03-17T13:50:10Z</dcterms:modified>
</cp:coreProperties>
</file>