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0" r:id="rId3"/>
    <p:sldId id="263" r:id="rId4"/>
    <p:sldId id="265" r:id="rId5"/>
    <p:sldId id="267" r:id="rId6"/>
    <p:sldId id="262" r:id="rId7"/>
    <p:sldId id="26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CAD17-7F80-4179-B869-ADDB22917E2F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45FD0-FD5F-4395-9E05-B5A769122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745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670F4-F527-9167-9736-38D5229F8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B7A0A7-E51C-6724-E872-B9E378ED0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55BB51-81D1-78CD-415E-93183B12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C332-D912-49BA-A5F6-229752A10FF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05B6FD-ABB6-423A-C933-C79EEB017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452041-EBC6-2357-E346-658EE8940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23096-7C6C-4AAD-8A41-61D38E855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715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7C2359-C413-DB70-3FBD-CD7C63D8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96DA18-D460-EFD5-E92B-58279F35E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4177CA-0B61-0CE2-855B-654A165A4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C332-D912-49BA-A5F6-229752A10FF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04188F-F85D-306A-7AD2-EEEC93F1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C6DE12-E29E-83AD-C0BC-D89EFA309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23096-7C6C-4AAD-8A41-61D38E855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49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7F7F1A-69DB-8CC5-0D92-9697F94FB5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C77336-E150-73DA-8431-DA1A4DD5B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794094-6CDC-5639-0115-A9B986927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C332-D912-49BA-A5F6-229752A10FF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19E8A0-B752-A814-4E70-4475F50B6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FEF013-EAF5-B93E-2437-616501AB7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23096-7C6C-4AAD-8A41-61D38E855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91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9B5AC-471C-A908-DA78-385CEC56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D92929-C26E-B927-6021-4FCA28D3B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C414C9-6AD9-B430-335E-7C78AF8BB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C332-D912-49BA-A5F6-229752A10FF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DC9232-ABD3-3E7C-C6E5-BA25B2987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C559E9-9891-BF8B-8049-207DEC4B2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23096-7C6C-4AAD-8A41-61D38E855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323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158D1-E47B-F74D-7C2F-836A2C737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34C67E-AE0F-2D55-DA68-CF9E31160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2EA655-112B-52E3-CF13-66F146636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C332-D912-49BA-A5F6-229752A10FF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AAC493-8665-1228-F1A9-CA20178ED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223258-74CE-65B8-0DDB-DA2A8A223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23096-7C6C-4AAD-8A41-61D38E855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07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617EB-A289-250D-7277-3B70CEE02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7652BE-88EC-28D7-483B-04BBB8D65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D3C336-B0EA-EBFD-1E06-7E7492EE2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ACB62A-9C80-1BB6-EB36-275F893CB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C332-D912-49BA-A5F6-229752A10FF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35392F-938C-3AFD-64D4-5F3FACB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98E106-B61C-0CBA-BC6B-F293E1CB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23096-7C6C-4AAD-8A41-61D38E855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06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20523-DFDD-B7D8-D857-7EC1D5F62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886F20-E306-EFA3-C49B-55850DF4E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744CF5-7DBE-DC0B-0D77-9C4B561A6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BB9689-6F67-7A64-4682-B5BC6D42F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087B96-D6E3-787F-2664-B04A185943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5C025E-FADD-6250-0464-01417E4FE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C332-D912-49BA-A5F6-229752A10FF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EED85A-93E2-AF7F-A8BD-4C79BD357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B2AA3C-6D09-EDB7-BB7C-879E396C0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23096-7C6C-4AAD-8A41-61D38E855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274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E508D-70EC-CC6D-7C22-0268B0DA0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205A6E-C1FA-6125-6C36-F2AFAAF5B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C332-D912-49BA-A5F6-229752A10FF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649343-8991-C411-BB78-008BC5EB9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72519A-E966-8C75-9D12-96C4C2E1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23096-7C6C-4AAD-8A41-61D38E855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679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C00318-1F78-B879-215B-F3BE85F94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C332-D912-49BA-A5F6-229752A10FF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F847B1-F6B9-A1BC-7AEC-2EAE1C0DF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DF1E3D-D0A7-889D-8051-45802A353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23096-7C6C-4AAD-8A41-61D38E855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257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4D20D-7200-EE35-3972-288760109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83C606-BFD1-FACC-BB24-CCD0ADD53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F23DFF-77C4-E9DC-69EB-B8D302418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A7B46F-3210-338F-D7D0-5FC951B36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C332-D912-49BA-A5F6-229752A10FF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559690-AD38-7EB4-278A-3A2FC1BFB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F055B6-7698-1ABB-2592-F57A4E894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23096-7C6C-4AAD-8A41-61D38E855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276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617704-CECF-0536-854E-08ABB314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51ADC8-E695-80DA-414A-F9F4E670DE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208CA1-7C89-049D-BDD9-07550A9D8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9EA546-E878-5C6E-B631-8D5AA1FD5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C332-D912-49BA-A5F6-229752A10FF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44CD99-3DB3-9F9C-B2F2-6A6F82AFA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938F30-4CA0-05F0-8DF2-3AE24DCFB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23096-7C6C-4AAD-8A41-61D38E855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4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0F663B-4F65-AC9A-448A-CE4D19907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7EE966-31D6-15AF-4F73-39D3720CA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8203F2-08BA-8719-0CC0-44F34D6F9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3C332-D912-49BA-A5F6-229752A10FF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45C5A6-041B-C330-1595-9BE4484A32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DB8EA5-21F1-E49B-039A-FA5121600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23096-7C6C-4AAD-8A41-61D38E855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076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예술, 스케치, 흑백이(가) 표시된 사진&#10;&#10;자동 생성된 설명">
            <a:extLst>
              <a:ext uri="{FF2B5EF4-FFF2-40B4-BE49-F238E27FC236}">
                <a16:creationId xmlns:a16="http://schemas.microsoft.com/office/drawing/2014/main" id="{F0D7C985-1094-1FFA-7940-4D7EBFCE96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284" y="0"/>
            <a:ext cx="7609431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D5D795-299A-32DE-B15A-4681EE6D81F2}"/>
              </a:ext>
            </a:extLst>
          </p:cNvPr>
          <p:cNvSpPr txBox="1"/>
          <p:nvPr/>
        </p:nvSpPr>
        <p:spPr>
          <a:xfrm>
            <a:off x="5398166" y="2774500"/>
            <a:ext cx="1556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일반 몬스터 행동 흐름도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1792D1-F7A5-41A5-7048-F325616EF274}"/>
              </a:ext>
            </a:extLst>
          </p:cNvPr>
          <p:cNvSpPr txBox="1"/>
          <p:nvPr/>
        </p:nvSpPr>
        <p:spPr>
          <a:xfrm>
            <a:off x="8971722" y="5989983"/>
            <a:ext cx="3021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2024.02.04 </a:t>
            </a:r>
            <a:r>
              <a:rPr lang="ko-KR" altLang="en-US" sz="1200" dirty="0">
                <a:solidFill>
                  <a:schemeClr val="bg1"/>
                </a:solidFill>
              </a:rPr>
              <a:t>강성민</a:t>
            </a:r>
          </a:p>
        </p:txBody>
      </p:sp>
    </p:spTree>
    <p:extLst>
      <p:ext uri="{BB962C8B-B14F-4D97-AF65-F5344CB8AC3E}">
        <p14:creationId xmlns:p14="http://schemas.microsoft.com/office/powerpoint/2010/main" val="231014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04B746-4EEC-014A-4BB6-543678597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예술, 스케치, 흑백이(가) 표시된 사진&#10;&#10;자동 생성된 설명">
            <a:extLst>
              <a:ext uri="{FF2B5EF4-FFF2-40B4-BE49-F238E27FC236}">
                <a16:creationId xmlns:a16="http://schemas.microsoft.com/office/drawing/2014/main" id="{88C85455-EEB2-0D44-3094-D68CD865D0F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284" y="0"/>
            <a:ext cx="760943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E34323-5566-5728-A595-EE8952764D1C}"/>
              </a:ext>
            </a:extLst>
          </p:cNvPr>
          <p:cNvSpPr txBox="1"/>
          <p:nvPr/>
        </p:nvSpPr>
        <p:spPr>
          <a:xfrm>
            <a:off x="682487" y="675861"/>
            <a:ext cx="593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일반 몬스터</a:t>
            </a:r>
            <a:r>
              <a:rPr lang="en-US" altLang="ko-KR" dirty="0">
                <a:solidFill>
                  <a:schemeClr val="bg1"/>
                </a:solidFill>
              </a:rPr>
              <a:t> – </a:t>
            </a:r>
            <a:r>
              <a:rPr lang="ko-KR" altLang="en-US" dirty="0" err="1">
                <a:solidFill>
                  <a:schemeClr val="bg1"/>
                </a:solidFill>
              </a:rPr>
              <a:t>쩌리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임시 이름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83A3D5-1BFE-3677-5E04-B6854A562B04}"/>
              </a:ext>
            </a:extLst>
          </p:cNvPr>
          <p:cNvSpPr txBox="1"/>
          <p:nvPr/>
        </p:nvSpPr>
        <p:spPr>
          <a:xfrm>
            <a:off x="992605" y="1618247"/>
            <a:ext cx="98237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행동 로직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몬스터가 취하는 행동을 적어보자면</a:t>
            </a:r>
            <a:r>
              <a:rPr lang="en-US" altLang="ko-KR" dirty="0">
                <a:solidFill>
                  <a:schemeClr val="bg1"/>
                </a:solidFill>
              </a:rPr>
              <a:t>...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ko-KR" altLang="en-US" dirty="0">
                <a:solidFill>
                  <a:schemeClr val="bg1"/>
                </a:solidFill>
              </a:rPr>
              <a:t>플레이어 발견 전 </a:t>
            </a:r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ko-KR" altLang="en-US" dirty="0">
                <a:solidFill>
                  <a:schemeClr val="bg1"/>
                </a:solidFill>
              </a:rPr>
              <a:t>미리 지정해둔 행동을 한다</a:t>
            </a:r>
            <a:r>
              <a:rPr lang="en-US" altLang="ko-KR" dirty="0">
                <a:solidFill>
                  <a:schemeClr val="bg1"/>
                </a:solidFill>
              </a:rPr>
              <a:t>.( </a:t>
            </a:r>
            <a:r>
              <a:rPr lang="ko-KR" altLang="en-US" dirty="0">
                <a:solidFill>
                  <a:schemeClr val="bg1"/>
                </a:solidFill>
              </a:rPr>
              <a:t>일정 거리 순찰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대기 등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ko-KR" altLang="en-US" dirty="0">
                <a:solidFill>
                  <a:schemeClr val="bg1"/>
                </a:solidFill>
              </a:rPr>
              <a:t>플레이어 발견 후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플레이어가 일정 거리 이내로 들어와서 시야에 들어왔을 경우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r>
              <a:rPr lang="ko-KR" altLang="en-US" dirty="0" err="1">
                <a:solidFill>
                  <a:schemeClr val="bg1"/>
                </a:solidFill>
              </a:rPr>
              <a:t>ㄴ</a:t>
            </a:r>
            <a:r>
              <a:rPr lang="ko-KR" altLang="en-US" dirty="0">
                <a:solidFill>
                  <a:schemeClr val="bg1"/>
                </a:solidFill>
              </a:rPr>
              <a:t> 플레이어 발견 시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경계 상태로 들어간다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 err="1">
                <a:solidFill>
                  <a:schemeClr val="bg1"/>
                </a:solidFill>
              </a:rPr>
              <a:t>ㄴ</a:t>
            </a:r>
            <a:r>
              <a:rPr lang="ko-KR" altLang="en-US" dirty="0">
                <a:solidFill>
                  <a:schemeClr val="bg1"/>
                </a:solidFill>
              </a:rPr>
              <a:t> 경계 상태 시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플레이어에게 </a:t>
            </a:r>
            <a:r>
              <a:rPr lang="ko-KR" altLang="en-US" dirty="0" err="1">
                <a:solidFill>
                  <a:schemeClr val="bg1"/>
                </a:solidFill>
              </a:rPr>
              <a:t>락</a:t>
            </a:r>
            <a:r>
              <a:rPr lang="ko-KR" altLang="en-US" dirty="0">
                <a:solidFill>
                  <a:schemeClr val="bg1"/>
                </a:solidFill>
              </a:rPr>
              <a:t> 온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 err="1">
                <a:solidFill>
                  <a:schemeClr val="bg1"/>
                </a:solidFill>
              </a:rPr>
              <a:t>ㄴ</a:t>
            </a:r>
            <a:r>
              <a:rPr lang="ko-KR" altLang="en-US" dirty="0">
                <a:solidFill>
                  <a:schemeClr val="bg1"/>
                </a:solidFill>
              </a:rPr>
              <a:t> 플레이어가 일정 거리 이내로 추가로 들어왔을 경우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경계 상태에서 공격 상태로 </a:t>
            </a:r>
            <a:r>
              <a:rPr lang="ko-KR" altLang="en-US" dirty="0" err="1">
                <a:solidFill>
                  <a:schemeClr val="bg1"/>
                </a:solidFill>
              </a:rPr>
              <a:t>넘어감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- </a:t>
            </a:r>
            <a:r>
              <a:rPr lang="ko-KR" altLang="en-US" dirty="0">
                <a:solidFill>
                  <a:schemeClr val="bg1"/>
                </a:solidFill>
              </a:rPr>
              <a:t>공격 상태 시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몬스터가 플레이어에게 접근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공격 시도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- </a:t>
            </a:r>
            <a:r>
              <a:rPr lang="ko-KR" altLang="en-US" dirty="0">
                <a:solidFill>
                  <a:schemeClr val="bg1"/>
                </a:solidFill>
              </a:rPr>
              <a:t>스태미나가 다 떨어질 때까지 공격 후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스태미나가 떨어지면 </a:t>
            </a:r>
            <a:r>
              <a:rPr lang="ko-KR" altLang="en-US" dirty="0" err="1">
                <a:solidFill>
                  <a:schemeClr val="bg1"/>
                </a:solidFill>
              </a:rPr>
              <a:t>락온</a:t>
            </a:r>
            <a:r>
              <a:rPr lang="ko-KR" altLang="en-US" dirty="0">
                <a:solidFill>
                  <a:schemeClr val="bg1"/>
                </a:solidFill>
              </a:rPr>
              <a:t> 유지한 상태로 일정 거리까지 뒤로 이동하여 대치 상태 유지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	</a:t>
            </a:r>
            <a:r>
              <a:rPr lang="en-US" altLang="ko-KR" dirty="0">
                <a:solidFill>
                  <a:schemeClr val="bg1"/>
                </a:solidFill>
              </a:rPr>
              <a:t>- 2</a:t>
            </a:r>
            <a:r>
              <a:rPr lang="ko-KR" altLang="en-US" dirty="0">
                <a:solidFill>
                  <a:schemeClr val="bg1"/>
                </a:solidFill>
              </a:rPr>
              <a:t>회 공격할 수 있는 스태미나 회복 후 다시 공격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8432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04B746-4EEC-014A-4BB6-543678597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예술, 스케치, 흑백이(가) 표시된 사진&#10;&#10;자동 생성된 설명">
            <a:extLst>
              <a:ext uri="{FF2B5EF4-FFF2-40B4-BE49-F238E27FC236}">
                <a16:creationId xmlns:a16="http://schemas.microsoft.com/office/drawing/2014/main" id="{88C85455-EEB2-0D44-3094-D68CD865D0F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284" y="0"/>
            <a:ext cx="760943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E34323-5566-5728-A595-EE8952764D1C}"/>
              </a:ext>
            </a:extLst>
          </p:cNvPr>
          <p:cNvSpPr txBox="1"/>
          <p:nvPr/>
        </p:nvSpPr>
        <p:spPr>
          <a:xfrm>
            <a:off x="682487" y="675861"/>
            <a:ext cx="593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일반 몬스터</a:t>
            </a:r>
            <a:r>
              <a:rPr lang="en-US" altLang="ko-KR" dirty="0">
                <a:solidFill>
                  <a:schemeClr val="bg1"/>
                </a:solidFill>
              </a:rPr>
              <a:t> – </a:t>
            </a:r>
            <a:r>
              <a:rPr lang="ko-KR" altLang="en-US" dirty="0" err="1">
                <a:solidFill>
                  <a:schemeClr val="bg1"/>
                </a:solidFill>
              </a:rPr>
              <a:t>쩌리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임시 이름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83A3D5-1BFE-3677-5E04-B6854A562B04}"/>
              </a:ext>
            </a:extLst>
          </p:cNvPr>
          <p:cNvSpPr txBox="1"/>
          <p:nvPr/>
        </p:nvSpPr>
        <p:spPr>
          <a:xfrm>
            <a:off x="992605" y="1618247"/>
            <a:ext cx="9823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미리 지정한 행동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일반 몬스터는 미리 지정한 </a:t>
            </a:r>
            <a:r>
              <a:rPr lang="en-US" altLang="ko-KR" dirty="0">
                <a:solidFill>
                  <a:schemeClr val="bg1"/>
                </a:solidFill>
              </a:rPr>
              <a:t>A</a:t>
            </a:r>
            <a:r>
              <a:rPr lang="ko-KR" altLang="en-US" dirty="0">
                <a:solidFill>
                  <a:schemeClr val="bg1"/>
                </a:solidFill>
              </a:rPr>
              <a:t> 지점부터 </a:t>
            </a:r>
            <a:r>
              <a:rPr lang="en-US" altLang="ko-KR" dirty="0">
                <a:solidFill>
                  <a:schemeClr val="bg1"/>
                </a:solidFill>
              </a:rPr>
              <a:t>B </a:t>
            </a:r>
            <a:r>
              <a:rPr lang="ko-KR" altLang="en-US" dirty="0">
                <a:solidFill>
                  <a:schemeClr val="bg1"/>
                </a:solidFill>
              </a:rPr>
              <a:t>지점까지의 거리를 왕복하며 순찰한다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A</a:t>
            </a:r>
            <a:r>
              <a:rPr lang="ko-KR" altLang="en-US" dirty="0">
                <a:solidFill>
                  <a:schemeClr val="bg1"/>
                </a:solidFill>
              </a:rPr>
              <a:t>지점만 설정되어 있을 경우 제자리에서 지정한 방향을 바라보며 </a:t>
            </a:r>
            <a:r>
              <a:rPr lang="en-US" altLang="ko-KR" dirty="0">
                <a:solidFill>
                  <a:schemeClr val="bg1"/>
                </a:solidFill>
              </a:rPr>
              <a:t>IDLE</a:t>
            </a:r>
            <a:r>
              <a:rPr lang="ko-KR" altLang="en-US" dirty="0">
                <a:solidFill>
                  <a:schemeClr val="bg1"/>
                </a:solidFill>
              </a:rPr>
              <a:t> 상태로 있는다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몬스터는 기본적으로 자신의 </a:t>
            </a:r>
            <a:r>
              <a:rPr lang="ko-KR" altLang="en-US" dirty="0" err="1">
                <a:solidFill>
                  <a:schemeClr val="bg1"/>
                </a:solidFill>
              </a:rPr>
              <a:t>스태미너가</a:t>
            </a:r>
            <a:r>
              <a:rPr lang="ko-KR" altLang="en-US" dirty="0">
                <a:solidFill>
                  <a:schemeClr val="bg1"/>
                </a:solidFill>
              </a:rPr>
              <a:t> 다 떨어질 때까지 행동 지속</a:t>
            </a:r>
            <a:r>
              <a:rPr lang="en-US" altLang="ko-KR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4597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04B746-4EEC-014A-4BB6-543678597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예술, 스케치, 흑백이(가) 표시된 사진&#10;&#10;자동 생성된 설명">
            <a:extLst>
              <a:ext uri="{FF2B5EF4-FFF2-40B4-BE49-F238E27FC236}">
                <a16:creationId xmlns:a16="http://schemas.microsoft.com/office/drawing/2014/main" id="{88C85455-EEB2-0D44-3094-D68CD865D0F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284" y="0"/>
            <a:ext cx="760943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E34323-5566-5728-A595-EE8952764D1C}"/>
              </a:ext>
            </a:extLst>
          </p:cNvPr>
          <p:cNvSpPr txBox="1"/>
          <p:nvPr/>
        </p:nvSpPr>
        <p:spPr>
          <a:xfrm>
            <a:off x="682487" y="675861"/>
            <a:ext cx="593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일반 몬스터</a:t>
            </a:r>
            <a:r>
              <a:rPr lang="en-US" altLang="ko-KR" dirty="0">
                <a:solidFill>
                  <a:schemeClr val="bg1"/>
                </a:solidFill>
              </a:rPr>
              <a:t> – </a:t>
            </a:r>
            <a:r>
              <a:rPr lang="ko-KR" altLang="en-US" dirty="0" err="1">
                <a:solidFill>
                  <a:schemeClr val="bg1"/>
                </a:solidFill>
              </a:rPr>
              <a:t>쩌리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임시 이름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83A3D5-1BFE-3677-5E04-B6854A562B04}"/>
              </a:ext>
            </a:extLst>
          </p:cNvPr>
          <p:cNvSpPr txBox="1"/>
          <p:nvPr/>
        </p:nvSpPr>
        <p:spPr>
          <a:xfrm>
            <a:off x="992605" y="1618247"/>
            <a:ext cx="98237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플레이어가 몬스터의 탐지 범위 내에 들어왔을 경우</a:t>
            </a:r>
            <a:r>
              <a:rPr lang="en-US" altLang="ko-KR" dirty="0">
                <a:solidFill>
                  <a:schemeClr val="bg1"/>
                </a:solidFill>
              </a:rPr>
              <a:t>(player detect)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몬스터는 경계 상태에 </a:t>
            </a:r>
            <a:r>
              <a:rPr lang="ko-KR" altLang="en-US" dirty="0" err="1">
                <a:solidFill>
                  <a:schemeClr val="bg1"/>
                </a:solidFill>
              </a:rPr>
              <a:t>들어감</a:t>
            </a:r>
            <a:r>
              <a:rPr lang="en-US" altLang="ko-KR" dirty="0">
                <a:solidFill>
                  <a:schemeClr val="bg1"/>
                </a:solidFill>
              </a:rPr>
              <a:t>. &gt; </a:t>
            </a:r>
            <a:r>
              <a:rPr lang="ko-KR" altLang="en-US" dirty="0">
                <a:solidFill>
                  <a:schemeClr val="bg1"/>
                </a:solidFill>
              </a:rPr>
              <a:t>경계 상태에서는 플레이어에게 </a:t>
            </a:r>
            <a:r>
              <a:rPr lang="ko-KR" altLang="en-US" dirty="0" err="1">
                <a:solidFill>
                  <a:schemeClr val="bg1"/>
                </a:solidFill>
              </a:rPr>
              <a:t>락</a:t>
            </a:r>
            <a:r>
              <a:rPr lang="ko-KR" altLang="en-US" dirty="0">
                <a:solidFill>
                  <a:schemeClr val="bg1"/>
                </a:solidFill>
              </a:rPr>
              <a:t> 온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이후 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초 간 대치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초 간 대치 이후 걸어서 </a:t>
            </a:r>
            <a:r>
              <a:rPr lang="en-US" altLang="ko-KR" dirty="0">
                <a:solidFill>
                  <a:schemeClr val="bg1"/>
                </a:solidFill>
              </a:rPr>
              <a:t>player</a:t>
            </a:r>
            <a:r>
              <a:rPr lang="ko-KR" altLang="en-US" dirty="0">
                <a:solidFill>
                  <a:schemeClr val="bg1"/>
                </a:solidFill>
              </a:rPr>
              <a:t>에게 접근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Action </a:t>
            </a:r>
            <a:r>
              <a:rPr lang="ko-KR" altLang="en-US" dirty="0">
                <a:solidFill>
                  <a:schemeClr val="bg1"/>
                </a:solidFill>
              </a:rPr>
              <a:t>범위 안까지 접근 시 플레이어 추격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플레이어가 </a:t>
            </a:r>
            <a:r>
              <a:rPr lang="en-US" altLang="ko-KR" dirty="0">
                <a:solidFill>
                  <a:schemeClr val="bg1"/>
                </a:solidFill>
              </a:rPr>
              <a:t>action </a:t>
            </a:r>
            <a:r>
              <a:rPr lang="ko-KR" altLang="en-US" dirty="0">
                <a:solidFill>
                  <a:schemeClr val="bg1"/>
                </a:solidFill>
              </a:rPr>
              <a:t>범위 내에 들어왔을 경우 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공격 범위 내로 들어올 때까지 추격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공격 범위 내로 들어왔을 경우 공격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공격 중 </a:t>
            </a:r>
            <a:r>
              <a:rPr lang="ko-KR" altLang="en-US" dirty="0" err="1">
                <a:solidFill>
                  <a:schemeClr val="bg1"/>
                </a:solidFill>
              </a:rPr>
              <a:t>스태미너가</a:t>
            </a:r>
            <a:r>
              <a:rPr lang="ko-KR" altLang="en-US" dirty="0">
                <a:solidFill>
                  <a:schemeClr val="bg1"/>
                </a:solidFill>
              </a:rPr>
              <a:t> 다 떨어졌을 경우 대기 상태로 </a:t>
            </a:r>
            <a:r>
              <a:rPr lang="ko-KR" altLang="en-US" dirty="0" err="1">
                <a:solidFill>
                  <a:schemeClr val="bg1"/>
                </a:solidFill>
              </a:rPr>
              <a:t>들어감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대기</a:t>
            </a:r>
            <a:r>
              <a:rPr lang="en-US" altLang="ko-KR" dirty="0">
                <a:solidFill>
                  <a:schemeClr val="bg1"/>
                </a:solidFill>
              </a:rPr>
              <a:t>(stand by)</a:t>
            </a:r>
            <a:r>
              <a:rPr lang="ko-KR" altLang="en-US" dirty="0">
                <a:solidFill>
                  <a:schemeClr val="bg1"/>
                </a:solidFill>
              </a:rPr>
              <a:t> 상태 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플레이어와 최대 공격 범위까지 떨어진 후 </a:t>
            </a:r>
            <a:r>
              <a:rPr lang="ko-KR" altLang="en-US" dirty="0" err="1">
                <a:solidFill>
                  <a:schemeClr val="bg1"/>
                </a:solidFill>
              </a:rPr>
              <a:t>락</a:t>
            </a:r>
            <a:r>
              <a:rPr lang="ko-KR" altLang="en-US" dirty="0">
                <a:solidFill>
                  <a:schemeClr val="bg1"/>
                </a:solidFill>
              </a:rPr>
              <a:t> 온 상태 유지하며 대치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플레이어와의 최대 거리는 액션 범위와 같다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9094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04B746-4EEC-014A-4BB6-543678597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예술, 스케치, 흑백이(가) 표시된 사진&#10;&#10;자동 생성된 설명">
            <a:extLst>
              <a:ext uri="{FF2B5EF4-FFF2-40B4-BE49-F238E27FC236}">
                <a16:creationId xmlns:a16="http://schemas.microsoft.com/office/drawing/2014/main" id="{88C85455-EEB2-0D44-3094-D68CD865D0F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284" y="0"/>
            <a:ext cx="760943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E34323-5566-5728-A595-EE8952764D1C}"/>
              </a:ext>
            </a:extLst>
          </p:cNvPr>
          <p:cNvSpPr txBox="1"/>
          <p:nvPr/>
        </p:nvSpPr>
        <p:spPr>
          <a:xfrm>
            <a:off x="682487" y="675861"/>
            <a:ext cx="593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일반 몬스터</a:t>
            </a:r>
            <a:r>
              <a:rPr lang="en-US" altLang="ko-KR" dirty="0">
                <a:solidFill>
                  <a:schemeClr val="bg1"/>
                </a:solidFill>
              </a:rPr>
              <a:t> – </a:t>
            </a:r>
            <a:r>
              <a:rPr lang="ko-KR" altLang="en-US" dirty="0" err="1">
                <a:solidFill>
                  <a:schemeClr val="bg1"/>
                </a:solidFill>
              </a:rPr>
              <a:t>쩌리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임시 이름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83A3D5-1BFE-3677-5E04-B6854A562B04}"/>
              </a:ext>
            </a:extLst>
          </p:cNvPr>
          <p:cNvSpPr txBox="1"/>
          <p:nvPr/>
        </p:nvSpPr>
        <p:spPr>
          <a:xfrm>
            <a:off x="1184107" y="1273940"/>
            <a:ext cx="982378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Idle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</a:rPr>
              <a:t>제자리에 가만히 있는다</a:t>
            </a:r>
            <a:r>
              <a:rPr lang="en-US" altLang="ko-KR" sz="1600" dirty="0">
                <a:solidFill>
                  <a:schemeClr val="bg1"/>
                </a:solidFill>
              </a:rPr>
              <a:t>. 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Patrol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</a:rPr>
              <a:t>지정 범위를 왕복하며 순찰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Previse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</a:rPr>
              <a:t>플레이어를 발견한 상태</a:t>
            </a:r>
            <a:r>
              <a:rPr lang="en-US" altLang="ko-KR" sz="1600" dirty="0">
                <a:solidFill>
                  <a:schemeClr val="bg1"/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bg1"/>
                </a:solidFill>
              </a:rPr>
              <a:t>2</a:t>
            </a:r>
            <a:r>
              <a:rPr lang="ko-KR" altLang="en-US" sz="1600" dirty="0">
                <a:solidFill>
                  <a:schemeClr val="bg1"/>
                </a:solidFill>
              </a:rPr>
              <a:t>초간 제자리에 멈춰 경계 후 플레이어가 </a:t>
            </a:r>
            <a:r>
              <a:rPr lang="en-US" altLang="ko-KR" sz="1600" dirty="0">
                <a:solidFill>
                  <a:schemeClr val="bg1"/>
                </a:solidFill>
              </a:rPr>
              <a:t>action </a:t>
            </a:r>
            <a:r>
              <a:rPr lang="ko-KR" altLang="en-US" sz="1600" dirty="0">
                <a:solidFill>
                  <a:schemeClr val="bg1"/>
                </a:solidFill>
              </a:rPr>
              <a:t>범위 안에 들어올 때까지 걸어서 접근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Chase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</a:rPr>
              <a:t>액션 범위 안에 플레이어가 들어왔지만 공격 범위에는 들어오지 않은 상태</a:t>
            </a:r>
            <a:r>
              <a:rPr lang="en-US" altLang="ko-KR" sz="1600" dirty="0">
                <a:solidFill>
                  <a:schemeClr val="bg1"/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</a:rPr>
              <a:t>플레이어가 공격 범위 안으로 들어 올 때까지 뛰어서 접근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</a:rPr>
              <a:t>스태미나가 다 떨어졌으나 액션 범위 안에 플레이어가 존재할 경우 걸어서 계속 추격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</a:rPr>
              <a:t>스태미나가 다 떨어졌고 액션 범위 안에 플레이어가 존재하지 않을 경우 원위치로 복귀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Attack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</a:rPr>
              <a:t>액션 범위 안에 플레이어가 존재하고 공격 범위 안에도 들어온 상태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</a:rPr>
              <a:t>스태미나가 다 떨어질 때까지 공격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Stand by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bg1"/>
                </a:solidFill>
              </a:rPr>
              <a:t>Attack </a:t>
            </a:r>
            <a:r>
              <a:rPr lang="ko-KR" altLang="en-US" sz="1600" dirty="0">
                <a:solidFill>
                  <a:schemeClr val="bg1"/>
                </a:solidFill>
              </a:rPr>
              <a:t>중 스태미나가 다 떨어진 상태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</a:rPr>
              <a:t>최대 공격 범위까지 거리를 벌린 후 </a:t>
            </a:r>
            <a:r>
              <a:rPr lang="ko-KR" altLang="en-US" sz="1600" dirty="0" err="1">
                <a:solidFill>
                  <a:schemeClr val="bg1"/>
                </a:solidFill>
              </a:rPr>
              <a:t>락</a:t>
            </a:r>
            <a:r>
              <a:rPr lang="ko-KR" altLang="en-US" sz="1600" dirty="0">
                <a:solidFill>
                  <a:schemeClr val="bg1"/>
                </a:solidFill>
              </a:rPr>
              <a:t> 온 유지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</a:rPr>
              <a:t>플레이어와의 최대 거리는 액션 범위와 같다</a:t>
            </a:r>
            <a:r>
              <a:rPr lang="en-US" altLang="ko-KR" sz="1600" dirty="0">
                <a:solidFill>
                  <a:schemeClr val="bg1"/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</a:rPr>
              <a:t>액션 범위 밖으로 플레이어가 나가지 않도록 걸어서 접근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0601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04B746-4EEC-014A-4BB6-543678597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예술, 스케치, 흑백이(가) 표시된 사진&#10;&#10;자동 생성된 설명">
            <a:extLst>
              <a:ext uri="{FF2B5EF4-FFF2-40B4-BE49-F238E27FC236}">
                <a16:creationId xmlns:a16="http://schemas.microsoft.com/office/drawing/2014/main" id="{88C85455-EEB2-0D44-3094-D68CD865D0F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284" y="0"/>
            <a:ext cx="7609431" cy="6858000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CF0AB957-49A5-1467-9EBA-A5EE6C5FE25D}"/>
              </a:ext>
            </a:extLst>
          </p:cNvPr>
          <p:cNvSpPr/>
          <p:nvPr/>
        </p:nvSpPr>
        <p:spPr>
          <a:xfrm>
            <a:off x="2876080" y="377882"/>
            <a:ext cx="6439839" cy="6102235"/>
          </a:xfrm>
          <a:prstGeom prst="ellipse">
            <a:avLst/>
          </a:prstGeom>
          <a:solidFill>
            <a:schemeClr val="bg2">
              <a:alpha val="3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095F242-DC38-4743-ECDC-2FCFFEDDE02C}"/>
              </a:ext>
            </a:extLst>
          </p:cNvPr>
          <p:cNvSpPr/>
          <p:nvPr/>
        </p:nvSpPr>
        <p:spPr>
          <a:xfrm>
            <a:off x="4349305" y="377883"/>
            <a:ext cx="3493388" cy="3286344"/>
          </a:xfrm>
          <a:prstGeom prst="ellipse">
            <a:avLst/>
          </a:prstGeom>
          <a:solidFill>
            <a:schemeClr val="bg2">
              <a:alpha val="3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003766E-8ABE-4FBD-555C-446A7A8E232F}"/>
              </a:ext>
            </a:extLst>
          </p:cNvPr>
          <p:cNvSpPr/>
          <p:nvPr/>
        </p:nvSpPr>
        <p:spPr>
          <a:xfrm>
            <a:off x="5692940" y="0"/>
            <a:ext cx="806116" cy="7880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몬스터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9D3322-3BCF-ACC7-B10D-0B1BDB18FA93}"/>
              </a:ext>
            </a:extLst>
          </p:cNvPr>
          <p:cNvSpPr txBox="1"/>
          <p:nvPr/>
        </p:nvSpPr>
        <p:spPr>
          <a:xfrm>
            <a:off x="4708114" y="4029053"/>
            <a:ext cx="277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detect</a:t>
            </a:r>
            <a:r>
              <a:rPr lang="ko-KR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범위</a:t>
            </a:r>
            <a:r>
              <a:rPr lang="en-US" altLang="ko-KR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시야</a:t>
            </a:r>
            <a:r>
              <a:rPr lang="en-US" altLang="ko-KR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)</a:t>
            </a:r>
            <a:endParaRPr lang="ko-KR" alt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부분 원형 16">
            <a:extLst>
              <a:ext uri="{FF2B5EF4-FFF2-40B4-BE49-F238E27FC236}">
                <a16:creationId xmlns:a16="http://schemas.microsoft.com/office/drawing/2014/main" id="{B5AB6449-716B-D228-5374-B053C7BE4D47}"/>
              </a:ext>
            </a:extLst>
          </p:cNvPr>
          <p:cNvSpPr/>
          <p:nvPr/>
        </p:nvSpPr>
        <p:spPr>
          <a:xfrm>
            <a:off x="5403569" y="0"/>
            <a:ext cx="1384853" cy="1348403"/>
          </a:xfrm>
          <a:prstGeom prst="pie">
            <a:avLst>
              <a:gd name="adj1" fmla="val 1494942"/>
              <a:gd name="adj2" fmla="val 9177686"/>
            </a:avLst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3F209D-C7D6-ED41-3406-9143D308AD15}"/>
              </a:ext>
            </a:extLst>
          </p:cNvPr>
          <p:cNvSpPr txBox="1"/>
          <p:nvPr/>
        </p:nvSpPr>
        <p:spPr>
          <a:xfrm>
            <a:off x="4708114" y="1906631"/>
            <a:ext cx="277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Action </a:t>
            </a:r>
            <a:r>
              <a:rPr lang="ko-KR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범위</a:t>
            </a:r>
            <a:r>
              <a:rPr lang="en-US" altLang="ko-KR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시야</a:t>
            </a:r>
            <a:r>
              <a:rPr lang="en-US" altLang="ko-KR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)</a:t>
            </a:r>
            <a:endParaRPr lang="ko-KR" alt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94A008-2FDB-F8EB-D2C5-9B85AAF1BC81}"/>
              </a:ext>
            </a:extLst>
          </p:cNvPr>
          <p:cNvSpPr txBox="1"/>
          <p:nvPr/>
        </p:nvSpPr>
        <p:spPr>
          <a:xfrm>
            <a:off x="5692940" y="894522"/>
            <a:ext cx="8061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공격범위</a:t>
            </a:r>
          </a:p>
        </p:txBody>
      </p:sp>
    </p:spTree>
    <p:extLst>
      <p:ext uri="{BB962C8B-B14F-4D97-AF65-F5344CB8AC3E}">
        <p14:creationId xmlns:p14="http://schemas.microsoft.com/office/powerpoint/2010/main" val="3955237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04B746-4EEC-014A-4BB6-543678597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예술, 스케치, 흑백이(가) 표시된 사진&#10;&#10;자동 생성된 설명">
            <a:extLst>
              <a:ext uri="{FF2B5EF4-FFF2-40B4-BE49-F238E27FC236}">
                <a16:creationId xmlns:a16="http://schemas.microsoft.com/office/drawing/2014/main" id="{88C85455-EEB2-0D44-3094-D68CD865D0F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441" y="0"/>
            <a:ext cx="7609431" cy="6858000"/>
          </a:xfrm>
          <a:prstGeom prst="rect">
            <a:avLst/>
          </a:prstGeom>
        </p:spPr>
      </p:pic>
      <p:grpSp>
        <p:nvGrpSpPr>
          <p:cNvPr id="66" name="그룹 65">
            <a:extLst>
              <a:ext uri="{FF2B5EF4-FFF2-40B4-BE49-F238E27FC236}">
                <a16:creationId xmlns:a16="http://schemas.microsoft.com/office/drawing/2014/main" id="{6E557A97-266A-4C91-3F65-9338E0BBF327}"/>
              </a:ext>
            </a:extLst>
          </p:cNvPr>
          <p:cNvGrpSpPr/>
          <p:nvPr/>
        </p:nvGrpSpPr>
        <p:grpSpPr>
          <a:xfrm>
            <a:off x="295810" y="1711285"/>
            <a:ext cx="11600380" cy="4045825"/>
            <a:chOff x="262773" y="1777459"/>
            <a:chExt cx="11447098" cy="3200804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A495C6AB-147A-F25E-D3EB-C437628BE24F}"/>
                </a:ext>
              </a:extLst>
            </p:cNvPr>
            <p:cNvGrpSpPr/>
            <p:nvPr/>
          </p:nvGrpSpPr>
          <p:grpSpPr>
            <a:xfrm>
              <a:off x="262773" y="1777459"/>
              <a:ext cx="7912853" cy="1989927"/>
              <a:chOff x="371595" y="1516074"/>
              <a:chExt cx="9865659" cy="3980039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BE082C16-4B18-9528-5354-226F953DE490}"/>
                  </a:ext>
                </a:extLst>
              </p:cNvPr>
              <p:cNvSpPr/>
              <p:nvPr/>
            </p:nvSpPr>
            <p:spPr>
              <a:xfrm>
                <a:off x="1694718" y="1516074"/>
                <a:ext cx="1313446" cy="50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/>
                  <a:t>IDLE</a:t>
                </a:r>
                <a:endParaRPr lang="ko-KR" altLang="en-US" sz="1600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00F32208-492C-804F-FB08-FEC246E0A142}"/>
                  </a:ext>
                </a:extLst>
              </p:cNvPr>
              <p:cNvSpPr/>
              <p:nvPr/>
            </p:nvSpPr>
            <p:spPr>
              <a:xfrm>
                <a:off x="1694717" y="3858737"/>
                <a:ext cx="1313446" cy="50322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/>
                  <a:t>patrol</a:t>
                </a:r>
                <a:endParaRPr lang="ko-KR" altLang="en-US" sz="1600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2309EFD7-3EA6-E3E1-1EC9-988E00AE39DC}"/>
                  </a:ext>
                </a:extLst>
              </p:cNvPr>
              <p:cNvSpPr/>
              <p:nvPr/>
            </p:nvSpPr>
            <p:spPr>
              <a:xfrm>
                <a:off x="8565049" y="2684152"/>
                <a:ext cx="1313446" cy="50321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/>
                  <a:t>action</a:t>
                </a:r>
                <a:endParaRPr lang="ko-KR" altLang="en-US" sz="1600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04C6B458-7250-5326-1A2F-7B3BACB52FA4}"/>
                  </a:ext>
                </a:extLst>
              </p:cNvPr>
              <p:cNvSpPr/>
              <p:nvPr/>
            </p:nvSpPr>
            <p:spPr>
              <a:xfrm>
                <a:off x="4000921" y="2688338"/>
                <a:ext cx="1313446" cy="50322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/>
                  <a:t>previse</a:t>
                </a:r>
                <a:endParaRPr lang="ko-KR" altLang="en-US" sz="1600" dirty="0"/>
              </a:p>
            </p:txBody>
          </p:sp>
          <p:sp>
            <p:nvSpPr>
              <p:cNvPr id="14" name="순서도: 판단 13">
                <a:extLst>
                  <a:ext uri="{FF2B5EF4-FFF2-40B4-BE49-F238E27FC236}">
                    <a16:creationId xmlns:a16="http://schemas.microsoft.com/office/drawing/2014/main" id="{B5BBA2D8-8EB8-947B-0744-B2872A393BC5}"/>
                  </a:ext>
                </a:extLst>
              </p:cNvPr>
              <p:cNvSpPr/>
              <p:nvPr/>
            </p:nvSpPr>
            <p:spPr>
              <a:xfrm>
                <a:off x="1335959" y="2611398"/>
                <a:ext cx="2030963" cy="657102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Player detect</a:t>
                </a:r>
                <a:endParaRPr lang="ko-KR" altLang="en-US" sz="1000" dirty="0"/>
              </a:p>
            </p:txBody>
          </p: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8C49CE54-E76C-AD4D-6F19-7B0B3E54B8B9}"/>
                  </a:ext>
                </a:extLst>
              </p:cNvPr>
              <p:cNvGrpSpPr/>
              <p:nvPr/>
            </p:nvGrpSpPr>
            <p:grpSpPr>
              <a:xfrm>
                <a:off x="5935017" y="2611398"/>
                <a:ext cx="2030963" cy="657102"/>
                <a:chOff x="4574127" y="1111119"/>
                <a:chExt cx="2030963" cy="657102"/>
              </a:xfrm>
            </p:grpSpPr>
            <p:sp>
              <p:nvSpPr>
                <p:cNvPr id="15" name="순서도: 판단 14">
                  <a:extLst>
                    <a:ext uri="{FF2B5EF4-FFF2-40B4-BE49-F238E27FC236}">
                      <a16:creationId xmlns:a16="http://schemas.microsoft.com/office/drawing/2014/main" id="{1E705E09-9F9E-1752-E36E-3DBD841B0819}"/>
                    </a:ext>
                  </a:extLst>
                </p:cNvPr>
                <p:cNvSpPr/>
                <p:nvPr/>
              </p:nvSpPr>
              <p:spPr>
                <a:xfrm>
                  <a:off x="4574127" y="1111119"/>
                  <a:ext cx="2030963" cy="657102"/>
                </a:xfrm>
                <a:prstGeom prst="flowChartDecision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/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FB0B398-7AE5-FEFF-EF1A-2B9D15FE1BD9}"/>
                    </a:ext>
                  </a:extLst>
                </p:cNvPr>
                <p:cNvSpPr txBox="1"/>
                <p:nvPr/>
              </p:nvSpPr>
              <p:spPr>
                <a:xfrm>
                  <a:off x="4672451" y="1162878"/>
                  <a:ext cx="1834307" cy="5357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dirty="0">
                      <a:solidFill>
                        <a:schemeClr val="bg1"/>
                      </a:solidFill>
                    </a:rPr>
                    <a:t>action</a:t>
                  </a:r>
                  <a:r>
                    <a:rPr lang="ko-KR" altLang="en-US" sz="800" dirty="0">
                      <a:solidFill>
                        <a:schemeClr val="bg1"/>
                      </a:solidFill>
                    </a:rPr>
                    <a:t> 범위 내에</a:t>
                  </a:r>
                  <a:endParaRPr lang="en-US" altLang="ko-KR" sz="8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플레이어 존재</a:t>
                  </a:r>
                  <a:r>
                    <a:rPr lang="en-US" altLang="ko-KR" sz="800" dirty="0">
                      <a:solidFill>
                        <a:schemeClr val="bg1"/>
                      </a:solidFill>
                    </a:rPr>
                    <a:t>?</a:t>
                  </a:r>
                </a:p>
              </p:txBody>
            </p:sp>
          </p:grpSp>
          <p:sp>
            <p:nvSpPr>
              <p:cNvPr id="18" name="화살표: 아래쪽 17">
                <a:extLst>
                  <a:ext uri="{FF2B5EF4-FFF2-40B4-BE49-F238E27FC236}">
                    <a16:creationId xmlns:a16="http://schemas.microsoft.com/office/drawing/2014/main" id="{632D4F13-B3BD-5A90-6987-E3555671A4B7}"/>
                  </a:ext>
                </a:extLst>
              </p:cNvPr>
              <p:cNvSpPr/>
              <p:nvPr/>
            </p:nvSpPr>
            <p:spPr>
              <a:xfrm>
                <a:off x="2179163" y="2091091"/>
                <a:ext cx="344556" cy="44851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화살표: 아래쪽 18">
                <a:extLst>
                  <a:ext uri="{FF2B5EF4-FFF2-40B4-BE49-F238E27FC236}">
                    <a16:creationId xmlns:a16="http://schemas.microsoft.com/office/drawing/2014/main" id="{E8980809-3E9B-E574-1D71-015C9F66B859}"/>
                  </a:ext>
                </a:extLst>
              </p:cNvPr>
              <p:cNvSpPr/>
              <p:nvPr/>
            </p:nvSpPr>
            <p:spPr>
              <a:xfrm rot="10800000">
                <a:off x="2179163" y="3340297"/>
                <a:ext cx="344556" cy="44851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화살표: 아래쪽 19">
                <a:extLst>
                  <a:ext uri="{FF2B5EF4-FFF2-40B4-BE49-F238E27FC236}">
                    <a16:creationId xmlns:a16="http://schemas.microsoft.com/office/drawing/2014/main" id="{C4949BBD-04A7-A70C-91CD-F7FB5A9EC778}"/>
                  </a:ext>
                </a:extLst>
              </p:cNvPr>
              <p:cNvSpPr/>
              <p:nvPr/>
            </p:nvSpPr>
            <p:spPr>
              <a:xfrm rot="16200000">
                <a:off x="3513516" y="2715694"/>
                <a:ext cx="344556" cy="44851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화살표: 아래쪽 20">
                <a:extLst>
                  <a:ext uri="{FF2B5EF4-FFF2-40B4-BE49-F238E27FC236}">
                    <a16:creationId xmlns:a16="http://schemas.microsoft.com/office/drawing/2014/main" id="{63878ACB-9491-FF9E-0D59-2EB01F20343C}"/>
                  </a:ext>
                </a:extLst>
              </p:cNvPr>
              <p:cNvSpPr/>
              <p:nvPr/>
            </p:nvSpPr>
            <p:spPr>
              <a:xfrm rot="16200000">
                <a:off x="5457216" y="2715693"/>
                <a:ext cx="344556" cy="44851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화살표: 아래쪽 21">
                <a:extLst>
                  <a:ext uri="{FF2B5EF4-FFF2-40B4-BE49-F238E27FC236}">
                    <a16:creationId xmlns:a16="http://schemas.microsoft.com/office/drawing/2014/main" id="{82737CEC-2FB7-56BB-46AB-43390007B064}"/>
                  </a:ext>
                </a:extLst>
              </p:cNvPr>
              <p:cNvSpPr/>
              <p:nvPr/>
            </p:nvSpPr>
            <p:spPr>
              <a:xfrm>
                <a:off x="9049495" y="3291060"/>
                <a:ext cx="344556" cy="44851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화살표: 원형 28">
                <a:extLst>
                  <a:ext uri="{FF2B5EF4-FFF2-40B4-BE49-F238E27FC236}">
                    <a16:creationId xmlns:a16="http://schemas.microsoft.com/office/drawing/2014/main" id="{50A636D1-2CB5-9C62-EB66-9FCA2BFD86A3}"/>
                  </a:ext>
                </a:extLst>
              </p:cNvPr>
              <p:cNvSpPr/>
              <p:nvPr/>
            </p:nvSpPr>
            <p:spPr>
              <a:xfrm rot="16200000">
                <a:off x="662445" y="1541809"/>
                <a:ext cx="1368867" cy="1637871"/>
              </a:xfrm>
              <a:prstGeom prst="circularArrow">
                <a:avLst>
                  <a:gd name="adj1" fmla="val 2591"/>
                  <a:gd name="adj2" fmla="val 945885"/>
                  <a:gd name="adj3" fmla="val 20484488"/>
                  <a:gd name="adj4" fmla="val 10800000"/>
                  <a:gd name="adj5" fmla="val 7443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4021F42-3050-AE3B-99DC-92D10D3D385C}"/>
                  </a:ext>
                </a:extLst>
              </p:cNvPr>
              <p:cNvSpPr txBox="1"/>
              <p:nvPr/>
            </p:nvSpPr>
            <p:spPr>
              <a:xfrm>
                <a:off x="371595" y="2711857"/>
                <a:ext cx="537152" cy="438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No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C520934-3F0D-0FCD-347C-0D7DF5535595}"/>
                  </a:ext>
                </a:extLst>
              </p:cNvPr>
              <p:cNvSpPr txBox="1"/>
              <p:nvPr/>
            </p:nvSpPr>
            <p:spPr>
              <a:xfrm>
                <a:off x="3433770" y="2441465"/>
                <a:ext cx="577602" cy="438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Yes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1F7B3A1-1128-729A-727C-2E7974E92E9E}"/>
                  </a:ext>
                </a:extLst>
              </p:cNvPr>
              <p:cNvSpPr txBox="1"/>
              <p:nvPr/>
            </p:nvSpPr>
            <p:spPr>
              <a:xfrm>
                <a:off x="7044515" y="3292578"/>
                <a:ext cx="577602" cy="438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No</a:t>
                </a:r>
              </a:p>
            </p:txBody>
          </p:sp>
          <p:sp>
            <p:nvSpPr>
              <p:cNvPr id="34" name="화살표: 아래쪽 33">
                <a:extLst>
                  <a:ext uri="{FF2B5EF4-FFF2-40B4-BE49-F238E27FC236}">
                    <a16:creationId xmlns:a16="http://schemas.microsoft.com/office/drawing/2014/main" id="{EE8E96E7-F540-8DEC-2187-A5026C89615A}"/>
                  </a:ext>
                </a:extLst>
              </p:cNvPr>
              <p:cNvSpPr/>
              <p:nvPr/>
            </p:nvSpPr>
            <p:spPr>
              <a:xfrm rot="16200000">
                <a:off x="8093237" y="2711508"/>
                <a:ext cx="344556" cy="44851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85C51D4-1043-15EE-C9F5-6695B18EB6BB}"/>
                  </a:ext>
                </a:extLst>
              </p:cNvPr>
              <p:cNvSpPr txBox="1"/>
              <p:nvPr/>
            </p:nvSpPr>
            <p:spPr>
              <a:xfrm>
                <a:off x="7986265" y="2476507"/>
                <a:ext cx="577602" cy="438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Yes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78134061-D787-1FD6-ECBA-236F8F528010}"/>
                  </a:ext>
                </a:extLst>
              </p:cNvPr>
              <p:cNvSpPr/>
              <p:nvPr/>
            </p:nvSpPr>
            <p:spPr>
              <a:xfrm>
                <a:off x="8565049" y="4992894"/>
                <a:ext cx="1313446" cy="50321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/>
                  <a:t>attack</a:t>
                </a:r>
                <a:endParaRPr lang="ko-KR" altLang="en-US" sz="1600" dirty="0"/>
              </a:p>
            </p:txBody>
          </p:sp>
          <p:sp>
            <p:nvSpPr>
              <p:cNvPr id="38" name="화살표: 아래쪽 37">
                <a:extLst>
                  <a:ext uri="{FF2B5EF4-FFF2-40B4-BE49-F238E27FC236}">
                    <a16:creationId xmlns:a16="http://schemas.microsoft.com/office/drawing/2014/main" id="{65B39865-E8BC-5307-966B-088D328C8F9C}"/>
                  </a:ext>
                </a:extLst>
              </p:cNvPr>
              <p:cNvSpPr/>
              <p:nvPr/>
            </p:nvSpPr>
            <p:spPr>
              <a:xfrm>
                <a:off x="9049495" y="4495146"/>
                <a:ext cx="344556" cy="44851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순서도: 판단 41">
                <a:extLst>
                  <a:ext uri="{FF2B5EF4-FFF2-40B4-BE49-F238E27FC236}">
                    <a16:creationId xmlns:a16="http://schemas.microsoft.com/office/drawing/2014/main" id="{F19B9A61-D6EF-88A4-F68F-8E021909A624}"/>
                  </a:ext>
                </a:extLst>
              </p:cNvPr>
              <p:cNvSpPr/>
              <p:nvPr/>
            </p:nvSpPr>
            <p:spPr>
              <a:xfrm>
                <a:off x="8206291" y="3788808"/>
                <a:ext cx="2030963" cy="657102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46" name="화살표: 원형 45">
                <a:extLst>
                  <a:ext uri="{FF2B5EF4-FFF2-40B4-BE49-F238E27FC236}">
                    <a16:creationId xmlns:a16="http://schemas.microsoft.com/office/drawing/2014/main" id="{F12CC8DF-0B5B-9810-2A36-EBDE621DC141}"/>
                  </a:ext>
                </a:extLst>
              </p:cNvPr>
              <p:cNvSpPr/>
              <p:nvPr/>
            </p:nvSpPr>
            <p:spPr>
              <a:xfrm rot="16200000" flipH="1">
                <a:off x="680793" y="2688374"/>
                <a:ext cx="1320999" cy="1637871"/>
              </a:xfrm>
              <a:prstGeom prst="circularArrow">
                <a:avLst>
                  <a:gd name="adj1" fmla="val 2591"/>
                  <a:gd name="adj2" fmla="val 945885"/>
                  <a:gd name="adj3" fmla="val 20484488"/>
                  <a:gd name="adj4" fmla="val 10800000"/>
                  <a:gd name="adj5" fmla="val 7443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" name="화살표: 아래쪽 2">
              <a:extLst>
                <a:ext uri="{FF2B5EF4-FFF2-40B4-BE49-F238E27FC236}">
                  <a16:creationId xmlns:a16="http://schemas.microsoft.com/office/drawing/2014/main" id="{030BE558-7D47-6A10-F271-818F4D7AC93C}"/>
                </a:ext>
              </a:extLst>
            </p:cNvPr>
            <p:cNvSpPr/>
            <p:nvPr/>
          </p:nvSpPr>
          <p:spPr>
            <a:xfrm>
              <a:off x="5403978" y="2689528"/>
              <a:ext cx="276355" cy="224245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C80F7FDF-0C32-AAD6-3E1C-F3CAFE45CFAA}"/>
                </a:ext>
              </a:extLst>
            </p:cNvPr>
            <p:cNvGrpSpPr/>
            <p:nvPr/>
          </p:nvGrpSpPr>
          <p:grpSpPr>
            <a:xfrm>
              <a:off x="6548227" y="2197741"/>
              <a:ext cx="5161644" cy="2780522"/>
              <a:chOff x="374256" y="124932"/>
              <a:chExt cx="6491981" cy="5484137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85E2F46-DBB2-2610-BE31-8307FB99EC7C}"/>
                  </a:ext>
                </a:extLst>
              </p:cNvPr>
              <p:cNvSpPr/>
              <p:nvPr/>
            </p:nvSpPr>
            <p:spPr>
              <a:xfrm>
                <a:off x="733015" y="424657"/>
                <a:ext cx="1313446" cy="50322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action</a:t>
                </a:r>
                <a:endParaRPr lang="ko-KR" altLang="en-US" dirty="0"/>
              </a:p>
            </p:txBody>
          </p:sp>
          <p:sp>
            <p:nvSpPr>
              <p:cNvPr id="7" name="화살표: 아래쪽 6">
                <a:extLst>
                  <a:ext uri="{FF2B5EF4-FFF2-40B4-BE49-F238E27FC236}">
                    <a16:creationId xmlns:a16="http://schemas.microsoft.com/office/drawing/2014/main" id="{E39ED6C6-99A9-DE57-0124-BFBEF5E9A105}"/>
                  </a:ext>
                </a:extLst>
              </p:cNvPr>
              <p:cNvSpPr/>
              <p:nvPr/>
            </p:nvSpPr>
            <p:spPr>
              <a:xfrm>
                <a:off x="1217460" y="1031564"/>
                <a:ext cx="344556" cy="44851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A133BD2-624B-2395-6FC7-11F00CBB4EDC}"/>
                  </a:ext>
                </a:extLst>
              </p:cNvPr>
              <p:cNvSpPr/>
              <p:nvPr/>
            </p:nvSpPr>
            <p:spPr>
              <a:xfrm>
                <a:off x="733015" y="2733397"/>
                <a:ext cx="1313446" cy="50322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attack</a:t>
                </a:r>
                <a:endParaRPr lang="ko-KR" altLang="en-US" sz="1400" dirty="0"/>
              </a:p>
            </p:txBody>
          </p:sp>
          <p:sp>
            <p:nvSpPr>
              <p:cNvPr id="13" name="화살표: 아래쪽 12">
                <a:extLst>
                  <a:ext uri="{FF2B5EF4-FFF2-40B4-BE49-F238E27FC236}">
                    <a16:creationId xmlns:a16="http://schemas.microsoft.com/office/drawing/2014/main" id="{788C5942-7FFB-71F4-004C-C90FC682CA0E}"/>
                  </a:ext>
                </a:extLst>
              </p:cNvPr>
              <p:cNvSpPr/>
              <p:nvPr/>
            </p:nvSpPr>
            <p:spPr>
              <a:xfrm>
                <a:off x="1217460" y="2235650"/>
                <a:ext cx="344556" cy="44851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A1C766E5-86D8-81A2-A1B8-58E6DBBC7F1E}"/>
                  </a:ext>
                </a:extLst>
              </p:cNvPr>
              <p:cNvGrpSpPr/>
              <p:nvPr/>
            </p:nvGrpSpPr>
            <p:grpSpPr>
              <a:xfrm>
                <a:off x="374256" y="1529311"/>
                <a:ext cx="2030963" cy="657102"/>
                <a:chOff x="4574127" y="1111119"/>
                <a:chExt cx="2030963" cy="657102"/>
              </a:xfrm>
            </p:grpSpPr>
            <p:sp>
              <p:nvSpPr>
                <p:cNvPr id="63" name="순서도: 판단 62">
                  <a:extLst>
                    <a:ext uri="{FF2B5EF4-FFF2-40B4-BE49-F238E27FC236}">
                      <a16:creationId xmlns:a16="http://schemas.microsoft.com/office/drawing/2014/main" id="{668D2CAE-160B-C028-7777-AF2DD030908E}"/>
                    </a:ext>
                  </a:extLst>
                </p:cNvPr>
                <p:cNvSpPr/>
                <p:nvPr/>
              </p:nvSpPr>
              <p:spPr>
                <a:xfrm>
                  <a:off x="4574127" y="1111119"/>
                  <a:ext cx="2030963" cy="657102"/>
                </a:xfrm>
                <a:prstGeom prst="flowChartDecision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/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1B1FC8AB-A853-8EDF-6108-E35B2D01949F}"/>
                    </a:ext>
                  </a:extLst>
                </p:cNvPr>
                <p:cNvSpPr txBox="1"/>
                <p:nvPr/>
              </p:nvSpPr>
              <p:spPr>
                <a:xfrm>
                  <a:off x="4692507" y="1168699"/>
                  <a:ext cx="1834307" cy="528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공격 범위 안에 </a:t>
                  </a:r>
                  <a:endParaRPr lang="en-US" altLang="ko-KR" sz="8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플레이어가 들어왔는가</a:t>
                  </a:r>
                  <a:r>
                    <a:rPr lang="en-US" altLang="ko-KR" sz="800" dirty="0">
                      <a:solidFill>
                        <a:schemeClr val="bg1"/>
                      </a:solidFill>
                    </a:rPr>
                    <a:t>?</a:t>
                  </a:r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0514F96-B145-9FE4-3ACE-5A62422D342B}"/>
                  </a:ext>
                </a:extLst>
              </p:cNvPr>
              <p:cNvSpPr txBox="1"/>
              <p:nvPr/>
            </p:nvSpPr>
            <p:spPr>
              <a:xfrm>
                <a:off x="1465113" y="2217233"/>
                <a:ext cx="577602" cy="432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Yes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A2A1B7A-36E1-1077-7D99-8AB0B6B77110}"/>
                  </a:ext>
                </a:extLst>
              </p:cNvPr>
              <p:cNvSpPr txBox="1"/>
              <p:nvPr/>
            </p:nvSpPr>
            <p:spPr>
              <a:xfrm>
                <a:off x="2426539" y="1334003"/>
                <a:ext cx="546259" cy="432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No</a:t>
                </a:r>
              </a:p>
            </p:txBody>
          </p:sp>
          <p:sp>
            <p:nvSpPr>
              <p:cNvPr id="26" name="화살표: 아래쪽 25">
                <a:extLst>
                  <a:ext uri="{FF2B5EF4-FFF2-40B4-BE49-F238E27FC236}">
                    <a16:creationId xmlns:a16="http://schemas.microsoft.com/office/drawing/2014/main" id="{106C1BB4-2E0B-A421-39EC-DFEC14CC0FA0}"/>
                  </a:ext>
                </a:extLst>
              </p:cNvPr>
              <p:cNvSpPr/>
              <p:nvPr/>
            </p:nvSpPr>
            <p:spPr>
              <a:xfrm rot="16200000">
                <a:off x="2537921" y="1633607"/>
                <a:ext cx="344556" cy="44851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AB2822F5-720C-CF40-4E6B-EDBE3AA4CECA}"/>
                  </a:ext>
                </a:extLst>
              </p:cNvPr>
              <p:cNvSpPr/>
              <p:nvPr/>
            </p:nvSpPr>
            <p:spPr>
              <a:xfrm>
                <a:off x="2964797" y="1594813"/>
                <a:ext cx="1313446" cy="50321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/>
                  <a:t>chase</a:t>
                </a:r>
                <a:endParaRPr lang="ko-KR" altLang="en-US" sz="1600" dirty="0"/>
              </a:p>
            </p:txBody>
          </p: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516D8281-52CF-5236-D821-CA42C8212A05}"/>
                  </a:ext>
                </a:extLst>
              </p:cNvPr>
              <p:cNvGrpSpPr/>
              <p:nvPr/>
            </p:nvGrpSpPr>
            <p:grpSpPr>
              <a:xfrm>
                <a:off x="374256" y="3808485"/>
                <a:ext cx="2030963" cy="657102"/>
                <a:chOff x="4574127" y="1111119"/>
                <a:chExt cx="2030963" cy="657102"/>
              </a:xfrm>
            </p:grpSpPr>
            <p:sp>
              <p:nvSpPr>
                <p:cNvPr id="61" name="순서도: 판단 60">
                  <a:extLst>
                    <a:ext uri="{FF2B5EF4-FFF2-40B4-BE49-F238E27FC236}">
                      <a16:creationId xmlns:a16="http://schemas.microsoft.com/office/drawing/2014/main" id="{E6C63E94-6E39-216A-53A0-07EA0FF284DC}"/>
                    </a:ext>
                  </a:extLst>
                </p:cNvPr>
                <p:cNvSpPr/>
                <p:nvPr/>
              </p:nvSpPr>
              <p:spPr>
                <a:xfrm>
                  <a:off x="4574127" y="1111119"/>
                  <a:ext cx="2030963" cy="657102"/>
                </a:xfrm>
                <a:prstGeom prst="flowChartDecision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/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52D119C5-D166-8D10-B48B-ADE859BE4D8E}"/>
                    </a:ext>
                  </a:extLst>
                </p:cNvPr>
                <p:cNvSpPr txBox="1"/>
                <p:nvPr/>
              </p:nvSpPr>
              <p:spPr>
                <a:xfrm>
                  <a:off x="4653117" y="1260964"/>
                  <a:ext cx="1834307" cy="3361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스태미나가 다 떨어졌는가</a:t>
                  </a:r>
                  <a:r>
                    <a:rPr lang="en-US" altLang="ko-KR" sz="800" dirty="0">
                      <a:solidFill>
                        <a:schemeClr val="bg1"/>
                      </a:solidFill>
                    </a:rPr>
                    <a:t>?</a:t>
                  </a:r>
                </a:p>
              </p:txBody>
            </p:sp>
          </p:grpSp>
          <p:sp>
            <p:nvSpPr>
              <p:cNvPr id="36" name="화살표: 아래쪽 35">
                <a:extLst>
                  <a:ext uri="{FF2B5EF4-FFF2-40B4-BE49-F238E27FC236}">
                    <a16:creationId xmlns:a16="http://schemas.microsoft.com/office/drawing/2014/main" id="{ACE61171-D07C-F9DD-3C16-3C50D9A52843}"/>
                  </a:ext>
                </a:extLst>
              </p:cNvPr>
              <p:cNvSpPr/>
              <p:nvPr/>
            </p:nvSpPr>
            <p:spPr>
              <a:xfrm>
                <a:off x="1210739" y="3286877"/>
                <a:ext cx="344556" cy="44851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화살표: 아래쪽 39">
                <a:extLst>
                  <a:ext uri="{FF2B5EF4-FFF2-40B4-BE49-F238E27FC236}">
                    <a16:creationId xmlns:a16="http://schemas.microsoft.com/office/drawing/2014/main" id="{DF097976-4A25-163F-7CB8-E93D18DA0EA6}"/>
                  </a:ext>
                </a:extLst>
              </p:cNvPr>
              <p:cNvSpPr/>
              <p:nvPr/>
            </p:nvSpPr>
            <p:spPr>
              <a:xfrm>
                <a:off x="1220514" y="4602033"/>
                <a:ext cx="344556" cy="44851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D65B920-BEFE-F0FB-1F80-3D8A18E325AD}"/>
                  </a:ext>
                </a:extLst>
              </p:cNvPr>
              <p:cNvSpPr txBox="1"/>
              <p:nvPr/>
            </p:nvSpPr>
            <p:spPr>
              <a:xfrm>
                <a:off x="1475245" y="4564156"/>
                <a:ext cx="577602" cy="432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Yes</a:t>
                </a: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99E48B95-8E7F-5F5D-76F5-6CD15AEFF486}"/>
                  </a:ext>
                </a:extLst>
              </p:cNvPr>
              <p:cNvSpPr/>
              <p:nvPr/>
            </p:nvSpPr>
            <p:spPr>
              <a:xfrm>
                <a:off x="733015" y="5105850"/>
                <a:ext cx="1313446" cy="50321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/>
                  <a:t>stand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by</a:t>
                </a:r>
                <a:endParaRPr lang="ko-KR" altLang="en-US" sz="1600" dirty="0"/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193A0D53-26DC-67F3-EF17-AD2360AB63B7}"/>
                  </a:ext>
                </a:extLst>
              </p:cNvPr>
              <p:cNvGrpSpPr/>
              <p:nvPr/>
            </p:nvGrpSpPr>
            <p:grpSpPr>
              <a:xfrm>
                <a:off x="4835274" y="1517873"/>
                <a:ext cx="2030963" cy="657102"/>
                <a:chOff x="4574127" y="1111119"/>
                <a:chExt cx="2030963" cy="657102"/>
              </a:xfrm>
            </p:grpSpPr>
            <p:sp>
              <p:nvSpPr>
                <p:cNvPr id="59" name="순서도: 판단 58">
                  <a:extLst>
                    <a:ext uri="{FF2B5EF4-FFF2-40B4-BE49-F238E27FC236}">
                      <a16:creationId xmlns:a16="http://schemas.microsoft.com/office/drawing/2014/main" id="{F9F83B55-3D80-370F-5984-65D13E0485AB}"/>
                    </a:ext>
                  </a:extLst>
                </p:cNvPr>
                <p:cNvSpPr/>
                <p:nvPr/>
              </p:nvSpPr>
              <p:spPr>
                <a:xfrm>
                  <a:off x="4574127" y="1111119"/>
                  <a:ext cx="2030963" cy="657102"/>
                </a:xfrm>
                <a:prstGeom prst="flowChartDecision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/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49ED1E5E-280C-7F5D-E409-EE3561780A29}"/>
                    </a:ext>
                  </a:extLst>
                </p:cNvPr>
                <p:cNvSpPr txBox="1"/>
                <p:nvPr/>
              </p:nvSpPr>
              <p:spPr>
                <a:xfrm>
                  <a:off x="4668458" y="1262245"/>
                  <a:ext cx="1834307" cy="3361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스태미나가 다 떨어졌는가</a:t>
                  </a:r>
                  <a:r>
                    <a:rPr lang="en-US" altLang="ko-KR" sz="800" dirty="0">
                      <a:solidFill>
                        <a:schemeClr val="bg1"/>
                      </a:solidFill>
                    </a:rPr>
                    <a:t>?</a:t>
                  </a:r>
                </a:p>
              </p:txBody>
            </p:sp>
          </p:grpSp>
          <p:sp>
            <p:nvSpPr>
              <p:cNvPr id="51" name="화살표: 아래쪽 50">
                <a:extLst>
                  <a:ext uri="{FF2B5EF4-FFF2-40B4-BE49-F238E27FC236}">
                    <a16:creationId xmlns:a16="http://schemas.microsoft.com/office/drawing/2014/main" id="{0AD4AD58-852D-882F-4A21-D3112C6A46E4}"/>
                  </a:ext>
                </a:extLst>
              </p:cNvPr>
              <p:cNvSpPr/>
              <p:nvPr/>
            </p:nvSpPr>
            <p:spPr>
              <a:xfrm rot="16200000">
                <a:off x="4392937" y="1633607"/>
                <a:ext cx="344556" cy="44851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화살표: 아래쪽 51">
                <a:extLst>
                  <a:ext uri="{FF2B5EF4-FFF2-40B4-BE49-F238E27FC236}">
                    <a16:creationId xmlns:a16="http://schemas.microsoft.com/office/drawing/2014/main" id="{D8954CC7-533C-0A78-FF65-752C4BD2BD6A}"/>
                  </a:ext>
                </a:extLst>
              </p:cNvPr>
              <p:cNvSpPr/>
              <p:nvPr/>
            </p:nvSpPr>
            <p:spPr>
              <a:xfrm>
                <a:off x="5678476" y="2235650"/>
                <a:ext cx="344556" cy="44851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094C9D1-01E4-B217-FE1D-A8C953B2D409}"/>
                  </a:ext>
                </a:extLst>
              </p:cNvPr>
              <p:cNvSpPr txBox="1"/>
              <p:nvPr/>
            </p:nvSpPr>
            <p:spPr>
              <a:xfrm>
                <a:off x="5929875" y="2192623"/>
                <a:ext cx="577602" cy="432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Yes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1240BABF-9663-1686-3DF5-92EA91FD34AA}"/>
                  </a:ext>
                </a:extLst>
              </p:cNvPr>
              <p:cNvSpPr/>
              <p:nvPr/>
            </p:nvSpPr>
            <p:spPr>
              <a:xfrm>
                <a:off x="5194031" y="2744835"/>
                <a:ext cx="1313446" cy="50322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55" name="화살표: 원형 54">
                <a:extLst>
                  <a:ext uri="{FF2B5EF4-FFF2-40B4-BE49-F238E27FC236}">
                    <a16:creationId xmlns:a16="http://schemas.microsoft.com/office/drawing/2014/main" id="{8B14461F-D523-6564-713D-9ED273D09F6C}"/>
                  </a:ext>
                </a:extLst>
              </p:cNvPr>
              <p:cNvSpPr/>
              <p:nvPr/>
            </p:nvSpPr>
            <p:spPr>
              <a:xfrm flipH="1">
                <a:off x="3579152" y="124932"/>
                <a:ext cx="2403919" cy="2710284"/>
              </a:xfrm>
              <a:prstGeom prst="circularArrow">
                <a:avLst>
                  <a:gd name="adj1" fmla="val 2591"/>
                  <a:gd name="adj2" fmla="val 957004"/>
                  <a:gd name="adj3" fmla="val 20484488"/>
                  <a:gd name="adj4" fmla="val 10800000"/>
                  <a:gd name="adj5" fmla="val 619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60774F9-4159-B107-0EF6-9169D4FA36EE}"/>
                  </a:ext>
                </a:extLst>
              </p:cNvPr>
              <p:cNvSpPr txBox="1"/>
              <p:nvPr/>
            </p:nvSpPr>
            <p:spPr>
              <a:xfrm>
                <a:off x="4565214" y="306936"/>
                <a:ext cx="525912" cy="432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No</a:t>
                </a:r>
              </a:p>
            </p:txBody>
          </p:sp>
          <p:sp>
            <p:nvSpPr>
              <p:cNvPr id="57" name="화살표: 원형 56">
                <a:extLst>
                  <a:ext uri="{FF2B5EF4-FFF2-40B4-BE49-F238E27FC236}">
                    <a16:creationId xmlns:a16="http://schemas.microsoft.com/office/drawing/2014/main" id="{1591ABBA-3A09-B738-B70F-83D8AD26BEA6}"/>
                  </a:ext>
                </a:extLst>
              </p:cNvPr>
              <p:cNvSpPr/>
              <p:nvPr/>
            </p:nvSpPr>
            <p:spPr>
              <a:xfrm rot="5400000" flipH="1">
                <a:off x="1819742" y="2548110"/>
                <a:ext cx="1326762" cy="2030963"/>
              </a:xfrm>
              <a:prstGeom prst="circularArrow">
                <a:avLst>
                  <a:gd name="adj1" fmla="val 2591"/>
                  <a:gd name="adj2" fmla="val 957004"/>
                  <a:gd name="adj3" fmla="val 20484488"/>
                  <a:gd name="adj4" fmla="val 10800000"/>
                  <a:gd name="adj5" fmla="val 619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7A3FF26-D2FA-D028-225A-D503B0A1E2B7}"/>
                  </a:ext>
                </a:extLst>
              </p:cNvPr>
              <p:cNvSpPr txBox="1"/>
              <p:nvPr/>
            </p:nvSpPr>
            <p:spPr>
              <a:xfrm>
                <a:off x="2985431" y="3307667"/>
                <a:ext cx="501101" cy="432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No</a:t>
                </a:r>
              </a:p>
            </p:txBody>
          </p:sp>
        </p:grp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8968CA9C-6DA2-52F7-BE8C-F2ED3D1167C6}"/>
                </a:ext>
              </a:extLst>
            </p:cNvPr>
            <p:cNvSpPr/>
            <p:nvPr/>
          </p:nvSpPr>
          <p:spPr>
            <a:xfrm>
              <a:off x="4843494" y="2965310"/>
              <a:ext cx="1391909" cy="62737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</a:t>
              </a:r>
              <a:r>
                <a:rPr lang="ko-KR" altLang="en-US" sz="800" dirty="0"/>
                <a:t>초 간 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previse </a:t>
              </a:r>
              <a:r>
                <a:rPr lang="ko-KR" altLang="en-US" sz="800" dirty="0"/>
                <a:t>상태 유지 후 플레이어에게 접근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(</a:t>
              </a:r>
              <a:r>
                <a:rPr lang="ko-KR" altLang="en-US" sz="800" dirty="0"/>
                <a:t>걸어서 </a:t>
              </a:r>
              <a:r>
                <a:rPr lang="en-US" altLang="ko-KR" sz="800" dirty="0"/>
                <a:t>action</a:t>
              </a:r>
              <a:r>
                <a:rPr lang="ko-KR" altLang="en-US" sz="800" dirty="0"/>
                <a:t> 범위 안에 플레이어가 들어올 때까지</a:t>
              </a:r>
              <a:r>
                <a:rPr lang="en-US" altLang="ko-KR" sz="800" dirty="0"/>
                <a:t>)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25644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</TotalTime>
  <Words>501</Words>
  <Application>Microsoft Office PowerPoint</Application>
  <PresentationFormat>와이드스크린</PresentationFormat>
  <Paragraphs>88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Sungmin Kang</dc:creator>
  <cp:lastModifiedBy>Sungmin Kang</cp:lastModifiedBy>
  <cp:revision>11</cp:revision>
  <dcterms:created xsi:type="dcterms:W3CDTF">2024-02-14T13:09:52Z</dcterms:created>
  <dcterms:modified xsi:type="dcterms:W3CDTF">2024-03-15T05:13:28Z</dcterms:modified>
</cp:coreProperties>
</file>