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5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7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0729"/>
            <a:ext cx="7491608" cy="58262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2542" y="350729"/>
            <a:ext cx="2911258" cy="58262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1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2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6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87761C-E71F-4061-BFA7-E7C75418B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04" y="515955"/>
            <a:ext cx="6933112" cy="2475205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System </a:t>
            </a:r>
            <a:r>
              <a:rPr lang="en-US" altLang="ko-KR" dirty="0" err="1"/>
              <a:t>Exploer</a:t>
            </a:r>
            <a:br>
              <a:rPr lang="en-US" altLang="ko-KR" dirty="0"/>
            </a:br>
            <a:r>
              <a:rPr lang="ko-KR" altLang="en-US" sz="4000" i="0" dirty="0">
                <a:latin typeface="Mapo당인리발전소" panose="02000500000000000000" pitchFamily="2" charset="-127"/>
                <a:ea typeface="Mapo당인리발전소" panose="02000500000000000000" pitchFamily="2" charset="-127"/>
              </a:rPr>
              <a:t>코드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CFF273-871B-4F15-80BA-36EAAC84B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04" y="3429000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2017182016 </a:t>
            </a:r>
            <a:r>
              <a:rPr lang="ko-KR" altLang="en-US" dirty="0"/>
              <a:t>박해성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E9D05-49D1-46EA-83B5-839266696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3" r="60106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46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D18801-E072-4600-8166-E389D09774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AccessMaskDecoder.cpp</a:t>
            </a:r>
          </a:p>
          <a:p>
            <a:endParaRPr lang="en-US" altLang="ko-KR" dirty="0"/>
          </a:p>
          <a:p>
            <a:r>
              <a:rPr lang="en-US" altLang="ko-KR" dirty="0"/>
              <a:t>ColumnManager.cpp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A3161-6B96-4B67-A072-74227C8A0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오브젝트 </a:t>
            </a:r>
            <a:r>
              <a:rPr lang="ko-KR" altLang="en-US" sz="1600" dirty="0" err="1"/>
              <a:t>접근시</a:t>
            </a:r>
            <a:r>
              <a:rPr lang="en-US" altLang="ko-KR" sz="1600" dirty="0"/>
              <a:t> </a:t>
            </a:r>
            <a:r>
              <a:rPr lang="ko-KR" altLang="en-US" sz="1600" dirty="0"/>
              <a:t>읽을 수 있도록 디코딩 하는 코드이다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400" dirty="0"/>
              <a:t>프로그램에서 </a:t>
            </a:r>
            <a:r>
              <a:rPr lang="en-US" altLang="ko-KR" sz="1400" dirty="0"/>
              <a:t>Columns</a:t>
            </a:r>
            <a:r>
              <a:rPr lang="ko-KR" altLang="en-US" sz="1400" dirty="0"/>
              <a:t>버튼을 누르면</a:t>
            </a:r>
            <a:r>
              <a:rPr lang="en-US" altLang="ko-KR" sz="1400" dirty="0"/>
              <a:t> </a:t>
            </a:r>
            <a:r>
              <a:rPr lang="ko-KR" altLang="en-US" sz="1400" dirty="0"/>
              <a:t>왼쪽 창이 뜨는데 여기서 표시할 카테고리를 정할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이에 대한 것을 정리하고 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    (</a:t>
            </a:r>
            <a:r>
              <a:rPr lang="ko-KR" altLang="en-US" sz="1400" dirty="0" err="1"/>
              <a:t>그림참고</a:t>
            </a:r>
            <a:r>
              <a:rPr lang="en-US" altLang="ko-KR" sz="14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DE51F2-AE04-46D5-93CF-1B995897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214563"/>
            <a:ext cx="52959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EBA603-878D-45F4-9F24-DDC65EA44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850" y="2849932"/>
            <a:ext cx="10782300" cy="1158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 err="1"/>
              <a:t>ObjExpCore</a:t>
            </a:r>
            <a:r>
              <a:rPr lang="en-US" altLang="ko-KR" sz="4800" dirty="0"/>
              <a:t> </a:t>
            </a:r>
            <a:r>
              <a:rPr lang="ko-KR" altLang="en-US" sz="4800" dirty="0"/>
              <a:t>프로젝트 분석하겠습니다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0578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DE789D-58D1-47ED-8C9E-A69E392C97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COMExploer.cpp</a:t>
            </a:r>
          </a:p>
          <a:p>
            <a:r>
              <a:rPr lang="en-US" altLang="ko-KR" dirty="0" err="1"/>
              <a:t>Atlbase.h</a:t>
            </a:r>
            <a:endParaRPr lang="en-US" altLang="ko-KR" dirty="0"/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CRegKey</a:t>
            </a:r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2B91A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Open(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ComStore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store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ComClassInfo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EnumClasses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uint32_t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uint32_t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0)</a:t>
            </a: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ComInterfaceInfo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EnumInterfaces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uint32_t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uint32_t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52D83-BD47-4F67-8BB8-407AB80774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sz="1600" dirty="0"/>
              <a:t>ATL</a:t>
            </a:r>
            <a:r>
              <a:rPr lang="ko-KR" altLang="en-US" sz="1600" dirty="0"/>
              <a:t>을 사용하기위한 헤더입니다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레지스트리를 사용하기위한 클래스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</a:t>
            </a:r>
            <a:r>
              <a:rPr lang="en-US" altLang="ko-KR" sz="1600" dirty="0"/>
              <a:t>Open </a:t>
            </a:r>
            <a:r>
              <a:rPr lang="ko-KR" altLang="en-US" sz="1600" dirty="0"/>
              <a:t>함수는 </a:t>
            </a:r>
            <a:r>
              <a:rPr lang="en-US" altLang="ko-KR" sz="1600" dirty="0" err="1"/>
              <a:t>Comstore</a:t>
            </a:r>
            <a:r>
              <a:rPr lang="en-US" altLang="ko-KR" sz="1600" dirty="0"/>
              <a:t> </a:t>
            </a:r>
            <a:r>
              <a:rPr lang="ko-KR" altLang="en-US" sz="1600" dirty="0"/>
              <a:t>변수의 값에 따라 어떤 레지스트리를 </a:t>
            </a:r>
            <a:r>
              <a:rPr lang="ko-KR" altLang="en-US" sz="1600" dirty="0" err="1"/>
              <a:t>열건지</a:t>
            </a:r>
            <a:r>
              <a:rPr lang="ko-KR" altLang="en-US" sz="1600" dirty="0"/>
              <a:t> 결정합니다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CLSID </a:t>
            </a:r>
            <a:r>
              <a:rPr lang="ko-KR" altLang="en-US" sz="1600" dirty="0"/>
              <a:t>하위에서 </a:t>
            </a:r>
            <a:r>
              <a:rPr lang="en-US" altLang="ko-KR" sz="18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QueryStringValue</a:t>
            </a:r>
            <a:r>
              <a:rPr lang="en-US" altLang="ko-KR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함수로</a:t>
            </a:r>
            <a:endParaRPr lang="en-US" altLang="ko-KR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400" b="0" i="0" dirty="0">
                <a:solidFill>
                  <a:srgbClr val="171717"/>
                </a:solidFill>
                <a:effectLst/>
              </a:rPr>
              <a:t>지정된 값 이름에 대한 문자열 데이터를 검색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ea typeface="나눔고딕" panose="020D0604000000000000" pitchFamily="50" charset="-127"/>
              </a:rPr>
              <a:t>,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ea typeface="나눔고딕" panose="020D0604000000000000" pitchFamily="50" charset="-127"/>
              </a:rPr>
              <a:t>저장합니다</a:t>
            </a:r>
            <a:endParaRPr lang="en-US" altLang="ko-KR" sz="1400" dirty="0">
              <a:solidFill>
                <a:srgbClr val="000000"/>
              </a:solidFill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위와 비슷한 구조로 </a:t>
            </a:r>
            <a:r>
              <a:rPr lang="en-US" altLang="ko-KR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r>
              <a:rPr lang="ko-KR" altLang="en-US" sz="1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하위에서 </a:t>
            </a:r>
            <a:r>
              <a:rPr lang="en-US" altLang="ko-KR" sz="20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QueryStringValue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함수로</a:t>
            </a:r>
            <a:endParaRPr lang="en-US" altLang="ko-KR" sz="1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sz="1200" b="0" i="0" dirty="0">
                <a:solidFill>
                  <a:srgbClr val="171717"/>
                </a:solidFill>
                <a:effectLst/>
              </a:rPr>
              <a:t>지정된 값 이름에 대한 문자열 데이터를 검색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ea typeface="나눔고딕" panose="020D0604000000000000" pitchFamily="50" charset="-127"/>
              </a:rPr>
              <a:t>,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ea typeface="나눔고딕" panose="020D0604000000000000" pitchFamily="50" charset="-127"/>
              </a:rPr>
              <a:t>저장합니다</a:t>
            </a:r>
            <a:endParaRPr lang="en-US" altLang="ko-KR" sz="1200" dirty="0">
              <a:solidFill>
                <a:srgbClr val="00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61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6CE8ED-0319-49BA-AB3A-E0976C2C18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DeviceManager.cpp</a:t>
            </a:r>
          </a:p>
          <a:p>
            <a:endParaRPr lang="en-US" altLang="ko-KR" dirty="0"/>
          </a:p>
          <a:p>
            <a:r>
              <a:rPr lang="en-US" altLang="ko-KR" dirty="0"/>
              <a:t>Helpers.cpp</a:t>
            </a:r>
          </a:p>
          <a:p>
            <a:endParaRPr lang="en-US" altLang="ko-KR" dirty="0"/>
          </a:p>
          <a:p>
            <a:r>
              <a:rPr lang="en-US" altLang="ko-KR" dirty="0"/>
              <a:t>LsaSecurity.cpp</a:t>
            </a:r>
          </a:p>
          <a:p>
            <a:endParaRPr lang="en-US" altLang="ko-KR" dirty="0"/>
          </a:p>
          <a:p>
            <a:r>
              <a:rPr lang="en-US" altLang="ko-KR" dirty="0"/>
              <a:t>Process.cpp</a:t>
            </a:r>
          </a:p>
          <a:p>
            <a:r>
              <a:rPr lang="en-US" altLang="ko-KR" dirty="0"/>
              <a:t>ProcessHandleTracker.cpp</a:t>
            </a:r>
          </a:p>
          <a:p>
            <a:r>
              <a:rPr lang="en-US" altLang="ko-KR" dirty="0"/>
              <a:t>ProcessHeaps.cpp</a:t>
            </a:r>
          </a:p>
          <a:p>
            <a:r>
              <a:rPr lang="en-US" altLang="ko-KR" dirty="0"/>
              <a:t>ProcessInfo.cpp</a:t>
            </a:r>
          </a:p>
          <a:p>
            <a:r>
              <a:rPr lang="en-US" altLang="ko-KR" dirty="0"/>
              <a:t>ProcessManager.cpp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D58EC-B12A-454B-B63F-D7D2A7A84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2542" y="350729"/>
            <a:ext cx="3609758" cy="582623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디바이스 매니저 객체를 생성하고 이미지</a:t>
            </a:r>
            <a:r>
              <a:rPr lang="en-US" altLang="ko-KR" sz="1600" dirty="0"/>
              <a:t>,</a:t>
            </a:r>
            <a:r>
              <a:rPr lang="ko-KR" altLang="en-US" sz="1600" dirty="0"/>
              <a:t>속성키</a:t>
            </a:r>
            <a:r>
              <a:rPr lang="en-US" altLang="ko-KR" sz="1600" dirty="0"/>
              <a:t>,</a:t>
            </a:r>
            <a:r>
              <a:rPr lang="ko-KR" altLang="en-US" sz="1600" dirty="0"/>
              <a:t>인덱스 등 </a:t>
            </a:r>
            <a:r>
              <a:rPr lang="ko-KR" altLang="en-US" sz="1600" dirty="0" err="1"/>
              <a:t>여러값들을</a:t>
            </a:r>
            <a:r>
              <a:rPr lang="ko-KR" altLang="en-US" sz="1600" dirty="0"/>
              <a:t> 관리합니다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드라이버 경로와 관련된 문제를 다루고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로그온 세션 데이터를 읽어 들이는 코드입니다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프로세스에 대한 정보를 읽어 들이는 코드입니다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차례대로 프로세스 핸들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힙</a:t>
            </a:r>
            <a:r>
              <a:rPr lang="en-US" altLang="ko-KR" sz="1600" dirty="0"/>
              <a:t>,</a:t>
            </a:r>
            <a:r>
              <a:rPr lang="ko-KR" altLang="en-US" sz="1600" dirty="0" err="1"/>
              <a:t>인포와</a:t>
            </a:r>
            <a:r>
              <a:rPr lang="ko-KR" altLang="en-US" sz="1600" dirty="0"/>
              <a:t> 관련된 코드이고 </a:t>
            </a:r>
            <a:r>
              <a:rPr lang="ko-KR" altLang="en-US" sz="1600" dirty="0" err="1"/>
              <a:t>이에대한</a:t>
            </a:r>
            <a:r>
              <a:rPr lang="ko-KR" altLang="en-US" sz="1600" dirty="0"/>
              <a:t> 것들을</a:t>
            </a:r>
            <a:br>
              <a:rPr lang="en-US" altLang="ko-KR" sz="1600" dirty="0"/>
            </a:br>
            <a:r>
              <a:rPr lang="ko-KR" altLang="en-US" sz="1600" dirty="0"/>
              <a:t>프로세스 매니저</a:t>
            </a:r>
            <a:r>
              <a:rPr lang="en-US" altLang="ko-KR" sz="1600" dirty="0"/>
              <a:t>.</a:t>
            </a:r>
            <a:r>
              <a:rPr lang="en-US" altLang="ko-KR" sz="1600" dirty="0" err="1"/>
              <a:t>cpp</a:t>
            </a:r>
            <a:r>
              <a:rPr lang="en-US" altLang="ko-KR" sz="1600" dirty="0"/>
              <a:t> </a:t>
            </a:r>
            <a:r>
              <a:rPr lang="ko-KR" altLang="en-US" sz="1600" dirty="0"/>
              <a:t>에서 관리합니다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48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CE1F42A-836A-423A-B7E9-E5135F9472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ProcessVMTracker.cpp</a:t>
            </a:r>
          </a:p>
          <a:p>
            <a:r>
              <a:rPr lang="en-US" altLang="ko-KR" dirty="0"/>
              <a:t>ProcessModuleTracker.cpp</a:t>
            </a:r>
          </a:p>
          <a:p>
            <a:endParaRPr lang="en-US" altLang="ko-KR" dirty="0"/>
          </a:p>
          <a:p>
            <a:r>
              <a:rPr lang="en-US" altLang="ko-KR" dirty="0"/>
              <a:t>Service.cpp</a:t>
            </a:r>
          </a:p>
          <a:p>
            <a:endParaRPr lang="en-US" altLang="ko-KR" dirty="0"/>
          </a:p>
          <a:p>
            <a:r>
              <a:rPr lang="en-US" altLang="ko-KR" dirty="0"/>
              <a:t>ServiceManager.cpp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Sid.cpp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1FA24-CBB8-4D3A-BC85-E324E62BDE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ProcessHandleTracker.cpp</a:t>
            </a:r>
            <a:r>
              <a:rPr lang="ko-KR" altLang="en-US" sz="1800" dirty="0"/>
              <a:t>와 비슷합니다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400" dirty="0"/>
              <a:t>서비스에 제어코드를 보냅니다</a:t>
            </a:r>
            <a:r>
              <a:rPr lang="en-US" altLang="ko-KR" sz="1400" dirty="0"/>
              <a:t>. (STOP,PAUSE,CONTIUE</a:t>
            </a:r>
            <a:r>
              <a:rPr lang="ko-KR" altLang="en-US" sz="1400" dirty="0"/>
              <a:t>등등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서비스 상태를 얻을 수 있습니다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버퍼에서 서비스 데이터를 서비스매니저 객체에 저장합니다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서비스의 구성을 얻을 수 있습니다</a:t>
            </a:r>
            <a:r>
              <a:rPr lang="en-US" altLang="ko-KR" sz="1400" dirty="0"/>
              <a:t>.(</a:t>
            </a:r>
            <a:r>
              <a:rPr lang="ko-KR" altLang="en-US" sz="1400" dirty="0"/>
              <a:t>서비스가 실행 </a:t>
            </a:r>
            <a:r>
              <a:rPr lang="ko-KR" altLang="en-US" sz="1400" dirty="0" err="1"/>
              <a:t>해야하는</a:t>
            </a:r>
            <a:r>
              <a:rPr lang="ko-KR" altLang="en-US" sz="1400" dirty="0"/>
              <a:t> 계정의 이름</a:t>
            </a:r>
            <a:r>
              <a:rPr lang="en-US" altLang="ko-KR" sz="1400" dirty="0"/>
              <a:t>,</a:t>
            </a:r>
            <a:r>
              <a:rPr lang="ko-KR" altLang="en-US" sz="1400" dirty="0"/>
              <a:t>서비스 그룹의 이름 등등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보안식별자</a:t>
            </a:r>
            <a:r>
              <a:rPr lang="en-US" altLang="ko-KR" sz="1400" dirty="0"/>
              <a:t>(Sid)</a:t>
            </a:r>
            <a:r>
              <a:rPr lang="ko-KR" altLang="en-US" sz="1400" dirty="0"/>
              <a:t>관련 코드입니다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42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D3628A-693A-40F1-AFA6-F605432B6F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SystemInformation.cpp</a:t>
            </a:r>
          </a:p>
          <a:p>
            <a:endParaRPr lang="en-US" altLang="ko-KR" dirty="0"/>
          </a:p>
          <a:p>
            <a:r>
              <a:rPr lang="en-US" altLang="ko-KR" dirty="0"/>
              <a:t>Thread.cpp</a:t>
            </a:r>
          </a:p>
          <a:p>
            <a:endParaRPr lang="en-US" altLang="ko-KR" dirty="0"/>
          </a:p>
          <a:p>
            <a:r>
              <a:rPr lang="en-US" altLang="ko-KR" dirty="0"/>
              <a:t>Token.cpp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6A74F-0942-4AD9-B0C1-D994F099EE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윈도우 버전에 대한 정보를 얻을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CPU</a:t>
            </a:r>
            <a:r>
              <a:rPr lang="ko-KR" altLang="en-US" sz="1600" dirty="0" err="1"/>
              <a:t>에대한</a:t>
            </a:r>
            <a:r>
              <a:rPr lang="ko-KR" altLang="en-US" sz="1600" dirty="0"/>
              <a:t> 정보를 얻을 수 있습니다</a:t>
            </a:r>
            <a:endParaRPr lang="en-US" altLang="ko-KR" sz="1600" dirty="0"/>
          </a:p>
          <a:p>
            <a:r>
              <a:rPr lang="ko-KR" altLang="en-US" sz="1600" dirty="0"/>
              <a:t>지정된 스레드의 정보를 읽어서 반환하는 함수들로 구성되어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프로세스토큰</a:t>
            </a:r>
            <a:r>
              <a:rPr lang="ko-KR" altLang="en-US" sz="1600" dirty="0"/>
              <a:t> 정보를 얻어오고 가상화 상태나 시스템 레벨을 설정합니다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824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EBA603-878D-45F4-9F24-DDC65EA44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850" y="2474064"/>
            <a:ext cx="10782300" cy="11080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 err="1"/>
              <a:t>KObjExp</a:t>
            </a:r>
            <a:r>
              <a:rPr lang="ko-KR" altLang="en-US" sz="4800" dirty="0"/>
              <a:t>프로젝트 분석</a:t>
            </a:r>
          </a:p>
        </p:txBody>
      </p:sp>
    </p:spTree>
    <p:extLst>
      <p:ext uri="{BB962C8B-B14F-4D97-AF65-F5344CB8AC3E}">
        <p14:creationId xmlns:p14="http://schemas.microsoft.com/office/powerpoint/2010/main" val="2443770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D2AED5-CC8F-4677-8D33-CBD314B778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ntifs.h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ntddk.h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endParaRPr lang="en-US" altLang="ko-KR" sz="1800" dirty="0">
              <a:solidFill>
                <a:srgbClr val="A31515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NTSTATUS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ZwOpenThread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en-US" altLang="ko-KR" sz="1800" dirty="0">
              <a:solidFill>
                <a:srgbClr val="A31515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NTSTATUS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ObOpenObjectByName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NTSTATUS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DriverEntry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(PDRIVER_OBJECT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DriverObject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PUNICODE_STRING) {};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98630-6F71-4DFB-9714-3F27DDF22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2542" y="350729"/>
            <a:ext cx="3482758" cy="5826234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ntddk.h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11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위 헤더는 </a:t>
            </a:r>
            <a:r>
              <a:rPr lang="en-US" altLang="ko-KR" sz="11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WDK </a:t>
            </a:r>
            <a:r>
              <a:rPr lang="ko-KR" altLang="en-US" sz="11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환경에서 사용하는 가장 기본적인 헤더입니다</a:t>
            </a:r>
            <a:r>
              <a:rPr lang="en-US" altLang="ko-KR" sz="1100" dirty="0">
                <a:solidFill>
                  <a:schemeClr val="tx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ntifs.h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이 헤더 또한 </a:t>
            </a:r>
            <a:r>
              <a:rPr lang="en-US" altLang="ko-KR" sz="1100" dirty="0">
                <a:solidFill>
                  <a:schemeClr val="tx1"/>
                </a:solidFill>
              </a:rPr>
              <a:t>WDK </a:t>
            </a:r>
            <a:r>
              <a:rPr lang="ko-KR" altLang="en-US" sz="1100" dirty="0">
                <a:solidFill>
                  <a:schemeClr val="tx1"/>
                </a:solidFill>
              </a:rPr>
              <a:t>환경에서 사용하는 헤더로 </a:t>
            </a:r>
            <a:r>
              <a:rPr lang="en-US" altLang="ko-KR" sz="1100" dirty="0" err="1">
                <a:solidFill>
                  <a:schemeClr val="tx1"/>
                </a:solidFill>
              </a:rPr>
              <a:t>ntddk.h</a:t>
            </a:r>
            <a:r>
              <a:rPr lang="ko-KR" altLang="en-US" sz="1100" dirty="0">
                <a:solidFill>
                  <a:schemeClr val="tx1"/>
                </a:solidFill>
              </a:rPr>
              <a:t>와 함께 계층적으로 </a:t>
            </a:r>
            <a:r>
              <a:rPr lang="ko-KR" altLang="en-US" sz="1100" dirty="0" err="1">
                <a:solidFill>
                  <a:schemeClr val="tx1"/>
                </a:solidFill>
              </a:rPr>
              <a:t>인클루드</a:t>
            </a:r>
            <a:r>
              <a:rPr lang="ko-KR" altLang="en-US" sz="1100" dirty="0">
                <a:solidFill>
                  <a:schemeClr val="tx1"/>
                </a:solidFill>
              </a:rPr>
              <a:t> 합니다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sz="1100" dirty="0">
                <a:solidFill>
                  <a:schemeClr val="tx1"/>
                </a:solidFill>
              </a:rPr>
              <a:t>두 헤더는 드라이버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파일 시스템 개발에 가장 많이 사용되는 헤더입니다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그 다음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줄은 </a:t>
            </a:r>
            <a:r>
              <a:rPr lang="en-US" altLang="ko-KR" sz="1400" dirty="0">
                <a:solidFill>
                  <a:schemeClr val="tx1"/>
                </a:solidFill>
              </a:rPr>
              <a:t>“C”</a:t>
            </a:r>
            <a:r>
              <a:rPr lang="ko-KR" altLang="en-US" sz="1400" dirty="0">
                <a:solidFill>
                  <a:schemeClr val="tx1"/>
                </a:solidFill>
              </a:rPr>
              <a:t>에서 외부 참조를 하는 건데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ko-KR" altLang="en-US" sz="1100" dirty="0"/>
            </a:br>
            <a:r>
              <a:rPr lang="ko-KR" altLang="en-US" sz="1400" dirty="0" err="1"/>
              <a:t>첫줄은</a:t>
            </a:r>
            <a:r>
              <a:rPr lang="ko-KR" altLang="en-US" sz="1400" dirty="0"/>
              <a:t> 스레드를 접근해서 핸들을 얻어 옵니다</a:t>
            </a:r>
            <a:br>
              <a:rPr lang="en-US" altLang="ko-KR" sz="1400" dirty="0"/>
            </a:br>
            <a:r>
              <a:rPr lang="ko-KR" altLang="en-US" sz="1400" dirty="0" err="1"/>
              <a:t>두번째줄은</a:t>
            </a:r>
            <a:r>
              <a:rPr lang="ko-KR" altLang="en-US" sz="1400" dirty="0"/>
              <a:t>  드라이버이름으로 드라이버 오브젝트를 가져옵니다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 err="1">
                <a:solidFill>
                  <a:schemeClr val="tx1"/>
                </a:solidFill>
              </a:rPr>
              <a:t>세번째줄은</a:t>
            </a:r>
            <a:r>
              <a:rPr lang="ko-KR" altLang="en-US" sz="1400" dirty="0">
                <a:solidFill>
                  <a:schemeClr val="tx1"/>
                </a:solidFill>
              </a:rPr>
              <a:t> 드라이버가 로드되고 </a:t>
            </a:r>
            <a:r>
              <a:rPr lang="ko-KR" altLang="en-US" sz="1400" dirty="0" err="1">
                <a:solidFill>
                  <a:schemeClr val="tx1"/>
                </a:solidFill>
              </a:rPr>
              <a:t>콜되는</a:t>
            </a:r>
            <a:r>
              <a:rPr lang="ko-KR" altLang="en-US" sz="1400" dirty="0">
                <a:solidFill>
                  <a:schemeClr val="tx1"/>
                </a:solidFill>
              </a:rPr>
              <a:t> 첫번째 루틴이라고 할 수 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4959A-2B9B-4F0D-A34E-62568835F037}"/>
              </a:ext>
            </a:extLst>
          </p:cNvPr>
          <p:cNvSpPr txBox="1"/>
          <p:nvPr/>
        </p:nvSpPr>
        <p:spPr>
          <a:xfrm>
            <a:off x="990600" y="3136900"/>
            <a:ext cx="3733800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dirty="0">
                <a:solidFill>
                  <a:schemeClr val="accent6">
                    <a:lumMod val="75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NTSTATUS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: 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윈도우 커널에서 제공하는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API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들을 호출한 후 해당 결과값들을 체크하기 위해 </a:t>
            </a:r>
            <a:r>
              <a:rPr lang="en-US" altLang="ko-KR" sz="18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DDK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에서 제공하는 </a:t>
            </a:r>
            <a:r>
              <a:rPr lang="ko-KR" altLang="en-US" sz="1800" b="0" i="0" dirty="0" err="1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리턴값</a:t>
            </a:r>
            <a:r>
              <a:rPr lang="ko-KR" altLang="en-US" sz="1800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형식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90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CDA4568-CEB9-4792-9DD6-781DCE589B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ObjExpUnload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(PDRIVER_OBJECT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DriverObject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NTSTATUS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ObjExpCreateClose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(PDEVICE_OBJECT, PIRP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Irp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NTSTATUS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ObjExpDeviceControl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(PDEVICE_OBJECT, PIRP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Irp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D9C95-AE23-48B5-BE02-62B2F03C5E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첫번째는 이름에서 볼 수 있는 것 </a:t>
            </a:r>
            <a:r>
              <a:rPr lang="ko-KR" altLang="en-US" sz="1600" dirty="0" err="1"/>
              <a:t>처럼</a:t>
            </a:r>
            <a:r>
              <a:rPr lang="ko-KR" altLang="en-US" sz="1600" dirty="0"/>
              <a:t> 말그대로 불러온 드라이버 오브젝트를 </a:t>
            </a:r>
            <a:r>
              <a:rPr lang="ko-KR" altLang="en-US" sz="1600" dirty="0" err="1"/>
              <a:t>언로드</a:t>
            </a:r>
            <a:r>
              <a:rPr lang="ko-KR" altLang="en-US" sz="1600" dirty="0"/>
              <a:t> 하는 함수이고 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600" dirty="0"/>
              <a:t>두번째는 </a:t>
            </a:r>
            <a:r>
              <a:rPr lang="en-US" altLang="ko-KR" sz="1600" dirty="0"/>
              <a:t>PIRP</a:t>
            </a:r>
            <a:r>
              <a:rPr lang="ko-KR" altLang="en-US" sz="1600" dirty="0"/>
              <a:t>는 </a:t>
            </a:r>
            <a:r>
              <a:rPr lang="en-US" altLang="ko-KR" sz="1600" dirty="0"/>
              <a:t>I/O</a:t>
            </a:r>
            <a:r>
              <a:rPr lang="ko-KR" altLang="en-US" sz="1600" dirty="0"/>
              <a:t>와 관련된 자료 구조인데</a:t>
            </a:r>
            <a:br>
              <a:rPr lang="en-US" altLang="ko-KR" sz="1600" dirty="0"/>
            </a:br>
            <a:r>
              <a:rPr lang="ko-KR" altLang="en-US" sz="1600" dirty="0"/>
              <a:t>여기서 </a:t>
            </a:r>
            <a:r>
              <a:rPr lang="en-US" altLang="ko-KR" sz="1600" dirty="0"/>
              <a:t>IRP</a:t>
            </a:r>
            <a:r>
              <a:rPr lang="ko-KR" altLang="en-US" sz="1600" dirty="0"/>
              <a:t>요청이 성공했는지 실패했는지 알려주는 함수이다</a:t>
            </a:r>
            <a:endParaRPr lang="en-US" altLang="ko-KR" sz="1600" dirty="0"/>
          </a:p>
          <a:p>
            <a:r>
              <a:rPr lang="ko-KR" altLang="en-US" sz="1600" dirty="0"/>
              <a:t>세번째는 </a:t>
            </a:r>
            <a:r>
              <a:rPr lang="ko-KR" altLang="en-US" sz="1600" b="0" i="0" dirty="0">
                <a:solidFill>
                  <a:srgbClr val="171717"/>
                </a:solidFill>
                <a:effectLst/>
              </a:rPr>
              <a:t>지정된 </a:t>
            </a:r>
            <a:r>
              <a:rPr lang="en-US" altLang="ko-KR" sz="1600" b="0" i="0" dirty="0">
                <a:solidFill>
                  <a:srgbClr val="171717"/>
                </a:solidFill>
                <a:effectLst/>
              </a:rPr>
              <a:t>IRP</a:t>
            </a:r>
            <a:r>
              <a:rPr lang="ko-KR" altLang="en-US" sz="1600" b="0" i="0" dirty="0">
                <a:solidFill>
                  <a:srgbClr val="171717"/>
                </a:solidFill>
                <a:effectLst/>
              </a:rPr>
              <a:t>에 발신자의 </a:t>
            </a:r>
            <a:r>
              <a:rPr lang="en-US" altLang="ko-KR" sz="1600" b="0" i="0" dirty="0">
                <a:solidFill>
                  <a:srgbClr val="171717"/>
                </a:solidFill>
                <a:effectLst/>
              </a:rPr>
              <a:t>I / O </a:t>
            </a:r>
            <a:r>
              <a:rPr lang="ko-KR" altLang="en-US" sz="1600" b="0" i="0" dirty="0">
                <a:solidFill>
                  <a:srgbClr val="171717"/>
                </a:solidFill>
                <a:effectLst/>
              </a:rPr>
              <a:t>스택 위치에 대해 포인터로 받고 여기서 </a:t>
            </a:r>
            <a:endParaRPr lang="en-US" altLang="ko-KR" sz="1600" b="0" i="0" dirty="0">
              <a:solidFill>
                <a:srgbClr val="171717"/>
              </a:solidFill>
              <a:effectLst/>
            </a:endParaRPr>
          </a:p>
          <a:p>
            <a:r>
              <a:rPr lang="en-US" altLang="ko-KR" sz="1600" dirty="0">
                <a:solidFill>
                  <a:srgbClr val="171717"/>
                </a:solidFill>
              </a:rPr>
              <a:t>I/O Control Code</a:t>
            </a:r>
            <a:r>
              <a:rPr lang="ko-KR" altLang="en-US" sz="1600" dirty="0">
                <a:solidFill>
                  <a:srgbClr val="171717"/>
                </a:solidFill>
              </a:rPr>
              <a:t>로 디바이스와 유저간 통신을 합니다</a:t>
            </a:r>
            <a:r>
              <a:rPr lang="en-US" altLang="ko-KR" sz="1600" dirty="0">
                <a:solidFill>
                  <a:srgbClr val="171717"/>
                </a:solidFill>
              </a:rPr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514CF-8BC6-4036-8FB1-AE7EB109E31E}"/>
              </a:ext>
            </a:extLst>
          </p:cNvPr>
          <p:cNvSpPr txBox="1"/>
          <p:nvPr/>
        </p:nvSpPr>
        <p:spPr>
          <a:xfrm>
            <a:off x="2365940" y="2393434"/>
            <a:ext cx="25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I/O </a:t>
            </a:r>
            <a:r>
              <a:rPr lang="en-US" altLang="ko-KR"/>
              <a:t>Control Code </a:t>
            </a:r>
            <a:r>
              <a:rPr lang="ko-KR" altLang="en-US" dirty="0"/>
              <a:t>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39DDE9-790D-424D-876D-BB469C5445DF}"/>
              </a:ext>
            </a:extLst>
          </p:cNvPr>
          <p:cNvSpPr/>
          <p:nvPr/>
        </p:nvSpPr>
        <p:spPr>
          <a:xfrm>
            <a:off x="1168400" y="2946400"/>
            <a:ext cx="6007100" cy="1130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71FEA2-41B2-42C8-A7CA-C13C5E3C39E0}"/>
              </a:ext>
            </a:extLst>
          </p:cNvPr>
          <p:cNvCxnSpPr/>
          <p:nvPr/>
        </p:nvCxnSpPr>
        <p:spPr>
          <a:xfrm>
            <a:off x="3184742" y="2946400"/>
            <a:ext cx="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F421966-FDD5-4721-96F8-3B9B7B72223E}"/>
              </a:ext>
            </a:extLst>
          </p:cNvPr>
          <p:cNvCxnSpPr/>
          <p:nvPr/>
        </p:nvCxnSpPr>
        <p:spPr>
          <a:xfrm>
            <a:off x="4178300" y="2946400"/>
            <a:ext cx="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8BA47D-3834-4898-B416-E5FD1C49DF57}"/>
              </a:ext>
            </a:extLst>
          </p:cNvPr>
          <p:cNvSpPr txBox="1"/>
          <p:nvPr/>
        </p:nvSpPr>
        <p:spPr>
          <a:xfrm>
            <a:off x="1490773" y="3326884"/>
            <a:ext cx="137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DeviceType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2FBB94-23E9-4A88-AD28-39DAD4CF8B12}"/>
              </a:ext>
            </a:extLst>
          </p:cNvPr>
          <p:cNvSpPr txBox="1"/>
          <p:nvPr/>
        </p:nvSpPr>
        <p:spPr>
          <a:xfrm>
            <a:off x="3214143" y="3326884"/>
            <a:ext cx="96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Access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F618B-C018-4418-A204-C753EF6AA016}"/>
              </a:ext>
            </a:extLst>
          </p:cNvPr>
          <p:cNvSpPr txBox="1"/>
          <p:nvPr/>
        </p:nvSpPr>
        <p:spPr>
          <a:xfrm>
            <a:off x="4584004" y="3313668"/>
            <a:ext cx="115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170730-982E-4810-8911-5D132CF968D5}"/>
              </a:ext>
            </a:extLst>
          </p:cNvPr>
          <p:cNvSpPr txBox="1"/>
          <p:nvPr/>
        </p:nvSpPr>
        <p:spPr>
          <a:xfrm>
            <a:off x="1083240" y="2675235"/>
            <a:ext cx="637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31                                      16 15               14 13                                    2 1                      0</a:t>
            </a:r>
            <a:endParaRPr lang="ko-KR" altLang="en-US" sz="12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22569F-21E2-48F5-BDB4-B5D02571B701}"/>
              </a:ext>
            </a:extLst>
          </p:cNvPr>
          <p:cNvCxnSpPr/>
          <p:nvPr/>
        </p:nvCxnSpPr>
        <p:spPr>
          <a:xfrm>
            <a:off x="6096000" y="2946400"/>
            <a:ext cx="0" cy="1148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E57A85-76EF-4B25-B5EC-167BFC6D8CCF}"/>
              </a:ext>
            </a:extLst>
          </p:cNvPr>
          <p:cNvSpPr txBox="1"/>
          <p:nvPr/>
        </p:nvSpPr>
        <p:spPr>
          <a:xfrm>
            <a:off x="1270000" y="4406900"/>
            <a:ext cx="6007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DeviceType</a:t>
            </a:r>
            <a:r>
              <a:rPr lang="en-US" altLang="ko-KR" sz="1400" dirty="0"/>
              <a:t> : I/O Control Code</a:t>
            </a:r>
            <a:r>
              <a:rPr lang="ko-KR" altLang="en-US" sz="1400" dirty="0"/>
              <a:t>가 사용되는 디바이스 장치유형 정의</a:t>
            </a:r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Access</a:t>
            </a:r>
            <a:r>
              <a:rPr lang="en-US" altLang="ko-KR" sz="1400" dirty="0"/>
              <a:t> : </a:t>
            </a:r>
            <a:r>
              <a:rPr lang="ko-KR" altLang="en-US" sz="1400" dirty="0"/>
              <a:t>해당</a:t>
            </a:r>
            <a:r>
              <a:rPr lang="en-US" altLang="ko-KR" sz="1400" dirty="0"/>
              <a:t> I/O Control Code</a:t>
            </a:r>
            <a:r>
              <a:rPr lang="ko-KR" altLang="en-US" sz="1400" dirty="0"/>
              <a:t>와 같이 사용되는 버퍼의 방향 정의</a:t>
            </a:r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Function</a:t>
            </a:r>
            <a:r>
              <a:rPr lang="en-US" altLang="ko-KR" sz="1400" dirty="0"/>
              <a:t> : </a:t>
            </a:r>
            <a:r>
              <a:rPr lang="ko-KR" altLang="en-US" sz="1400" dirty="0"/>
              <a:t>구체적 수행코드 구분</a:t>
            </a:r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Method</a:t>
            </a:r>
            <a:r>
              <a:rPr lang="en-US" altLang="ko-KR" sz="1400" dirty="0"/>
              <a:t> : </a:t>
            </a:r>
            <a:r>
              <a:rPr lang="ko-KR" altLang="en-US" sz="1400" dirty="0"/>
              <a:t>사용되는 버퍼의 사용전략</a:t>
            </a:r>
          </a:p>
        </p:txBody>
      </p:sp>
    </p:spTree>
    <p:extLst>
      <p:ext uri="{BB962C8B-B14F-4D97-AF65-F5344CB8AC3E}">
        <p14:creationId xmlns:p14="http://schemas.microsoft.com/office/powerpoint/2010/main" val="102106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2682363-B8C9-484A-A13A-0411A0C14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850" y="2234009"/>
            <a:ext cx="10782300" cy="213479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800" b="1" dirty="0" err="1"/>
              <a:t>KObjExp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프로젝트에서는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드라이버와 유저간 통신</a:t>
            </a:r>
            <a:br>
              <a:rPr lang="en-US" altLang="ko-KR" sz="2800" b="1" dirty="0"/>
            </a:br>
            <a:r>
              <a:rPr lang="ko-KR" altLang="en-US" sz="2800" b="1" dirty="0"/>
              <a:t>즉 커널과 유저와의 정보를 주고받는 곳을 담당 하고있다고 정리할 수 있습니다</a:t>
            </a:r>
            <a:endParaRPr lang="en-US" altLang="ko-KR" sz="2800" b="1" dirty="0"/>
          </a:p>
          <a:p>
            <a:r>
              <a:rPr lang="ko-KR" altLang="en-US" sz="2800" b="1" dirty="0"/>
              <a:t>이 주고받은 정보를 </a:t>
            </a:r>
            <a:r>
              <a:rPr lang="en-US" altLang="ko-KR" sz="2800" b="1" dirty="0" err="1"/>
              <a:t>ObjExpCore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프로젝트에서 받아서 객체를 생성해서 정보들을 저장합니다</a:t>
            </a:r>
            <a:r>
              <a:rPr lang="en-US" altLang="ko-KR" sz="2800" b="1" dirty="0"/>
              <a:t>.</a:t>
            </a:r>
          </a:p>
          <a:p>
            <a:r>
              <a:rPr lang="ko-KR" altLang="en-US" sz="2800" b="1" dirty="0"/>
              <a:t>마지막으로 저장된 정보를 이용해 </a:t>
            </a:r>
            <a:r>
              <a:rPr lang="en-US" altLang="ko-KR" sz="2800" b="1" dirty="0"/>
              <a:t>System Explorer </a:t>
            </a:r>
            <a:r>
              <a:rPr lang="ko-KR" altLang="en-US" sz="2800" b="1" dirty="0"/>
              <a:t>프로젝트에서 화면에 </a:t>
            </a:r>
            <a:r>
              <a:rPr lang="ko-KR" altLang="en-US" sz="2800" b="1" dirty="0" err="1"/>
              <a:t>표시함으로서</a:t>
            </a:r>
            <a:r>
              <a:rPr lang="ko-KR" altLang="en-US" sz="2800" b="1" dirty="0"/>
              <a:t> 사용자에게 정보를 표기할 수 있습니다</a:t>
            </a:r>
            <a:r>
              <a:rPr lang="en-US" altLang="ko-KR" sz="2800" b="1" dirty="0"/>
              <a:t>.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3582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DEBA603-878D-45F4-9F24-DDC65EA44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850" y="2474064"/>
            <a:ext cx="10782300" cy="19098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800" dirty="0"/>
              <a:t>System </a:t>
            </a:r>
            <a:r>
              <a:rPr lang="en-US" altLang="ko-KR" sz="4800" dirty="0" err="1"/>
              <a:t>Exploer</a:t>
            </a:r>
            <a:r>
              <a:rPr lang="en-US" altLang="ko-KR" sz="4800" dirty="0"/>
              <a:t> </a:t>
            </a:r>
            <a:r>
              <a:rPr lang="ko-KR" altLang="en-US" sz="4800" dirty="0"/>
              <a:t>프로젝트 먼저 분석하겠습니다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7627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0B21C0-EA85-4AE4-8709-70FC88A17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84200"/>
            <a:ext cx="8255000" cy="5592763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WINAPI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wWinMain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HINSTANCE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hInstance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HINSTANCE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hPrevInstance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LPTSTR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lpstrCmdLine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nCmdShow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CheckInstall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lpstrCmdLine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드라이버 설치여부 검사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시작전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세팅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CoInitialize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ATLASSERT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SUCCEEDED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AtlInitCommonControls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ICC_COOL_CLASSES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ICC_BAR_CLASSES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ICC_LISTVIEW_CLASSES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ICC_TREEVIEW_CLASSES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Module.Init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hInstance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ATLASSERT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SUCCEEDED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nRet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Run(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lpstrCmdLine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nCmdShow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 시작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Module.Term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CoUninitialize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nRet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9A041C-0DF9-4401-A9EA-DBAF8741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47200" y="177801"/>
            <a:ext cx="2654300" cy="55927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제일 먼저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SystemExploer.cpp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부터 보겠습니다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함수에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해당하는부분으로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먼저 드라이버 설치여부를 검사하고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설치가 안되어 있으면 프로그램을 종료합니다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함수로 프로그램을 시작합니다</a:t>
            </a:r>
          </a:p>
        </p:txBody>
      </p:sp>
    </p:spTree>
    <p:extLst>
      <p:ext uri="{BB962C8B-B14F-4D97-AF65-F5344CB8AC3E}">
        <p14:creationId xmlns:p14="http://schemas.microsoft.com/office/powerpoint/2010/main" val="85424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9016FA-0D34-4E7A-8D77-A1ACBD3FB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CheckInstall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PCWSTR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커널드라이버가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깔려있는지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확인하는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parse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success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wcsstr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L"install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parse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success =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DriverHelper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LoadDriver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(!success)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DriverHelper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InstallDriver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success =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DriverHelper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LoadDriver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(!success)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AtlMessageBox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L"Failed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to install/load kernel driver"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IDS_TITLE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MB_ICONERROR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wcsstr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cmdLine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L"update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parse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success =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DriverHelper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UpdateDriver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(!success)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AtlMessageBox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L"Failed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to update kernel driver"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IDS_TITLE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MB_ICONERROR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parse;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B350A-34B9-43DF-8B46-FE0044CAD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2542" y="350729"/>
            <a:ext cx="3330358" cy="5826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/>
              <a:t>메인함수</a:t>
            </a:r>
            <a:r>
              <a:rPr lang="ko-KR" altLang="en-US" sz="1800" dirty="0"/>
              <a:t> 에서 사용된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커널 드라이버가 설치 </a:t>
            </a:r>
            <a:r>
              <a:rPr lang="ko-KR" altLang="en-US" sz="1800" dirty="0" err="1"/>
              <a:t>되있는지</a:t>
            </a:r>
            <a:r>
              <a:rPr lang="ko-KR" altLang="en-US" sz="1800" dirty="0"/>
              <a:t> 확인하는 함수입니다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46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D81FE2B-D3C5-416A-A113-C6E6695E14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Run(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LPTSTR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lpstrCmdLine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nCmdShow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SW_SHOWDEFAULT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CMessageLoop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theLoop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Module.AddMessageLoop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theLoop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 프로그램의 관리자역할 생성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frame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메인프로그램의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각틀을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담고있는 클래스 객체 생성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(frame-&gt;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CreateEx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객체가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생성됬는지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검사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ATLTRACE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"Main window creation failed!\n"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frame-&gt;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ShowWindow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nCmdShow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여러부분을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창으로띄워서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보여주게하는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nRet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theLoop.Run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계속해서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Run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반복한다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Module.RemoveMessageLoop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nRet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32B43-F9BB-481D-86D2-F2A4DF7E0A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SystemExploer.cpp</a:t>
            </a:r>
            <a:r>
              <a:rPr lang="ko-KR" altLang="en-US" sz="1600" dirty="0"/>
              <a:t>의 핵심 함수입니다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먼저 프로그램의 각기능을 담고있는 </a:t>
            </a:r>
            <a:r>
              <a:rPr lang="en-US" altLang="ko-KR" sz="1600" dirty="0" err="1">
                <a:solidFill>
                  <a:srgbClr val="00B0F0"/>
                </a:solidFill>
              </a:rPr>
              <a:t>CMainFrame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 객체를 생성합니다</a:t>
            </a:r>
            <a:endParaRPr lang="en-US" altLang="ko-KR" sz="1600" dirty="0"/>
          </a:p>
          <a:p>
            <a:pPr marL="0" indent="0">
              <a:buNone/>
            </a:pPr>
            <a:br>
              <a:rPr lang="en-US" altLang="ko-KR" sz="1600" dirty="0"/>
            </a:br>
            <a:br>
              <a:rPr lang="en-US" altLang="ko-KR" sz="1600" dirty="0"/>
            </a:br>
            <a:r>
              <a:rPr lang="ko-KR" altLang="en-US" sz="1600" dirty="0"/>
              <a:t>객체 생성여부 검사 후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이제 </a:t>
            </a:r>
            <a:r>
              <a:rPr lang="ko-KR" altLang="en-US" sz="1600" dirty="0" err="1"/>
              <a:t>각기능</a:t>
            </a:r>
            <a:r>
              <a:rPr lang="ko-KR" altLang="en-US" sz="1600" dirty="0"/>
              <a:t> 담당하는 창들을</a:t>
            </a:r>
            <a:br>
              <a:rPr lang="en-US" altLang="ko-KR" sz="1600" dirty="0"/>
            </a:br>
            <a:r>
              <a:rPr lang="ko-KR" altLang="en-US" sz="1600" dirty="0"/>
              <a:t>화면으로 띄우는 함수입니다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Run</a:t>
            </a:r>
            <a:r>
              <a:rPr lang="ko-KR" altLang="en-US" sz="1600" dirty="0"/>
              <a:t>함수는 계속 실행됩니다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42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BC49F3-49AC-4E18-99AD-FF874B6E82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PreTranslateMessage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pMsg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OnIdle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LRESULT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OnProcessMemoryMap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HWND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&amp;)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LRESULT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OnProcessThreads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HWND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&amp;)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LRESULT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OnProcessModules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HWND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&amp;)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LRESULT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OnProcessHeaps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HWND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&amp;)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LRESULT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OnNewWindow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HWND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&amp;)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LRESULT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OnTabActivated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LPNMHDR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&amp;)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LRESULT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OnTabContextMenu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LPNMHDR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&amp;)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LRESULT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OnCreate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uMsg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WPARAM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wParam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LPARAM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lParam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bHandled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ROUND_MEM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(x) ((x + (1 &lt;&lt; 17)) &gt;&gt; 18)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LRESULT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OnTimer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WPARAM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LPARAM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&amp;)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LRESULT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OnDestroy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uMsg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WPARAM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wParam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LPARAM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lParam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bHandled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LRESULT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CMainFrame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OnFileExit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wNotifyCode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HWND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hWndCtl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/*</a:t>
            </a:r>
            <a:r>
              <a:rPr lang="en-US" altLang="ko-KR" sz="14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bHandled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*/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100" dirty="0"/>
              <a:t>이하 생략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13ED3-8614-4BBC-AD8B-8850F0A20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2542" y="0"/>
            <a:ext cx="2911258" cy="6176963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MainFrm.cpp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메인프레임 윈도우를 관리하는 클래스가 정의되어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일반적으로 프로그램 메뉴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툴바</a:t>
            </a:r>
            <a:r>
              <a:rPr lang="en-US" altLang="ko-KR" sz="1600" dirty="0"/>
              <a:t>,</a:t>
            </a:r>
          </a:p>
          <a:p>
            <a:pPr marL="0" indent="0">
              <a:buNone/>
            </a:pPr>
            <a:r>
              <a:rPr lang="ko-KR" altLang="en-US" sz="1600" dirty="0" err="1"/>
              <a:t>상태바</a:t>
            </a:r>
            <a:r>
              <a:rPr lang="en-US" altLang="ko-KR" sz="1600" dirty="0"/>
              <a:t>,</a:t>
            </a:r>
            <a:r>
              <a:rPr lang="ko-KR" altLang="en-US" sz="1600" dirty="0"/>
              <a:t>최소화</a:t>
            </a:r>
            <a:r>
              <a:rPr lang="en-US" altLang="ko-KR" sz="1600" dirty="0"/>
              <a:t>/</a:t>
            </a:r>
            <a:r>
              <a:rPr lang="ko-KR" altLang="en-US" sz="1600" dirty="0"/>
              <a:t>최대화 등등 을 갖고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1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9F9E94E-5B4B-4B63-9AFB-5C46B4FB89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Pch.h</a:t>
            </a:r>
            <a:r>
              <a:rPr lang="en-US" altLang="ko-KR" dirty="0"/>
              <a:t> /</a:t>
            </a:r>
            <a:r>
              <a:rPr lang="en-US" altLang="ko-KR" dirty="0" err="1"/>
              <a:t>Pcp.c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DetachHostWindow.cpp</a:t>
            </a:r>
          </a:p>
          <a:p>
            <a:endParaRPr lang="en-US" altLang="ko-KR" dirty="0"/>
          </a:p>
          <a:p>
            <a:r>
              <a:rPr lang="en-US" altLang="ko-KR" dirty="0"/>
              <a:t>WindowHelper.cpp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E945B-218F-4D1B-98D2-5D6977E600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미리 </a:t>
            </a:r>
            <a:r>
              <a:rPr lang="ko-KR" altLang="en-US" sz="1600" dirty="0" err="1"/>
              <a:t>컴파일된</a:t>
            </a:r>
            <a:r>
              <a:rPr lang="ko-KR" altLang="en-US" sz="1600" dirty="0"/>
              <a:t> 헤더로써 최대한 변경되지 않을 다수의 </a:t>
            </a:r>
            <a:r>
              <a:rPr lang="en-US" altLang="ko-KR" sz="1600" dirty="0" err="1"/>
              <a:t>cpp</a:t>
            </a:r>
            <a:r>
              <a:rPr lang="ko-KR" altLang="en-US" sz="1600" dirty="0"/>
              <a:t>나 헤더를 모아서 한번에 빌드 해놓고 변경사항이 없으면 빌드하지 않는 파일입니다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부모 윈도우에서 자식 윈도우를 분리하는 코드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윈도우 생성시에 적용되는  윈도우 스타일을 스트링 형태로 관리합니다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Ex)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WS_MINIMIZEBOX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L"MINIMIZEBOX"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187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E8F3AC-0079-4CD8-81AE-5F6EAAF12E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ObjectManager.cpp</a:t>
            </a:r>
          </a:p>
          <a:p>
            <a:r>
              <a:rPr lang="en-US" altLang="ko-KR" dirty="0"/>
              <a:t>ObjectSearcher.cpp</a:t>
            </a:r>
          </a:p>
          <a:p>
            <a:r>
              <a:rPr lang="en-US" altLang="ko-KR" dirty="0"/>
              <a:t>ObjectType.cpp</a:t>
            </a:r>
          </a:p>
          <a:p>
            <a:r>
              <a:rPr lang="en-US" altLang="ko-KR" dirty="0"/>
              <a:t>ObjectTupeFactory.cpp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CA3A5-7536-45E8-BD51-EB4B2A13A3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순서대로 </a:t>
            </a:r>
            <a:endParaRPr lang="en-US" altLang="ko-KR" sz="1600" dirty="0"/>
          </a:p>
          <a:p>
            <a:r>
              <a:rPr lang="ko-KR" altLang="en-US" sz="1600" dirty="0"/>
              <a:t>오브젝트를 관리하는 코드</a:t>
            </a:r>
            <a:br>
              <a:rPr lang="en-US" altLang="ko-KR" sz="1600" dirty="0"/>
            </a:br>
            <a:r>
              <a:rPr lang="ko-KR" altLang="en-US" sz="1600" dirty="0"/>
              <a:t>오브젝트를 검색하는 코드</a:t>
            </a:r>
            <a:br>
              <a:rPr lang="en-US" altLang="ko-KR" sz="1600" dirty="0"/>
            </a:br>
            <a:r>
              <a:rPr lang="ko-KR" altLang="en-US" sz="1600" dirty="0"/>
              <a:t>오브젝트 타입을 설정</a:t>
            </a:r>
            <a:r>
              <a:rPr lang="en-US" altLang="ko-KR" sz="1600" dirty="0"/>
              <a:t>/ </a:t>
            </a:r>
            <a:r>
              <a:rPr lang="ko-KR" altLang="en-US" sz="1600" dirty="0"/>
              <a:t>반환하는 코드</a:t>
            </a:r>
            <a:br>
              <a:rPr lang="en-US" altLang="ko-KR" sz="1600" dirty="0"/>
            </a:br>
            <a:r>
              <a:rPr lang="ko-KR" altLang="en-US" sz="1600" dirty="0"/>
              <a:t>오브젝트 종류별로 이름을 명시한 코드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그림예시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3E7975-A128-41FD-A400-5D6EF6C1E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371475"/>
            <a:ext cx="20383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9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CA5EF6-EDD3-466D-B157-0216053965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SecurityInfo.cpp</a:t>
            </a:r>
          </a:p>
          <a:p>
            <a:r>
              <a:rPr lang="en-US" altLang="ko-KR" dirty="0"/>
              <a:t>Settings.cpp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C6829-9A56-44F4-B68D-9B21F8F60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커널에 대한 보호에 관한 코드입니다</a:t>
            </a:r>
            <a:endParaRPr lang="en-US" altLang="ko-KR" sz="1800" dirty="0"/>
          </a:p>
          <a:p>
            <a:r>
              <a:rPr lang="ko-KR" altLang="en-US" sz="1800" dirty="0"/>
              <a:t>프로그램에서 색으로 하이라이트 되는 부분을 구현한 코드입니다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예시그림 보라색</a:t>
            </a:r>
            <a:r>
              <a:rPr lang="en-US" altLang="ko-KR" sz="1800" dirty="0"/>
              <a:t>,</a:t>
            </a:r>
            <a:r>
              <a:rPr lang="ko-KR" altLang="en-US" sz="1800" dirty="0"/>
              <a:t>분홍색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85AE75-0D2B-4A7D-97EB-5E4936C1E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7" y="1004887"/>
            <a:ext cx="37814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5359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6E8E2"/>
      </a:lt2>
      <a:accent1>
        <a:srgbClr val="A896C6"/>
      </a:accent1>
      <a:accent2>
        <a:srgbClr val="7F81BA"/>
      </a:accent2>
      <a:accent3>
        <a:srgbClr val="8EA6C2"/>
      </a:accent3>
      <a:accent4>
        <a:srgbClr val="7BADB4"/>
      </a:accent4>
      <a:accent5>
        <a:srgbClr val="83ACA1"/>
      </a:accent5>
      <a:accent6>
        <a:srgbClr val="77AF88"/>
      </a:accent6>
      <a:hlink>
        <a:srgbClr val="758A53"/>
      </a:hlink>
      <a:folHlink>
        <a:srgbClr val="7F7F7F"/>
      </a:folHlink>
    </a:clrScheme>
    <a:fontScheme name="사용자 지정 1">
      <a:majorFont>
        <a:latin typeface="나눔고딕"/>
        <a:ea typeface=""/>
        <a:cs typeface=""/>
      </a:majorFont>
      <a:minorFont>
        <a:latin typeface="나눔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1491</Words>
  <Application>Microsoft Office PowerPoint</Application>
  <PresentationFormat>와이드스크린</PresentationFormat>
  <Paragraphs>226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Mapo당인리발전소</vt:lpstr>
      <vt:lpstr>나눔고딕</vt:lpstr>
      <vt:lpstr>돋움체</vt:lpstr>
      <vt:lpstr>Malgun Gothic</vt:lpstr>
      <vt:lpstr>Arial</vt:lpstr>
      <vt:lpstr>AngleLinesVTI</vt:lpstr>
      <vt:lpstr>System Exploer 코드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Exploer 코드 분석</dc:title>
  <dc:creator>박해성(2017182016)</dc:creator>
  <cp:lastModifiedBy>박해성(2017182016)</cp:lastModifiedBy>
  <cp:revision>28</cp:revision>
  <dcterms:created xsi:type="dcterms:W3CDTF">2020-11-10T13:57:09Z</dcterms:created>
  <dcterms:modified xsi:type="dcterms:W3CDTF">2020-11-19T12:10:43Z</dcterms:modified>
</cp:coreProperties>
</file>