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tags/tag4.xml" ContentType="application/vnd.openxmlformats-officedocument.presentationml.tags+xml"/>
  <Override PartName="/ppt/notesSlides/notesSlide16.xml" ContentType="application/vnd.openxmlformats-officedocument.presentationml.notesSlide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ink/inkAction1.xml" ContentType="application/vnd.ms-office.inkAction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tags/tag9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0.xml" ContentType="application/vnd.openxmlformats-officedocument.presentationml.tags+xml"/>
  <Override PartName="/ppt/notesSlides/notesSlide24.xml" ContentType="application/vnd.openxmlformats-officedocument.presentationml.notesSlide+xml"/>
  <Override PartName="/ppt/tags/tag11.xml" ContentType="application/vnd.openxmlformats-officedocument.presentationml.tags+xml"/>
  <Override PartName="/ppt/notesSlides/notesSlide25.xml" ContentType="application/vnd.openxmlformats-officedocument.presentationml.notesSlide+xml"/>
  <Override PartName="/ppt/tags/tag12.xml" ContentType="application/vnd.openxmlformats-officedocument.presentationml.tags+xml"/>
  <Override PartName="/ppt/notesSlides/notesSlide26.xml" ContentType="application/vnd.openxmlformats-officedocument.presentationml.notesSlide+xml"/>
  <Override PartName="/ppt/tags/tag13.xml" ContentType="application/vnd.openxmlformats-officedocument.presentationml.tags+xml"/>
  <Override PartName="/ppt/notesSlides/notesSlide27.xml" ContentType="application/vnd.openxmlformats-officedocument.presentationml.notesSlide+xml"/>
  <Override PartName="/ppt/tags/tag14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89" r:id="rId3"/>
    <p:sldId id="372" r:id="rId4"/>
    <p:sldId id="378" r:id="rId5"/>
    <p:sldId id="380" r:id="rId6"/>
    <p:sldId id="382" r:id="rId7"/>
    <p:sldId id="383" r:id="rId8"/>
    <p:sldId id="384" r:id="rId9"/>
    <p:sldId id="373" r:id="rId10"/>
    <p:sldId id="385" r:id="rId11"/>
    <p:sldId id="431" r:id="rId12"/>
    <p:sldId id="386" r:id="rId13"/>
    <p:sldId id="387" r:id="rId14"/>
    <p:sldId id="388" r:id="rId15"/>
    <p:sldId id="432" r:id="rId16"/>
    <p:sldId id="434" r:id="rId17"/>
    <p:sldId id="436" r:id="rId18"/>
    <p:sldId id="437" r:id="rId19"/>
    <p:sldId id="438" r:id="rId20"/>
    <p:sldId id="439" r:id="rId21"/>
    <p:sldId id="440" r:id="rId22"/>
    <p:sldId id="390" r:id="rId23"/>
    <p:sldId id="442" r:id="rId24"/>
    <p:sldId id="443" r:id="rId25"/>
    <p:sldId id="441" r:id="rId26"/>
    <p:sldId id="445" r:id="rId27"/>
    <p:sldId id="391" r:id="rId28"/>
    <p:sldId id="444" r:id="rId29"/>
    <p:sldId id="446" r:id="rId30"/>
    <p:sldId id="392" r:id="rId3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6FF"/>
    <a:srgbClr val="FFFFCC"/>
    <a:srgbClr val="306C58"/>
    <a:srgbClr val="99C7F3"/>
    <a:srgbClr val="F4F1B2"/>
    <a:srgbClr val="913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208" d="100"/>
          <a:sy n="208" d="100"/>
        </p:scale>
        <p:origin x="1877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EB8157-6F6B-41E8-9C71-578188D243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955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35.31034" units="1/cm"/>
          <inkml:channelProperty channel="Y" name="resolution" value="33.64486" units="1/cm"/>
          <inkml:channelProperty channel="T" name="resolution" value="1" units="1/dev"/>
        </inkml:channelProperties>
      </inkml:inkSource>
      <inkml:timestamp xml:id="ts0" timeString="2021-09-20T03:28:16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189">
    <iact:property name="dataType"/>
    <iact:actionData xml:id="d0">
      <inkml:trace xmlns:inkml="http://www.w3.org/2003/InkML" xml:id="stk0" contextRef="#ctx0" brushRef="#br0">14790 5027 0,'13'0'93,"53"0"-90,40 13 5,-13-13 0,66 0 0,-1 0 0,-12 0 0,13 0 0,-1 0 0,-52 0 0,13 0 0,-66 0 0,0 0 0,-26 0 0,12 0 0,-26 0 0,1 0 0,-1 0 0,0 0 56,0 0-8,1 0-48,-1 0 8</inkml:trace>
    </iact:actionData>
  </iact:action>
  <iact:action type="add" startTime="16173">
    <iact:property name="dataType"/>
    <iact:actionData xml:id="d1">
      <inkml:trace xmlns:inkml="http://www.w3.org/2003/InkML" xml:id="stk1" contextRef="#ctx0" brushRef="#br0">19420 4921 0,'53'0'108,"40"0"-104,52 27 4,1-27 0,92 0 0,-40 0 0,1 0 0,-67 0 0,0 0 0,-79 0 0,-13 0 0,-27 0 0,0 0 56,1 0 64</inkml:trace>
    </iact:actionData>
  </iact:action>
  <iact:action type="add" startTime="18597">
    <iact:property name="dataType"/>
    <iact:actionData xml:id="d2">
      <inkml:trace xmlns:inkml="http://www.w3.org/2003/InkML" xml:id="stk2" contextRef="#ctx0" brushRef="#br0">14764 12065 0,'0'13'67,"13"-13"-53,13 0-7,14 0 1,13 0 0,13 13 0,0-13 0,0 0 0,14 0 0,-1 0 0,-13 0 0,27 0 0,-27 0 0,13 0 0,1 0 0,-1 0 0,0 0 0,14 0 0,-14 0 0,1 0 0,-1 0 0,-13 0 0,-26 0 0,-14 0 0</inkml:trace>
    </iact:actionData>
  </iact:action>
  <iact:action type="add" startTime="20269">
    <iact:property name="dataType"/>
    <iact:actionData xml:id="d3">
      <inkml:trace xmlns:inkml="http://www.w3.org/2003/InkML" xml:id="stk3" contextRef="#ctx0" brushRef="#br0">19341 12184 0,'26'0'153,"14"0"-146,0 0 1,-14 0 0,1 0-1,12 0 2,-12 0-2,-1 0 2,14 0-2,26 0 2,-13 0-2,13 0 2,0 0-2,14 0 2,-27 0-1,-1 0 0,15 0-1,-28 0 2,14 0-2,13 0 1,-26 0 0,13 0 0,13 0 0,-13 0 0,-13 0 0,13 0 1,-27 0-2,-13 0 2,14 0-1,-14 0 0,0 0 0,14 0 0,-14 0 0,0 0-1,0 0 2,1 0-2,25 0 145,14 0-143,40 0 3,26 0-6,-13 0 0,39 0 4,-39 0 2,-66-13-7,-14 13 1</inkml:trace>
    </iact:actionData>
  </iact:action>
  <iact:action type="add" startTime="28949">
    <iact:property name="dataType"/>
    <iact:actionData xml:id="d4">
      <inkml:trace xmlns:inkml="http://www.w3.org/2003/InkML" xml:id="stk4" contextRef="#ctx0" brushRef="#br0">21815 11615 0,'0'13'77,"0"1"-74,13-1 5,0 0 0,0 0 0,1 14 0,-14-14 0,0 0 0,13 1 0,0-1 0,-13 0 0,13 13 10,-13 1-4,14-27 50,-1 0-24,0-27-32,0 1 4,14 0-6,-14-14 0,13-13 3,-12 26 3,-1-12-6,0 12-1,-13 14 3,0 0 0,13 13 0,-13-13 80</inkml:trace>
    </iact:actionData>
  </iact:action>
  <iact:action type="add" startTime="74957">
    <iact:property name="dataType"/>
    <iact:actionData xml:id="d5">
      <inkml:trace xmlns:inkml="http://www.w3.org/2003/InkML" xml:id="stk5" contextRef="#ctx0" brushRef="#br0">9273 12846 0,'14'0'123,"-1"13"-119,0 0 4,14 0 0,-1 0 0,1 14 0,-1-1 0,0-12 0,1 12 0,-1 1 0,14-1 0,-13 0 1,-14-12-2,13 12 1,-13-13 0,14 14 0,-14-14 0,14 0 0,-14 0 10,0-39 76,0-14-86,14-13 0,-14 1 0,27-1 0,-1-14 0,-12 15 0,12-1 0,-25 13 0,-1 13 0,0 14 0,-13 0 0,13 0 0</inkml:trace>
    </iact:actionData>
  </iact:action>
  <iact:action type="add" startTime="106733">
    <iact:property name="dataType"/>
    <iact:actionData xml:id="d6">
      <inkml:trace xmlns:inkml="http://www.w3.org/2003/InkML" xml:id="stk6" contextRef="#ctx0" brushRef="#br0">7699 15954 0,'13'0'40,"-13"14"-32,14-14 0,-14 13 0,13 0 0,0 0 0,0 14 0,1-14 9,-1 0-10,0-13 9,0 0 16,1 0-24,-1 0 0,13-13 9,1 0-10,-1-14 1,-13 14 0,40-13 0,-26 12 0,-1-12 0,14-1 0,-27 14 0,0-13 0,1 13 0,-1 13 32,-13-14-32,13 14 16</inkml:trace>
    </iact:actionData>
  </iact:action>
  <iact:action type="add" startTime="109133">
    <iact:property name="dataType"/>
    <iact:actionData xml:id="d7">
      <inkml:trace xmlns:inkml="http://www.w3.org/2003/InkML" xml:id="stk7" contextRef="#ctx0" brushRef="#br0">9432 16523 0,'13'0'83,"1"0"-78,-14 13 19,0 1-16,0-1 0,0 0 0,13 0 0,-13 1 0,0 12 0,13-13 8,-13 1-8,13-14 136,1-27-136,12 1 0,14-14 0,13-13 0,13 13 0,0-13 0,0 0 0,0 27 0,-13-14 0,-13 14 0,-27 26 0,0-13 0,1 13 0,-14-14 9</inkml:trace>
    </iact:actionData>
  </iact:action>
  <iact:action type="add" startTime="114061">
    <iact:property name="dataType"/>
    <iact:actionData xml:id="d8">
      <inkml:trace xmlns:inkml="http://www.w3.org/2003/InkML" xml:id="stk8" contextRef="#ctx0" brushRef="#br0">6072 17515 0,'0'-13'51,"13"13"-30,0-13-5,1 13-8,12 0-1,14-13 1,0-1 0,-1 14 0,14 0 0,0 0 0,13 0 1,-13 0-2,13 0 1,-13 0 1,13 0-1,-13 0-1,0 0 2,-13 0-2,13 0 2,-14 0-2,-12 0 2,26 0-2,-13 0 1,12 0 0,-12 0 1,0 0-2,-1 0 1,-12 0 0,13 0 1,-1 0-2,-25 0 1,12 0 0,0 0 0,1 0 0,26 0 0,-27 0 0,40 0 0,-13 0 1,0 0-1,0 0 0,0 0 0,-13 0 0,13 0-1,0 0 2,-14 0-2,14 0 1,0 0 0,-13 0 0,13 0 0,0 0 0,-14 0 0,28 0 1,-15 0-2,15 0 2,12 0-2,-13 0 1,-13 0 0,13 0 0,14 0 0,-28 0 0,1 0 0,14 0 0,-15 0 0,1 0 0,14 0 1,-15 0-2,15 0 2,-15 0-2,1 0 1,0 0 0,-13-13 0,0 0 0,13 13 0,-14 0 0,1-13 0,0 0 0,13 13 0,-27 0 0,14 0 1,-14 0-2,14 0 1,-14 0 0,1 0 0,-14 0 0,0 0 0,14 0 0,-14 0 0,13 0 0,1 0 1,-1 0-1,1 0-1,-1 0 2,14 0-2,-14 0 1,1 0 0,13 0 0,-1 0 0,1 0 0,-14 0 0,1 0 0,13 0 4,-27 0-8,13 0 4,-13 0 0,1 0 0,-1 0 0,0 0 9,0 0 16,1 0-19,12 0-5,-13 0 3,27 0-7,-27 0 1,0 0 4,1 0 6</inkml:trace>
    </iact:actionData>
  </iact:action>
  <iact:action type="add" startTime="116741">
    <iact:property name="dataType"/>
    <iact:actionData xml:id="d9">
      <inkml:trace xmlns:inkml="http://www.w3.org/2003/InkML" xml:id="stk9" contextRef="#ctx0" brushRef="#br0">6522 17727 0,'26'13'81,"-12"1"-75,12-1 6,-13 0-6,14 0 0,-14 0 3,13 1 3,-26-1-6,27 0-1,-14-13 6,-13 13-6,26 1 4,-12-14 54,-1 0-39,13-14-16,1 1 0,-1-13 0,1-1 0,-1 1 0,14-14 0,-27 27 0,-13-14 0,13 1 0,1 26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9F7B97-B94A-4A52-9295-94F3BC67E85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0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E2B61-C0C2-458E-B8F3-823955C978C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8748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3749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8737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71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109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6103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5969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7136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3321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3724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750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C2864-7E02-4FE3-AFD1-FFE98CB5F48C}" type="slidenum">
              <a:rPr lang="en-US" altLang="ko-KR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8775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421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372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3282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2639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5085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260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0426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0161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4160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55FF42-5ED7-4507-807B-EA36422C6A87}" type="slidenum">
              <a:rPr lang="en-US" altLang="ko-KR" smtClean="0"/>
              <a:pPr>
                <a:spcBef>
                  <a:spcPct val="0"/>
                </a:spcBef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473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F7B97-B94A-4A52-9295-94F3BC67E85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179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30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308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025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432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5A219E-102C-485B-B261-B6A2B7D0BE93}" type="slidenum">
              <a:rPr lang="en-US" altLang="ko-KR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59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0" y="3073400"/>
            <a:ext cx="9144000" cy="838200"/>
            <a:chOff x="0" y="1920"/>
            <a:chExt cx="5760" cy="528"/>
          </a:xfrm>
        </p:grpSpPr>
        <p:sp>
          <p:nvSpPr>
            <p:cNvPr id="6" name="Line 27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Line 28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8" name="Line 30"/>
          <p:cNvSpPr>
            <a:spLocks noChangeShapeType="1"/>
          </p:cNvSpPr>
          <p:nvPr/>
        </p:nvSpPr>
        <p:spPr bwMode="ltGray">
          <a:xfrm>
            <a:off x="2286000" y="3911600"/>
            <a:ext cx="0" cy="1905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Line 31"/>
          <p:cNvSpPr>
            <a:spLocks noChangeShapeType="1"/>
          </p:cNvSpPr>
          <p:nvPr/>
        </p:nvSpPr>
        <p:spPr bwMode="ltGray">
          <a:xfrm>
            <a:off x="2057400" y="5562600"/>
            <a:ext cx="50292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0" y="3022600"/>
            <a:ext cx="9144000" cy="838200"/>
            <a:chOff x="0" y="1920"/>
            <a:chExt cx="5760" cy="528"/>
          </a:xfrm>
        </p:grpSpPr>
        <p:sp>
          <p:nvSpPr>
            <p:cNvPr id="11" name="Line 33"/>
            <p:cNvSpPr>
              <a:spLocks noChangeShapeType="1"/>
            </p:cNvSpPr>
            <p:nvPr userDrawn="1"/>
          </p:nvSpPr>
          <p:spPr bwMode="ltGray">
            <a:xfrm>
              <a:off x="0" y="1920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Line 34"/>
            <p:cNvSpPr>
              <a:spLocks noChangeShapeType="1"/>
            </p:cNvSpPr>
            <p:nvPr userDrawn="1"/>
          </p:nvSpPr>
          <p:spPr bwMode="ltGray">
            <a:xfrm>
              <a:off x="0" y="2448"/>
              <a:ext cx="576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invGray">
          <a:xfrm>
            <a:off x="0" y="3124200"/>
            <a:ext cx="9144000" cy="685800"/>
          </a:xfrm>
          <a:solidFill>
            <a:schemeClr val="tx1"/>
          </a:solidFill>
        </p:spPr>
        <p:txBody>
          <a:bodyPr/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4D4D4D"/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486400" cy="508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64B54C9-4FB0-44A1-8ECB-A2C11724F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2196-7B95-4585-BF15-A0DEE4EB0E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6832514" y="6324600"/>
            <a:ext cx="2321668" cy="317500"/>
          </a:xfrm>
          <a:prstGeom prst="rect">
            <a:avLst/>
          </a:prstGeom>
          <a:solidFill>
            <a:srgbClr val="99C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6348" y="6453336"/>
            <a:ext cx="2164125" cy="3116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19812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912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D7C7E-9A4F-4EA7-9347-C3D639A5B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직사각형 5"/>
          <p:cNvSpPr/>
          <p:nvPr userDrawn="1"/>
        </p:nvSpPr>
        <p:spPr>
          <a:xfrm>
            <a:off x="6832514" y="6324600"/>
            <a:ext cx="2321668" cy="317500"/>
          </a:xfrm>
          <a:prstGeom prst="rect">
            <a:avLst/>
          </a:prstGeom>
          <a:solidFill>
            <a:srgbClr val="99C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6348" y="6453336"/>
            <a:ext cx="2164125" cy="3116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35131-CC70-4A14-95B1-EDCAAFE1C4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82E87-200D-4F3E-B19B-4F739525FE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3886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C727B-79C4-482C-9B3B-3613485992F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13BB0-95A2-43D7-9252-047BB95C67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C404E-9529-42B3-BB32-00B337A41A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0C6090-BD25-40CC-A346-0FA57D619B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FC04-1EC0-46F0-968E-535D0F7969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 userDrawn="1"/>
        </p:nvSpPr>
        <p:spPr>
          <a:xfrm>
            <a:off x="6832514" y="6324600"/>
            <a:ext cx="2321668" cy="317500"/>
          </a:xfrm>
          <a:prstGeom prst="rect">
            <a:avLst/>
          </a:prstGeom>
          <a:solidFill>
            <a:srgbClr val="99C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6348" y="6453336"/>
            <a:ext cx="2164125" cy="3116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CE2CB-4093-431D-A2D1-52DE729C5E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 userDrawn="1"/>
        </p:nvSpPr>
        <p:spPr>
          <a:xfrm>
            <a:off x="6832514" y="6324600"/>
            <a:ext cx="2321668" cy="317500"/>
          </a:xfrm>
          <a:prstGeom prst="rect">
            <a:avLst/>
          </a:prstGeom>
          <a:solidFill>
            <a:srgbClr val="99C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6348" y="6453336"/>
            <a:ext cx="2164125" cy="31163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13500"/>
            <a:ext cx="19050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413500"/>
            <a:ext cx="160020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fld id="{EE5B434B-B058-430D-BD86-ADC17CBB1A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685800" y="609600"/>
            <a:ext cx="784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3" name="Line 19"/>
          <p:cNvSpPr>
            <a:spLocks noChangeShapeType="1"/>
          </p:cNvSpPr>
          <p:nvPr/>
        </p:nvSpPr>
        <p:spPr bwMode="auto">
          <a:xfrm>
            <a:off x="685800" y="1219200"/>
            <a:ext cx="8458200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animBg="1"/>
    </p:bld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HY동녘B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MD솔체" pitchFamily="18" charset="-127"/>
          <a:ea typeface="HY동녘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MD솔체" pitchFamily="18" charset="-127"/>
          <a:ea typeface="MD솔체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800">
          <a:solidFill>
            <a:schemeClr val="tx1"/>
          </a:solidFill>
          <a:latin typeface="+mn-lt"/>
          <a:ea typeface="HY동녘M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HY동녘M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chemeClr val="tx1"/>
          </a:solidFill>
          <a:latin typeface="+mn-lt"/>
          <a:ea typeface="HY동녘M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HY동녘M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HY동녘M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audio" Target="../media/media1.m4a"/><Relationship Id="rId7" Type="http://schemas.microsoft.com/office/2011/relationships/inkAction" Target="../ink/inkAction1.xml"/><Relationship Id="rId2" Type="http://schemas.microsoft.com/office/2007/relationships/media" Target="../media/media1.m4a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9329" t="17232" r="9392" b="203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71625"/>
            <a:ext cx="9144000" cy="1728788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US" altLang="ko-KR" sz="2800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Databases</a:t>
            </a:r>
            <a:br>
              <a:rPr lang="en-US" altLang="ko-KR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</a:br>
            <a:r>
              <a:rPr lang="ko-KR" altLang="en-US" dirty="0" err="1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화일의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HY동녘B" pitchFamily="18" charset="-127"/>
              </a:rPr>
              <a:t> 인덱스 구조</a:t>
            </a:r>
            <a:endParaRPr lang="ko-KR" altLang="en-US" sz="4400" dirty="0">
              <a:solidFill>
                <a:schemeClr val="tx2">
                  <a:lumMod val="75000"/>
                </a:schemeClr>
              </a:solidFill>
              <a:latin typeface="HY동녘B" pitchFamily="18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4797425"/>
            <a:ext cx="5767388" cy="13684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한국공학대학교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게임공학과</a:t>
            </a:r>
          </a:p>
          <a:p>
            <a:pPr eaLnBrk="1" hangingPunct="1">
              <a:defRPr/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장 지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HY동녘B" pitchFamily="18" charset="-127"/>
                <a:ea typeface="HY동녘B" pitchFamily="18" charset="-127"/>
              </a:rPr>
              <a:t>웅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7624" y="2112963"/>
            <a:ext cx="7154689" cy="2980353"/>
            <a:chOff x="1187624" y="2112963"/>
            <a:chExt cx="7154689" cy="2878013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22885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데이타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화일에서 원하는 레코드를    찾는 방법은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 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이 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성능에 영향을 미치는 요인은  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03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7624" y="1739232"/>
            <a:ext cx="7154689" cy="2050632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8724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            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순차검색 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VS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이진검색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시간복잡도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이진검색의 조건은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기억나시나요</a:t>
            </a:r>
            <a:r>
              <a:rPr lang="en-US" altLang="ko-KR" dirty="0">
                <a:latin typeface="HY동녘B" pitchFamily="18" charset="-127"/>
              </a:rPr>
              <a:t>?</a:t>
            </a:r>
            <a:endParaRPr lang="ko-KR" altLang="en-US" dirty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431256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85693" y="3792201"/>
            <a:ext cx="7153275" cy="602866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333331" y="3816014"/>
            <a:ext cx="6842125" cy="490654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340768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195736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627784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059832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91880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923928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355976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88024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20072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52120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084168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516216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48264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380312" y="4630147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382970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2" idx="3"/>
          </p:cNvCxnSpPr>
          <p:nvPr/>
        </p:nvCxnSpPr>
        <p:spPr>
          <a:xfrm>
            <a:off x="1815018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981918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3"/>
          </p:cNvCxnSpPr>
          <p:nvPr/>
        </p:nvCxnSpPr>
        <p:spPr>
          <a:xfrm>
            <a:off x="2413966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80866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3"/>
          </p:cNvCxnSpPr>
          <p:nvPr/>
        </p:nvCxnSpPr>
        <p:spPr>
          <a:xfrm>
            <a:off x="3012914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3179814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3"/>
          </p:cNvCxnSpPr>
          <p:nvPr/>
        </p:nvCxnSpPr>
        <p:spPr>
          <a:xfrm>
            <a:off x="3611862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3778762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3"/>
          </p:cNvCxnSpPr>
          <p:nvPr/>
        </p:nvCxnSpPr>
        <p:spPr>
          <a:xfrm>
            <a:off x="4210810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4377710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3"/>
          </p:cNvCxnSpPr>
          <p:nvPr/>
        </p:nvCxnSpPr>
        <p:spPr>
          <a:xfrm>
            <a:off x="4809758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976658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3"/>
          </p:cNvCxnSpPr>
          <p:nvPr/>
        </p:nvCxnSpPr>
        <p:spPr>
          <a:xfrm>
            <a:off x="5408706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5575606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3"/>
          </p:cNvCxnSpPr>
          <p:nvPr/>
        </p:nvCxnSpPr>
        <p:spPr>
          <a:xfrm>
            <a:off x="6007654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174554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/>
          <p:cNvCxnSpPr>
            <a:stCxn id="49" idx="3"/>
          </p:cNvCxnSpPr>
          <p:nvPr/>
        </p:nvCxnSpPr>
        <p:spPr>
          <a:xfrm>
            <a:off x="6606602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773502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51" idx="3"/>
          </p:cNvCxnSpPr>
          <p:nvPr/>
        </p:nvCxnSpPr>
        <p:spPr>
          <a:xfrm>
            <a:off x="7205550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372450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53" idx="3"/>
          </p:cNvCxnSpPr>
          <p:nvPr/>
        </p:nvCxnSpPr>
        <p:spPr>
          <a:xfrm>
            <a:off x="7804498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971398" y="530120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화살표 연결선 55"/>
          <p:cNvCxnSpPr>
            <a:stCxn id="55" idx="3"/>
          </p:cNvCxnSpPr>
          <p:nvPr/>
        </p:nvCxnSpPr>
        <p:spPr>
          <a:xfrm>
            <a:off x="8403446" y="5445224"/>
            <a:ext cx="16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64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795"/>
    </mc:Choice>
    <mc:Fallback xmlns="">
      <p:transition spd="slow" advTm="50279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40768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검색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204864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모서리가 둥근 직사각형 1"/>
          <p:cNvSpPr/>
          <p:nvPr/>
        </p:nvSpPr>
        <p:spPr>
          <a:xfrm>
            <a:off x="5580112" y="1471535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순차검색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580112" y="2113182"/>
            <a:ext cx="208823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이진검색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444208" y="548680"/>
            <a:ext cx="28014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순서화일이란</a:t>
            </a:r>
            <a:r>
              <a:rPr lang="en-US" altLang="ko-KR" sz="1400" dirty="0"/>
              <a:t>?</a:t>
            </a:r>
          </a:p>
          <a:p>
            <a:pPr algn="ctr"/>
            <a:r>
              <a:rPr lang="en-US" altLang="ko-KR" sz="1400" dirty="0"/>
              <a:t> </a:t>
            </a:r>
            <a:r>
              <a:rPr lang="ko-KR" altLang="en-US" sz="1400" dirty="0"/>
              <a:t>특정 필드 값의 크기 순으로 레코드를 저장한 화일</a:t>
            </a:r>
          </a:p>
        </p:txBody>
      </p:sp>
    </p:spTree>
    <p:extLst>
      <p:ext uri="{BB962C8B-B14F-4D97-AF65-F5344CB8AC3E}">
        <p14:creationId xmlns:p14="http://schemas.microsoft.com/office/powerpoint/2010/main" val="255361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632"/>
    </mc:Choice>
    <mc:Fallback xmlns="">
      <p:transition spd="slow" advTm="60563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7624" y="2112963"/>
            <a:ext cx="7154689" cy="2980353"/>
            <a:chOff x="1187624" y="2112963"/>
            <a:chExt cx="7154689" cy="2878013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22885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데이타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화일에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새로운 레코드를 삽입하는 방법은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 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이 때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,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성능에 영향을 미치는 요인은   무엇인가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405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643480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모서리가 둥근 직사각형 1"/>
          <p:cNvSpPr/>
          <p:nvPr/>
        </p:nvSpPr>
        <p:spPr>
          <a:xfrm>
            <a:off x="5076056" y="3068960"/>
            <a:ext cx="3888432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공간이 없으면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어떻게 만드는가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076056" y="1409329"/>
            <a:ext cx="3888432" cy="1587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공간을 만든다</a:t>
            </a:r>
            <a:r>
              <a:rPr lang="en-US" altLang="ko-KR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98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5964905" y="103219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블록에 넣을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801988" y="1427071"/>
            <a:ext cx="514428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42872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5869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8929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177155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3128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183"/>
    </mc:Choice>
    <mc:Fallback xmlns="">
      <p:transition spd="slow" advTm="640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8" grpId="0" animBg="1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5964905" y="103219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블록에 넣을 레코드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sp>
        <p:nvSpPr>
          <p:cNvPr id="64" name="직사각형 63"/>
          <p:cNvSpPr/>
          <p:nvPr/>
        </p:nvSpPr>
        <p:spPr>
          <a:xfrm>
            <a:off x="7801988" y="1427071"/>
            <a:ext cx="514428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42872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5869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8929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177155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모서리가 둥근 직사각형 194"/>
          <p:cNvSpPr/>
          <p:nvPr/>
        </p:nvSpPr>
        <p:spPr>
          <a:xfrm>
            <a:off x="3685772" y="2873298"/>
            <a:ext cx="2420686" cy="746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큰 레코드 중 가장 앞자리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258957" y="4745332"/>
            <a:ext cx="2448272" cy="965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공간을 만든다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6300105" y="2874569"/>
            <a:ext cx="2420686" cy="74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크거나 같은 레코드 중 가장 앞자리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3711526" y="5430277"/>
            <a:ext cx="2420686" cy="68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작거나 같은 레코드 중 가장 뒷자리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??</a:t>
            </a:r>
          </a:p>
        </p:txBody>
      </p:sp>
      <p:sp>
        <p:nvSpPr>
          <p:cNvPr id="199" name="모서리가 둥근 직사각형 198"/>
          <p:cNvSpPr/>
          <p:nvPr/>
        </p:nvSpPr>
        <p:spPr>
          <a:xfrm>
            <a:off x="6325859" y="5431548"/>
            <a:ext cx="2420686" cy="601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66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764"/>
    </mc:Choice>
    <mc:Fallback xmlns="">
      <p:transition spd="slow" advTm="5677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7" grpId="0" animBg="1"/>
      <p:bldP spid="198" grpId="0" animBg="1"/>
      <p:bldP spid="1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</a:t>
            </a: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삽입안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분석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1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모서리가 둥근 직사각형 37"/>
          <p:cNvSpPr/>
          <p:nvPr/>
        </p:nvSpPr>
        <p:spPr>
          <a:xfrm>
            <a:off x="6290537" y="1319466"/>
            <a:ext cx="242068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디스크 액세스 횟수는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모서리가 둥근 직사각형 194"/>
          <p:cNvSpPr/>
          <p:nvPr/>
        </p:nvSpPr>
        <p:spPr>
          <a:xfrm>
            <a:off x="6156176" y="2230135"/>
            <a:ext cx="2808312" cy="8598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3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4837627" y="4064035"/>
            <a:ext cx="1250318" cy="2329297"/>
            <a:chOff x="6165869" y="1546108"/>
            <a:chExt cx="1250318" cy="2329297"/>
          </a:xfrm>
        </p:grpSpPr>
        <p:grpSp>
          <p:nvGrpSpPr>
            <p:cNvPr id="197" name="그룹 196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222" name="직사각형 221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2" name="그룹 201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213" name="직사각형 212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" name="타원 22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3" name="그룹 202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2" name="타원 21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98" name="모서리가 둥근 직사각형 197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9" name="직선 화살표 연결선 19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모서리가 둥근 직사각형 230"/>
          <p:cNvSpPr/>
          <p:nvPr/>
        </p:nvSpPr>
        <p:spPr>
          <a:xfrm>
            <a:off x="6156176" y="4725144"/>
            <a:ext cx="2808312" cy="1096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2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232" name="타원 231"/>
          <p:cNvSpPr/>
          <p:nvPr/>
        </p:nvSpPr>
        <p:spPr>
          <a:xfrm>
            <a:off x="1165337" y="406403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465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150"/>
    </mc:Choice>
    <mc:Fallback xmlns="">
      <p:transition spd="slow" advTm="539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2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삽입분석 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2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4792038" y="1558011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4817355" y="4077072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모서리가 둥근 직사각형 194"/>
          <p:cNvSpPr/>
          <p:nvPr/>
        </p:nvSpPr>
        <p:spPr>
          <a:xfrm>
            <a:off x="6290537" y="1319466"/>
            <a:ext cx="2420686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디스크 액세스 횟수는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6156176" y="2230135"/>
            <a:ext cx="2808312" cy="85987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5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3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97" name="모서리가 둥근 직사각형 196"/>
          <p:cNvSpPr/>
          <p:nvPr/>
        </p:nvSpPr>
        <p:spPr>
          <a:xfrm>
            <a:off x="6156176" y="4725144"/>
            <a:ext cx="2808312" cy="109636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4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삽입할 위치 검색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2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위에 포함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B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- 1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수정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(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레코드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링크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) – 1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D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블록 링크 수정 </a:t>
            </a:r>
            <a:r>
              <a:rPr lang="en-US" altLang="ko-KR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– 0</a:t>
            </a:r>
            <a:r>
              <a:rPr lang="ko-KR" altLang="en-US" sz="100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회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1165337" y="406403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702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286"/>
    </mc:Choice>
    <mc:Fallback xmlns="">
      <p:transition spd="slow" advTm="198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삽입분석 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3</a:t>
            </a:r>
          </a:p>
        </p:txBody>
      </p:sp>
      <p:grpSp>
        <p:nvGrpSpPr>
          <p:cNvPr id="57" name="그룹 56"/>
          <p:cNvGrpSpPr/>
          <p:nvPr/>
        </p:nvGrpSpPr>
        <p:grpSpPr>
          <a:xfrm>
            <a:off x="4427456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extBox 6"/>
          <p:cNvSpPr txBox="1"/>
          <p:nvPr/>
        </p:nvSpPr>
        <p:spPr>
          <a:xfrm>
            <a:off x="1578106" y="257812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-1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577354" y="2762607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-2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576602" y="294708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-3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575850" y="3242911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-4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75098" y="343518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-5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155874" y="2951049"/>
            <a:ext cx="920844" cy="557873"/>
            <a:chOff x="155874" y="2951049"/>
            <a:chExt cx="1162500" cy="697112"/>
          </a:xfrm>
        </p:grpSpPr>
        <p:sp>
          <p:nvSpPr>
            <p:cNvPr id="62" name="직사각형 61"/>
            <p:cNvSpPr/>
            <p:nvPr/>
          </p:nvSpPr>
          <p:spPr>
            <a:xfrm>
              <a:off x="155874" y="2951049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55874" y="3124698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55874" y="3298347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55874" y="3471996"/>
              <a:ext cx="514428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0302" y="295269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70302" y="3126347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670302" y="3299996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70302" y="3473645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1119454" y="2306330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7862" y="2719937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165337" y="32204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4837627" y="1556792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85222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5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550756" y="1546108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516216" y="1546108"/>
              <a:ext cx="864095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5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4849818" y="4109045"/>
            <a:ext cx="1250318" cy="2294704"/>
            <a:chOff x="4849818" y="4109045"/>
            <a:chExt cx="1250318" cy="2294704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192627" y="4109045"/>
              <a:ext cx="85222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5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562042" y="4111224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516217" y="4111224"/>
              <a:ext cx="864094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 </a:t>
              </a:r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– 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회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" name="타원 194"/>
          <p:cNvSpPr/>
          <p:nvPr/>
        </p:nvSpPr>
        <p:spPr>
          <a:xfrm>
            <a:off x="1165337" y="4064035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302598" y="5342789"/>
            <a:ext cx="3888432" cy="12285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 수정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044854" y="958719"/>
            <a:ext cx="2999583" cy="571045"/>
            <a:chOff x="6044854" y="958719"/>
            <a:chExt cx="2999583" cy="571045"/>
          </a:xfrm>
        </p:grpSpPr>
        <p:sp>
          <p:nvSpPr>
            <p:cNvPr id="197" name="모서리가 둥근 직사각형 196"/>
            <p:cNvSpPr/>
            <p:nvPr/>
          </p:nvSpPr>
          <p:spPr>
            <a:xfrm>
              <a:off x="6044854" y="958719"/>
              <a:ext cx="2916832" cy="3385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이어서 삽입할 레코드는</a:t>
              </a:r>
              <a:r>
                <a:rPr lang="en-US" altLang="ko-KR" sz="1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7748293" y="1353599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3-new2</a:t>
              </a:r>
              <a:endParaRPr lang="ko-KR" altLang="en-US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8396365" y="1355248"/>
              <a:ext cx="648072" cy="1745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274323" y="4291395"/>
            <a:ext cx="3888432" cy="956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 알고리즘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삽입할 공간을 만든다</a:t>
            </a:r>
            <a:r>
              <a:rPr lang="en-US" altLang="ko-KR" sz="14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삽입한다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23" name="잉크 22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85920" y="1771560"/>
              <a:ext cx="5762880" cy="4663080"/>
            </p14:xfrm>
          </p:contentPart>
        </mc:Choice>
        <mc:Fallback xmlns="">
          <p:pic>
            <p:nvPicPr>
              <p:cNvPr id="23" name="잉크 22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76560" y="1762200"/>
                <a:ext cx="5781600" cy="46818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오디오 2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30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581"/>
    </mc:Choice>
    <mc:Fallback xmlns="">
      <p:transition spd="slow" advTm="1465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  <p:bldLst>
      <p:bldP spid="1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7250" y="1785938"/>
            <a:ext cx="3760788" cy="798512"/>
            <a:chOff x="744" y="1484"/>
            <a:chExt cx="2369" cy="503"/>
          </a:xfrm>
        </p:grpSpPr>
        <p:sp>
          <p:nvSpPr>
            <p:cNvPr id="5153" name="Text Box 4"/>
            <p:cNvSpPr txBox="1">
              <a:spLocks noChangeArrowheads="1"/>
            </p:cNvSpPr>
            <p:nvPr/>
          </p:nvSpPr>
          <p:spPr bwMode="auto">
            <a:xfrm>
              <a:off x="1338" y="1515"/>
              <a:ext cx="177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단일단계 인덱스</a:t>
              </a:r>
            </a:p>
          </p:txBody>
        </p:sp>
        <p:pic>
          <p:nvPicPr>
            <p:cNvPr id="5154" name="Picture 5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44" y="1484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884" y="1525"/>
              <a:ext cx="2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755901" y="4416425"/>
            <a:ext cx="3328988" cy="798513"/>
            <a:chOff x="1606" y="2383"/>
            <a:chExt cx="2097" cy="503"/>
          </a:xfrm>
        </p:grpSpPr>
        <p:sp>
          <p:nvSpPr>
            <p:cNvPr id="5150" name="Text Box 13"/>
            <p:cNvSpPr txBox="1">
              <a:spLocks noChangeArrowheads="1"/>
            </p:cNvSpPr>
            <p:nvPr/>
          </p:nvSpPr>
          <p:spPr bwMode="auto">
            <a:xfrm>
              <a:off x="2154" y="2423"/>
              <a:ext cx="15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다단계 인덱스</a:t>
              </a:r>
            </a:p>
          </p:txBody>
        </p:sp>
        <p:pic>
          <p:nvPicPr>
            <p:cNvPr id="5151" name="Picture 14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" y="2383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700" y="2432"/>
              <a:ext cx="3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</a:t>
              </a: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042988" y="260350"/>
            <a:ext cx="4029075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6600" b="1">
                <a:latin typeface="Tahoma" pitchFamily="34" charset="0"/>
              </a:rPr>
              <a:t>Contents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787651" y="5416550"/>
            <a:ext cx="3395663" cy="798513"/>
            <a:chOff x="1791" y="3475"/>
            <a:chExt cx="2139" cy="503"/>
          </a:xfrm>
        </p:grpSpPr>
        <p:sp>
          <p:nvSpPr>
            <p:cNvPr id="5147" name="Text Box 22"/>
            <p:cNvSpPr txBox="1">
              <a:spLocks noChangeArrowheads="1"/>
            </p:cNvSpPr>
            <p:nvPr/>
          </p:nvSpPr>
          <p:spPr bwMode="auto">
            <a:xfrm>
              <a:off x="2381" y="3511"/>
              <a:ext cx="154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ko-KR" altLang="en-US" sz="2800" dirty="0" err="1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다중키</a:t>
              </a:r>
              <a:r>
                <a:rPr lang="ko-KR" altLang="en-US" sz="2800" dirty="0">
                  <a:solidFill>
                    <a:srgbClr val="000000"/>
                  </a:solidFill>
                  <a:latin typeface="HY울릉도M" pitchFamily="18" charset="-127"/>
                  <a:ea typeface="HY울릉도M" pitchFamily="18" charset="-127"/>
                </a:rPr>
                <a:t> 인덱스</a:t>
              </a:r>
            </a:p>
          </p:txBody>
        </p:sp>
        <p:pic>
          <p:nvPicPr>
            <p:cNvPr id="5148" name="Picture 23" descr="Aqu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1" y="3475"/>
              <a:ext cx="503" cy="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1791" y="3521"/>
              <a:ext cx="49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algn="ctr">
                <a:defRPr/>
              </a:pPr>
              <a:r>
                <a:rPr lang="en-US" altLang="ko-KR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HY견명조" pitchFamily="18" charset="-127"/>
                  <a:ea typeface="HY견명조" pitchFamily="18" charset="-127"/>
                </a:rPr>
                <a:t>III</a:t>
              </a:r>
            </a:p>
          </p:txBody>
        </p:sp>
      </p:grpSp>
      <p:sp>
        <p:nvSpPr>
          <p:cNvPr id="5126" name="WordArt 25"/>
          <p:cNvSpPr>
            <a:spLocks noChangeArrowheads="1" noChangeShapeType="1" noTextEdit="1"/>
          </p:cNvSpPr>
          <p:nvPr/>
        </p:nvSpPr>
        <p:spPr bwMode="auto">
          <a:xfrm>
            <a:off x="1152525" y="514350"/>
            <a:ext cx="3714750" cy="6429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ko-KR" sz="2000" b="1" kern="10">
                <a:ln w="19050">
                  <a:solidFill>
                    <a:srgbClr val="EAEAEA">
                      <a:alpha val="50195"/>
                    </a:srgbClr>
                  </a:solidFill>
                  <a:round/>
                  <a:headEnd/>
                  <a:tailEnd/>
                </a:ln>
                <a:noFill/>
                <a:effectLst>
                  <a:outerShdw dist="35921" dir="2700000" algn="ctr" rotWithShape="0">
                    <a:schemeClr val="bg2"/>
                  </a:outerShdw>
                </a:effectLst>
                <a:latin typeface="Tahoma"/>
                <a:ea typeface="Tahoma"/>
                <a:cs typeface="Tahoma"/>
              </a:rPr>
              <a:t>Contents</a:t>
            </a:r>
            <a:endParaRPr lang="ko-KR" altLang="en-US" sz="2000" b="1" kern="10">
              <a:ln w="19050">
                <a:solidFill>
                  <a:srgbClr val="EAEAEA">
                    <a:alpha val="50195"/>
                  </a:srgbClr>
                </a:solidFill>
                <a:round/>
                <a:headEnd/>
                <a:tailEnd/>
              </a:ln>
              <a:noFill/>
              <a:effectLst>
                <a:outerShdw dist="35921" dir="2700000" algn="ctr" rotWithShape="0">
                  <a:schemeClr val="bg2"/>
                </a:outerShdw>
              </a:effectLst>
              <a:latin typeface="Tahoma"/>
              <a:cs typeface="Tahoma"/>
            </a:endParaRPr>
          </a:p>
        </p:txBody>
      </p:sp>
      <p:grpSp>
        <p:nvGrpSpPr>
          <p:cNvPr id="5127" name="Group 16"/>
          <p:cNvGrpSpPr>
            <a:grpSpLocks/>
          </p:cNvGrpSpPr>
          <p:nvPr/>
        </p:nvGrpSpPr>
        <p:grpSpPr bwMode="auto">
          <a:xfrm>
            <a:off x="2000250" y="2428875"/>
            <a:ext cx="360363" cy="377825"/>
            <a:chOff x="2835" y="1706"/>
            <a:chExt cx="227" cy="238"/>
          </a:xfrm>
        </p:grpSpPr>
        <p:sp>
          <p:nvSpPr>
            <p:cNvPr id="5144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55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28" name="Text Box 4"/>
          <p:cNvSpPr txBox="1">
            <a:spLocks noChangeArrowheads="1"/>
          </p:cNvSpPr>
          <p:nvPr/>
        </p:nvSpPr>
        <p:spPr bwMode="auto">
          <a:xfrm>
            <a:off x="2386013" y="2400300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기본 인덱스</a:t>
            </a:r>
          </a:p>
        </p:txBody>
      </p:sp>
      <p:grpSp>
        <p:nvGrpSpPr>
          <p:cNvPr id="5129" name="Group 16"/>
          <p:cNvGrpSpPr>
            <a:grpSpLocks/>
          </p:cNvGrpSpPr>
          <p:nvPr/>
        </p:nvGrpSpPr>
        <p:grpSpPr bwMode="auto">
          <a:xfrm>
            <a:off x="2500313" y="2857500"/>
            <a:ext cx="360362" cy="377825"/>
            <a:chOff x="2835" y="1706"/>
            <a:chExt cx="227" cy="238"/>
          </a:xfrm>
        </p:grpSpPr>
        <p:sp>
          <p:nvSpPr>
            <p:cNvPr id="5141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60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30" name="Text Box 4"/>
          <p:cNvSpPr txBox="1">
            <a:spLocks noChangeArrowheads="1"/>
          </p:cNvSpPr>
          <p:nvPr/>
        </p:nvSpPr>
        <p:spPr bwMode="auto">
          <a:xfrm>
            <a:off x="2886075" y="2828925"/>
            <a:ext cx="23214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 err="1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클러스터링</a:t>
            </a:r>
            <a:r>
              <a:rPr lang="ko-KR" altLang="en-US" sz="20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 인덱스</a:t>
            </a:r>
          </a:p>
        </p:txBody>
      </p:sp>
      <p:grpSp>
        <p:nvGrpSpPr>
          <p:cNvPr id="5133" name="Group 16"/>
          <p:cNvGrpSpPr>
            <a:grpSpLocks/>
          </p:cNvGrpSpPr>
          <p:nvPr/>
        </p:nvGrpSpPr>
        <p:grpSpPr bwMode="auto">
          <a:xfrm>
            <a:off x="3000375" y="3357563"/>
            <a:ext cx="360363" cy="377825"/>
            <a:chOff x="2835" y="1706"/>
            <a:chExt cx="227" cy="238"/>
          </a:xfrm>
        </p:grpSpPr>
        <p:sp>
          <p:nvSpPr>
            <p:cNvPr id="5135" name="Oval 17"/>
            <p:cNvSpPr>
              <a:spLocks noChangeArrowheads="1"/>
            </p:cNvSpPr>
            <p:nvPr/>
          </p:nvSpPr>
          <p:spPr bwMode="auto">
            <a:xfrm>
              <a:off x="2835" y="1706"/>
              <a:ext cx="227" cy="230"/>
            </a:xfrm>
            <a:prstGeom prst="ellipse">
              <a:avLst/>
            </a:prstGeom>
            <a:gradFill rotWithShape="1">
              <a:gsLst>
                <a:gs pos="0">
                  <a:srgbClr val="20525C"/>
                </a:gs>
                <a:gs pos="100000">
                  <a:srgbClr val="46B1C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4" name="Oval 18"/>
            <p:cNvSpPr>
              <a:spLocks noChangeArrowheads="1"/>
            </p:cNvSpPr>
            <p:nvPr/>
          </p:nvSpPr>
          <p:spPr bwMode="auto">
            <a:xfrm>
              <a:off x="2857" y="1712"/>
              <a:ext cx="183" cy="15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  <p:sp>
          <p:nvSpPr>
            <p:cNvPr id="75" name="Oval 19"/>
            <p:cNvSpPr>
              <a:spLocks noChangeArrowheads="1"/>
            </p:cNvSpPr>
            <p:nvPr/>
          </p:nvSpPr>
          <p:spPr bwMode="auto">
            <a:xfrm flipV="1">
              <a:off x="2852" y="1787"/>
              <a:ext cx="196" cy="157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latin typeface="굴림" charset="-127"/>
                <a:ea typeface="굴림" charset="-127"/>
              </a:endParaRPr>
            </a:p>
          </p:txBody>
        </p:sp>
      </p:grpSp>
      <p:sp>
        <p:nvSpPr>
          <p:cNvPr id="5134" name="Text Box 4"/>
          <p:cNvSpPr txBox="1">
            <a:spLocks noChangeArrowheads="1"/>
          </p:cNvSpPr>
          <p:nvPr/>
        </p:nvSpPr>
        <p:spPr bwMode="auto">
          <a:xfrm>
            <a:off x="3386138" y="3300413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HY울릉도M" pitchFamily="18" charset="-127"/>
                <a:ea typeface="HY울릉도M" pitchFamily="18" charset="-127"/>
              </a:rPr>
              <a:t>보조 인덱스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연속삽입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1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64905" y="1345787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이어서 삽입할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34" name="직선 화살표 연결선 3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화살표 연결선 3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2" name="직선 화살표 연결선 41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화살표 연결선 42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연결선 43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6" name="직선 화살표 연결선 4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연결선 4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0" name="직선 화살표 연결선 4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4" name="직선 화살표 연결선 5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 5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" name="TextBox 6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7668344" y="1740667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3-new2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316416" y="1742316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904599" y="2424337"/>
            <a:ext cx="1250318" cy="2330722"/>
            <a:chOff x="4837627" y="1556792"/>
            <a:chExt cx="1250318" cy="2330722"/>
          </a:xfrm>
        </p:grpSpPr>
        <p:grpSp>
          <p:nvGrpSpPr>
            <p:cNvPr id="11" name="그룹 10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3" name="직사각형 2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타원 89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" name="그룹 8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72" name="직사각형 71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타원 90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0" name="직사각형 79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타원 9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모서리가 둥근 직사각형 12"/>
            <p:cNvSpPr/>
            <p:nvPr/>
          </p:nvSpPr>
          <p:spPr>
            <a:xfrm>
              <a:off x="5231566" y="1556792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1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6169523" y="2401212"/>
            <a:ext cx="1250318" cy="2329297"/>
            <a:chOff x="6165869" y="1546108"/>
            <a:chExt cx="1250318" cy="2329297"/>
          </a:xfrm>
        </p:grpSpPr>
        <p:grpSp>
          <p:nvGrpSpPr>
            <p:cNvPr id="154" name="그룹 153"/>
            <p:cNvGrpSpPr/>
            <p:nvPr/>
          </p:nvGrpSpPr>
          <p:grpSpPr>
            <a:xfrm>
              <a:off x="6165869" y="1681436"/>
              <a:ext cx="1250318" cy="2193969"/>
              <a:chOff x="4837627" y="1923380"/>
              <a:chExt cx="1250318" cy="2369716"/>
            </a:xfrm>
          </p:grpSpPr>
          <p:grpSp>
            <p:nvGrpSpPr>
              <p:cNvPr id="155" name="그룹 154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76" name="직사각형 175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6" name="그룹 155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67" name="직사각형 166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직사각형 167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직사각형 168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직사각형 169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직사각형 170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직사각형 171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직사각형 172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타원 174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7" name="그룹 156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58" name="직사각형 157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타원 165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5" name="모서리가 둥근 직사각형 184"/>
            <p:cNvSpPr/>
            <p:nvPr/>
          </p:nvSpPr>
          <p:spPr>
            <a:xfrm>
              <a:off x="6833257" y="1546108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2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89" name="직선 화살표 연결선 188"/>
            <p:cNvCxnSpPr/>
            <p:nvPr/>
          </p:nvCxnSpPr>
          <p:spPr>
            <a:xfrm>
              <a:off x="6948264" y="24078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/>
            <p:nvPr/>
          </p:nvCxnSpPr>
          <p:spPr>
            <a:xfrm>
              <a:off x="6953154" y="314443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모서리가 둥근 직사각형 195"/>
          <p:cNvSpPr/>
          <p:nvPr/>
        </p:nvSpPr>
        <p:spPr>
          <a:xfrm>
            <a:off x="78423" y="5579297"/>
            <a:ext cx="2586116" cy="72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257786" y="2072014"/>
            <a:ext cx="1250318" cy="2941162"/>
            <a:chOff x="4257786" y="2072014"/>
            <a:chExt cx="1250318" cy="2941162"/>
          </a:xfrm>
        </p:grpSpPr>
        <p:grpSp>
          <p:nvGrpSpPr>
            <p:cNvPr id="202" name="그룹 201"/>
            <p:cNvGrpSpPr/>
            <p:nvPr/>
          </p:nvGrpSpPr>
          <p:grpSpPr>
            <a:xfrm>
              <a:off x="4321006" y="2072014"/>
              <a:ext cx="1187098" cy="723994"/>
              <a:chOff x="4901221" y="2067396"/>
              <a:chExt cx="1270513" cy="885555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4279816" y="2871731"/>
              <a:ext cx="1225582" cy="660908"/>
              <a:chOff x="4860032" y="3052656"/>
              <a:chExt cx="1311702" cy="808392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257786" y="3599307"/>
              <a:ext cx="1246166" cy="666676"/>
              <a:chOff x="4838002" y="3933056"/>
              <a:chExt cx="1333732" cy="81544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5000271" y="279276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>
              <a:off x="5005161" y="352940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4259232" y="4346500"/>
              <a:ext cx="1246166" cy="666676"/>
              <a:chOff x="4838002" y="3933056"/>
              <a:chExt cx="1333732" cy="815447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2" name="직선 화살표 연결선 241"/>
            <p:cNvCxnSpPr/>
            <p:nvPr/>
          </p:nvCxnSpPr>
          <p:spPr>
            <a:xfrm>
              <a:off x="5006607" y="4276594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>
            <a:off x="7503878" y="2122913"/>
            <a:ext cx="1250318" cy="2941162"/>
            <a:chOff x="7503878" y="2122913"/>
            <a:chExt cx="1250318" cy="2941162"/>
          </a:xfrm>
        </p:grpSpPr>
        <p:grpSp>
          <p:nvGrpSpPr>
            <p:cNvPr id="243" name="그룹 242"/>
            <p:cNvGrpSpPr/>
            <p:nvPr/>
          </p:nvGrpSpPr>
          <p:grpSpPr>
            <a:xfrm>
              <a:off x="7567098" y="2122913"/>
              <a:ext cx="1187098" cy="723994"/>
              <a:chOff x="4901221" y="2067396"/>
              <a:chExt cx="1270513" cy="885555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5009234" y="2257489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5009234" y="2431137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5009234" y="2604786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5009234" y="2778435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7525908" y="2922630"/>
              <a:ext cx="1225582" cy="660908"/>
              <a:chOff x="4860032" y="3052656"/>
              <a:chExt cx="1311702" cy="808392"/>
            </a:xfrm>
          </p:grpSpPr>
          <p:sp>
            <p:nvSpPr>
              <p:cNvPr id="254" name="직사각형 25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7503878" y="3650206"/>
              <a:ext cx="1246166" cy="666676"/>
              <a:chOff x="4838002" y="3933056"/>
              <a:chExt cx="1333732" cy="815447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3" name="직선 화살표 연결선 272"/>
            <p:cNvCxnSpPr/>
            <p:nvPr/>
          </p:nvCxnSpPr>
          <p:spPr>
            <a:xfrm>
              <a:off x="8246363" y="284366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/>
            <p:cNvCxnSpPr/>
            <p:nvPr/>
          </p:nvCxnSpPr>
          <p:spPr>
            <a:xfrm>
              <a:off x="8251253" y="3580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그룹 274"/>
            <p:cNvGrpSpPr/>
            <p:nvPr/>
          </p:nvGrpSpPr>
          <p:grpSpPr>
            <a:xfrm>
              <a:off x="7505324" y="4397399"/>
              <a:ext cx="1246166" cy="666676"/>
              <a:chOff x="4838002" y="3933056"/>
              <a:chExt cx="1333732" cy="815447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5" name="직선 화살표 연결선 284"/>
            <p:cNvCxnSpPr/>
            <p:nvPr/>
          </p:nvCxnSpPr>
          <p:spPr>
            <a:xfrm>
              <a:off x="8252699" y="432749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모서리가 둥근 직사각형 285"/>
          <p:cNvSpPr/>
          <p:nvPr/>
        </p:nvSpPr>
        <p:spPr>
          <a:xfrm>
            <a:off x="2931126" y="5264094"/>
            <a:ext cx="2420686" cy="746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큰 레코드 중 가장 앞자리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5545459" y="5265365"/>
            <a:ext cx="2420686" cy="742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크거나 같은 레코드 중 가장 앞자리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89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535"/>
    </mc:Choice>
    <mc:Fallback xmlns="">
      <p:transition spd="slow" advTm="5035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연속삽입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2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5940152" y="1317981"/>
            <a:ext cx="2916832" cy="338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이어서 삽입할 레코드는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7" name="그룹 56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40" name="그룹 39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34" name="직선 화살표 연결선 3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화살표 연결선 3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그룹 40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2" name="직선 화살표 연결선 41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화살표 연결선 42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연결선 43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그룹 44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46" name="직선 화살표 연결선 4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화살표 연결선 4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직선 연결선 4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" name="그룹 48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0" name="직선 화살표 연결선 4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연결선 5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그룹 5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54" name="직선 화살표 연결선 5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직선 화살표 연결선 5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 5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" name="TextBox 6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7643591" y="1712861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3-new2</a:t>
            </a:r>
            <a:endParaRPr lang="ko-KR" altLang="en-US" sz="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291663" y="1714510"/>
            <a:ext cx="648072" cy="174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2785458" y="2684618"/>
            <a:ext cx="1250318" cy="2294820"/>
            <a:chOff x="4849818" y="4108929"/>
            <a:chExt cx="1250318" cy="2294820"/>
          </a:xfrm>
        </p:grpSpPr>
        <p:grpSp>
          <p:nvGrpSpPr>
            <p:cNvPr id="12" name="그룹 11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94" name="직사각형 93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타원 111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3" name="그룹 112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14" name="직사각형 113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타원 121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6" name="모서리가 둥근 직사각형 185"/>
            <p:cNvSpPr/>
            <p:nvPr/>
          </p:nvSpPr>
          <p:spPr>
            <a:xfrm>
              <a:off x="5231566" y="4108929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3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1" name="직선 화살표 연결선 190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049477" y="2674472"/>
            <a:ext cx="1250318" cy="2292186"/>
            <a:chOff x="6177155" y="4111224"/>
            <a:chExt cx="1250318" cy="2292186"/>
          </a:xfrm>
        </p:grpSpPr>
        <p:grpSp>
          <p:nvGrpSpPr>
            <p:cNvPr id="123" name="그룹 122"/>
            <p:cNvGrpSpPr/>
            <p:nvPr/>
          </p:nvGrpSpPr>
          <p:grpSpPr>
            <a:xfrm>
              <a:off x="6177155" y="4228252"/>
              <a:ext cx="1250318" cy="2175158"/>
              <a:chOff x="6164964" y="1919882"/>
              <a:chExt cx="1250318" cy="2369716"/>
            </a:xfrm>
          </p:grpSpPr>
          <p:grpSp>
            <p:nvGrpSpPr>
              <p:cNvPr id="124" name="그룹 123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45" name="직사각형 14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직사각형 14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직사각형 15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타원 15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5" name="그룹 124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타원 14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26" name="그룹 125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127" name="직사각형 12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타원 13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7" name="모서리가 둥근 직사각형 186"/>
            <p:cNvSpPr/>
            <p:nvPr/>
          </p:nvSpPr>
          <p:spPr>
            <a:xfrm>
              <a:off x="6833257" y="4111224"/>
              <a:ext cx="443517" cy="23445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4</a:t>
              </a:r>
              <a:r>
                <a:rPr lang="ko-KR" altLang="en-US" sz="1050" dirty="0">
                  <a:latin typeface="HY견고딕" panose="02030600000101010101" pitchFamily="18" charset="-127"/>
                  <a:ea typeface="HY견고딕" panose="02030600000101010101" pitchFamily="18" charset="-127"/>
                  <a:cs typeface="Arial" panose="020B0604020202020204" pitchFamily="34" charset="0"/>
                </a:rPr>
                <a:t>안</a:t>
              </a:r>
            </a:p>
          </p:txBody>
        </p:sp>
        <p:cxnSp>
          <p:nvCxnSpPr>
            <p:cNvPr id="193" name="직선 화살표 연결선 192"/>
            <p:cNvCxnSpPr/>
            <p:nvPr/>
          </p:nvCxnSpPr>
          <p:spPr>
            <a:xfrm>
              <a:off x="6948264" y="493919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/>
            <p:cNvCxnSpPr/>
            <p:nvPr/>
          </p:nvCxnSpPr>
          <p:spPr>
            <a:xfrm>
              <a:off x="6953154" y="56758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모서리가 둥근 직사각형 195"/>
          <p:cNvSpPr/>
          <p:nvPr/>
        </p:nvSpPr>
        <p:spPr>
          <a:xfrm>
            <a:off x="78423" y="5579297"/>
            <a:ext cx="2586116" cy="72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430199" y="2390667"/>
            <a:ext cx="1250318" cy="2941162"/>
            <a:chOff x="7430199" y="2390667"/>
            <a:chExt cx="1250318" cy="2941162"/>
          </a:xfrm>
        </p:grpSpPr>
        <p:grpSp>
          <p:nvGrpSpPr>
            <p:cNvPr id="202" name="그룹 201"/>
            <p:cNvGrpSpPr/>
            <p:nvPr/>
          </p:nvGrpSpPr>
          <p:grpSpPr>
            <a:xfrm>
              <a:off x="7493419" y="2390667"/>
              <a:ext cx="1187098" cy="723994"/>
              <a:chOff x="4901221" y="2067396"/>
              <a:chExt cx="1270513" cy="885555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7452229" y="3190384"/>
              <a:ext cx="1225582" cy="660908"/>
              <a:chOff x="4860032" y="3052656"/>
              <a:chExt cx="1311702" cy="808392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7430199" y="3917960"/>
              <a:ext cx="1246166" cy="666676"/>
              <a:chOff x="4838002" y="3933056"/>
              <a:chExt cx="1333732" cy="81544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8172684" y="311142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>
              <a:off x="8177574" y="3848054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7431645" y="4665153"/>
              <a:ext cx="1246166" cy="666676"/>
              <a:chOff x="4838002" y="3933056"/>
              <a:chExt cx="1333732" cy="815447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2" name="직선 화살표 연결선 241"/>
            <p:cNvCxnSpPr/>
            <p:nvPr/>
          </p:nvCxnSpPr>
          <p:spPr>
            <a:xfrm>
              <a:off x="8179020" y="459524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그룹 242"/>
          <p:cNvGrpSpPr/>
          <p:nvPr/>
        </p:nvGrpSpPr>
        <p:grpSpPr>
          <a:xfrm>
            <a:off x="4115421" y="2820306"/>
            <a:ext cx="1250318" cy="2175158"/>
            <a:chOff x="4849818" y="4228591"/>
            <a:chExt cx="1250318" cy="2175158"/>
          </a:xfrm>
        </p:grpSpPr>
        <p:grpSp>
          <p:nvGrpSpPr>
            <p:cNvPr id="244" name="그룹 243"/>
            <p:cNvGrpSpPr/>
            <p:nvPr/>
          </p:nvGrpSpPr>
          <p:grpSpPr>
            <a:xfrm>
              <a:off x="4849818" y="4228591"/>
              <a:ext cx="1250318" cy="2175158"/>
              <a:chOff x="6164964" y="1919882"/>
              <a:chExt cx="1250318" cy="2369716"/>
            </a:xfrm>
          </p:grpSpPr>
          <p:grpSp>
            <p:nvGrpSpPr>
              <p:cNvPr id="248" name="그룹 247"/>
              <p:cNvGrpSpPr/>
              <p:nvPr/>
            </p:nvGrpSpPr>
            <p:grpSpPr>
              <a:xfrm>
                <a:off x="6228184" y="1919882"/>
                <a:ext cx="1187098" cy="781989"/>
                <a:chOff x="4901221" y="2067396"/>
                <a:chExt cx="1270513" cy="885555"/>
              </a:xfrm>
            </p:grpSpPr>
            <p:sp>
              <p:nvSpPr>
                <p:cNvPr id="269" name="직사각형 268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7" name="타원 276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9" name="그룹 248"/>
              <p:cNvGrpSpPr/>
              <p:nvPr/>
            </p:nvGrpSpPr>
            <p:grpSpPr>
              <a:xfrm>
                <a:off x="6186994" y="2783660"/>
                <a:ext cx="1225582" cy="713850"/>
                <a:chOff x="4860032" y="3052656"/>
                <a:chExt cx="1311702" cy="808392"/>
              </a:xfrm>
            </p:grpSpPr>
            <p:sp>
              <p:nvSpPr>
                <p:cNvPr id="260" name="직사각형 259"/>
                <p:cNvSpPr/>
                <p:nvPr/>
              </p:nvSpPr>
              <p:spPr>
                <a:xfrm>
                  <a:off x="5009234" y="3165586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009234" y="3339234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5009234" y="3512883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5009234" y="3686532"/>
                  <a:ext cx="624154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8" name="타원 267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0" name="그룹 249"/>
              <p:cNvGrpSpPr/>
              <p:nvPr/>
            </p:nvGrpSpPr>
            <p:grpSpPr>
              <a:xfrm>
                <a:off x="6164964" y="3569518"/>
                <a:ext cx="1246166" cy="720080"/>
                <a:chOff x="4838002" y="3933056"/>
                <a:chExt cx="1333732" cy="815447"/>
              </a:xfrm>
            </p:grpSpPr>
            <p:sp>
              <p:nvSpPr>
                <p:cNvPr id="251" name="직사각형 250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타원 258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246" name="직선 화살표 연결선 245"/>
            <p:cNvCxnSpPr/>
            <p:nvPr/>
          </p:nvCxnSpPr>
          <p:spPr>
            <a:xfrm>
              <a:off x="5675083" y="493165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화살표 연결선 246"/>
            <p:cNvCxnSpPr/>
            <p:nvPr/>
          </p:nvCxnSpPr>
          <p:spPr>
            <a:xfrm>
              <a:off x="5679973" y="5668289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0" name="모서리가 둥근 직사각형 279"/>
          <p:cNvSpPr/>
          <p:nvPr/>
        </p:nvSpPr>
        <p:spPr>
          <a:xfrm>
            <a:off x="2905078" y="5438510"/>
            <a:ext cx="2420686" cy="68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값보다 작거나 같은 레코드 중 가장 뒷자리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??</a:t>
            </a: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6172427" y="5459927"/>
            <a:ext cx="2420686" cy="6013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 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</a:p>
          <a:p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??</a:t>
            </a:r>
          </a:p>
          <a:p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삽입방식</a:t>
            </a:r>
            <a:r>
              <a:rPr lang="en-US" altLang="ko-KR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한칸씩</a:t>
            </a:r>
            <a:r>
              <a:rPr lang="ko-KR" altLang="en-US" sz="1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밀려난다</a:t>
            </a:r>
            <a:endParaRPr lang="en-US" altLang="ko-KR" sz="1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329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222"/>
    </mc:Choice>
    <mc:Fallback xmlns="">
      <p:transition spd="slow" advTm="207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765784" y="2686936"/>
              <a:ext cx="5688632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연속적인 삽입이 발생하는 경우 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어떠한 일이 벌어지는가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 algn="ctr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생각해봅시다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41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04"/>
    </mc:Choice>
    <mc:Fallback xmlns="">
      <p:transition spd="slow" advTm="4680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연속삽입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196" name="모서리가 둥근 직사각형 195"/>
          <p:cNvSpPr/>
          <p:nvPr/>
        </p:nvSpPr>
        <p:spPr>
          <a:xfrm>
            <a:off x="179512" y="890187"/>
            <a:ext cx="2586116" cy="725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있으면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공간이 없으면 삽입할 공간을 만든 후 삽입하고 종료</a:t>
            </a:r>
            <a:endParaRPr lang="en-US" altLang="ko-KR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32852" y="1703193"/>
            <a:ext cx="2603505" cy="2318897"/>
            <a:chOff x="323528" y="1710101"/>
            <a:chExt cx="2603505" cy="2941162"/>
          </a:xfrm>
        </p:grpSpPr>
        <p:grpSp>
          <p:nvGrpSpPr>
            <p:cNvPr id="16" name="그룹 15"/>
            <p:cNvGrpSpPr/>
            <p:nvPr/>
          </p:nvGrpSpPr>
          <p:grpSpPr>
            <a:xfrm>
              <a:off x="323528" y="2062424"/>
              <a:ext cx="1250318" cy="2330722"/>
              <a:chOff x="4837627" y="1556792"/>
              <a:chExt cx="1250318" cy="233072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4837627" y="1693545"/>
                <a:ext cx="1250318" cy="2193969"/>
                <a:chOff x="4837627" y="1923380"/>
                <a:chExt cx="1250318" cy="2369716"/>
              </a:xfrm>
            </p:grpSpPr>
            <p:grpSp>
              <p:nvGrpSpPr>
                <p:cNvPr id="8" name="그룹 7"/>
                <p:cNvGrpSpPr/>
                <p:nvPr/>
              </p:nvGrpSpPr>
              <p:grpSpPr>
                <a:xfrm>
                  <a:off x="4900847" y="1923380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3" name="직사각형 2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직사각형 28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직사각형 29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직사각형 30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" name="직사각형 31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" name="직사각형 32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직사각형 35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" name="직사각형 36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0" name="타원 89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9" name="그룹 8"/>
                <p:cNvGrpSpPr/>
                <p:nvPr/>
              </p:nvGrpSpPr>
              <p:grpSpPr>
                <a:xfrm>
                  <a:off x="4859657" y="2787158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72" name="직사각형 71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직사각형 72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직사각형 73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직사각형 74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직사각형 75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직사각형 76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직사각형 77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직사각형 78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1" name="타원 90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4837627" y="3573016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80" name="직사각형 79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1" name="직사각형 80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2" name="직사각형 81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직사각형 82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4" name="직사각형 83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5" name="직사각형 84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6" name="직사각형 85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7" name="직사각형 86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2" name="타원 91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3" name="모서리가 둥근 직사각형 12"/>
              <p:cNvSpPr/>
              <p:nvPr/>
            </p:nvSpPr>
            <p:spPr>
              <a:xfrm>
                <a:off x="5231566" y="1556792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1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>
                <a:off x="5580112" y="2414300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화살표 연결선 187"/>
              <p:cNvCxnSpPr/>
              <p:nvPr/>
            </p:nvCxnSpPr>
            <p:spPr>
              <a:xfrm>
                <a:off x="5585002" y="3150932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그룹 201"/>
            <p:cNvGrpSpPr/>
            <p:nvPr/>
          </p:nvGrpSpPr>
          <p:grpSpPr>
            <a:xfrm>
              <a:off x="1739935" y="1710101"/>
              <a:ext cx="1187098" cy="723994"/>
              <a:chOff x="4901221" y="2067396"/>
              <a:chExt cx="1270513" cy="885555"/>
            </a:xfrm>
          </p:grpSpPr>
          <p:sp>
            <p:nvSpPr>
              <p:cNvPr id="223" name="직사각형 222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직사각형 224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직사각형 228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타원 230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3" name="그룹 202"/>
            <p:cNvGrpSpPr/>
            <p:nvPr/>
          </p:nvGrpSpPr>
          <p:grpSpPr>
            <a:xfrm>
              <a:off x="1698745" y="2509818"/>
              <a:ext cx="1225582" cy="660908"/>
              <a:chOff x="4860032" y="3052656"/>
              <a:chExt cx="1311702" cy="808392"/>
            </a:xfrm>
          </p:grpSpPr>
          <p:sp>
            <p:nvSpPr>
              <p:cNvPr id="214" name="직사각형 21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직사각형 21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직사각형 21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직사각형 21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타원 22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1676715" y="3237394"/>
              <a:ext cx="1246166" cy="666676"/>
              <a:chOff x="4838002" y="3933056"/>
              <a:chExt cx="1333732" cy="815447"/>
            </a:xfrm>
          </p:grpSpPr>
          <p:sp>
            <p:nvSpPr>
              <p:cNvPr id="205" name="직사각형 204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직사각형 209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직사각형 210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직사각형 211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타원 212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00" name="직선 화살표 연결선 199"/>
            <p:cNvCxnSpPr/>
            <p:nvPr/>
          </p:nvCxnSpPr>
          <p:spPr>
            <a:xfrm>
              <a:off x="2419200" y="2430856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/>
            <p:cNvCxnSpPr/>
            <p:nvPr/>
          </p:nvCxnSpPr>
          <p:spPr>
            <a:xfrm>
              <a:off x="2424090" y="316748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그룹 231"/>
            <p:cNvGrpSpPr/>
            <p:nvPr/>
          </p:nvGrpSpPr>
          <p:grpSpPr>
            <a:xfrm>
              <a:off x="1678161" y="3984587"/>
              <a:ext cx="1246166" cy="666676"/>
              <a:chOff x="4838002" y="3933056"/>
              <a:chExt cx="1333732" cy="815447"/>
            </a:xfrm>
          </p:grpSpPr>
          <p:sp>
            <p:nvSpPr>
              <p:cNvPr id="233" name="직사각형 232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직사각형 233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직사각형 235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직사각형 236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직사각형 237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직사각형 238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직사각형 239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타원 240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2" name="직선 화살표 연결선 241"/>
            <p:cNvCxnSpPr/>
            <p:nvPr/>
          </p:nvCxnSpPr>
          <p:spPr>
            <a:xfrm>
              <a:off x="2425536" y="391468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/>
          <p:cNvGrpSpPr/>
          <p:nvPr/>
        </p:nvGrpSpPr>
        <p:grpSpPr>
          <a:xfrm>
            <a:off x="4432049" y="1736174"/>
            <a:ext cx="2584673" cy="2315089"/>
            <a:chOff x="6169523" y="2122913"/>
            <a:chExt cx="2584673" cy="2941162"/>
          </a:xfrm>
        </p:grpSpPr>
        <p:grpSp>
          <p:nvGrpSpPr>
            <p:cNvPr id="17" name="그룹 16"/>
            <p:cNvGrpSpPr/>
            <p:nvPr/>
          </p:nvGrpSpPr>
          <p:grpSpPr>
            <a:xfrm>
              <a:off x="6169523" y="2401212"/>
              <a:ext cx="1250318" cy="2329297"/>
              <a:chOff x="6165869" y="1546108"/>
              <a:chExt cx="1250318" cy="232929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6165869" y="1681436"/>
                <a:ext cx="1250318" cy="2193969"/>
                <a:chOff x="4837627" y="1923380"/>
                <a:chExt cx="1250318" cy="2369716"/>
              </a:xfrm>
            </p:grpSpPr>
            <p:grpSp>
              <p:nvGrpSpPr>
                <p:cNvPr id="155" name="그룹 154"/>
                <p:cNvGrpSpPr/>
                <p:nvPr/>
              </p:nvGrpSpPr>
              <p:grpSpPr>
                <a:xfrm>
                  <a:off x="4900847" y="1923380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176" name="직사각형 175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9" name="직사각형 178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0" name="직사각형 179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1" name="직사각형 180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2" name="직사각형 181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3" name="직사각형 182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4" name="타원 183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6" name="그룹 155"/>
                <p:cNvGrpSpPr/>
                <p:nvPr/>
              </p:nvGrpSpPr>
              <p:grpSpPr>
                <a:xfrm>
                  <a:off x="4859657" y="2787158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167" name="직사각형 166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직사각형 167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" name="직사각형 168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" name="직사각형 169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" name="직사각형 170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직사각형 171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직사각형 172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직사각형 173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타원 174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7" name="그룹 156"/>
                <p:cNvGrpSpPr/>
                <p:nvPr/>
              </p:nvGrpSpPr>
              <p:grpSpPr>
                <a:xfrm>
                  <a:off x="4837627" y="3573016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158" name="직사각형 157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9" name="직사각형 158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0" name="직사각형 159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1" name="직사각형 160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2" name="직사각형 161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3" name="직사각형 162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4" name="직사각형 163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5" name="직사각형 164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6" name="타원 165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85" name="모서리가 둥근 직사각형 184"/>
              <p:cNvSpPr/>
              <p:nvPr/>
            </p:nvSpPr>
            <p:spPr>
              <a:xfrm>
                <a:off x="6833257" y="1546108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2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189" name="직선 화살표 연결선 188"/>
              <p:cNvCxnSpPr/>
              <p:nvPr/>
            </p:nvCxnSpPr>
            <p:spPr>
              <a:xfrm>
                <a:off x="6948264" y="2407801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화살표 연결선 189"/>
              <p:cNvCxnSpPr/>
              <p:nvPr/>
            </p:nvCxnSpPr>
            <p:spPr>
              <a:xfrm>
                <a:off x="6953154" y="3144433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3" name="그룹 242"/>
            <p:cNvGrpSpPr/>
            <p:nvPr/>
          </p:nvGrpSpPr>
          <p:grpSpPr>
            <a:xfrm>
              <a:off x="7567098" y="2122913"/>
              <a:ext cx="1187098" cy="723994"/>
              <a:chOff x="4901221" y="2067396"/>
              <a:chExt cx="1270513" cy="885555"/>
            </a:xfrm>
          </p:grpSpPr>
          <p:sp>
            <p:nvSpPr>
              <p:cNvPr id="244" name="직사각형 243"/>
              <p:cNvSpPr/>
              <p:nvPr/>
            </p:nvSpPr>
            <p:spPr>
              <a:xfrm>
                <a:off x="5009234" y="2257489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직사각형 244"/>
              <p:cNvSpPr/>
              <p:nvPr/>
            </p:nvSpPr>
            <p:spPr>
              <a:xfrm>
                <a:off x="5009234" y="2431137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>
                <a:off x="5009234" y="2604786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>
                <a:off x="5009234" y="2778435"/>
                <a:ext cx="600694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직사각형 249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직사각형 250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타원 251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3" name="그룹 252"/>
            <p:cNvGrpSpPr/>
            <p:nvPr/>
          </p:nvGrpSpPr>
          <p:grpSpPr>
            <a:xfrm>
              <a:off x="7525908" y="2922630"/>
              <a:ext cx="1225582" cy="660908"/>
              <a:chOff x="4860032" y="3052656"/>
              <a:chExt cx="1311702" cy="808392"/>
            </a:xfrm>
          </p:grpSpPr>
          <p:sp>
            <p:nvSpPr>
              <p:cNvPr id="254" name="직사각형 253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직사각형 254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타원 261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3" name="그룹 262"/>
            <p:cNvGrpSpPr/>
            <p:nvPr/>
          </p:nvGrpSpPr>
          <p:grpSpPr>
            <a:xfrm>
              <a:off x="7503878" y="3650206"/>
              <a:ext cx="1246166" cy="666676"/>
              <a:chOff x="4838002" y="3933056"/>
              <a:chExt cx="1333732" cy="815447"/>
            </a:xfrm>
          </p:grpSpPr>
          <p:sp>
            <p:nvSpPr>
              <p:cNvPr id="264" name="직사각형 263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직사각형 268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직사각형 269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타원 271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3" name="직선 화살표 연결선 272"/>
            <p:cNvCxnSpPr/>
            <p:nvPr/>
          </p:nvCxnSpPr>
          <p:spPr>
            <a:xfrm>
              <a:off x="8246363" y="284366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/>
            <p:cNvCxnSpPr/>
            <p:nvPr/>
          </p:nvCxnSpPr>
          <p:spPr>
            <a:xfrm>
              <a:off x="8251253" y="3580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5" name="그룹 274"/>
            <p:cNvGrpSpPr/>
            <p:nvPr/>
          </p:nvGrpSpPr>
          <p:grpSpPr>
            <a:xfrm>
              <a:off x="7505324" y="4397399"/>
              <a:ext cx="1246166" cy="666676"/>
              <a:chOff x="4838002" y="3933056"/>
              <a:chExt cx="1333732" cy="815447"/>
            </a:xfrm>
          </p:grpSpPr>
          <p:sp>
            <p:nvSpPr>
              <p:cNvPr id="276" name="직사각형 275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직사각형 276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직사각형 277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직사각형 278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직사각형 279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직사각형 280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직사각형 281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직사각형 282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타원 283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5" name="직선 화살표 연결선 284"/>
            <p:cNvCxnSpPr/>
            <p:nvPr/>
          </p:nvCxnSpPr>
          <p:spPr>
            <a:xfrm>
              <a:off x="8252699" y="432749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/>
          <p:nvPr/>
        </p:nvGrpSpPr>
        <p:grpSpPr>
          <a:xfrm>
            <a:off x="1163965" y="4175663"/>
            <a:ext cx="5895059" cy="2383078"/>
            <a:chOff x="2317358" y="3821248"/>
            <a:chExt cx="5895059" cy="2941162"/>
          </a:xfrm>
        </p:grpSpPr>
        <p:grpSp>
          <p:nvGrpSpPr>
            <p:cNvPr id="194" name="그룹 193"/>
            <p:cNvGrpSpPr/>
            <p:nvPr/>
          </p:nvGrpSpPr>
          <p:grpSpPr>
            <a:xfrm>
              <a:off x="2317358" y="4115199"/>
              <a:ext cx="1250318" cy="2294820"/>
              <a:chOff x="4849818" y="4108929"/>
              <a:chExt cx="1250318" cy="2294820"/>
            </a:xfrm>
          </p:grpSpPr>
          <p:grpSp>
            <p:nvGrpSpPr>
              <p:cNvPr id="195" name="그룹 194"/>
              <p:cNvGrpSpPr/>
              <p:nvPr/>
            </p:nvGrpSpPr>
            <p:grpSpPr>
              <a:xfrm>
                <a:off x="4849818" y="4228591"/>
                <a:ext cx="1250318" cy="2175158"/>
                <a:chOff x="6164964" y="1919882"/>
                <a:chExt cx="1250318" cy="2369716"/>
              </a:xfrm>
            </p:grpSpPr>
            <p:grpSp>
              <p:nvGrpSpPr>
                <p:cNvPr id="286" name="그룹 285"/>
                <p:cNvGrpSpPr/>
                <p:nvPr/>
              </p:nvGrpSpPr>
              <p:grpSpPr>
                <a:xfrm>
                  <a:off x="6228184" y="1919882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307" name="직사각형 306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직사각형 307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9" name="직사각형 308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직사각형 309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1" name="직사각형 310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직사각형 311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3" name="직사각형 312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직사각형 313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5" name="타원 314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7" name="그룹 286"/>
                <p:cNvGrpSpPr/>
                <p:nvPr/>
              </p:nvGrpSpPr>
              <p:grpSpPr>
                <a:xfrm>
                  <a:off x="6186994" y="2783660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298" name="직사각형 297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9" name="직사각형 298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0" name="직사각형 299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1" name="직사각형 300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2" name="직사각형 301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3" name="직사각형 302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4" name="직사각형 303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5" name="직사각형 304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6" name="타원 305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8" name="그룹 287"/>
                <p:cNvGrpSpPr/>
                <p:nvPr/>
              </p:nvGrpSpPr>
              <p:grpSpPr>
                <a:xfrm>
                  <a:off x="6164964" y="3569518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289" name="직사각형 288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0" name="직사각형 289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1" name="직사각형 290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2" name="직사각형 291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3" name="직사각형 292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4" name="직사각형 293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5" name="직사각형 294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6" name="직사각형 295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7" name="타원 296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97" name="모서리가 둥근 직사각형 196"/>
              <p:cNvSpPr/>
              <p:nvPr/>
            </p:nvSpPr>
            <p:spPr>
              <a:xfrm>
                <a:off x="5231566" y="4108929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3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198" name="직선 화살표 연결선 197"/>
              <p:cNvCxnSpPr/>
              <p:nvPr/>
            </p:nvCxnSpPr>
            <p:spPr>
              <a:xfrm>
                <a:off x="5675083" y="4931657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화살표 연결선 198"/>
              <p:cNvCxnSpPr/>
              <p:nvPr/>
            </p:nvCxnSpPr>
            <p:spPr>
              <a:xfrm>
                <a:off x="5679973" y="5668289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그룹 315"/>
            <p:cNvGrpSpPr/>
            <p:nvPr/>
          </p:nvGrpSpPr>
          <p:grpSpPr>
            <a:xfrm>
              <a:off x="5581377" y="4105053"/>
              <a:ext cx="1250318" cy="2292186"/>
              <a:chOff x="6177155" y="4111224"/>
              <a:chExt cx="1250318" cy="2292186"/>
            </a:xfrm>
          </p:grpSpPr>
          <p:grpSp>
            <p:nvGrpSpPr>
              <p:cNvPr id="317" name="그룹 316"/>
              <p:cNvGrpSpPr/>
              <p:nvPr/>
            </p:nvGrpSpPr>
            <p:grpSpPr>
              <a:xfrm>
                <a:off x="6177155" y="4228252"/>
                <a:ext cx="1250318" cy="2175158"/>
                <a:chOff x="6164964" y="1919882"/>
                <a:chExt cx="1250318" cy="2369716"/>
              </a:xfrm>
            </p:grpSpPr>
            <p:grpSp>
              <p:nvGrpSpPr>
                <p:cNvPr id="321" name="그룹 320"/>
                <p:cNvGrpSpPr/>
                <p:nvPr/>
              </p:nvGrpSpPr>
              <p:grpSpPr>
                <a:xfrm>
                  <a:off x="6228184" y="1919882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342" name="직사각형 341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직사각형 342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직사각형 343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직사각형 344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직사각형 345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직사각형 346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8" name="직사각형 347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9" name="직사각형 348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0" name="타원 349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2" name="그룹 321"/>
                <p:cNvGrpSpPr/>
                <p:nvPr/>
              </p:nvGrpSpPr>
              <p:grpSpPr>
                <a:xfrm>
                  <a:off x="6186994" y="2783660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333" name="직사각형 332"/>
                  <p:cNvSpPr/>
                  <p:nvPr/>
                </p:nvSpPr>
                <p:spPr>
                  <a:xfrm>
                    <a:off x="5009234" y="316558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4" name="직사각형 333"/>
                  <p:cNvSpPr/>
                  <p:nvPr/>
                </p:nvSpPr>
                <p:spPr>
                  <a:xfrm>
                    <a:off x="5009234" y="3339234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5" name="직사각형 334"/>
                  <p:cNvSpPr/>
                  <p:nvPr/>
                </p:nvSpPr>
                <p:spPr>
                  <a:xfrm>
                    <a:off x="5009234" y="3512883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6" name="직사각형 335"/>
                  <p:cNvSpPr/>
                  <p:nvPr/>
                </p:nvSpPr>
                <p:spPr>
                  <a:xfrm>
                    <a:off x="5009234" y="3686532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직사각형 336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직사각형 337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9" name="직사각형 338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0" name="직사각형 339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타원 340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23" name="그룹 322"/>
                <p:cNvGrpSpPr/>
                <p:nvPr/>
              </p:nvGrpSpPr>
              <p:grpSpPr>
                <a:xfrm>
                  <a:off x="6164964" y="3569518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324" name="직사각형 323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5" name="직사각형 324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직사각형 325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7" name="직사각형 326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8" name="직사각형 327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9" name="직사각형 328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0" name="직사각형 329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1" name="직사각형 330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2" name="타원 331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318" name="모서리가 둥근 직사각형 317"/>
              <p:cNvSpPr/>
              <p:nvPr/>
            </p:nvSpPr>
            <p:spPr>
              <a:xfrm>
                <a:off x="6833257" y="4111224"/>
                <a:ext cx="443517" cy="234459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4</a:t>
                </a:r>
                <a:r>
                  <a:rPr lang="ko-KR" altLang="en-US" sz="1050" dirty="0">
                    <a:latin typeface="HY견고딕" panose="02030600000101010101" pitchFamily="18" charset="-127"/>
                    <a:ea typeface="HY견고딕" panose="02030600000101010101" pitchFamily="18" charset="-127"/>
                    <a:cs typeface="Arial" panose="020B0604020202020204" pitchFamily="34" charset="0"/>
                  </a:rPr>
                  <a:t>안</a:t>
                </a:r>
              </a:p>
            </p:txBody>
          </p:sp>
          <p:cxnSp>
            <p:nvCxnSpPr>
              <p:cNvPr id="319" name="직선 화살표 연결선 318"/>
              <p:cNvCxnSpPr/>
              <p:nvPr/>
            </p:nvCxnSpPr>
            <p:spPr>
              <a:xfrm>
                <a:off x="6948264" y="4939199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화살표 연결선 319"/>
              <p:cNvCxnSpPr/>
              <p:nvPr/>
            </p:nvCxnSpPr>
            <p:spPr>
              <a:xfrm>
                <a:off x="6953154" y="5675831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1" name="그룹 350"/>
            <p:cNvGrpSpPr/>
            <p:nvPr/>
          </p:nvGrpSpPr>
          <p:grpSpPr>
            <a:xfrm>
              <a:off x="7025319" y="3821248"/>
              <a:ext cx="1187098" cy="723994"/>
              <a:chOff x="4901221" y="2067396"/>
              <a:chExt cx="1270513" cy="885555"/>
            </a:xfrm>
          </p:grpSpPr>
          <p:sp>
            <p:nvSpPr>
              <p:cNvPr id="352" name="직사각형 351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4" name="직사각형 353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직사각형 354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6" name="직사각형 355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7" name="직사각형 356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8" name="직사각형 357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9" name="직사각형 358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타원 359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1" name="그룹 360"/>
            <p:cNvGrpSpPr/>
            <p:nvPr/>
          </p:nvGrpSpPr>
          <p:grpSpPr>
            <a:xfrm>
              <a:off x="6984129" y="4620965"/>
              <a:ext cx="1225582" cy="660908"/>
              <a:chOff x="4860032" y="3052656"/>
              <a:chExt cx="1311702" cy="808392"/>
            </a:xfrm>
          </p:grpSpPr>
          <p:sp>
            <p:nvSpPr>
              <p:cNvPr id="362" name="직사각형 361"/>
              <p:cNvSpPr/>
              <p:nvPr/>
            </p:nvSpPr>
            <p:spPr>
              <a:xfrm>
                <a:off x="5009234" y="3165585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3" name="직사각형 362"/>
              <p:cNvSpPr/>
              <p:nvPr/>
            </p:nvSpPr>
            <p:spPr>
              <a:xfrm>
                <a:off x="5009234" y="3339234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직사각형 363"/>
              <p:cNvSpPr/>
              <p:nvPr/>
            </p:nvSpPr>
            <p:spPr>
              <a:xfrm>
                <a:off x="5009234" y="3512883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직사각형 364"/>
              <p:cNvSpPr/>
              <p:nvPr/>
            </p:nvSpPr>
            <p:spPr>
              <a:xfrm>
                <a:off x="5009234" y="3686532"/>
                <a:ext cx="603590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9" name="직사각형 368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타원 369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1" name="그룹 370"/>
            <p:cNvGrpSpPr/>
            <p:nvPr/>
          </p:nvGrpSpPr>
          <p:grpSpPr>
            <a:xfrm>
              <a:off x="6962099" y="5348541"/>
              <a:ext cx="1246166" cy="666676"/>
              <a:chOff x="4838002" y="3933056"/>
              <a:chExt cx="1333732" cy="815447"/>
            </a:xfrm>
          </p:grpSpPr>
          <p:sp>
            <p:nvSpPr>
              <p:cNvPr id="372" name="직사각형 371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3" name="직사각형 372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4" name="직사각형 373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5" name="직사각형 374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9" name="직사각형 378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0" name="타원 379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05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81" name="직선 화살표 연결선 380"/>
            <p:cNvCxnSpPr/>
            <p:nvPr/>
          </p:nvCxnSpPr>
          <p:spPr>
            <a:xfrm>
              <a:off x="7704584" y="4542003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화살표 연결선 381"/>
            <p:cNvCxnSpPr/>
            <p:nvPr/>
          </p:nvCxnSpPr>
          <p:spPr>
            <a:xfrm>
              <a:off x="7709474" y="5278635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3" name="그룹 382"/>
            <p:cNvGrpSpPr/>
            <p:nvPr/>
          </p:nvGrpSpPr>
          <p:grpSpPr>
            <a:xfrm>
              <a:off x="6963545" y="6095734"/>
              <a:ext cx="1246166" cy="666676"/>
              <a:chOff x="4838002" y="3933056"/>
              <a:chExt cx="1333732" cy="815447"/>
            </a:xfrm>
          </p:grpSpPr>
          <p:sp>
            <p:nvSpPr>
              <p:cNvPr id="384" name="직사각형 383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5" name="직사각형 384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2" name="타원 391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93" name="직선 화살표 연결선 392"/>
            <p:cNvCxnSpPr/>
            <p:nvPr/>
          </p:nvCxnSpPr>
          <p:spPr>
            <a:xfrm>
              <a:off x="7710920" y="6025828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4" name="그룹 393"/>
            <p:cNvGrpSpPr/>
            <p:nvPr/>
          </p:nvGrpSpPr>
          <p:grpSpPr>
            <a:xfrm>
              <a:off x="3647321" y="4250887"/>
              <a:ext cx="1250318" cy="2175158"/>
              <a:chOff x="4849818" y="4228591"/>
              <a:chExt cx="1250318" cy="2175158"/>
            </a:xfrm>
          </p:grpSpPr>
          <p:grpSp>
            <p:nvGrpSpPr>
              <p:cNvPr id="395" name="그룹 394"/>
              <p:cNvGrpSpPr/>
              <p:nvPr/>
            </p:nvGrpSpPr>
            <p:grpSpPr>
              <a:xfrm>
                <a:off x="4849818" y="4228591"/>
                <a:ext cx="1250318" cy="2175158"/>
                <a:chOff x="6164964" y="1919882"/>
                <a:chExt cx="1250318" cy="2369716"/>
              </a:xfrm>
            </p:grpSpPr>
            <p:grpSp>
              <p:nvGrpSpPr>
                <p:cNvPr id="398" name="그룹 397"/>
                <p:cNvGrpSpPr/>
                <p:nvPr/>
              </p:nvGrpSpPr>
              <p:grpSpPr>
                <a:xfrm>
                  <a:off x="6228184" y="1919882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419" name="직사각형 418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0" name="직사각형 419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1" name="직사각형 420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직사각형 421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3" name="직사각형 422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4" name="직사각형 423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5" name="직사각형 424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6" name="직사각형 425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27" name="타원 426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99" name="그룹 398"/>
                <p:cNvGrpSpPr/>
                <p:nvPr/>
              </p:nvGrpSpPr>
              <p:grpSpPr>
                <a:xfrm>
                  <a:off x="6186994" y="2783660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410" name="직사각형 409"/>
                  <p:cNvSpPr/>
                  <p:nvPr/>
                </p:nvSpPr>
                <p:spPr>
                  <a:xfrm>
                    <a:off x="5009234" y="3165586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1" name="직사각형 410"/>
                  <p:cNvSpPr/>
                  <p:nvPr/>
                </p:nvSpPr>
                <p:spPr>
                  <a:xfrm>
                    <a:off x="5009234" y="3339234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2" name="직사각형 411"/>
                  <p:cNvSpPr/>
                  <p:nvPr/>
                </p:nvSpPr>
                <p:spPr>
                  <a:xfrm>
                    <a:off x="5009234" y="3512883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3" name="직사각형 412"/>
                  <p:cNvSpPr/>
                  <p:nvPr/>
                </p:nvSpPr>
                <p:spPr>
                  <a:xfrm>
                    <a:off x="5009234" y="3686532"/>
                    <a:ext cx="624154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4" name="직사각형 413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5" name="직사각형 414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6" name="직사각형 415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7" name="직사각형 416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18" name="타원 417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00" name="그룹 399"/>
                <p:cNvGrpSpPr/>
                <p:nvPr/>
              </p:nvGrpSpPr>
              <p:grpSpPr>
                <a:xfrm>
                  <a:off x="6164964" y="3569518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401" name="직사각형 400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2" name="직사각형 401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3" name="직사각형 402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4" name="직사각형 403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5" name="직사각형 404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6" name="직사각형 405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7" name="직사각형 406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8" name="직사각형 407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9" name="타원 408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396" name="직선 화살표 연결선 395"/>
              <p:cNvCxnSpPr/>
              <p:nvPr/>
            </p:nvCxnSpPr>
            <p:spPr>
              <a:xfrm>
                <a:off x="5675083" y="4931657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직선 화살표 연결선 396"/>
              <p:cNvCxnSpPr/>
              <p:nvPr/>
            </p:nvCxnSpPr>
            <p:spPr>
              <a:xfrm>
                <a:off x="5679973" y="5668289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28" name="모서리가 둥근 직사각형 427"/>
          <p:cNvSpPr/>
          <p:nvPr/>
        </p:nvSpPr>
        <p:spPr>
          <a:xfrm>
            <a:off x="3138722" y="1875536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29" name="모서리가 둥근 직사각형 428"/>
          <p:cNvSpPr/>
          <p:nvPr/>
        </p:nvSpPr>
        <p:spPr>
          <a:xfrm>
            <a:off x="3139245" y="2471979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0" name="모서리가 둥근 직사각형 429"/>
          <p:cNvSpPr/>
          <p:nvPr/>
        </p:nvSpPr>
        <p:spPr>
          <a:xfrm>
            <a:off x="3139768" y="3068422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1" name="모서리가 둥근 직사각형 430"/>
          <p:cNvSpPr/>
          <p:nvPr/>
        </p:nvSpPr>
        <p:spPr>
          <a:xfrm>
            <a:off x="3140291" y="3664865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2" name="모서리가 둥근 직사각형 431"/>
          <p:cNvSpPr/>
          <p:nvPr/>
        </p:nvSpPr>
        <p:spPr>
          <a:xfrm>
            <a:off x="6531716" y="1875988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3" name="모서리가 둥근 직사각형 432"/>
          <p:cNvSpPr/>
          <p:nvPr/>
        </p:nvSpPr>
        <p:spPr>
          <a:xfrm>
            <a:off x="6532239" y="2472431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4" name="모서리가 둥근 직사각형 433"/>
          <p:cNvSpPr/>
          <p:nvPr/>
        </p:nvSpPr>
        <p:spPr>
          <a:xfrm>
            <a:off x="6532762" y="3068874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5" name="모서리가 둥근 직사각형 434"/>
          <p:cNvSpPr/>
          <p:nvPr/>
        </p:nvSpPr>
        <p:spPr>
          <a:xfrm>
            <a:off x="6533285" y="3665317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6" name="모서리가 둥근 직사각형 435"/>
          <p:cNvSpPr/>
          <p:nvPr/>
        </p:nvSpPr>
        <p:spPr>
          <a:xfrm>
            <a:off x="6582743" y="4396934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37" name="모서리가 둥근 직사각형 436"/>
          <p:cNvSpPr/>
          <p:nvPr/>
        </p:nvSpPr>
        <p:spPr>
          <a:xfrm>
            <a:off x="6583266" y="4993377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8" name="모서리가 둥근 직사각형 437"/>
          <p:cNvSpPr/>
          <p:nvPr/>
        </p:nvSpPr>
        <p:spPr>
          <a:xfrm>
            <a:off x="6583789" y="5589820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당</a:t>
            </a:r>
          </a:p>
        </p:txBody>
      </p:sp>
      <p:sp>
        <p:nvSpPr>
          <p:cNvPr id="439" name="모서리가 둥근 직사각형 438"/>
          <p:cNvSpPr/>
          <p:nvPr/>
        </p:nvSpPr>
        <p:spPr>
          <a:xfrm>
            <a:off x="6584312" y="6186263"/>
            <a:ext cx="443517" cy="3088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퐁</a:t>
            </a:r>
          </a:p>
        </p:txBody>
      </p:sp>
      <p:grpSp>
        <p:nvGrpSpPr>
          <p:cNvPr id="440" name="그룹 439"/>
          <p:cNvGrpSpPr/>
          <p:nvPr/>
        </p:nvGrpSpPr>
        <p:grpSpPr>
          <a:xfrm>
            <a:off x="4721731" y="564641"/>
            <a:ext cx="4302281" cy="1080777"/>
            <a:chOff x="1189038" y="2112963"/>
            <a:chExt cx="7153275" cy="2857500"/>
          </a:xfrm>
        </p:grpSpPr>
        <p:sp>
          <p:nvSpPr>
            <p:cNvPr id="441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2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3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4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445" name="Text Box 92"/>
            <p:cNvSpPr txBox="1">
              <a:spLocks noChangeArrowheads="1"/>
            </p:cNvSpPr>
            <p:nvPr/>
          </p:nvSpPr>
          <p:spPr bwMode="gray">
            <a:xfrm>
              <a:off x="1765783" y="2686937"/>
              <a:ext cx="6324768" cy="21970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                    문제점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>
                <a:buAutoNum type="arabicPeriod"/>
              </a:pP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저장 공간의 낭비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- 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레코드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1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개인 블록 증가 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>
                <a:buAutoNum type="arabicPeriod"/>
              </a:pP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성능 저하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- 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블록의 개수 증가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       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  <a:sym typeface="Wingdings" panose="05000000000000000000" pitchFamily="2" charset="2"/>
                </a:rPr>
                <a:t> 3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  <a:sym typeface="Wingdings" panose="05000000000000000000" pitchFamily="2" charset="2"/>
                </a:rPr>
                <a:t>안에서 힌트를 얻자</a:t>
              </a:r>
              <a:endParaRPr lang="en-US" altLang="ko-KR" sz="1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289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898"/>
    </mc:Choice>
    <mc:Fallback xmlns="">
      <p:transition spd="slow" advTm="6758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 다시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42060" y="1211093"/>
            <a:ext cx="6097414" cy="182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있으면 삽입하고 종료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없으면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3-1.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할당하여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뒤에 연결한다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3-2. 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저장되어 있던 레코드와 삽입할 레코드를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B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절반씩 나누어 저장하고 종료한다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30" name="그룹 29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8" name="그룹 57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6" name="직선 화살표 연결선 7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화살표 연결선 7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3" name="직선 화살표 연결선 72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화살표 연결선 73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0" name="직선 화살표 연결선 6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화살표 연결선 7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7" name="직선 화살표 연결선 66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화살표 연결선 67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4" name="직선 화살표 연결선 6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화살표 연결선 6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915816" y="3212193"/>
            <a:ext cx="1250318" cy="2193969"/>
            <a:chOff x="4837627" y="1693545"/>
            <a:chExt cx="1250318" cy="2193969"/>
          </a:xfrm>
        </p:grpSpPr>
        <p:grpSp>
          <p:nvGrpSpPr>
            <p:cNvPr id="80" name="그룹 79"/>
            <p:cNvGrpSpPr/>
            <p:nvPr/>
          </p:nvGrpSpPr>
          <p:grpSpPr>
            <a:xfrm>
              <a:off x="4837627" y="1693545"/>
              <a:ext cx="1250318" cy="2193969"/>
              <a:chOff x="4837627" y="1923380"/>
              <a:chExt cx="1250318" cy="2369716"/>
            </a:xfrm>
          </p:grpSpPr>
          <p:grpSp>
            <p:nvGrpSpPr>
              <p:cNvPr id="84" name="그룹 83"/>
              <p:cNvGrpSpPr/>
              <p:nvPr/>
            </p:nvGrpSpPr>
            <p:grpSpPr>
              <a:xfrm>
                <a:off x="4900847" y="1923380"/>
                <a:ext cx="1187098" cy="781989"/>
                <a:chOff x="4901221" y="2067396"/>
                <a:chExt cx="1270513" cy="885555"/>
              </a:xfrm>
            </p:grpSpPr>
            <p:sp>
              <p:nvSpPr>
                <p:cNvPr id="105" name="직사각형 104"/>
                <p:cNvSpPr/>
                <p:nvPr/>
              </p:nvSpPr>
              <p:spPr>
                <a:xfrm>
                  <a:off x="5009234" y="225748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2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5009234" y="243113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3-1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5009234" y="2604786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3-2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5009234" y="277843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3-3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5523662" y="225352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5523662" y="242717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5523662" y="2600825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5523662" y="277447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타원 112"/>
                <p:cNvSpPr/>
                <p:nvPr/>
              </p:nvSpPr>
              <p:spPr>
                <a:xfrm>
                  <a:off x="4901221" y="206739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그룹 84"/>
              <p:cNvGrpSpPr/>
              <p:nvPr/>
            </p:nvGrpSpPr>
            <p:grpSpPr>
              <a:xfrm>
                <a:off x="4859657" y="2787158"/>
                <a:ext cx="1225582" cy="713850"/>
                <a:chOff x="4860032" y="3052656"/>
                <a:chExt cx="1311702" cy="808392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5009234" y="3165585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3-4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009234" y="3339234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3-5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5009234" y="3512883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3-new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5009234" y="3686532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5523662" y="3161624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5523662" y="3335273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5523662" y="3508922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5523662" y="3682571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타원 103"/>
                <p:cNvSpPr/>
                <p:nvPr/>
              </p:nvSpPr>
              <p:spPr>
                <a:xfrm>
                  <a:off x="4860032" y="30526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6" name="그룹 85"/>
              <p:cNvGrpSpPr/>
              <p:nvPr/>
            </p:nvGrpSpPr>
            <p:grpSpPr>
              <a:xfrm>
                <a:off x="4837627" y="3573016"/>
                <a:ext cx="1246166" cy="720080"/>
                <a:chOff x="4838002" y="3933056"/>
                <a:chExt cx="1333732" cy="815447"/>
              </a:xfrm>
            </p:grpSpPr>
            <p:sp>
              <p:nvSpPr>
                <p:cNvPr id="87" name="직사각형 86"/>
                <p:cNvSpPr/>
                <p:nvPr/>
              </p:nvSpPr>
              <p:spPr>
                <a:xfrm>
                  <a:off x="5009234" y="4053040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5009234" y="4226689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rPr>
                    <a:t>4</a:t>
                  </a:r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009234" y="4400338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5009234" y="4573987"/>
                  <a:ext cx="514428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5523662" y="4049079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5523662" y="4222728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5523662" y="4396377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5523662" y="4570026"/>
                  <a:ext cx="648072" cy="17451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타원 94"/>
                <p:cNvSpPr/>
                <p:nvPr/>
              </p:nvSpPr>
              <p:spPr>
                <a:xfrm>
                  <a:off x="4838002" y="3933056"/>
                  <a:ext cx="216024" cy="216024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endParaRPr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82" name="직선 화살표 연결선 81"/>
            <p:cNvCxnSpPr/>
            <p:nvPr/>
          </p:nvCxnSpPr>
          <p:spPr>
            <a:xfrm>
              <a:off x="5580112" y="2414300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/>
            <p:cNvCxnSpPr/>
            <p:nvPr/>
          </p:nvCxnSpPr>
          <p:spPr>
            <a:xfrm>
              <a:off x="5585002" y="3150932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타원 113"/>
          <p:cNvSpPr/>
          <p:nvPr/>
        </p:nvSpPr>
        <p:spPr>
          <a:xfrm>
            <a:off x="342425" y="22980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88308" y="321219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27984" y="3212193"/>
            <a:ext cx="1529850" cy="2193969"/>
            <a:chOff x="4427984" y="3485137"/>
            <a:chExt cx="1529850" cy="2193969"/>
          </a:xfrm>
        </p:grpSpPr>
        <p:grpSp>
          <p:nvGrpSpPr>
            <p:cNvPr id="117" name="그룹 116"/>
            <p:cNvGrpSpPr/>
            <p:nvPr/>
          </p:nvGrpSpPr>
          <p:grpSpPr>
            <a:xfrm>
              <a:off x="4707516" y="3485137"/>
              <a:ext cx="1250318" cy="2193969"/>
              <a:chOff x="4837627" y="1693545"/>
              <a:chExt cx="1250318" cy="2193969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4837627" y="1693545"/>
                <a:ext cx="1250318" cy="2193969"/>
                <a:chOff x="4837627" y="1923380"/>
                <a:chExt cx="1250318" cy="2369716"/>
              </a:xfrm>
            </p:grpSpPr>
            <p:grpSp>
              <p:nvGrpSpPr>
                <p:cNvPr id="121" name="그룹 120"/>
                <p:cNvGrpSpPr/>
                <p:nvPr/>
              </p:nvGrpSpPr>
              <p:grpSpPr>
                <a:xfrm>
                  <a:off x="4900847" y="1923380"/>
                  <a:ext cx="1187098" cy="781989"/>
                  <a:chOff x="4901221" y="2067396"/>
                  <a:chExt cx="1270513" cy="885555"/>
                </a:xfrm>
              </p:grpSpPr>
              <p:sp>
                <p:nvSpPr>
                  <p:cNvPr id="142" name="직사각형 141"/>
                  <p:cNvSpPr/>
                  <p:nvPr/>
                </p:nvSpPr>
                <p:spPr>
                  <a:xfrm>
                    <a:off x="5009234" y="225748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직사각형 142"/>
                  <p:cNvSpPr/>
                  <p:nvPr/>
                </p:nvSpPr>
                <p:spPr>
                  <a:xfrm>
                    <a:off x="5009234" y="243113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3-1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직사각형 143"/>
                  <p:cNvSpPr/>
                  <p:nvPr/>
                </p:nvSpPr>
                <p:spPr>
                  <a:xfrm>
                    <a:off x="5009234" y="2604786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5009234" y="2778435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3-3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6" name="직사각형 145"/>
                  <p:cNvSpPr/>
                  <p:nvPr/>
                </p:nvSpPr>
                <p:spPr>
                  <a:xfrm>
                    <a:off x="5523662" y="225352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직사각형 146"/>
                  <p:cNvSpPr/>
                  <p:nvPr/>
                </p:nvSpPr>
                <p:spPr>
                  <a:xfrm>
                    <a:off x="5523662" y="242717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직사각형 147"/>
                  <p:cNvSpPr/>
                  <p:nvPr/>
                </p:nvSpPr>
                <p:spPr>
                  <a:xfrm>
                    <a:off x="5523662" y="2600825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직사각형 148"/>
                  <p:cNvSpPr/>
                  <p:nvPr/>
                </p:nvSpPr>
                <p:spPr>
                  <a:xfrm>
                    <a:off x="5523662" y="277447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타원 149"/>
                  <p:cNvSpPr/>
                  <p:nvPr/>
                </p:nvSpPr>
                <p:spPr>
                  <a:xfrm>
                    <a:off x="4901221" y="206739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2" name="그룹 121"/>
                <p:cNvGrpSpPr/>
                <p:nvPr/>
              </p:nvGrpSpPr>
              <p:grpSpPr>
                <a:xfrm>
                  <a:off x="4859657" y="2787158"/>
                  <a:ext cx="1225582" cy="713850"/>
                  <a:chOff x="4860032" y="3052656"/>
                  <a:chExt cx="1311702" cy="808392"/>
                </a:xfrm>
              </p:grpSpPr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5009234" y="3165585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5009234" y="3339234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3-5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5009234" y="3512883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5009234" y="3686532"/>
                    <a:ext cx="597899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3-new2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5523662" y="3161624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5523662" y="3335273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5523662" y="3508922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0" name="직사각형 139"/>
                  <p:cNvSpPr/>
                  <p:nvPr/>
                </p:nvSpPr>
                <p:spPr>
                  <a:xfrm>
                    <a:off x="5523662" y="3682571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1" name="타원 140"/>
                  <p:cNvSpPr/>
                  <p:nvPr/>
                </p:nvSpPr>
                <p:spPr>
                  <a:xfrm>
                    <a:off x="4860032" y="30526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23" name="그룹 122"/>
                <p:cNvGrpSpPr/>
                <p:nvPr/>
              </p:nvGrpSpPr>
              <p:grpSpPr>
                <a:xfrm>
                  <a:off x="4837627" y="3573016"/>
                  <a:ext cx="1246166" cy="720080"/>
                  <a:chOff x="4838002" y="3933056"/>
                  <a:chExt cx="1333732" cy="815447"/>
                </a:xfrm>
              </p:grpSpPr>
              <p:sp>
                <p:nvSpPr>
                  <p:cNvPr id="124" name="직사각형 123"/>
                  <p:cNvSpPr/>
                  <p:nvPr/>
                </p:nvSpPr>
                <p:spPr>
                  <a:xfrm>
                    <a:off x="5009234" y="4053040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직사각형 124"/>
                  <p:cNvSpPr/>
                  <p:nvPr/>
                </p:nvSpPr>
                <p:spPr>
                  <a:xfrm>
                    <a:off x="5009234" y="4226689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egoe UI Black" panose="020B0A02040204020203" pitchFamily="34" charset="0"/>
                        <a:cs typeface="Arial" panose="020B0604020202020204" pitchFamily="34" charset="0"/>
                      </a:rPr>
                      <a:t>4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직사각형 125"/>
                  <p:cNvSpPr/>
                  <p:nvPr/>
                </p:nvSpPr>
                <p:spPr>
                  <a:xfrm>
                    <a:off x="5009234" y="4400338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" name="직사각형 126"/>
                  <p:cNvSpPr/>
                  <p:nvPr/>
                </p:nvSpPr>
                <p:spPr>
                  <a:xfrm>
                    <a:off x="5009234" y="4573987"/>
                    <a:ext cx="514428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8" name="직사각형 127"/>
                  <p:cNvSpPr/>
                  <p:nvPr/>
                </p:nvSpPr>
                <p:spPr>
                  <a:xfrm>
                    <a:off x="5523662" y="4049079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9" name="직사각형 128"/>
                  <p:cNvSpPr/>
                  <p:nvPr/>
                </p:nvSpPr>
                <p:spPr>
                  <a:xfrm>
                    <a:off x="5523662" y="4222728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" name="직사각형 129"/>
                  <p:cNvSpPr/>
                  <p:nvPr/>
                </p:nvSpPr>
                <p:spPr>
                  <a:xfrm>
                    <a:off x="5523662" y="4396377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1" name="직사각형 130"/>
                  <p:cNvSpPr/>
                  <p:nvPr/>
                </p:nvSpPr>
                <p:spPr>
                  <a:xfrm>
                    <a:off x="5523662" y="4570026"/>
                    <a:ext cx="648072" cy="17451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>
                      <a:solidFill>
                        <a:schemeClr val="tx1"/>
                      </a:solidFill>
                      <a:latin typeface="Arial" panose="020B0604020202020204" pitchFamily="34" charset="0"/>
                      <a:ea typeface="Segoe UI Black" panose="020B0A02040204020203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2" name="타원 131"/>
                  <p:cNvSpPr/>
                  <p:nvPr/>
                </p:nvSpPr>
                <p:spPr>
                  <a:xfrm>
                    <a:off x="4838002" y="3933056"/>
                    <a:ext cx="216024" cy="216024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cxnSp>
            <p:nvCxnSpPr>
              <p:cNvPr id="119" name="직선 화살표 연결선 118"/>
              <p:cNvCxnSpPr/>
              <p:nvPr/>
            </p:nvCxnSpPr>
            <p:spPr>
              <a:xfrm>
                <a:off x="5580112" y="2414300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/>
              <p:cNvCxnSpPr/>
              <p:nvPr/>
            </p:nvCxnSpPr>
            <p:spPr>
              <a:xfrm>
                <a:off x="5585002" y="3150932"/>
                <a:ext cx="0" cy="16382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오른쪽 화살표 5"/>
            <p:cNvSpPr/>
            <p:nvPr/>
          </p:nvSpPr>
          <p:spPr>
            <a:xfrm>
              <a:off x="4427984" y="4440129"/>
              <a:ext cx="216024" cy="42903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215028" y="3190856"/>
            <a:ext cx="1608132" cy="2939713"/>
            <a:chOff x="6215028" y="3463800"/>
            <a:chExt cx="1608132" cy="2939713"/>
          </a:xfrm>
        </p:grpSpPr>
        <p:grpSp>
          <p:nvGrpSpPr>
            <p:cNvPr id="155" name="그룹 154"/>
            <p:cNvGrpSpPr/>
            <p:nvPr/>
          </p:nvGrpSpPr>
          <p:grpSpPr>
            <a:xfrm>
              <a:off x="6617139" y="3463800"/>
              <a:ext cx="1187098" cy="723994"/>
              <a:chOff x="4901221" y="2067396"/>
              <a:chExt cx="1270513" cy="885555"/>
            </a:xfrm>
          </p:grpSpPr>
          <p:sp>
            <p:nvSpPr>
              <p:cNvPr id="176" name="직사각형 175"/>
              <p:cNvSpPr/>
              <p:nvPr/>
            </p:nvSpPr>
            <p:spPr>
              <a:xfrm>
                <a:off x="5009234" y="225748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>
                <a:off x="5009234" y="243113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3-1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5009234" y="2604786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직사각형 178"/>
              <p:cNvSpPr/>
              <p:nvPr/>
            </p:nvSpPr>
            <p:spPr>
              <a:xfrm>
                <a:off x="5009234" y="2778435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5523662" y="225352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>
                <a:off x="5523662" y="242717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5523662" y="2600825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5523662" y="277447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4901221" y="206739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6" name="그룹 155"/>
            <p:cNvGrpSpPr/>
            <p:nvPr/>
          </p:nvGrpSpPr>
          <p:grpSpPr>
            <a:xfrm>
              <a:off x="6575949" y="4263517"/>
              <a:ext cx="1225582" cy="660908"/>
              <a:chOff x="4860032" y="3052656"/>
              <a:chExt cx="1311702" cy="808392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5009234" y="3165585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3-4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5009234" y="3339234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3-5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5009234" y="3512883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5009234" y="3686532"/>
                <a:ext cx="597899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5523662" y="3161624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5523662" y="3335273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5523662" y="3508922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5523662" y="3682571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4860032" y="30526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6553919" y="4991093"/>
              <a:ext cx="1246166" cy="666676"/>
              <a:chOff x="4838002" y="3933056"/>
              <a:chExt cx="1333732" cy="815447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5009234" y="4053040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3-new2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5009234" y="4226689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3-new3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5009234" y="4400339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5009234" y="4573987"/>
                <a:ext cx="568565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53" name="직선 화살표 연결선 152"/>
            <p:cNvCxnSpPr/>
            <p:nvPr/>
          </p:nvCxnSpPr>
          <p:spPr>
            <a:xfrm>
              <a:off x="7296404" y="4184555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/>
            <p:nvPr/>
          </p:nvCxnSpPr>
          <p:spPr>
            <a:xfrm>
              <a:off x="7301294" y="4921187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/>
            <p:cNvGrpSpPr/>
            <p:nvPr/>
          </p:nvGrpSpPr>
          <p:grpSpPr>
            <a:xfrm>
              <a:off x="6576994" y="5736837"/>
              <a:ext cx="1246166" cy="666676"/>
              <a:chOff x="4838002" y="3933056"/>
              <a:chExt cx="1333732" cy="815447"/>
            </a:xfrm>
          </p:grpSpPr>
          <p:sp>
            <p:nvSpPr>
              <p:cNvPr id="186" name="직사각형 185"/>
              <p:cNvSpPr/>
              <p:nvPr/>
            </p:nvSpPr>
            <p:spPr>
              <a:xfrm>
                <a:off x="5009234" y="4053040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5009234" y="4226689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 Black" panose="020B0A02040204020203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5009234" y="4400338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5009234" y="4573987"/>
                <a:ext cx="514428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5523662" y="4049079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5523662" y="4222728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>
                <a:off x="5523662" y="4396377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>
                <a:off x="5523662" y="4570026"/>
                <a:ext cx="648072" cy="1745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Arial" panose="020B0604020202020204" pitchFamily="34" charset="0"/>
                  <a:ea typeface="Segoe UI Black" panose="020B0A020402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4838002" y="3933056"/>
                <a:ext cx="216024" cy="21602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ko-KR" alt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95" name="직선 화살표 연결선 194"/>
            <p:cNvCxnSpPr/>
            <p:nvPr/>
          </p:nvCxnSpPr>
          <p:spPr>
            <a:xfrm>
              <a:off x="7324369" y="5666931"/>
              <a:ext cx="0" cy="16382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오른쪽 화살표 195"/>
            <p:cNvSpPr/>
            <p:nvPr/>
          </p:nvSpPr>
          <p:spPr>
            <a:xfrm>
              <a:off x="6215028" y="4413052"/>
              <a:ext cx="216024" cy="42903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713590" y="5757278"/>
            <a:ext cx="3987852" cy="740106"/>
            <a:chOff x="1189038" y="2112963"/>
            <a:chExt cx="7153275" cy="2857500"/>
          </a:xfrm>
        </p:grpSpPr>
        <p:sp>
          <p:nvSpPr>
            <p:cNvPr id="19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/>
            </a:p>
          </p:txBody>
        </p:sp>
        <p:sp>
          <p:nvSpPr>
            <p:cNvPr id="203" name="Text Box 92"/>
            <p:cNvSpPr txBox="1">
              <a:spLocks noChangeArrowheads="1"/>
            </p:cNvSpPr>
            <p:nvPr/>
          </p:nvSpPr>
          <p:spPr bwMode="gray">
            <a:xfrm>
              <a:off x="1765782" y="2686937"/>
              <a:ext cx="6324768" cy="732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문제점은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무엇인가</a:t>
              </a:r>
              <a:r>
                <a:rPr lang="en-US" altLang="ko-KR" sz="1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119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734"/>
    </mc:Choice>
    <mc:Fallback xmlns="">
      <p:transition spd="slow" advTm="653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89038" y="2112963"/>
            <a:ext cx="7153275" cy="2959111"/>
            <a:chOff x="1189038" y="2112963"/>
            <a:chExt cx="7153275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765784" y="2686936"/>
              <a:ext cx="5688632" cy="13374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순서파일에서 검색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및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삽입</a:t>
              </a:r>
              <a:endParaRPr lang="en-US" altLang="ko-KR" sz="28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  <a:p>
              <a:pPr marL="514350" indent="-514350" algn="ctr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알고리즘을 정리해봅시다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.</a:t>
              </a:r>
            </a:p>
            <a:p>
              <a:pPr marL="514350" indent="-514350" algn="ctr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</a:t>
              </a:r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정리해봅시다</a:t>
            </a: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54525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72000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4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7"/>
    </mc:Choice>
    <mc:Fallback xmlns="">
      <p:transition spd="slow" advTm="3745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삽입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42060" y="1211093"/>
            <a:ext cx="6097414" cy="182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있으면 삽입하고 종료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없으면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3-1. 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블록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할당하여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뒤에 연결한다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3-2. 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저장되어 있던 레코드와 삽입할 레코드를 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endParaRPr lang="en-US" altLang="ko-KR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B</a:t>
            </a:r>
            <a:r>
              <a:rPr lang="ko-KR" altLang="en-US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절반씩 나누어 저장하고 종료한다</a:t>
            </a:r>
            <a:r>
              <a:rPr lang="en-US" altLang="ko-KR" sz="16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299610" y="1258817"/>
            <a:ext cx="2247285" cy="5364485"/>
            <a:chOff x="299610" y="1258817"/>
            <a:chExt cx="2510067" cy="5364485"/>
          </a:xfrm>
        </p:grpSpPr>
        <p:grpSp>
          <p:nvGrpSpPr>
            <p:cNvPr id="30" name="그룹 29"/>
            <p:cNvGrpSpPr/>
            <p:nvPr/>
          </p:nvGrpSpPr>
          <p:grpSpPr>
            <a:xfrm>
              <a:off x="299610" y="1258817"/>
              <a:ext cx="2510067" cy="5364485"/>
              <a:chOff x="971600" y="1268760"/>
              <a:chExt cx="3636144" cy="5364485"/>
            </a:xfrm>
          </p:grpSpPr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600" y="1268760"/>
                <a:ext cx="3606076" cy="5364485"/>
              </a:xfrm>
              <a:prstGeom prst="rect">
                <a:avLst/>
              </a:prstGeom>
            </p:spPr>
          </p:pic>
          <p:grpSp>
            <p:nvGrpSpPr>
              <p:cNvPr id="58" name="그룹 57"/>
              <p:cNvGrpSpPr/>
              <p:nvPr/>
            </p:nvGrpSpPr>
            <p:grpSpPr>
              <a:xfrm>
                <a:off x="4427456" y="2132856"/>
                <a:ext cx="180288" cy="3888432"/>
                <a:chOff x="6155648" y="2204864"/>
                <a:chExt cx="180288" cy="3888432"/>
              </a:xfrm>
            </p:grpSpPr>
            <p:grpSp>
              <p:nvGrpSpPr>
                <p:cNvPr id="59" name="그룹 58"/>
                <p:cNvGrpSpPr/>
                <p:nvPr/>
              </p:nvGrpSpPr>
              <p:grpSpPr>
                <a:xfrm>
                  <a:off x="6156352" y="2204864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6" name="직선 화살표 연결선 75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화살표 연결선 76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그룹 59"/>
                <p:cNvGrpSpPr/>
                <p:nvPr/>
              </p:nvGrpSpPr>
              <p:grpSpPr>
                <a:xfrm>
                  <a:off x="6156176" y="3068960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3" name="직선 화살표 연결선 72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직선 화살표 연결선 73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직선 연결선 74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그룹 60"/>
                <p:cNvGrpSpPr/>
                <p:nvPr/>
              </p:nvGrpSpPr>
              <p:grpSpPr>
                <a:xfrm>
                  <a:off x="6156000" y="3933056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70" name="직선 화살표 연결선 69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화살표 연결선 70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직선 연결선 71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그룹 61"/>
                <p:cNvGrpSpPr/>
                <p:nvPr/>
              </p:nvGrpSpPr>
              <p:grpSpPr>
                <a:xfrm>
                  <a:off x="6155824" y="4797152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7" name="직선 화살표 연결선 66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화살표 연결선 67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그룹 62"/>
                <p:cNvGrpSpPr/>
                <p:nvPr/>
              </p:nvGrpSpPr>
              <p:grpSpPr>
                <a:xfrm>
                  <a:off x="6155648" y="5661248"/>
                  <a:ext cx="179584" cy="432048"/>
                  <a:chOff x="648000" y="1916832"/>
                  <a:chExt cx="360040" cy="432048"/>
                </a:xfrm>
              </p:grpSpPr>
              <p:cxnSp>
                <p:nvCxnSpPr>
                  <p:cNvPr id="64" name="직선 화살표 연결선 63"/>
                  <p:cNvCxnSpPr/>
                  <p:nvPr/>
                </p:nvCxnSpPr>
                <p:spPr>
                  <a:xfrm flipH="1">
                    <a:off x="648000" y="1916832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화살표 연결선 64"/>
                  <p:cNvCxnSpPr/>
                  <p:nvPr/>
                </p:nvCxnSpPr>
                <p:spPr>
                  <a:xfrm flipH="1">
                    <a:off x="648000" y="2348880"/>
                    <a:ext cx="360040" cy="0"/>
                  </a:xfrm>
                  <a:prstGeom prst="straightConnector1">
                    <a:avLst/>
                  </a:prstGeom>
                  <a:ln w="22225">
                    <a:solidFill>
                      <a:schemeClr val="tx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직선 연결선 65"/>
                  <p:cNvCxnSpPr/>
                  <p:nvPr/>
                </p:nvCxnSpPr>
                <p:spPr>
                  <a:xfrm>
                    <a:off x="1008040" y="1916832"/>
                    <a:ext cx="0" cy="432048"/>
                  </a:xfrm>
                  <a:prstGeom prst="line">
                    <a:avLst/>
                  </a:prstGeom>
                  <a:ln w="22225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" name="TextBox 30"/>
            <p:cNvSpPr txBox="1"/>
            <p:nvPr/>
          </p:nvSpPr>
          <p:spPr>
            <a:xfrm>
              <a:off x="679488" y="2568183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-1</a:t>
              </a:r>
              <a:endParaRPr lang="ko-KR" alt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8736" y="2752664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-2</a:t>
              </a:r>
              <a:endParaRPr lang="ko-KR" altLang="en-US" sz="2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7984" y="2937145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-3</a:t>
              </a:r>
              <a:endParaRPr lang="ko-KR" altLang="en-US" sz="20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7232" y="3232968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-4</a:t>
              </a:r>
              <a:endParaRPr lang="ko-KR" altLang="en-US" sz="20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6480" y="3425240"/>
              <a:ext cx="3584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-5</a:t>
              </a:r>
              <a:endParaRPr lang="ko-KR" altLang="en-US" sz="2000" b="1" dirty="0"/>
            </a:p>
          </p:txBody>
        </p:sp>
      </p:grpSp>
      <p:sp>
        <p:nvSpPr>
          <p:cNvPr id="114" name="타원 113"/>
          <p:cNvSpPr/>
          <p:nvPr/>
        </p:nvSpPr>
        <p:spPr>
          <a:xfrm>
            <a:off x="342425" y="22980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388308" y="321219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76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575"/>
    </mc:Choice>
    <mc:Fallback xmlns="">
      <p:transition spd="slow" advTm="40057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268760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삭제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643480" y="2132856"/>
            <a:ext cx="180288" cy="3888432"/>
            <a:chOff x="6155648" y="2204864"/>
            <a:chExt cx="180288" cy="3888432"/>
          </a:xfrm>
        </p:grpSpPr>
        <p:grpSp>
          <p:nvGrpSpPr>
            <p:cNvPr id="40" name="그룹 39"/>
            <p:cNvGrpSpPr/>
            <p:nvPr/>
          </p:nvGrpSpPr>
          <p:grpSpPr>
            <a:xfrm>
              <a:off x="6156352" y="2204864"/>
              <a:ext cx="179584" cy="432048"/>
              <a:chOff x="648000" y="1916832"/>
              <a:chExt cx="360040" cy="432048"/>
            </a:xfrm>
          </p:grpSpPr>
          <p:cxnSp>
            <p:nvCxnSpPr>
              <p:cNvPr id="34" name="직선 화살표 연결선 3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6156176" y="3068960"/>
              <a:ext cx="179584" cy="432048"/>
              <a:chOff x="648000" y="1916832"/>
              <a:chExt cx="360040" cy="432048"/>
            </a:xfrm>
          </p:grpSpPr>
          <p:cxnSp>
            <p:nvCxnSpPr>
              <p:cNvPr id="42" name="직선 화살표 연결선 41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/>
            <p:cNvGrpSpPr/>
            <p:nvPr/>
          </p:nvGrpSpPr>
          <p:grpSpPr>
            <a:xfrm>
              <a:off x="6156000" y="3933056"/>
              <a:ext cx="179584" cy="432048"/>
              <a:chOff x="648000" y="1916832"/>
              <a:chExt cx="360040" cy="432048"/>
            </a:xfrm>
          </p:grpSpPr>
          <p:cxnSp>
            <p:nvCxnSpPr>
              <p:cNvPr id="46" name="직선 화살표 연결선 45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그룹 48"/>
            <p:cNvGrpSpPr/>
            <p:nvPr/>
          </p:nvGrpSpPr>
          <p:grpSpPr>
            <a:xfrm>
              <a:off x="6155824" y="4797152"/>
              <a:ext cx="179584" cy="432048"/>
              <a:chOff x="648000" y="1916832"/>
              <a:chExt cx="360040" cy="432048"/>
            </a:xfrm>
          </p:grpSpPr>
          <p:cxnSp>
            <p:nvCxnSpPr>
              <p:cNvPr id="50" name="직선 화살표 연결선 49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그룹 52"/>
            <p:cNvGrpSpPr/>
            <p:nvPr/>
          </p:nvGrpSpPr>
          <p:grpSpPr>
            <a:xfrm>
              <a:off x="6155648" y="5661248"/>
              <a:ext cx="179584" cy="432048"/>
              <a:chOff x="648000" y="1916832"/>
              <a:chExt cx="360040" cy="432048"/>
            </a:xfrm>
          </p:grpSpPr>
          <p:cxnSp>
            <p:nvCxnSpPr>
              <p:cNvPr id="54" name="직선 화살표 연결선 53"/>
              <p:cNvCxnSpPr/>
              <p:nvPr/>
            </p:nvCxnSpPr>
            <p:spPr>
              <a:xfrm flipH="1">
                <a:off x="648000" y="1916832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 flipH="1">
                <a:off x="648000" y="2348880"/>
                <a:ext cx="360040" cy="0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1008040" y="1916832"/>
                <a:ext cx="0" cy="432048"/>
              </a:xfrm>
              <a:prstGeom prst="line">
                <a:avLst/>
              </a:prstGeom>
              <a:ln w="2222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모서리가 둥근 직사각형 1"/>
          <p:cNvSpPr/>
          <p:nvPr/>
        </p:nvSpPr>
        <p:spPr>
          <a:xfrm>
            <a:off x="4932040" y="3068960"/>
            <a:ext cx="406794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어떻게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처리할 것인가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32040" y="1409329"/>
            <a:ext cx="4067944" cy="1587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2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처리한다</a:t>
            </a:r>
            <a:r>
              <a:rPr lang="en-US" altLang="ko-KR" sz="20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20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4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838"/>
    </mc:Choice>
    <mc:Fallback xmlns="">
      <p:transition spd="slow" advTm="3238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삭제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268760"/>
            <a:ext cx="1944216" cy="5364485"/>
            <a:chOff x="1187624" y="1268760"/>
            <a:chExt cx="3636144" cy="53644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1268760"/>
              <a:ext cx="3606076" cy="5364485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4643480" y="2132856"/>
              <a:ext cx="180288" cy="3888432"/>
              <a:chOff x="6155648" y="2204864"/>
              <a:chExt cx="180288" cy="38884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6" name="직선 화살표 연결선 45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0" name="직선 화살표 연결선 49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/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모서리가 둥근 직사각형 1"/>
          <p:cNvSpPr/>
          <p:nvPr/>
        </p:nvSpPr>
        <p:spPr>
          <a:xfrm>
            <a:off x="3419872" y="1768639"/>
            <a:ext cx="4608512" cy="36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언제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처리할 것인가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4" y="609600"/>
            <a:ext cx="2520280" cy="72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처리한다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19872" y="2198456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그냥 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처리하지 않는다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628273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되면 블록을 삭제한다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19872" y="3058090"/>
            <a:ext cx="4608512" cy="3667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되면 앞뒤블록과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51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5309"/>
    </mc:Choice>
    <mc:Fallback xmlns="">
      <p:transition spd="slow" advTm="117530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순서화일에서의</a:t>
            </a: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 삭제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1520" y="1268760"/>
            <a:ext cx="1944216" cy="5364485"/>
            <a:chOff x="1187624" y="1268760"/>
            <a:chExt cx="3636144" cy="53644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7624" y="1268760"/>
              <a:ext cx="3606076" cy="5364485"/>
            </a:xfrm>
            <a:prstGeom prst="rect">
              <a:avLst/>
            </a:prstGeom>
          </p:spPr>
        </p:pic>
        <p:grpSp>
          <p:nvGrpSpPr>
            <p:cNvPr id="57" name="그룹 56"/>
            <p:cNvGrpSpPr/>
            <p:nvPr/>
          </p:nvGrpSpPr>
          <p:grpSpPr>
            <a:xfrm>
              <a:off x="4643480" y="2132856"/>
              <a:ext cx="180288" cy="3888432"/>
              <a:chOff x="6155648" y="2204864"/>
              <a:chExt cx="180288" cy="38884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6" name="직선 화살표 연결선 45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0" name="직선 화살표 연결선 49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/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모서리가 둥근 직사각형 1"/>
          <p:cNvSpPr/>
          <p:nvPr/>
        </p:nvSpPr>
        <p:spPr>
          <a:xfrm>
            <a:off x="3419872" y="1768639"/>
            <a:ext cx="4608512" cy="3676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언제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어떻게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처리할 것인가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7504" y="609600"/>
            <a:ext cx="2520280" cy="7235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 빈 공간을 처리한다</a:t>
            </a:r>
            <a:r>
              <a:rPr lang="en-US" altLang="ko-KR" sz="1200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419872" y="2198456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그냥 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즉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처리하지 않는다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419872" y="2628273"/>
            <a:ext cx="4608512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되면 블록을 삭제한다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19872" y="3058090"/>
            <a:ext cx="4608512" cy="3667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내 레코드 개수가 </a:t>
            </a:r>
            <a:r>
              <a:rPr lang="en-US" altLang="ko-KR" sz="12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가 되면 앞뒤블록과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23928" y="3501008"/>
            <a:ext cx="4104456" cy="1440160"/>
          </a:xfrm>
          <a:prstGeom prst="roundRect">
            <a:avLst>
              <a:gd name="adj" fmla="val 351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 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이하가 되면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읽어 블록사용률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계산한다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3-2.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&lt;=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3-3.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&gt;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일부 레코드를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이동하여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A,B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이상이 되도록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74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36"/>
    </mc:Choice>
    <mc:Fallback xmlns="">
      <p:transition spd="slow" advTm="365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 err="1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화일</a:t>
            </a:r>
            <a:r>
              <a:rPr lang="en-US" altLang="ko-KR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(file)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609600" y="4268788"/>
            <a:ext cx="811213" cy="1908175"/>
            <a:chOff x="206" y="2991"/>
            <a:chExt cx="679" cy="1215"/>
          </a:xfrm>
        </p:grpSpPr>
        <p:sp>
          <p:nvSpPr>
            <p:cNvPr id="21554" name="Freeform 5"/>
            <p:cNvSpPr>
              <a:spLocks/>
            </p:cNvSpPr>
            <p:nvPr/>
          </p:nvSpPr>
          <p:spPr bwMode="gray">
            <a:xfrm>
              <a:off x="267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5" name="Rectangle 6"/>
            <p:cNvSpPr>
              <a:spLocks noChangeArrowheads="1"/>
            </p:cNvSpPr>
            <p:nvPr/>
          </p:nvSpPr>
          <p:spPr bwMode="gray">
            <a:xfrm>
              <a:off x="206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ko-KR" sz="2000">
                <a:latin typeface="HY동녘M" pitchFamily="18" charset="-127"/>
              </a:endParaRPr>
            </a:p>
          </p:txBody>
        </p:sp>
      </p:grp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1806575" y="4268788"/>
            <a:ext cx="811213" cy="1908175"/>
            <a:chOff x="977" y="2991"/>
            <a:chExt cx="679" cy="1215"/>
          </a:xfrm>
        </p:grpSpPr>
        <p:sp>
          <p:nvSpPr>
            <p:cNvPr id="21552" name="Freeform 8"/>
            <p:cNvSpPr>
              <a:spLocks/>
            </p:cNvSpPr>
            <p:nvPr/>
          </p:nvSpPr>
          <p:spPr bwMode="gray">
            <a:xfrm>
              <a:off x="1038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3" name="Rectangle 9"/>
            <p:cNvSpPr>
              <a:spLocks noChangeArrowheads="1"/>
            </p:cNvSpPr>
            <p:nvPr/>
          </p:nvSpPr>
          <p:spPr bwMode="gray">
            <a:xfrm>
              <a:off x="977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3003550" y="4268788"/>
            <a:ext cx="811213" cy="1908175"/>
            <a:chOff x="1748" y="2991"/>
            <a:chExt cx="679" cy="1215"/>
          </a:xfrm>
        </p:grpSpPr>
        <p:sp>
          <p:nvSpPr>
            <p:cNvPr id="21550" name="Freeform 11"/>
            <p:cNvSpPr>
              <a:spLocks/>
            </p:cNvSpPr>
            <p:nvPr/>
          </p:nvSpPr>
          <p:spPr bwMode="gray">
            <a:xfrm>
              <a:off x="1809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51" name="Rectangle 12"/>
            <p:cNvSpPr>
              <a:spLocks noChangeArrowheads="1"/>
            </p:cNvSpPr>
            <p:nvPr/>
          </p:nvSpPr>
          <p:spPr bwMode="gray">
            <a:xfrm>
              <a:off x="1748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EAE9D2"/>
                </a:gs>
                <a:gs pos="50000">
                  <a:srgbClr val="C5C383"/>
                </a:gs>
                <a:gs pos="100000">
                  <a:srgbClr val="EAE9D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0" name="Group 13"/>
          <p:cNvGrpSpPr>
            <a:grpSpLocks/>
          </p:cNvGrpSpPr>
          <p:nvPr/>
        </p:nvGrpSpPr>
        <p:grpSpPr bwMode="auto">
          <a:xfrm>
            <a:off x="4886325" y="4286250"/>
            <a:ext cx="806450" cy="1908175"/>
            <a:chOff x="2610" y="2991"/>
            <a:chExt cx="679" cy="1215"/>
          </a:xfrm>
        </p:grpSpPr>
        <p:sp>
          <p:nvSpPr>
            <p:cNvPr id="21548" name="Freeform 14"/>
            <p:cNvSpPr>
              <a:spLocks/>
            </p:cNvSpPr>
            <p:nvPr/>
          </p:nvSpPr>
          <p:spPr bwMode="gray">
            <a:xfrm>
              <a:off x="2671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9" name="Rectangle 15"/>
            <p:cNvSpPr>
              <a:spLocks noChangeArrowheads="1"/>
            </p:cNvSpPr>
            <p:nvPr/>
          </p:nvSpPr>
          <p:spPr bwMode="gray">
            <a:xfrm>
              <a:off x="2610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1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1" name="Group 19"/>
          <p:cNvGrpSpPr>
            <a:grpSpLocks/>
          </p:cNvGrpSpPr>
          <p:nvPr/>
        </p:nvGrpSpPr>
        <p:grpSpPr bwMode="auto">
          <a:xfrm>
            <a:off x="6140450" y="4268788"/>
            <a:ext cx="806450" cy="1908175"/>
            <a:chOff x="4152" y="2991"/>
            <a:chExt cx="679" cy="1215"/>
          </a:xfrm>
        </p:grpSpPr>
        <p:sp>
          <p:nvSpPr>
            <p:cNvPr id="21546" name="Freeform 20"/>
            <p:cNvSpPr>
              <a:spLocks/>
            </p:cNvSpPr>
            <p:nvPr/>
          </p:nvSpPr>
          <p:spPr bwMode="gray">
            <a:xfrm>
              <a:off x="4213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7" name="Rectangle 21"/>
            <p:cNvSpPr>
              <a:spLocks noChangeArrowheads="1"/>
            </p:cNvSpPr>
            <p:nvPr/>
          </p:nvSpPr>
          <p:spPr bwMode="gray">
            <a:xfrm>
              <a:off x="4152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2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2" name="Group 22"/>
          <p:cNvGrpSpPr>
            <a:grpSpLocks/>
          </p:cNvGrpSpPr>
          <p:nvPr/>
        </p:nvGrpSpPr>
        <p:grpSpPr bwMode="auto">
          <a:xfrm>
            <a:off x="7337425" y="4268788"/>
            <a:ext cx="806450" cy="1908175"/>
            <a:chOff x="4923" y="2991"/>
            <a:chExt cx="679" cy="1215"/>
          </a:xfrm>
        </p:grpSpPr>
        <p:sp>
          <p:nvSpPr>
            <p:cNvPr id="21544" name="Freeform 23"/>
            <p:cNvSpPr>
              <a:spLocks/>
            </p:cNvSpPr>
            <p:nvPr/>
          </p:nvSpPr>
          <p:spPr bwMode="gray">
            <a:xfrm>
              <a:off x="4984" y="4115"/>
              <a:ext cx="557" cy="91"/>
            </a:xfrm>
            <a:custGeom>
              <a:avLst/>
              <a:gdLst>
                <a:gd name="T0" fmla="*/ 0 w 1120"/>
                <a:gd name="T1" fmla="*/ 0 h 252"/>
                <a:gd name="T2" fmla="*/ 0 w 1120"/>
                <a:gd name="T3" fmla="*/ 0 h 252"/>
                <a:gd name="T4" fmla="*/ 0 w 1120"/>
                <a:gd name="T5" fmla="*/ 0 h 252"/>
                <a:gd name="T6" fmla="*/ 0 w 1120"/>
                <a:gd name="T7" fmla="*/ 0 h 252"/>
                <a:gd name="T8" fmla="*/ 0 w 1120"/>
                <a:gd name="T9" fmla="*/ 0 h 252"/>
                <a:gd name="T10" fmla="*/ 0 w 1120"/>
                <a:gd name="T11" fmla="*/ 0 h 252"/>
                <a:gd name="T12" fmla="*/ 0 w 1120"/>
                <a:gd name="T13" fmla="*/ 0 h 252"/>
                <a:gd name="T14" fmla="*/ 0 w 1120"/>
                <a:gd name="T15" fmla="*/ 0 h 252"/>
                <a:gd name="T16" fmla="*/ 0 w 1120"/>
                <a:gd name="T17" fmla="*/ 0 h 252"/>
                <a:gd name="T18" fmla="*/ 0 w 1120"/>
                <a:gd name="T19" fmla="*/ 0 h 252"/>
                <a:gd name="T20" fmla="*/ 0 w 1120"/>
                <a:gd name="T21" fmla="*/ 0 h 252"/>
                <a:gd name="T22" fmla="*/ 0 w 1120"/>
                <a:gd name="T23" fmla="*/ 0 h 252"/>
                <a:gd name="T24" fmla="*/ 0 w 1120"/>
                <a:gd name="T25" fmla="*/ 0 h 252"/>
                <a:gd name="T26" fmla="*/ 0 w 1120"/>
                <a:gd name="T27" fmla="*/ 0 h 252"/>
                <a:gd name="T28" fmla="*/ 0 w 1120"/>
                <a:gd name="T29" fmla="*/ 0 h 252"/>
                <a:gd name="T30" fmla="*/ 0 w 1120"/>
                <a:gd name="T31" fmla="*/ 0 h 252"/>
                <a:gd name="T32" fmla="*/ 0 w 1120"/>
                <a:gd name="T33" fmla="*/ 0 h 252"/>
                <a:gd name="T34" fmla="*/ 0 w 1120"/>
                <a:gd name="T35" fmla="*/ 0 h 252"/>
                <a:gd name="T36" fmla="*/ 0 w 1120"/>
                <a:gd name="T37" fmla="*/ 0 h 252"/>
                <a:gd name="T38" fmla="*/ 0 w 1120"/>
                <a:gd name="T39" fmla="*/ 0 h 252"/>
                <a:gd name="T40" fmla="*/ 0 w 1120"/>
                <a:gd name="T41" fmla="*/ 0 h 252"/>
                <a:gd name="T42" fmla="*/ 0 w 1120"/>
                <a:gd name="T43" fmla="*/ 0 h 252"/>
                <a:gd name="T44" fmla="*/ 0 w 1120"/>
                <a:gd name="T45" fmla="*/ 0 h 252"/>
                <a:gd name="T46" fmla="*/ 0 w 1120"/>
                <a:gd name="T47" fmla="*/ 0 h 252"/>
                <a:gd name="T48" fmla="*/ 0 w 1120"/>
                <a:gd name="T49" fmla="*/ 0 h 252"/>
                <a:gd name="T50" fmla="*/ 0 w 1120"/>
                <a:gd name="T51" fmla="*/ 0 h 252"/>
                <a:gd name="T52" fmla="*/ 0 w 1120"/>
                <a:gd name="T53" fmla="*/ 0 h 252"/>
                <a:gd name="T54" fmla="*/ 0 w 1120"/>
                <a:gd name="T55" fmla="*/ 0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45" name="Rectangle 24"/>
            <p:cNvSpPr>
              <a:spLocks noChangeArrowheads="1"/>
            </p:cNvSpPr>
            <p:nvPr/>
          </p:nvSpPr>
          <p:spPr bwMode="gray">
            <a:xfrm>
              <a:off x="4923" y="2991"/>
              <a:ext cx="679" cy="1179"/>
            </a:xfrm>
            <a:prstGeom prst="rect">
              <a:avLst/>
            </a:prstGeom>
            <a:gradFill rotWithShape="1">
              <a:gsLst>
                <a:gs pos="0">
                  <a:srgbClr val="DAF0BD"/>
                </a:gs>
                <a:gs pos="50000">
                  <a:srgbClr val="99D549"/>
                </a:gs>
                <a:gs pos="100000">
                  <a:srgbClr val="DAF0B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£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4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MD솔체" pitchFamily="18" charset="-127"/>
                  <a:ea typeface="HY동녘M" pitchFamily="18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000">
                  <a:latin typeface="HY동녘M" pitchFamily="18" charset="-127"/>
                </a:rPr>
                <a:t>필드</a:t>
              </a:r>
              <a:r>
                <a:rPr lang="en-US" altLang="ko-KR" sz="2000">
                  <a:latin typeface="HY동녘M" pitchFamily="18" charset="-127"/>
                </a:rPr>
                <a:t>3</a:t>
              </a:r>
              <a:endParaRPr lang="ko-KR" altLang="en-US" sz="2000">
                <a:latin typeface="HY동녘M" pitchFamily="18" charset="-127"/>
              </a:endParaRPr>
            </a:p>
          </p:txBody>
        </p:sp>
      </p:grpSp>
      <p:grpSp>
        <p:nvGrpSpPr>
          <p:cNvPr id="21513" name="Group 43"/>
          <p:cNvGrpSpPr>
            <a:grpSpLocks/>
          </p:cNvGrpSpPr>
          <p:nvPr/>
        </p:nvGrpSpPr>
        <p:grpSpPr bwMode="auto">
          <a:xfrm>
            <a:off x="1093788" y="2797175"/>
            <a:ext cx="2236787" cy="877888"/>
            <a:chOff x="596" y="1824"/>
            <a:chExt cx="1440" cy="562"/>
          </a:xfrm>
        </p:grpSpPr>
        <p:sp>
          <p:nvSpPr>
            <p:cNvPr id="21542" name="Freeform 26"/>
            <p:cNvSpPr>
              <a:spLocks/>
            </p:cNvSpPr>
            <p:nvPr/>
          </p:nvSpPr>
          <p:spPr bwMode="gray">
            <a:xfrm>
              <a:off x="681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gray">
            <a:xfrm>
              <a:off x="596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EBE115">
                    <a:gamma/>
                    <a:tint val="30196"/>
                    <a:invGamma/>
                  </a:srgbClr>
                </a:gs>
                <a:gs pos="50000">
                  <a:srgbClr val="EBE115"/>
                </a:gs>
                <a:gs pos="100000">
                  <a:srgbClr val="EBE115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21514" name="Group 44"/>
          <p:cNvGrpSpPr>
            <a:grpSpLocks/>
          </p:cNvGrpSpPr>
          <p:nvPr/>
        </p:nvGrpSpPr>
        <p:grpSpPr bwMode="auto">
          <a:xfrm>
            <a:off x="5407025" y="2797175"/>
            <a:ext cx="2236788" cy="877888"/>
            <a:chOff x="3374" y="1824"/>
            <a:chExt cx="1440" cy="562"/>
          </a:xfrm>
        </p:grpSpPr>
        <p:sp>
          <p:nvSpPr>
            <p:cNvPr id="21540" name="Freeform 29"/>
            <p:cNvSpPr>
              <a:spLocks/>
            </p:cNvSpPr>
            <p:nvPr/>
          </p:nvSpPr>
          <p:spPr bwMode="gray">
            <a:xfrm>
              <a:off x="3459" y="2196"/>
              <a:ext cx="1270" cy="190"/>
            </a:xfrm>
            <a:custGeom>
              <a:avLst/>
              <a:gdLst>
                <a:gd name="T0" fmla="*/ 5062 w 1120"/>
                <a:gd name="T1" fmla="*/ 8 h 252"/>
                <a:gd name="T2" fmla="*/ 5040 w 1120"/>
                <a:gd name="T3" fmla="*/ 8 h 252"/>
                <a:gd name="T4" fmla="*/ 4967 w 1120"/>
                <a:gd name="T5" fmla="*/ 8 h 252"/>
                <a:gd name="T6" fmla="*/ 4855 w 1120"/>
                <a:gd name="T7" fmla="*/ 8 h 252"/>
                <a:gd name="T8" fmla="*/ 4693 w 1120"/>
                <a:gd name="T9" fmla="*/ 8 h 252"/>
                <a:gd name="T10" fmla="*/ 4485 w 1120"/>
                <a:gd name="T11" fmla="*/ 8 h 252"/>
                <a:gd name="T12" fmla="*/ 4243 w 1120"/>
                <a:gd name="T13" fmla="*/ 8 h 252"/>
                <a:gd name="T14" fmla="*/ 3959 w 1120"/>
                <a:gd name="T15" fmla="*/ 8 h 252"/>
                <a:gd name="T16" fmla="*/ 3639 w 1120"/>
                <a:gd name="T17" fmla="*/ 6 h 252"/>
                <a:gd name="T18" fmla="*/ 3301 w 1120"/>
                <a:gd name="T19" fmla="*/ 6 h 252"/>
                <a:gd name="T20" fmla="*/ 2920 w 1120"/>
                <a:gd name="T21" fmla="*/ 6 h 252"/>
                <a:gd name="T22" fmla="*/ 2507 w 1120"/>
                <a:gd name="T23" fmla="*/ 6 h 252"/>
                <a:gd name="T24" fmla="*/ 2103 w 1120"/>
                <a:gd name="T25" fmla="*/ 6 h 252"/>
                <a:gd name="T26" fmla="*/ 1732 w 1120"/>
                <a:gd name="T27" fmla="*/ 6 h 252"/>
                <a:gd name="T28" fmla="*/ 1391 w 1120"/>
                <a:gd name="T29" fmla="*/ 6 h 252"/>
                <a:gd name="T30" fmla="*/ 1076 w 1120"/>
                <a:gd name="T31" fmla="*/ 8 h 252"/>
                <a:gd name="T32" fmla="*/ 807 w 1120"/>
                <a:gd name="T33" fmla="*/ 8 h 252"/>
                <a:gd name="T34" fmla="*/ 573 w 1120"/>
                <a:gd name="T35" fmla="*/ 8 h 252"/>
                <a:gd name="T36" fmla="*/ 367 w 1120"/>
                <a:gd name="T37" fmla="*/ 8 h 252"/>
                <a:gd name="T38" fmla="*/ 209 w 1120"/>
                <a:gd name="T39" fmla="*/ 8 h 252"/>
                <a:gd name="T40" fmla="*/ 88 w 1120"/>
                <a:gd name="T41" fmla="*/ 8 h 252"/>
                <a:gd name="T42" fmla="*/ 26 w 1120"/>
                <a:gd name="T43" fmla="*/ 8 h 252"/>
                <a:gd name="T44" fmla="*/ 0 w 1120"/>
                <a:gd name="T45" fmla="*/ 8 h 252"/>
                <a:gd name="T46" fmla="*/ 0 w 1120"/>
                <a:gd name="T47" fmla="*/ 2 h 252"/>
                <a:gd name="T48" fmla="*/ 2528 w 1120"/>
                <a:gd name="T49" fmla="*/ 0 h 252"/>
                <a:gd name="T50" fmla="*/ 5062 w 1120"/>
                <a:gd name="T51" fmla="*/ 2 h 252"/>
                <a:gd name="T52" fmla="*/ 5062 w 1120"/>
                <a:gd name="T53" fmla="*/ 8 h 252"/>
                <a:gd name="T54" fmla="*/ 5062 w 1120"/>
                <a:gd name="T55" fmla="*/ 8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gray">
            <a:xfrm>
              <a:off x="3374" y="1824"/>
              <a:ext cx="1440" cy="48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tint val="30196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tint val="3019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레코드</a:t>
              </a:r>
              <a:r>
                <a:rPr lang="en-US" altLang="ko-KR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n</a:t>
              </a:r>
            </a:p>
          </p:txBody>
        </p:sp>
      </p:grpSp>
      <p:grpSp>
        <p:nvGrpSpPr>
          <p:cNvPr id="21515" name="Group 46"/>
          <p:cNvGrpSpPr>
            <a:grpSpLocks/>
          </p:cNvGrpSpPr>
          <p:nvPr/>
        </p:nvGrpSpPr>
        <p:grpSpPr bwMode="auto">
          <a:xfrm>
            <a:off x="3000375" y="1447800"/>
            <a:ext cx="2906713" cy="885825"/>
            <a:chOff x="1890" y="912"/>
            <a:chExt cx="1831" cy="558"/>
          </a:xfrm>
        </p:grpSpPr>
        <p:sp>
          <p:nvSpPr>
            <p:cNvPr id="21538" name="Freeform 32"/>
            <p:cNvSpPr>
              <a:spLocks/>
            </p:cNvSpPr>
            <p:nvPr/>
          </p:nvSpPr>
          <p:spPr bwMode="gray">
            <a:xfrm>
              <a:off x="1998" y="1332"/>
              <a:ext cx="1615" cy="138"/>
            </a:xfrm>
            <a:custGeom>
              <a:avLst/>
              <a:gdLst>
                <a:gd name="T0" fmla="*/ 90503 w 1120"/>
                <a:gd name="T1" fmla="*/ 1 h 252"/>
                <a:gd name="T2" fmla="*/ 90150 w 1120"/>
                <a:gd name="T3" fmla="*/ 1 h 252"/>
                <a:gd name="T4" fmla="*/ 88897 w 1120"/>
                <a:gd name="T5" fmla="*/ 1 h 252"/>
                <a:gd name="T6" fmla="*/ 86818 w 1120"/>
                <a:gd name="T7" fmla="*/ 1 h 252"/>
                <a:gd name="T8" fmla="*/ 83902 w 1120"/>
                <a:gd name="T9" fmla="*/ 1 h 252"/>
                <a:gd name="T10" fmla="*/ 80133 w 1120"/>
                <a:gd name="T11" fmla="*/ 1 h 252"/>
                <a:gd name="T12" fmla="*/ 75818 w 1120"/>
                <a:gd name="T13" fmla="*/ 1 h 252"/>
                <a:gd name="T14" fmla="*/ 70790 w 1120"/>
                <a:gd name="T15" fmla="*/ 1 h 252"/>
                <a:gd name="T16" fmla="*/ 65136 w 1120"/>
                <a:gd name="T17" fmla="*/ 1 h 252"/>
                <a:gd name="T18" fmla="*/ 58986 w 1120"/>
                <a:gd name="T19" fmla="*/ 1 h 252"/>
                <a:gd name="T20" fmla="*/ 52235 w 1120"/>
                <a:gd name="T21" fmla="*/ 1 h 252"/>
                <a:gd name="T22" fmla="*/ 44929 w 1120"/>
                <a:gd name="T23" fmla="*/ 1 h 252"/>
                <a:gd name="T24" fmla="*/ 37642 w 1120"/>
                <a:gd name="T25" fmla="*/ 1 h 252"/>
                <a:gd name="T26" fmla="*/ 31050 w 1120"/>
                <a:gd name="T27" fmla="*/ 1 h 252"/>
                <a:gd name="T28" fmla="*/ 24874 w 1120"/>
                <a:gd name="T29" fmla="*/ 1 h 252"/>
                <a:gd name="T30" fmla="*/ 19243 w 1120"/>
                <a:gd name="T31" fmla="*/ 1 h 252"/>
                <a:gd name="T32" fmla="*/ 14407 w 1120"/>
                <a:gd name="T33" fmla="*/ 1 h 252"/>
                <a:gd name="T34" fmla="*/ 10185 w 1120"/>
                <a:gd name="T35" fmla="*/ 1 h 252"/>
                <a:gd name="T36" fmla="*/ 6596 w 1120"/>
                <a:gd name="T37" fmla="*/ 1 h 252"/>
                <a:gd name="T38" fmla="*/ 3706 w 1120"/>
                <a:gd name="T39" fmla="*/ 1 h 252"/>
                <a:gd name="T40" fmla="*/ 1647 w 1120"/>
                <a:gd name="T41" fmla="*/ 1 h 252"/>
                <a:gd name="T42" fmla="*/ 508 w 1120"/>
                <a:gd name="T43" fmla="*/ 1 h 252"/>
                <a:gd name="T44" fmla="*/ 0 w 1120"/>
                <a:gd name="T45" fmla="*/ 1 h 252"/>
                <a:gd name="T46" fmla="*/ 0 w 1120"/>
                <a:gd name="T47" fmla="*/ 1 h 252"/>
                <a:gd name="T48" fmla="*/ 45291 w 1120"/>
                <a:gd name="T49" fmla="*/ 0 h 252"/>
                <a:gd name="T50" fmla="*/ 90503 w 1120"/>
                <a:gd name="T51" fmla="*/ 1 h 252"/>
                <a:gd name="T52" fmla="*/ 90503 w 1120"/>
                <a:gd name="T53" fmla="*/ 1 h 252"/>
                <a:gd name="T54" fmla="*/ 90503 w 1120"/>
                <a:gd name="T55" fmla="*/ 1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gray">
            <a:xfrm>
              <a:off x="1890" y="912"/>
              <a:ext cx="1831" cy="495"/>
            </a:xfrm>
            <a:prstGeom prst="rect">
              <a:avLst/>
            </a:prstGeom>
            <a:gradFill rotWithShape="1">
              <a:gsLst>
                <a:gs pos="0">
                  <a:srgbClr val="F7D6A1">
                    <a:gamma/>
                    <a:tint val="39216"/>
                    <a:invGamma/>
                  </a:srgbClr>
                </a:gs>
                <a:gs pos="50000">
                  <a:srgbClr val="F7D6A1"/>
                </a:gs>
                <a:gs pos="100000">
                  <a:srgbClr val="F7D6A1">
                    <a:gamma/>
                    <a:tint val="39216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latinLnBrk="1" hangingPunct="1">
                <a:defRPr/>
              </a:pPr>
              <a:r>
                <a:rPr lang="ko-KR" altLang="en-US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HY동녘M" pitchFamily="18" charset="-127"/>
                  <a:ea typeface="HY동녘M" pitchFamily="18" charset="-127"/>
                </a:rPr>
                <a:t>화일</a:t>
              </a:r>
              <a:endParaRPr lang="en-US" altLang="ko-KR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Y동녘M" pitchFamily="18" charset="-127"/>
                <a:ea typeface="HY동녘M" pitchFamily="18" charset="-127"/>
              </a:endParaRPr>
            </a:p>
          </p:txBody>
        </p:sp>
      </p:grpSp>
      <p:cxnSp>
        <p:nvCxnSpPr>
          <p:cNvPr id="21516" name="AutoShape 34"/>
          <p:cNvCxnSpPr>
            <a:cxnSpLocks noChangeShapeType="1"/>
            <a:stCxn id="30" idx="2"/>
          </p:cNvCxnSpPr>
          <p:nvPr/>
        </p:nvCxnSpPr>
        <p:spPr bwMode="auto">
          <a:xfrm rot="5400000">
            <a:off x="1265238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5"/>
          <p:cNvCxnSpPr>
            <a:cxnSpLocks noChangeShapeType="1"/>
            <a:stCxn id="30" idx="2"/>
          </p:cNvCxnSpPr>
          <p:nvPr/>
        </p:nvCxnSpPr>
        <p:spPr bwMode="auto">
          <a:xfrm rot="5400000">
            <a:off x="1863725" y="3895725"/>
            <a:ext cx="698500" cy="0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36"/>
          <p:cNvCxnSpPr>
            <a:cxnSpLocks noChangeShapeType="1"/>
            <a:stCxn id="30" idx="2"/>
          </p:cNvCxnSpPr>
          <p:nvPr/>
        </p:nvCxnSpPr>
        <p:spPr bwMode="auto">
          <a:xfrm rot="16200000" flipH="1">
            <a:off x="2462213" y="3297237"/>
            <a:ext cx="698500" cy="11969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37"/>
          <p:cNvCxnSpPr>
            <a:cxnSpLocks noChangeShapeType="1"/>
            <a:stCxn id="28" idx="2"/>
          </p:cNvCxnSpPr>
          <p:nvPr/>
        </p:nvCxnSpPr>
        <p:spPr bwMode="auto">
          <a:xfrm rot="5400000">
            <a:off x="5537994" y="3298031"/>
            <a:ext cx="739775" cy="12366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39"/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173787" y="3898901"/>
            <a:ext cx="722313" cy="174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40"/>
          <p:cNvCxnSpPr>
            <a:cxnSpLocks noChangeShapeType="1"/>
            <a:stCxn id="28" idx="2"/>
          </p:cNvCxnSpPr>
          <p:nvPr/>
        </p:nvCxnSpPr>
        <p:spPr bwMode="auto">
          <a:xfrm rot="16200000" flipH="1">
            <a:off x="6772275" y="3300413"/>
            <a:ext cx="722313" cy="12144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41"/>
          <p:cNvCxnSpPr>
            <a:cxnSpLocks noChangeShapeType="1"/>
            <a:stCxn id="26" idx="2"/>
            <a:endCxn id="30" idx="0"/>
          </p:cNvCxnSpPr>
          <p:nvPr/>
        </p:nvCxnSpPr>
        <p:spPr bwMode="auto">
          <a:xfrm rot="5400000">
            <a:off x="3051175" y="1395413"/>
            <a:ext cx="565150" cy="2241550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42"/>
          <p:cNvCxnSpPr>
            <a:cxnSpLocks noChangeShapeType="1"/>
            <a:stCxn id="26" idx="2"/>
            <a:endCxn id="28" idx="0"/>
          </p:cNvCxnSpPr>
          <p:nvPr/>
        </p:nvCxnSpPr>
        <p:spPr bwMode="auto">
          <a:xfrm rot="16200000" flipH="1">
            <a:off x="5208588" y="1479550"/>
            <a:ext cx="563562" cy="20716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타원 45"/>
          <p:cNvSpPr/>
          <p:nvPr/>
        </p:nvSpPr>
        <p:spPr>
          <a:xfrm>
            <a:off x="364331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4000500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4357688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714875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5072063" y="30718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74725" y="1881188"/>
            <a:ext cx="7766050" cy="4608512"/>
          </a:xfrm>
          <a:prstGeom prst="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이재영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2012096138   031-8041-0551      AI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장지웅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2013081194   031-8041-0554      DB</a:t>
            </a:r>
          </a:p>
          <a:p>
            <a:pPr>
              <a:defRPr/>
            </a:pPr>
            <a:r>
              <a:rPr lang="ko-KR" altLang="en-US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윤정현   </a:t>
            </a:r>
            <a:r>
              <a:rPr lang="en-US" altLang="ko-KR" sz="18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2013083029   031-8041-0552      C++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  <a:endParaRPr lang="en-US" altLang="ko-KR" sz="6000" dirty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  <a:p>
            <a:pPr algn="ctr">
              <a:defRPr/>
            </a:pPr>
            <a:r>
              <a:rPr lang="en-US" altLang="ko-KR" sz="6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sym typeface="Symbol" panose="05050102010706020507" pitchFamily="18" charset="2"/>
              </a:rPr>
              <a:t></a:t>
            </a:r>
          </a:p>
        </p:txBody>
      </p:sp>
    </p:spTree>
    <p:extLst>
      <p:ext uri="{BB962C8B-B14F-4D97-AF65-F5344CB8AC3E}">
        <p14:creationId xmlns:p14="http://schemas.microsoft.com/office/powerpoint/2010/main" val="19449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삽입</a:t>
            </a:r>
            <a:r>
              <a:rPr lang="en-US" altLang="ko-KR" dirty="0">
                <a:latin typeface="HY동녘B" pitchFamily="18" charset="-127"/>
              </a:rPr>
              <a:t>, </a:t>
            </a:r>
            <a:r>
              <a:rPr lang="ko-KR" altLang="en-US" dirty="0">
                <a:latin typeface="HY동녘B" pitchFamily="18" charset="-127"/>
              </a:rPr>
              <a:t>삭제 정리해봅시다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91484" y="1844487"/>
            <a:ext cx="4592638" cy="1823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삽입할 자리를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marL="457200" indent="-457200">
              <a:buAutoNum type="arabicPeriod"/>
            </a:pP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있으면 삽입하고 종료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공간이 없으면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새로운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할당하여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뒤에 연결한다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3-2. 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저장되어 있던 레코드와 삽입할 레코드를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와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절반씩 나누어 저장하고 종료한다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16016" y="1849102"/>
            <a:ext cx="4320480" cy="1819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삭제할 레코드를 찾는다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찾은 블록을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라한다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삭제한다</a:t>
            </a:r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블록 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이하가 되면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3-1.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다음 블록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을 읽어 블록사용률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(b)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계산한다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3-2.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&lt;=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합친다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3-3. </a:t>
            </a:r>
            <a:r>
              <a:rPr lang="en-US" altLang="ko-KR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a+b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&gt; 100%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이면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일부 레코드를 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  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이동하여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A,B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모두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50%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이상이 되도록 한다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1200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2402" y="1700808"/>
            <a:ext cx="567190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삽입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956743" y="1706845"/>
            <a:ext cx="567190" cy="36768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삭제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387803" y="4004727"/>
            <a:ext cx="4302281" cy="1997736"/>
            <a:chOff x="2387803" y="3717032"/>
            <a:chExt cx="4302281" cy="1997736"/>
          </a:xfrm>
        </p:grpSpPr>
        <p:grpSp>
          <p:nvGrpSpPr>
            <p:cNvPr id="23" name="그룹 22"/>
            <p:cNvGrpSpPr/>
            <p:nvPr/>
          </p:nvGrpSpPr>
          <p:grpSpPr>
            <a:xfrm>
              <a:off x="2387803" y="3717032"/>
              <a:ext cx="4302281" cy="1080777"/>
              <a:chOff x="1189038" y="2112963"/>
              <a:chExt cx="7153275" cy="2857500"/>
            </a:xfrm>
          </p:grpSpPr>
          <p:sp>
            <p:nvSpPr>
              <p:cNvPr id="24" name="AutoShape 81"/>
              <p:cNvSpPr>
                <a:spLocks noChangeArrowheads="1"/>
              </p:cNvSpPr>
              <p:nvPr/>
            </p:nvSpPr>
            <p:spPr bwMode="gray">
              <a:xfrm>
                <a:off x="1189038" y="2112963"/>
                <a:ext cx="7153275" cy="28575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C16237"/>
                  </a:gs>
                  <a:gs pos="100000">
                    <a:srgbClr val="AB4E47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5" name="AutoShape 82"/>
              <p:cNvSpPr>
                <a:spLocks noChangeArrowheads="1"/>
              </p:cNvSpPr>
              <p:nvPr/>
            </p:nvSpPr>
            <p:spPr bwMode="gray">
              <a:xfrm>
                <a:off x="1300163" y="2120900"/>
                <a:ext cx="6937375" cy="2803525"/>
              </a:xfrm>
              <a:prstGeom prst="roundRect">
                <a:avLst>
                  <a:gd name="adj" fmla="val 16667"/>
                </a:avLst>
              </a:prstGeom>
              <a:solidFill>
                <a:srgbClr val="E98B65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6" name="AutoShape 83"/>
              <p:cNvSpPr>
                <a:spLocks noChangeArrowheads="1"/>
              </p:cNvSpPr>
              <p:nvPr/>
            </p:nvSpPr>
            <p:spPr bwMode="gray">
              <a:xfrm>
                <a:off x="1357313" y="4184650"/>
                <a:ext cx="6843712" cy="7096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8B65"/>
                  </a:gs>
                  <a:gs pos="100000">
                    <a:srgbClr val="F2BCA6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7" name="AutoShape 84"/>
              <p:cNvSpPr>
                <a:spLocks noChangeArrowheads="1"/>
              </p:cNvSpPr>
              <p:nvPr/>
            </p:nvSpPr>
            <p:spPr bwMode="gray">
              <a:xfrm>
                <a:off x="1357313" y="2143125"/>
                <a:ext cx="6843712" cy="70802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D8CC"/>
                  </a:gs>
                  <a:gs pos="100000">
                    <a:srgbClr val="E98B6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/>
              </a:p>
            </p:txBody>
          </p:sp>
          <p:sp>
            <p:nvSpPr>
              <p:cNvPr id="28" name="Text Box 92"/>
              <p:cNvSpPr txBox="1">
                <a:spLocks noChangeArrowheads="1"/>
              </p:cNvSpPr>
              <p:nvPr/>
            </p:nvSpPr>
            <p:spPr bwMode="gray">
              <a:xfrm>
                <a:off x="1765783" y="2686937"/>
                <a:ext cx="6324768" cy="9764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514350" indent="-514350" algn="ctr"/>
                <a:r>
                  <a:rPr lang="ko-KR" altLang="en-US" sz="18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이 방법의 장단점을 분석해보자</a:t>
                </a:r>
                <a:r>
                  <a:rPr lang="en-US" altLang="ko-KR" sz="1800" dirty="0">
                    <a:solidFill>
                      <a:srgbClr val="000000"/>
                    </a:solidFill>
                    <a:latin typeface="HY동녘M" pitchFamily="18" charset="-127"/>
                    <a:ea typeface="HY동녘M" pitchFamily="18" charset="-127"/>
                  </a:rPr>
                  <a:t>.</a:t>
                </a:r>
              </a:p>
            </p:txBody>
          </p:sp>
        </p:grpSp>
        <p:sp>
          <p:nvSpPr>
            <p:cNvPr id="29" name="모서리가 둥근 직사각형 28"/>
            <p:cNvSpPr/>
            <p:nvPr/>
          </p:nvSpPr>
          <p:spPr>
            <a:xfrm>
              <a:off x="2387803" y="4905669"/>
              <a:ext cx="4302281" cy="36768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저장공간 사용량의 관점에서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2387803" y="5347087"/>
              <a:ext cx="4302281" cy="36768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하드디스크 액세스 횟수의 관점에서</a:t>
              </a:r>
              <a:r>
                <a:rPr lang="en-US" altLang="ko-KR" sz="12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?</a:t>
              </a:r>
              <a:endPara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323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334"/>
    </mc:Choice>
    <mc:Fallback xmlns="">
      <p:transition spd="slow" advTm="479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M" pitchFamily="18" charset="-127"/>
                <a:ea typeface="HY동녘M" pitchFamily="18" charset="-127"/>
              </a:rPr>
              <a:t>레코드의 특징</a:t>
            </a:r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1571604" y="1809744"/>
            <a:ext cx="5105401" cy="555625"/>
            <a:chOff x="1248" y="1152"/>
            <a:chExt cx="3216" cy="350"/>
          </a:xfrm>
        </p:grpSpPr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1440" y="150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gray">
            <a:xfrm rot="3419336">
              <a:off x="1261" y="113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54D060"/>
                </a:gs>
                <a:gs pos="100000">
                  <a:srgbClr val="54D06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54D060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2013" y="1182"/>
              <a:ext cx="1797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필드의 개수는 동일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gray">
            <a:xfrm>
              <a:off x="1296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1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571604" y="2571744"/>
            <a:ext cx="5105400" cy="555625"/>
            <a:chOff x="1248" y="1632"/>
            <a:chExt cx="3216" cy="350"/>
          </a:xfrm>
        </p:grpSpPr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440" y="1982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gray">
            <a:xfrm rot="3419336">
              <a:off x="1261" y="1619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8E97EE"/>
                </a:gs>
                <a:gs pos="100000">
                  <a:srgbClr val="8E97EE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8E97EE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2" name="Text Box 36"/>
            <p:cNvSpPr txBox="1">
              <a:spLocks noChangeArrowheads="1"/>
            </p:cNvSpPr>
            <p:nvPr/>
          </p:nvSpPr>
          <p:spPr bwMode="auto">
            <a:xfrm>
              <a:off x="2013" y="1677"/>
              <a:ext cx="205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각 필드의 크기는 고정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3" name="Text Box 37"/>
            <p:cNvSpPr txBox="1">
              <a:spLocks noChangeArrowheads="1"/>
            </p:cNvSpPr>
            <p:nvPr/>
          </p:nvSpPr>
          <p:spPr bwMode="gray">
            <a:xfrm>
              <a:off x="1296" y="164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2</a:t>
              </a:r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1571604" y="3463919"/>
            <a:ext cx="5105400" cy="555625"/>
            <a:chOff x="1248" y="2194"/>
            <a:chExt cx="3216" cy="350"/>
          </a:xfrm>
        </p:grpSpPr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1440" y="254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6" name="Rectangle 39"/>
            <p:cNvSpPr>
              <a:spLocks noChangeArrowheads="1"/>
            </p:cNvSpPr>
            <p:nvPr/>
          </p:nvSpPr>
          <p:spPr bwMode="gray">
            <a:xfrm rot="3419336">
              <a:off x="1261" y="2181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4383E1"/>
                </a:gs>
                <a:gs pos="100000">
                  <a:srgbClr val="438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4383E1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ko-KR" altLang="en-US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7" name="Text Box 41"/>
            <p:cNvSpPr txBox="1">
              <a:spLocks noChangeArrowheads="1"/>
            </p:cNvSpPr>
            <p:nvPr/>
          </p:nvSpPr>
          <p:spPr bwMode="auto">
            <a:xfrm>
              <a:off x="2013" y="2217"/>
              <a:ext cx="244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 dirty="0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모든 레코드의 크기는 동일</a:t>
              </a:r>
              <a:endParaRPr lang="en-US" altLang="ko-KR" dirty="0">
                <a:solidFill>
                  <a:schemeClr val="bg2">
                    <a:lumMod val="75000"/>
                  </a:schemeClr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  <p:sp>
          <p:nvSpPr>
            <p:cNvPr id="18" name="Text Box 42"/>
            <p:cNvSpPr txBox="1">
              <a:spLocks noChangeArrowheads="1"/>
            </p:cNvSpPr>
            <p:nvPr/>
          </p:nvSpPr>
          <p:spPr bwMode="gray">
            <a:xfrm>
              <a:off x="1296" y="2208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b="1">
                  <a:solidFill>
                    <a:schemeClr val="bg2">
                      <a:lumMod val="75000"/>
                    </a:schemeClr>
                  </a:solidFill>
                  <a:latin typeface="HY동녘M" pitchFamily="18" charset="-127"/>
                  <a:ea typeface="HY동녘M" pitchFamily="18" charset="-127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7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7535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자료구조에서 성능을 결정하는 가장 중요한 요소는 무엇이었나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-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시간복잡도 측면에서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 - </a:t>
              </a:r>
              <a:r>
                <a:rPr lang="ko-KR" altLang="en-US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공간복잡도 측면에서</a:t>
              </a:r>
              <a:r>
                <a:rPr lang="en-US" altLang="ko-KR" sz="28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동녘B" pitchFamily="18" charset="-127"/>
              </a:rPr>
              <a:t>기억을 되살려 봅시다</a:t>
            </a:r>
            <a:r>
              <a:rPr lang="en-US" altLang="ko-KR" dirty="0">
                <a:latin typeface="HY동녘B" pitchFamily="18" charset="-127"/>
              </a:rPr>
              <a:t>.</a:t>
            </a:r>
            <a:endParaRPr lang="ko-KR" altLang="en-US" dirty="0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1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515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배열과 같은 구조로 데이터 </a:t>
              </a:r>
              <a:r>
                <a:rPr lang="ko-KR" altLang="en-US" sz="32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화일을</a:t>
              </a:r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만들 수 있을까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문제점은 무엇인가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44208" y="357301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44208" y="364502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44208" y="371703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444208" y="378904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444208" y="386104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444208" y="393305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444208" y="400506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444208" y="407707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44208" y="414908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444208" y="422108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444208" y="429309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44208" y="436510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444208" y="443711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444208" y="450912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44208" y="458112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44208" y="465313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44208" y="472514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44208" y="479715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444208" y="486916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444208" y="494116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444208" y="501317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444208" y="508518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444208" y="515719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444208" y="522920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444208" y="530120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44208" y="5373216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444208" y="5445224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444208" y="5517232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444208" y="5589240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44208" y="5661248"/>
            <a:ext cx="1080120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9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515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연결리스트 구조로 데이터 </a:t>
              </a:r>
              <a:r>
                <a:rPr lang="ko-KR" altLang="en-US" sz="3200" dirty="0" err="1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화일을</a:t>
              </a:r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만들 수 있을까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문제점은 무엇인가</a:t>
              </a:r>
              <a:r>
                <a:rPr lang="en-US" altLang="ko-KR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?</a:t>
              </a: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20272" y="3501008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7236296" y="3546727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020272" y="3657999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>
            <a:stCxn id="21" idx="2"/>
          </p:cNvCxnSpPr>
          <p:nvPr/>
        </p:nvCxnSpPr>
        <p:spPr>
          <a:xfrm>
            <a:off x="7236296" y="3703718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020272" y="3814990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3" idx="2"/>
          </p:cNvCxnSpPr>
          <p:nvPr/>
        </p:nvCxnSpPr>
        <p:spPr>
          <a:xfrm>
            <a:off x="7236296" y="3860709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020272" y="3971981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>
            <a:stCxn id="25" idx="2"/>
          </p:cNvCxnSpPr>
          <p:nvPr/>
        </p:nvCxnSpPr>
        <p:spPr>
          <a:xfrm>
            <a:off x="7236296" y="4017700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020272" y="4128972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stCxn id="27" idx="2"/>
          </p:cNvCxnSpPr>
          <p:nvPr/>
        </p:nvCxnSpPr>
        <p:spPr>
          <a:xfrm>
            <a:off x="7236296" y="4174691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020272" y="4285963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>
            <a:stCxn id="29" idx="2"/>
          </p:cNvCxnSpPr>
          <p:nvPr/>
        </p:nvCxnSpPr>
        <p:spPr>
          <a:xfrm>
            <a:off x="7236296" y="4331682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020272" y="4442954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31" idx="2"/>
          </p:cNvCxnSpPr>
          <p:nvPr/>
        </p:nvCxnSpPr>
        <p:spPr>
          <a:xfrm>
            <a:off x="7236296" y="4488673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020272" y="4599945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>
            <a:stCxn id="33" idx="2"/>
          </p:cNvCxnSpPr>
          <p:nvPr/>
        </p:nvCxnSpPr>
        <p:spPr>
          <a:xfrm>
            <a:off x="7236296" y="4645664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020272" y="4756936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stCxn id="35" idx="2"/>
          </p:cNvCxnSpPr>
          <p:nvPr/>
        </p:nvCxnSpPr>
        <p:spPr>
          <a:xfrm>
            <a:off x="7236296" y="4802655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020272" y="4913927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>
            <a:stCxn id="37" idx="2"/>
          </p:cNvCxnSpPr>
          <p:nvPr/>
        </p:nvCxnSpPr>
        <p:spPr>
          <a:xfrm>
            <a:off x="7236296" y="4959646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020272" y="5070918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2"/>
          </p:cNvCxnSpPr>
          <p:nvPr/>
        </p:nvCxnSpPr>
        <p:spPr>
          <a:xfrm>
            <a:off x="7236296" y="5116637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020272" y="5227909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41" idx="2"/>
          </p:cNvCxnSpPr>
          <p:nvPr/>
        </p:nvCxnSpPr>
        <p:spPr>
          <a:xfrm>
            <a:off x="7236296" y="5273628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020272" y="5384900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화살표 연결선 43"/>
          <p:cNvCxnSpPr>
            <a:stCxn id="43" idx="2"/>
          </p:cNvCxnSpPr>
          <p:nvPr/>
        </p:nvCxnSpPr>
        <p:spPr>
          <a:xfrm>
            <a:off x="7236296" y="5430619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7020272" y="5541891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2"/>
          </p:cNvCxnSpPr>
          <p:nvPr/>
        </p:nvCxnSpPr>
        <p:spPr>
          <a:xfrm>
            <a:off x="7236296" y="5587610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020272" y="5698882"/>
            <a:ext cx="43204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47" idx="2"/>
          </p:cNvCxnSpPr>
          <p:nvPr/>
        </p:nvCxnSpPr>
        <p:spPr>
          <a:xfrm>
            <a:off x="7236296" y="5744601"/>
            <a:ext cx="0" cy="9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9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142976" y="2112963"/>
            <a:ext cx="7560840" cy="2959111"/>
            <a:chOff x="1187624" y="2112963"/>
            <a:chExt cx="7154689" cy="2857500"/>
          </a:xfrm>
        </p:grpSpPr>
        <p:sp>
          <p:nvSpPr>
            <p:cNvPr id="14339" name="AutoShape 81"/>
            <p:cNvSpPr>
              <a:spLocks noChangeArrowheads="1"/>
            </p:cNvSpPr>
            <p:nvPr/>
          </p:nvSpPr>
          <p:spPr bwMode="gray">
            <a:xfrm>
              <a:off x="1189038" y="2112963"/>
              <a:ext cx="7153275" cy="28575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C16237"/>
                </a:gs>
                <a:gs pos="100000">
                  <a:srgbClr val="AB4E47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0" name="AutoShape 82"/>
            <p:cNvSpPr>
              <a:spLocks noChangeArrowheads="1"/>
            </p:cNvSpPr>
            <p:nvPr/>
          </p:nvSpPr>
          <p:spPr bwMode="gray">
            <a:xfrm>
              <a:off x="1300163" y="2120900"/>
              <a:ext cx="6937375" cy="2803525"/>
            </a:xfrm>
            <a:prstGeom prst="roundRect">
              <a:avLst>
                <a:gd name="adj" fmla="val 16667"/>
              </a:avLst>
            </a:prstGeom>
            <a:solidFill>
              <a:srgbClr val="E98B65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1" name="AutoShape 83"/>
            <p:cNvSpPr>
              <a:spLocks noChangeArrowheads="1"/>
            </p:cNvSpPr>
            <p:nvPr/>
          </p:nvSpPr>
          <p:spPr bwMode="gray">
            <a:xfrm>
              <a:off x="1357313" y="4184650"/>
              <a:ext cx="6843712" cy="70961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8B65"/>
                </a:gs>
                <a:gs pos="100000">
                  <a:srgbClr val="F2BCA6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2" name="AutoShape 84"/>
            <p:cNvSpPr>
              <a:spLocks noChangeArrowheads="1"/>
            </p:cNvSpPr>
            <p:nvPr/>
          </p:nvSpPr>
          <p:spPr bwMode="gray">
            <a:xfrm>
              <a:off x="1357313" y="2143125"/>
              <a:ext cx="6843712" cy="7080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D8CC"/>
                </a:gs>
                <a:gs pos="100000">
                  <a:srgbClr val="E98B65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4344" name="Text Box 92"/>
            <p:cNvSpPr txBox="1">
              <a:spLocks noChangeArrowheads="1"/>
            </p:cNvSpPr>
            <p:nvPr/>
          </p:nvSpPr>
          <p:spPr bwMode="gray">
            <a:xfrm>
              <a:off x="1187624" y="2702473"/>
              <a:ext cx="6843735" cy="151576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514350" indent="-514350"/>
              <a:r>
                <a:rPr lang="ko-KR" altLang="en-US" sz="3200" dirty="0">
                  <a:solidFill>
                    <a:srgbClr val="000000"/>
                  </a:solidFill>
                  <a:latin typeface="HY동녘M" pitchFamily="18" charset="-127"/>
                  <a:ea typeface="HY동녘M" pitchFamily="18" charset="-127"/>
                </a:rPr>
                <a:t>    배열과 연결리스트의 단점을 보완할 수 있는 새로운 자료구조를 생각해보자</a:t>
              </a:r>
              <a:endParaRPr lang="en-US" altLang="ko-KR" sz="3200" dirty="0">
                <a:solidFill>
                  <a:srgbClr val="000000"/>
                </a:solidFill>
                <a:latin typeface="HY동녘M" pitchFamily="18" charset="-127"/>
                <a:ea typeface="HY동녘M" pitchFamily="18" charset="-127"/>
              </a:endParaRPr>
            </a:p>
          </p:txBody>
        </p:sp>
      </p:grp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HY동녘B" pitchFamily="18" charset="-127"/>
              </a:rPr>
              <a:t>생각해 봅시다</a:t>
            </a:r>
            <a:r>
              <a:rPr lang="en-US" altLang="ko-KR">
                <a:latin typeface="HY동녘B" pitchFamily="18" charset="-127"/>
              </a:rPr>
              <a:t>.</a:t>
            </a:r>
            <a:endParaRPr lang="ko-KR" altLang="en-US">
              <a:latin typeface="HY동녘B" pitchFamily="18" charset="-127"/>
            </a:endParaRPr>
          </a:p>
        </p:txBody>
      </p:sp>
      <p:grpSp>
        <p:nvGrpSpPr>
          <p:cNvPr id="2" name="Group 85"/>
          <p:cNvGrpSpPr>
            <a:grpSpLocks/>
          </p:cNvGrpSpPr>
          <p:nvPr/>
        </p:nvGrpSpPr>
        <p:grpSpPr bwMode="auto">
          <a:xfrm>
            <a:off x="4409877" y="1804988"/>
            <a:ext cx="785813" cy="642937"/>
            <a:chOff x="1289" y="582"/>
            <a:chExt cx="668" cy="668"/>
          </a:xfrm>
        </p:grpSpPr>
        <p:sp>
          <p:nvSpPr>
            <p:cNvPr id="14348" name="Oval 86"/>
            <p:cNvSpPr>
              <a:spLocks noChangeArrowheads="1"/>
            </p:cNvSpPr>
            <p:nvPr/>
          </p:nvSpPr>
          <p:spPr bwMode="gray">
            <a:xfrm>
              <a:off x="1289" y="582"/>
              <a:ext cx="668" cy="668"/>
            </a:xfrm>
            <a:prstGeom prst="ellipse">
              <a:avLst/>
            </a:prstGeom>
            <a:solidFill>
              <a:srgbClr val="333333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349" name="Oval 87"/>
            <p:cNvSpPr>
              <a:spLocks noChangeArrowheads="1"/>
            </p:cNvSpPr>
            <p:nvPr/>
          </p:nvSpPr>
          <p:spPr bwMode="gray">
            <a:xfrm>
              <a:off x="1296" y="587"/>
              <a:ext cx="646" cy="647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0" name="Oval 88"/>
            <p:cNvSpPr>
              <a:spLocks noChangeArrowheads="1"/>
            </p:cNvSpPr>
            <p:nvPr/>
          </p:nvSpPr>
          <p:spPr bwMode="gray">
            <a:xfrm>
              <a:off x="1304" y="591"/>
              <a:ext cx="631" cy="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1" name="Oval 89"/>
            <p:cNvSpPr>
              <a:spLocks noChangeArrowheads="1"/>
            </p:cNvSpPr>
            <p:nvPr/>
          </p:nvSpPr>
          <p:spPr bwMode="gray">
            <a:xfrm>
              <a:off x="1311" y="597"/>
              <a:ext cx="600" cy="589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  <p:sp>
          <p:nvSpPr>
            <p:cNvPr id="14352" name="Oval 90"/>
            <p:cNvSpPr>
              <a:spLocks noChangeArrowheads="1"/>
            </p:cNvSpPr>
            <p:nvPr/>
          </p:nvSpPr>
          <p:spPr bwMode="gray">
            <a:xfrm>
              <a:off x="1346" y="613"/>
              <a:ext cx="533" cy="4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ko-KR" altLang="en-US"/>
            </a:p>
          </p:txBody>
        </p:sp>
      </p:grpSp>
      <p:sp>
        <p:nvSpPr>
          <p:cNvPr id="14345" name="AutoShape 93"/>
          <p:cNvSpPr>
            <a:spLocks noChangeArrowheads="1"/>
          </p:cNvSpPr>
          <p:nvPr/>
        </p:nvSpPr>
        <p:spPr bwMode="gray">
          <a:xfrm>
            <a:off x="1142976" y="5072074"/>
            <a:ext cx="7153275" cy="869950"/>
          </a:xfrm>
          <a:prstGeom prst="roundRect">
            <a:avLst>
              <a:gd name="adj" fmla="val 40389"/>
            </a:avLst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6" name="AutoShape 94"/>
          <p:cNvSpPr>
            <a:spLocks noChangeArrowheads="1"/>
          </p:cNvSpPr>
          <p:nvPr/>
        </p:nvSpPr>
        <p:spPr bwMode="gray">
          <a:xfrm>
            <a:off x="1290614" y="5095886"/>
            <a:ext cx="6842125" cy="708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47" name="TextBox 18"/>
          <p:cNvSpPr txBox="1">
            <a:spLocks noChangeArrowheads="1"/>
          </p:cNvSpPr>
          <p:nvPr/>
        </p:nvSpPr>
        <p:spPr bwMode="auto">
          <a:xfrm>
            <a:off x="4527352" y="1714500"/>
            <a:ext cx="5302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4800" b="1">
                <a:latin typeface="HY동녘B" pitchFamily="18" charset="-127"/>
                <a:ea typeface="HY동녘B" pitchFamily="18" charset="-127"/>
              </a:rPr>
              <a:t>?</a:t>
            </a:r>
            <a:endParaRPr lang="ko-KR" altLang="en-US" sz="4800" b="1">
              <a:latin typeface="HY동녘B" pitchFamily="18" charset="-127"/>
              <a:ea typeface="HY동녘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132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90" y="1340768"/>
            <a:ext cx="3606076" cy="536448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black">
          <a:xfrm>
            <a:off x="0" y="228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1">
              <a:defRPr/>
            </a:pPr>
            <a:r>
              <a:rPr lang="ko-KR" altLang="en-US" sz="4000" b="1" kern="0" dirty="0">
                <a:solidFill>
                  <a:schemeClr val="tx2"/>
                </a:solidFill>
                <a:latin typeface="HY동녘B" pitchFamily="18" charset="-127"/>
                <a:ea typeface="HY동녘B" pitchFamily="18" charset="-127"/>
                <a:cs typeface="+mj-cs"/>
              </a:rPr>
              <a:t>데이터 화일의 구조</a:t>
            </a:r>
            <a:endParaRPr lang="en-US" altLang="ko-KR" sz="4000" b="1" kern="0" dirty="0">
              <a:solidFill>
                <a:schemeClr val="tx2"/>
              </a:solidFill>
              <a:latin typeface="HY동녘B" pitchFamily="18" charset="-127"/>
              <a:ea typeface="HY동녘B" pitchFamily="18" charset="-127"/>
              <a:cs typeface="+mj-cs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331640" y="1669740"/>
            <a:ext cx="702082" cy="679140"/>
            <a:chOff x="2285742" y="1669740"/>
            <a:chExt cx="702082" cy="679140"/>
          </a:xfrm>
        </p:grpSpPr>
        <p:sp>
          <p:nvSpPr>
            <p:cNvPr id="6" name="왼쪽 중괄호 5"/>
            <p:cNvSpPr/>
            <p:nvPr/>
          </p:nvSpPr>
          <p:spPr>
            <a:xfrm>
              <a:off x="2843808" y="1669740"/>
              <a:ext cx="144016" cy="67914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85742" y="1840033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블록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5201546" y="2114999"/>
            <a:ext cx="2847198" cy="3978297"/>
            <a:chOff x="6155648" y="2114999"/>
            <a:chExt cx="2847198" cy="3978297"/>
          </a:xfrm>
        </p:grpSpPr>
        <p:grpSp>
          <p:nvGrpSpPr>
            <p:cNvPr id="57" name="그룹 56"/>
            <p:cNvGrpSpPr/>
            <p:nvPr/>
          </p:nvGrpSpPr>
          <p:grpSpPr>
            <a:xfrm>
              <a:off x="6155648" y="2204864"/>
              <a:ext cx="180288" cy="3888432"/>
              <a:chOff x="6155648" y="2204864"/>
              <a:chExt cx="180288" cy="388843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6156352" y="2204864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34" name="직선 화살표 연결선 3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6156176" y="3068960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2" name="직선 화살표 연결선 41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/>
              <p:cNvGrpSpPr/>
              <p:nvPr/>
            </p:nvGrpSpPr>
            <p:grpSpPr>
              <a:xfrm>
                <a:off x="6156000" y="3933056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46" name="직선 화살표 연결선 45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화살표 연결선 46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그룹 48"/>
              <p:cNvGrpSpPr/>
              <p:nvPr/>
            </p:nvGrpSpPr>
            <p:grpSpPr>
              <a:xfrm>
                <a:off x="6155824" y="4797152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0" name="직선 화살표 연결선 49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그룹 52"/>
              <p:cNvGrpSpPr/>
              <p:nvPr/>
            </p:nvGrpSpPr>
            <p:grpSpPr>
              <a:xfrm>
                <a:off x="6155648" y="5661248"/>
                <a:ext cx="179584" cy="432048"/>
                <a:chOff x="648000" y="1916832"/>
                <a:chExt cx="360040" cy="432048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 flipH="1">
                  <a:off x="648000" y="1916832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 flipH="1">
                  <a:off x="648000" y="2348880"/>
                  <a:ext cx="360040" cy="0"/>
                </a:xfrm>
                <a:prstGeom prst="straightConnector1">
                  <a:avLst/>
                </a:prstGeom>
                <a:ln w="22225"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>
                <a:xfrm>
                  <a:off x="1008040" y="1916832"/>
                  <a:ext cx="0" cy="432048"/>
                </a:xfrm>
                <a:prstGeom prst="line">
                  <a:avLst/>
                </a:prstGeom>
                <a:ln w="222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/>
            <p:cNvSpPr txBox="1"/>
            <p:nvPr/>
          </p:nvSpPr>
          <p:spPr>
            <a:xfrm>
              <a:off x="6306274" y="2114999"/>
              <a:ext cx="26965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FF0000"/>
                  </a:solidFill>
                </a:rPr>
                <a:t>여러 블록은 연결리스트로 관리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201546" y="1568115"/>
            <a:ext cx="3294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블록 내에서 레코드는 배열형태로 관리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08104" y="2754778"/>
            <a:ext cx="3051800" cy="1152128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문제가 해결되었는가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레코드의 추가 삽입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하드디스크 액세스 횟수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508104" y="4017330"/>
            <a:ext cx="3051800" cy="768462"/>
          </a:xfrm>
          <a:prstGeom prst="rect">
            <a:avLst/>
          </a:prstGeom>
          <a:solidFill>
            <a:srgbClr val="FFFFCC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블록의 크기는 어느 정도가 적당한가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?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17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1" grpId="0" animBg="1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4|89.7|92|119.9|73.8|4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3|147.8|23.4|6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5.1|135.7|36.3|5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2.7|27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|5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6|4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5|27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|1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.6|1.3|1|45.8|1.1|0.8|0.5|6.5|10.2|0.6|0.6|6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3|147.8|23.4|69.2"/>
</p:tagLst>
</file>

<file path=ppt/theme/theme1.xml><?xml version="1.0" encoding="utf-8"?>
<a:theme xmlns:a="http://schemas.openxmlformats.org/drawingml/2006/main" name="인터넷 세상">
  <a:themeElements>
    <a:clrScheme name="인터넷 세상 2">
      <a:dk1>
        <a:srgbClr val="000000"/>
      </a:dk1>
      <a:lt1>
        <a:srgbClr val="FFFFFF"/>
      </a:lt1>
      <a:dk2>
        <a:srgbClr val="003399"/>
      </a:dk2>
      <a:lt2>
        <a:srgbClr val="4D4D4D"/>
      </a:lt2>
      <a:accent1>
        <a:srgbClr val="336699"/>
      </a:accent1>
      <a:accent2>
        <a:srgbClr val="009999"/>
      </a:accent2>
      <a:accent3>
        <a:srgbClr val="FFFFFF"/>
      </a:accent3>
      <a:accent4>
        <a:srgbClr val="000000"/>
      </a:accent4>
      <a:accent5>
        <a:srgbClr val="ADB8CA"/>
      </a:accent5>
      <a:accent6>
        <a:srgbClr val="008A8A"/>
      </a:accent6>
      <a:hlink>
        <a:srgbClr val="CCECFF"/>
      </a:hlink>
      <a:folHlink>
        <a:srgbClr val="C0C0C0"/>
      </a:folHlink>
    </a:clrScheme>
    <a:fontScheme name="인터넷 세상">
      <a:majorFont>
        <a:latin typeface="MD솔체"/>
        <a:ea typeface="MD솔체"/>
        <a:cs typeface=""/>
      </a:majorFont>
      <a:minorFont>
        <a:latin typeface="MD솔체"/>
        <a:ea typeface="MD솔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인터넷 세상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인터넷 세상 2">
        <a:dk1>
          <a:srgbClr val="000000"/>
        </a:dk1>
        <a:lt1>
          <a:srgbClr val="FFFFFF"/>
        </a:lt1>
        <a:dk2>
          <a:srgbClr val="003399"/>
        </a:dk2>
        <a:lt2>
          <a:srgbClr val="4D4D4D"/>
        </a:lt2>
        <a:accent1>
          <a:srgbClr val="33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008A8A"/>
        </a:accent6>
        <a:hlink>
          <a:srgbClr val="CCECFF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24540</TotalTime>
  <Words>1917</Words>
  <Application>Microsoft Office PowerPoint</Application>
  <PresentationFormat>화면 슬라이드 쇼(4:3)</PresentationFormat>
  <Paragraphs>816</Paragraphs>
  <Slides>30</Slides>
  <Notes>28</Notes>
  <HiddenSlides>0</HiddenSlides>
  <MMClips>1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3" baseType="lpstr">
      <vt:lpstr>HY견고딕</vt:lpstr>
      <vt:lpstr>HY견명조</vt:lpstr>
      <vt:lpstr>HY그래픽M</vt:lpstr>
      <vt:lpstr>HY동녘B</vt:lpstr>
      <vt:lpstr>HY동녘M</vt:lpstr>
      <vt:lpstr>HY울릉도M</vt:lpstr>
      <vt:lpstr>MD솔체</vt:lpstr>
      <vt:lpstr>굴림</vt:lpstr>
      <vt:lpstr>돋움</vt:lpstr>
      <vt:lpstr>Arial</vt:lpstr>
      <vt:lpstr>Tahoma</vt:lpstr>
      <vt:lpstr>Wingdings</vt:lpstr>
      <vt:lpstr>인터넷 세상</vt:lpstr>
      <vt:lpstr>Databases 화일의 인덱스 구조</vt:lpstr>
      <vt:lpstr>PowerPoint 프레젠테이션</vt:lpstr>
      <vt:lpstr>PowerPoint 프레젠테이션</vt:lpstr>
      <vt:lpstr>레코드의 특징</vt:lpstr>
      <vt:lpstr>기억을 되살려 봅시다.</vt:lpstr>
      <vt:lpstr>생각해 봅시다.</vt:lpstr>
      <vt:lpstr>생각해 봅시다.</vt:lpstr>
      <vt:lpstr>생각해 봅시다.</vt:lpstr>
      <vt:lpstr>PowerPoint 프레젠테이션</vt:lpstr>
      <vt:lpstr>생각해 봅시다.</vt:lpstr>
      <vt:lpstr>기억나시나요?</vt:lpstr>
      <vt:lpstr>PowerPoint 프레젠테이션</vt:lpstr>
      <vt:lpstr>생각해 봅시다.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생각해봅시다</vt:lpstr>
      <vt:lpstr>PowerPoint 프레젠테이션</vt:lpstr>
      <vt:lpstr>PowerPoint 프레젠테이션</vt:lpstr>
      <vt:lpstr>정리해봅시다</vt:lpstr>
      <vt:lpstr>PowerPoint 프레젠테이션</vt:lpstr>
      <vt:lpstr>PowerPoint 프레젠테이션</vt:lpstr>
      <vt:lpstr>PowerPoint 프레젠테이션</vt:lpstr>
      <vt:lpstr>PowerPoint 프레젠테이션</vt:lpstr>
      <vt:lpstr>삽입, 삭제 정리해봅시다</vt:lpstr>
    </vt:vector>
  </TitlesOfParts>
  <Company>우리집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장지웅</dc:creator>
  <cp:lastModifiedBy>장지웅(A0072)</cp:lastModifiedBy>
  <cp:revision>192</cp:revision>
  <dcterms:created xsi:type="dcterms:W3CDTF">2007-03-04T09:35:15Z</dcterms:created>
  <dcterms:modified xsi:type="dcterms:W3CDTF">2023-09-28T01:11:18Z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TC010610151042</vt:lpwstr>
  </property>
</Properties>
</file>