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0" r:id="rId3"/>
    <p:sldId id="313" r:id="rId4"/>
    <p:sldId id="314" r:id="rId5"/>
    <p:sldId id="315" r:id="rId6"/>
    <p:sldId id="329" r:id="rId7"/>
    <p:sldId id="330" r:id="rId8"/>
    <p:sldId id="331" r:id="rId9"/>
    <p:sldId id="316" r:id="rId10"/>
    <p:sldId id="317" r:id="rId11"/>
    <p:sldId id="318" r:id="rId12"/>
    <p:sldId id="319" r:id="rId13"/>
    <p:sldId id="320" r:id="rId14"/>
    <p:sldId id="312" r:id="rId15"/>
    <p:sldId id="321" r:id="rId16"/>
    <p:sldId id="325" r:id="rId17"/>
    <p:sldId id="328" r:id="rId18"/>
    <p:sldId id="327" r:id="rId19"/>
    <p:sldId id="322" r:id="rId20"/>
    <p:sldId id="326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6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2020-05-15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D33CE9-3ED1-4BE6-9FB4-AD7285A9F2E5}" type="datetime1">
              <a:rPr lang="en-US" altLang="ko-KR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Dept. of Game &amp; Multimedia Engineering</a:t>
            </a:r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/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rgbClr val="696464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696464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696464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latinLnBrk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696464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696464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696464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9404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2070-A2C3-4FCB-ABB3-6246273FBC64}" type="datetime1">
              <a:rPr lang="en-US" altLang="ko-KR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7E286-C090-4B72-8C86-2B2CECBF9BA3}" type="datetime1">
              <a:rPr lang="en-US" altLang="ko-KR" smtClean="0"/>
              <a:t>5/15/2020</a:t>
            </a:fld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52358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44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CF296B-A1AE-41FE-8842-B939F2DB707C}" type="datetime1">
              <a:rPr lang="en-US" altLang="ko-KR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dirty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2"/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3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76" r:id="rId8"/>
    <p:sldLayoutId id="2147483877" r:id="rId9"/>
    <p:sldLayoutId id="2147483878" r:id="rId10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선형대수학</a:t>
            </a:r>
            <a:br>
              <a:rPr lang="en-US" altLang="ko-KR" dirty="0"/>
            </a:br>
            <a:r>
              <a:rPr lang="ko-KR" altLang="en-US" sz="5400" dirty="0"/>
              <a:t>내적과 외적의 응용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Game &amp; Multimedia Engineering</a:t>
            </a:r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셋이 선형으로 분류가 가능하기 때문에 선형 </a:t>
            </a:r>
            <a:r>
              <a:rPr lang="en-US" altLang="ko-KR" dirty="0"/>
              <a:t>SVM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ko-KR" altLang="en-US" dirty="0" err="1"/>
              <a:t>서포트</a:t>
            </a:r>
            <a:r>
              <a:rPr lang="ko-KR" altLang="en-US" dirty="0"/>
              <a:t> 벡터</a:t>
            </a:r>
            <a:r>
              <a:rPr lang="en-US" altLang="ko-KR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다음의 식을 만족하는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찾아야 함</a:t>
            </a:r>
            <a:endParaRPr lang="en-US" altLang="ko-KR" dirty="0"/>
          </a:p>
          <a:p>
            <a:pPr lvl="1"/>
            <a:r>
              <a:rPr lang="el-GR" dirty="0"/>
              <a:t>Φ()</a:t>
            </a:r>
            <a:r>
              <a:rPr lang="en-US" dirty="0"/>
              <a:t>: </a:t>
            </a:r>
            <a:r>
              <a:rPr lang="ko-KR" altLang="en-US" dirty="0"/>
              <a:t>입력 공간</a:t>
            </a:r>
            <a:r>
              <a:rPr lang="en-US" altLang="ko-KR" dirty="0"/>
              <a:t>(input space)</a:t>
            </a:r>
            <a:r>
              <a:rPr lang="ko-KR" altLang="en-US" dirty="0"/>
              <a:t>을 특징 공간</a:t>
            </a:r>
            <a:r>
              <a:rPr lang="en-US" altLang="ko-KR" dirty="0"/>
              <a:t>(feature space)</a:t>
            </a:r>
            <a:r>
              <a:rPr lang="ko-KR" altLang="en-US" dirty="0"/>
              <a:t>으로 변환하는 </a:t>
            </a:r>
            <a:r>
              <a:rPr lang="ko-KR" altLang="en-US" dirty="0" err="1"/>
              <a:t>매핑함수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05" y="2420307"/>
            <a:ext cx="3009333" cy="483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09" y="1724391"/>
            <a:ext cx="2809772" cy="1876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1" y="4750001"/>
            <a:ext cx="4711835" cy="8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예제는 선형 변환이 가능하기 때문에 다음의 식을 계산 </a:t>
            </a:r>
            <a:endParaRPr lang="en-US" altLang="ko-KR" dirty="0"/>
          </a:p>
          <a:p>
            <a:pPr lvl="1"/>
            <a:r>
              <a:rPr lang="ko-KR" altLang="en-US" dirty="0"/>
              <a:t>세 개의 벡터를 연산하기 때문에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 (10) </a:t>
            </a:r>
            <a:r>
              <a:rPr lang="ko-KR" altLang="en-US" dirty="0"/>
              <a:t>등을 </a:t>
            </a:r>
            <a:r>
              <a:rPr lang="en-US" altLang="ko-KR" dirty="0"/>
              <a:t>(101)</a:t>
            </a:r>
            <a:r>
              <a:rPr lang="ko-KR" altLang="en-US" dirty="0"/>
              <a:t>로 만들어 계산</a:t>
            </a:r>
            <a:r>
              <a:rPr lang="en-US" altLang="ko-KR" dirty="0"/>
              <a:t>(~</a:t>
            </a:r>
            <a:r>
              <a:rPr lang="ko-KR" altLang="en-US" dirty="0"/>
              <a:t>로 표현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내적의 결과는 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-3.5, a</a:t>
            </a:r>
            <a:r>
              <a:rPr lang="en-US" baseline="-25000" dirty="0"/>
              <a:t>2</a:t>
            </a:r>
            <a:r>
              <a:rPr lang="en-US" dirty="0"/>
              <a:t> = 0.75, a</a:t>
            </a:r>
            <a:r>
              <a:rPr lang="en-US" baseline="-25000" dirty="0"/>
              <a:t>3</a:t>
            </a:r>
            <a:r>
              <a:rPr lang="en-US" dirty="0"/>
              <a:t> = 0.75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5" y="1970053"/>
            <a:ext cx="3553300" cy="876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" y="3780100"/>
            <a:ext cx="2531124" cy="9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ko-KR" altLang="en-US" dirty="0"/>
              <a:t>값으로 </a:t>
            </a:r>
            <a:r>
              <a:rPr lang="ko-KR" altLang="en-US" dirty="0" err="1"/>
              <a:t>초평면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5" y="1801722"/>
            <a:ext cx="3259742" cy="1531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92" y="4067108"/>
            <a:ext cx="4282617" cy="610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44" y="1126033"/>
            <a:ext cx="3498547" cy="23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9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넣어보기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0" y="2411507"/>
            <a:ext cx="4442520" cy="2973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83" y="5566993"/>
            <a:ext cx="2805204" cy="537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1" y="5566993"/>
            <a:ext cx="3046457" cy="537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54" y="1639639"/>
            <a:ext cx="4282617" cy="6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svm</a:t>
            </a:r>
            <a:r>
              <a:rPr lang="ko-KR" altLang="en-US" dirty="0"/>
              <a:t>의 응용분야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은 텍스트와 하이퍼텍스트를 분류하는데 있어서</a:t>
            </a:r>
            <a:r>
              <a:rPr lang="en-US" altLang="ko-KR" dirty="0"/>
              <a:t>, </a:t>
            </a:r>
            <a:r>
              <a:rPr lang="ko-KR" altLang="en-US" dirty="0"/>
              <a:t>학습 데이터를 상당히 줄일 수 있음</a:t>
            </a:r>
            <a:endParaRPr lang="en-US" altLang="ko-KR" dirty="0"/>
          </a:p>
          <a:p>
            <a:r>
              <a:rPr lang="ko-KR" altLang="en-US" dirty="0"/>
              <a:t>이미지를 분류하는 작업에서 </a:t>
            </a:r>
            <a:r>
              <a:rPr lang="en-US" altLang="ko-KR" dirty="0"/>
              <a:t>SVM</a:t>
            </a:r>
            <a:r>
              <a:rPr lang="ko-KR" altLang="en-US" dirty="0"/>
              <a:t>을 사용할 수 있음</a:t>
            </a:r>
            <a:endParaRPr lang="en-US" altLang="ko-KR" dirty="0"/>
          </a:p>
          <a:p>
            <a:pPr lvl="1"/>
            <a:r>
              <a:rPr lang="en-US" altLang="ko-KR" dirty="0"/>
              <a:t>SVM</a:t>
            </a:r>
            <a:r>
              <a:rPr lang="ko-KR" altLang="en-US" dirty="0"/>
              <a:t>이 기존의 쿼리 개량 구조보다 상당히 높은 검색 정확도를 보임</a:t>
            </a:r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은 분류된 화합물에서 단백질을 </a:t>
            </a:r>
            <a:r>
              <a:rPr lang="en-US" altLang="ko-KR" dirty="0"/>
              <a:t>90%</a:t>
            </a:r>
            <a:r>
              <a:rPr lang="ko-KR" altLang="en-US" dirty="0"/>
              <a:t>까지 구분하는 의학 분야에 유용하게 사용</a:t>
            </a:r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을 통해서 </a:t>
            </a:r>
            <a:r>
              <a:rPr lang="ko-KR" altLang="en-US" dirty="0" err="1"/>
              <a:t>손글씨의</a:t>
            </a:r>
            <a:r>
              <a:rPr lang="ko-KR" altLang="en-US" dirty="0"/>
              <a:t> 특징을 인지할 수 있음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외적의 응용 </a:t>
            </a:r>
            <a:r>
              <a:rPr lang="en-US" altLang="ko-KR" dirty="0"/>
              <a:t>– </a:t>
            </a:r>
            <a:r>
              <a:rPr lang="ko-KR" altLang="en-US" dirty="0"/>
              <a:t>볼록 껍질</a:t>
            </a:r>
            <a:r>
              <a:rPr lang="en-US" altLang="ko-KR" dirty="0"/>
              <a:t>(convex hull)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볼록 껍질</a:t>
            </a:r>
            <a:r>
              <a:rPr lang="en-US" altLang="ko-KR" dirty="0"/>
              <a:t>(convex hull)</a:t>
            </a:r>
          </a:p>
          <a:p>
            <a:pPr lvl="1"/>
            <a:r>
              <a:rPr lang="ko-KR" altLang="en-US" dirty="0"/>
              <a:t>집합으로 주어진 점이나 영역을 포함하는 가장 작은 볼록 집합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볼록 껍질 알고리즘에 외적이 어떻게 사용될까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좌회전</a:t>
            </a:r>
            <a:r>
              <a:rPr lang="en-US" altLang="ko-KR" dirty="0"/>
              <a:t>, </a:t>
            </a:r>
            <a:r>
              <a:rPr lang="ko-KR" altLang="en-US" dirty="0"/>
              <a:t>우회전 구분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 descr="https://upload.wikimedia.org/wikipedia/commons/thumb/d/de/ConvexHull.svg/220px-ConvexHu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83" y="2000042"/>
            <a:ext cx="2535691" cy="20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29" y="2112071"/>
            <a:ext cx="1853330" cy="1717143"/>
          </a:xfrm>
          <a:prstGeom prst="rect">
            <a:avLst/>
          </a:prstGeom>
        </p:spPr>
      </p:pic>
      <p:pic>
        <p:nvPicPr>
          <p:cNvPr id="8" name="그림 3" descr="캡처_2017_04_14_02_53_22_227"/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9" t="23790" r="37094" b="61912"/>
          <a:stretch/>
        </p:blipFill>
        <p:spPr>
          <a:xfrm>
            <a:off x="3249797" y="5041311"/>
            <a:ext cx="2644407" cy="78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83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볼록 껍질</a:t>
            </a:r>
            <a:r>
              <a:rPr lang="en-US" altLang="ko-KR" dirty="0"/>
              <a:t>(convex hull)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좌회전이냐 우회전이냐 그것이 문제로다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외적으로 좌회전인지 우회전인지 구분하자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8" name="Picture 4" descr="left turn right tur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56" y="1210494"/>
            <a:ext cx="1642947" cy="164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9" y="1891932"/>
            <a:ext cx="2262946" cy="1923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90" y="4738944"/>
            <a:ext cx="5324773" cy="12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볼록 껍질</a:t>
            </a:r>
            <a:r>
              <a:rPr lang="en-US" altLang="ko-KR" dirty="0"/>
              <a:t>(convex hull)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증명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ko-KR" altLang="en-US" dirty="0"/>
              <a:t>이 음수이므로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55" y="1487849"/>
            <a:ext cx="3749388" cy="2429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40" y="1704551"/>
            <a:ext cx="2889760" cy="635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79" y="2577836"/>
            <a:ext cx="3443467" cy="619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0" y="3443673"/>
            <a:ext cx="3053170" cy="692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50" y="4880818"/>
            <a:ext cx="4631320" cy="3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0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볼록 껍질</a:t>
            </a:r>
            <a:r>
              <a:rPr lang="en-US" altLang="ko-KR" dirty="0"/>
              <a:t>(convex hull)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– (x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=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x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x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=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=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– 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–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6" y="1531873"/>
            <a:ext cx="4565482" cy="13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66" y="3112684"/>
            <a:ext cx="4853674" cy="2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2" descr="https://upload.wikimedia.org/wikipedia/commons/thumb/7/71/GrahamScanDemo.gif/200px-GrahamScanDem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35" y="1176789"/>
            <a:ext cx="3613705" cy="3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214154"/>
            <a:ext cx="3885155" cy="51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내적의 응용 </a:t>
            </a:r>
            <a:r>
              <a:rPr lang="en-US" altLang="ko-KR" dirty="0"/>
              <a:t>–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서포트 벡터 머신 </a:t>
            </a:r>
            <a:r>
              <a:rPr lang="en-US" altLang="ko-KR" dirty="0"/>
              <a:t>(support vector machine, SVM)</a:t>
            </a:r>
          </a:p>
          <a:p>
            <a:pPr lvl="1"/>
            <a:r>
              <a:rPr lang="ko-KR" altLang="en-US" dirty="0"/>
              <a:t>기계 학습의 분야 중 하나로 패턴 인식</a:t>
            </a:r>
            <a:r>
              <a:rPr lang="en-US" altLang="ko-KR" dirty="0"/>
              <a:t>, </a:t>
            </a:r>
            <a:r>
              <a:rPr lang="ko-KR" altLang="en-US" dirty="0"/>
              <a:t>자료 분석을 위한 지도 학습 모델</a:t>
            </a:r>
            <a:endParaRPr lang="en-US" altLang="ko-KR" dirty="0"/>
          </a:p>
          <a:p>
            <a:pPr lvl="1"/>
            <a:r>
              <a:rPr lang="ko-KR" altLang="en-US" dirty="0"/>
              <a:t>주로 분류와 회귀 분석을 위해 사용</a:t>
            </a:r>
            <a:endParaRPr lang="en-US" altLang="ko-KR" dirty="0"/>
          </a:p>
          <a:p>
            <a:pPr lvl="1"/>
            <a:r>
              <a:rPr lang="ko-KR" altLang="en-US" dirty="0"/>
              <a:t>두 카테고리 중 어느 하나에 속한 데이터의 집합이 주어졌을 때</a:t>
            </a:r>
            <a:r>
              <a:rPr lang="en-US" altLang="ko-KR" dirty="0"/>
              <a:t>, SVM </a:t>
            </a:r>
            <a:r>
              <a:rPr lang="ko-KR" altLang="en-US" dirty="0"/>
              <a:t>알고리즘은 주어진 데이터 집합을 바탕으로 하여 새로운 데이터가 어느 카테고리에 속할지 판단하는 비확률적 이진 선형 분류 모델을 만듦</a:t>
            </a:r>
            <a:endParaRPr lang="en-US" altLang="ko-KR" dirty="0"/>
          </a:p>
          <a:p>
            <a:pPr lvl="2"/>
            <a:r>
              <a:rPr lang="ko-KR" altLang="en-US" dirty="0"/>
              <a:t>만들어진 분류 모델은 데이터가 사상된 공간에서 경계로 표현되는데 </a:t>
            </a:r>
            <a:r>
              <a:rPr lang="en-US" altLang="ko-KR" dirty="0"/>
              <a:t>SVM </a:t>
            </a:r>
            <a:r>
              <a:rPr lang="ko-KR" altLang="en-US" dirty="0"/>
              <a:t>알고리즘은 그 중 가장 큰 폭을 가진 경계를 찾는 알고리즘</a:t>
            </a:r>
            <a:endParaRPr lang="en-US" altLang="ko-KR" dirty="0"/>
          </a:p>
          <a:p>
            <a:pPr lvl="1"/>
            <a:r>
              <a:rPr lang="en-US" altLang="ko-KR" dirty="0"/>
              <a:t>SVM</a:t>
            </a:r>
            <a:r>
              <a:rPr lang="ko-KR" altLang="en-US" dirty="0"/>
              <a:t>은 선형 분류와 더불어 비선형 분류에서도 사용될 수 있음</a:t>
            </a:r>
            <a:endParaRPr lang="en-US" altLang="ko-KR" dirty="0"/>
          </a:p>
          <a:p>
            <a:pPr lvl="2"/>
            <a:r>
              <a:rPr lang="ko-KR" altLang="en-US" dirty="0"/>
              <a:t>비선형 분류를 하기 위해서 주어진 데이터를 고차원 특징 공간으로 사상하는 작업이 필요한데</a:t>
            </a:r>
            <a:r>
              <a:rPr lang="en-US" altLang="ko-KR" dirty="0"/>
              <a:t>, </a:t>
            </a:r>
            <a:r>
              <a:rPr lang="ko-KR" altLang="en-US" dirty="0"/>
              <a:t>이를 효율적으로 하기 위해 </a:t>
            </a:r>
            <a:r>
              <a:rPr lang="ko-KR" altLang="en-US" dirty="0" err="1"/>
              <a:t>커널</a:t>
            </a:r>
            <a:r>
              <a:rPr lang="ko-KR" altLang="en-US" dirty="0"/>
              <a:t> 트릭을 사용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8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Graham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39" y="1228277"/>
            <a:ext cx="6448323" cy="49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볼록 껍질의 응용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65464"/>
            <a:ext cx="4095768" cy="4906736"/>
          </a:xfrm>
        </p:spPr>
        <p:txBody>
          <a:bodyPr/>
          <a:lstStyle/>
          <a:p>
            <a:r>
              <a:rPr lang="en-US" dirty="0"/>
              <a:t>Pattern recognition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Geographic information system</a:t>
            </a:r>
          </a:p>
          <a:p>
            <a:r>
              <a:rPr lang="en-US" dirty="0"/>
              <a:t>Game theory</a:t>
            </a:r>
          </a:p>
          <a:p>
            <a:r>
              <a:rPr lang="en-US" dirty="0"/>
              <a:t>Construction of phase diagrams</a:t>
            </a:r>
          </a:p>
          <a:p>
            <a:r>
              <a:rPr lang="en-US" dirty="0"/>
              <a:t>Static code analysis by abstract interpretation</a:t>
            </a:r>
          </a:p>
          <a:p>
            <a:r>
              <a:rPr lang="en-US" dirty="0"/>
              <a:t>Shape analysis</a:t>
            </a:r>
          </a:p>
          <a:p>
            <a:r>
              <a:rPr lang="en-US" dirty="0"/>
              <a:t>Collision avoidance</a:t>
            </a:r>
          </a:p>
          <a:p>
            <a:r>
              <a:rPr lang="en-US" dirty="0"/>
              <a:t>Smallest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Image 1 - Convex hull of the contour of the hand and convex de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0" y="1103706"/>
            <a:ext cx="3200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2 - Other formations of 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17" y="3055424"/>
            <a:ext cx="30384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nvex hull Smallest box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55" y="4353997"/>
            <a:ext cx="2156518" cy="20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3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학습용 데이터 집합 </a:t>
            </a:r>
            <a:r>
              <a:rPr lang="en-US" altLang="ko-KR" dirty="0"/>
              <a:t>D(N </a:t>
            </a:r>
            <a:r>
              <a:rPr lang="ko-KR" altLang="en-US" dirty="0"/>
              <a:t>개의 점으로 이루어진 집합</a:t>
            </a:r>
            <a:r>
              <a:rPr lang="en-US" altLang="ko-KR" dirty="0"/>
              <a:t>)</a:t>
            </a:r>
            <a:r>
              <a:rPr lang="ko-KR" altLang="en-US" dirty="0"/>
              <a:t>를 다음과 같이 정의해보자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x</a:t>
            </a:r>
            <a:r>
              <a:rPr lang="en-US" altLang="ko-KR" i="1" baseline="-25000" dirty="0"/>
              <a:t>i</a:t>
            </a:r>
            <a:r>
              <a:rPr lang="ko-KR" altLang="en-US" dirty="0"/>
              <a:t>는 </a:t>
            </a:r>
            <a:r>
              <a:rPr lang="en-US" altLang="ko-KR" dirty="0"/>
              <a:t>p</a:t>
            </a:r>
            <a:r>
              <a:rPr lang="ko-KR" altLang="en-US" dirty="0"/>
              <a:t>차원의 실수 벡터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i="1" baseline="-25000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en-US" altLang="ko-KR" i="1" baseline="-25000" dirty="0"/>
              <a:t>i </a:t>
            </a:r>
            <a:r>
              <a:rPr lang="ko-KR" altLang="en-US" dirty="0"/>
              <a:t>가 어떤 클래스</a:t>
            </a:r>
            <a:r>
              <a:rPr lang="en-US" altLang="ko-KR" dirty="0"/>
              <a:t>(</a:t>
            </a:r>
            <a:r>
              <a:rPr lang="ko-KR" altLang="en-US" dirty="0"/>
              <a:t>카테고리</a:t>
            </a:r>
            <a:r>
              <a:rPr lang="en-US" altLang="ko-KR" dirty="0"/>
              <a:t>)</a:t>
            </a:r>
            <a:r>
              <a:rPr lang="ko-KR" altLang="en-US" dirty="0"/>
              <a:t>에 속해있는지 나타내는 값으로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-1</a:t>
            </a:r>
            <a:r>
              <a:rPr lang="ko-KR" altLang="en-US" dirty="0"/>
              <a:t>의 값을 가짐 </a:t>
            </a:r>
            <a:endParaRPr lang="en-US" altLang="ko-KR" dirty="0"/>
          </a:p>
          <a:p>
            <a:r>
              <a:rPr lang="ko-KR" altLang="en-US" dirty="0"/>
              <a:t>위의 학습용 데이터 집합이 </a:t>
            </a:r>
            <a:r>
              <a:rPr lang="en-US" altLang="ko-KR" dirty="0" err="1"/>
              <a:t>y</a:t>
            </a:r>
            <a:r>
              <a:rPr lang="en-US" altLang="ko-KR" i="1" baseline="-25000" dirty="0" err="1"/>
              <a:t>i</a:t>
            </a:r>
            <a:r>
              <a:rPr lang="en-US" altLang="ko-KR" i="1" baseline="-25000" dirty="0"/>
              <a:t> </a:t>
            </a:r>
            <a:r>
              <a:rPr lang="ko-KR" altLang="en-US" dirty="0"/>
              <a:t>값에 따라 선형적으로 분리될 수 있을 때</a:t>
            </a:r>
            <a:r>
              <a:rPr lang="en-US" altLang="ko-KR" dirty="0"/>
              <a:t>, </a:t>
            </a:r>
            <a:r>
              <a:rPr lang="ko-KR" altLang="en-US" dirty="0"/>
              <a:t>데이터 집합을 분리하는 것을 </a:t>
            </a:r>
            <a:r>
              <a:rPr lang="ko-KR" altLang="en-US" dirty="0" err="1"/>
              <a:t>초평면이라</a:t>
            </a:r>
            <a:r>
              <a:rPr lang="ko-KR" altLang="en-US" dirty="0"/>
              <a:t> 하며</a:t>
            </a:r>
            <a:r>
              <a:rPr lang="en-US" altLang="ko-KR" dirty="0"/>
              <a:t>,</a:t>
            </a:r>
            <a:r>
              <a:rPr lang="ko-KR" altLang="en-US" dirty="0"/>
              <a:t> 다음의 조건을 만족하는 점 </a:t>
            </a:r>
            <a:r>
              <a:rPr lang="en-US" altLang="ko-KR" dirty="0"/>
              <a:t>X</a:t>
            </a:r>
            <a:r>
              <a:rPr lang="ko-KR" altLang="en-US" dirty="0"/>
              <a:t>의 집합으로 나타낼 수 있다</a:t>
            </a:r>
            <a:endParaRPr lang="en-US" altLang="ko-KR" dirty="0"/>
          </a:p>
          <a:p>
            <a:endParaRPr lang="en-US" dirty="0"/>
          </a:p>
          <a:p>
            <a:pPr lvl="1"/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ko-KR" altLang="en-US" dirty="0">
                <a:sym typeface="Symbol" panose="05050102010706020507" pitchFamily="18" charset="2"/>
              </a:rPr>
              <a:t>은 내적 연산자</a:t>
            </a:r>
            <a:r>
              <a:rPr lang="en-US" altLang="ko-KR" dirty="0">
                <a:sym typeface="Symbol" panose="05050102010706020507" pitchFamily="18" charset="2"/>
              </a:rPr>
              <a:t>, w</a:t>
            </a:r>
            <a:r>
              <a:rPr lang="ko-KR" altLang="en-US" dirty="0">
                <a:sym typeface="Symbol" panose="05050102010706020507" pitchFamily="18" charset="2"/>
              </a:rPr>
              <a:t>는 </a:t>
            </a:r>
            <a:r>
              <a:rPr lang="ko-KR" altLang="en-US" dirty="0" err="1">
                <a:sym typeface="Symbol" panose="05050102010706020507" pitchFamily="18" charset="2"/>
              </a:rPr>
              <a:t>초평면의</a:t>
            </a:r>
            <a:r>
              <a:rPr lang="ko-KR" altLang="en-US" dirty="0">
                <a:sym typeface="Symbol" panose="05050102010706020507" pitchFamily="18" charset="2"/>
              </a:rPr>
              <a:t> 법선 벡터</a:t>
            </a:r>
            <a:endParaRPr lang="en-US" altLang="ko-KR" dirty="0">
              <a:sym typeface="Symbol" panose="05050102010706020507" pitchFamily="18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" y="1932580"/>
            <a:ext cx="3388219" cy="2898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7" y="3857416"/>
            <a:ext cx="1799694" cy="3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1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주어진 </a:t>
                </a:r>
                <a:r>
                  <a:rPr lang="ko-KR" altLang="en-US" dirty="0" err="1"/>
                  <a:t>초평면의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서포트</a:t>
                </a:r>
                <a:r>
                  <a:rPr lang="ko-KR" altLang="en-US" dirty="0"/>
                  <a:t> 벡터</a:t>
                </a:r>
                <a:r>
                  <a:rPr lang="en-US" altLang="ko-KR" dirty="0"/>
                  <a:t>(X</a:t>
                </a:r>
                <a:r>
                  <a:rPr lang="en-US" altLang="ko-KR" baseline="30000" dirty="0"/>
                  <a:t>+</a:t>
                </a:r>
                <a:r>
                  <a:rPr lang="en-US" altLang="ko-KR" dirty="0"/>
                  <a:t>, X</a:t>
                </a:r>
                <a:r>
                  <a:rPr lang="en-US" altLang="ko-KR" baseline="30000" dirty="0"/>
                  <a:t>-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다음과 같이 정의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X</a:t>
                </a:r>
                <a:r>
                  <a:rPr lang="en-US" altLang="ko-KR" baseline="30000" dirty="0"/>
                  <a:t>+</a:t>
                </a:r>
                <a:r>
                  <a:rPr lang="en-US" altLang="ko-KR" dirty="0"/>
                  <a:t> : </a:t>
                </a:r>
                <a:r>
                  <a:rPr lang="en-US" altLang="ko-KR" dirty="0" err="1"/>
                  <a:t>y</a:t>
                </a:r>
                <a:r>
                  <a:rPr lang="en-US" altLang="ko-KR" i="1" baseline="-25000" dirty="0" err="1"/>
                  <a:t>i</a:t>
                </a:r>
                <a:r>
                  <a:rPr lang="en-US" altLang="ko-KR" dirty="0"/>
                  <a:t> = +1 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데이터중에서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초평면과</a:t>
                </a:r>
                <a:r>
                  <a:rPr lang="ko-KR" altLang="en-US" dirty="0"/>
                  <a:t> 가장 가까운 데이터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X</a:t>
                </a:r>
                <a:r>
                  <a:rPr lang="en-US" altLang="ko-KR" baseline="30000" dirty="0"/>
                  <a:t>-</a:t>
                </a:r>
                <a:r>
                  <a:rPr lang="en-US" altLang="ko-KR" dirty="0"/>
                  <a:t> : </a:t>
                </a:r>
                <a:r>
                  <a:rPr lang="en-US" altLang="ko-KR" dirty="0" err="1"/>
                  <a:t>y</a:t>
                </a:r>
                <a:r>
                  <a:rPr lang="en-US" altLang="ko-KR" i="1" baseline="-25000" dirty="0" err="1"/>
                  <a:t>i</a:t>
                </a:r>
                <a:r>
                  <a:rPr lang="en-US" altLang="ko-KR" dirty="0"/>
                  <a:t> = -1 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데이터중에서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초평면과</a:t>
                </a:r>
                <a:r>
                  <a:rPr lang="ko-KR" altLang="en-US" dirty="0"/>
                  <a:t> 가장 가까운 데이터</a:t>
                </a:r>
                <a:endParaRPr lang="en-US" dirty="0"/>
              </a:p>
              <a:p>
                <a:r>
                  <a:rPr lang="ko-KR" altLang="en-US" dirty="0"/>
                  <a:t>주어진 </a:t>
                </a:r>
                <a:r>
                  <a:rPr lang="ko-KR" altLang="en-US" dirty="0" err="1"/>
                  <a:t>초평면과</a:t>
                </a:r>
                <a:r>
                  <a:rPr lang="ko-KR" altLang="en-US" dirty="0"/>
                  <a:t> 같은 </a:t>
                </a:r>
                <a:r>
                  <a:rPr lang="ko-KR" altLang="en-US" dirty="0" err="1"/>
                  <a:t>법선벡터를</a:t>
                </a:r>
                <a:r>
                  <a:rPr lang="ko-KR" altLang="en-US" dirty="0"/>
                  <a:t> 가지면서 </a:t>
                </a:r>
                <a:r>
                  <a:rPr lang="en-US" altLang="ko-KR" dirty="0"/>
                  <a:t>X</a:t>
                </a:r>
                <a:r>
                  <a:rPr lang="en-US" altLang="ko-KR" baseline="30000" dirty="0"/>
                  <a:t>+</a:t>
                </a:r>
                <a:r>
                  <a:rPr lang="ko-KR" altLang="en-US" dirty="0"/>
                  <a:t>를 지나는 </a:t>
                </a:r>
                <a:r>
                  <a:rPr lang="ko-KR" altLang="en-US" dirty="0" err="1"/>
                  <a:t>초평면은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</a:t>
                </a:r>
                <a:r>
                  <a:rPr lang="en-US" altLang="ko-KR" baseline="30000" dirty="0"/>
                  <a:t>-</a:t>
                </a:r>
                <a:r>
                  <a:rPr lang="ko-KR" altLang="en-US" dirty="0"/>
                  <a:t>를 지나는 </a:t>
                </a:r>
                <a:r>
                  <a:rPr lang="ko-KR" altLang="en-US" dirty="0" err="1"/>
                  <a:t>초평면은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/>
                  <a:t>초평면의</a:t>
                </a:r>
                <a:r>
                  <a:rPr lang="ko-KR" altLang="en-US" dirty="0"/>
                  <a:t> 마진은 각 </a:t>
                </a:r>
                <a:r>
                  <a:rPr lang="ko-KR" altLang="en-US" dirty="0" err="1"/>
                  <a:t>서포트</a:t>
                </a:r>
                <a:r>
                  <a:rPr lang="ko-KR" altLang="en-US" dirty="0"/>
                  <a:t> 벡터를 지나는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사이의 거리를 의미</a:t>
                </a:r>
                <a:endParaRPr lang="en-US" altLang="ko-KR" dirty="0"/>
              </a:p>
              <a:p>
                <a:r>
                  <a:rPr lang="ko-KR" altLang="en-US" dirty="0"/>
                  <a:t>기하학적으로 두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사이의 거리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마진을 구하면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라는 것을 알 수 있으며 </a:t>
                </a:r>
                <a:r>
                  <a:rPr lang="ko-KR" altLang="en-US" dirty="0" err="1"/>
                  <a:t>서포트벡터머신은</a:t>
                </a:r>
                <a:r>
                  <a:rPr lang="ko-KR" altLang="en-US" dirty="0"/>
                  <a:t> 마진을 최대로 만드는 알고리즘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1615"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" y="2779958"/>
            <a:ext cx="1892300" cy="30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8" y="3594145"/>
            <a:ext cx="1783662" cy="3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서포트벡터를</a:t>
            </a:r>
            <a:r>
              <a:rPr lang="ko-KR" altLang="en-US" dirty="0"/>
              <a:t> 지나는 </a:t>
            </a:r>
            <a:r>
              <a:rPr lang="ko-KR" altLang="en-US" dirty="0" err="1"/>
              <a:t>초평면</a:t>
            </a:r>
            <a:r>
              <a:rPr lang="ko-KR" altLang="en-US" dirty="0"/>
              <a:t> 사이엔 데이터 포인트가 존재하지 않아야 하므로 다음과 같은 식이 성립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위 두 식은 아래와 같은 식으로 나타낼 수 있음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초평면의</a:t>
            </a:r>
            <a:r>
              <a:rPr lang="ko-KR" altLang="en-US" dirty="0"/>
              <a:t> 조건을 따르며 마진의 최댓값을 구하고자 하는 </a:t>
            </a:r>
            <a:r>
              <a:rPr lang="ko-KR" altLang="en-US" dirty="0" err="1"/>
              <a:t>서포트</a:t>
            </a:r>
            <a:r>
              <a:rPr lang="ko-KR" altLang="en-US" dirty="0"/>
              <a:t> 벡터 머신 문제는 다음과 같은 최적화 문제로 표현할 수 있음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6" y="1889067"/>
            <a:ext cx="2964346" cy="5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6" y="2786689"/>
            <a:ext cx="3127641" cy="292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6" y="3953979"/>
            <a:ext cx="3411835" cy="7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 err="1"/>
              <a:t>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사이의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ko-KR" altLang="en-US" dirty="0"/>
                  <a:t>우리가 원하는 벡터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크기가 </a:t>
                </a:r>
                <a:r>
                  <a:rPr lang="en-US" altLang="ko-KR" i="1" dirty="0"/>
                  <a:t>m</a:t>
                </a:r>
                <a:r>
                  <a:rPr lang="ko-KR" altLang="en-US" dirty="0"/>
                  <a:t>인 벡터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초평면에</a:t>
                </a:r>
                <a:r>
                  <a:rPr lang="ko-KR" altLang="en-US" dirty="0"/>
                  <a:t> 수직인 벡터</a:t>
                </a:r>
                <a:endParaRPr lang="en-US" altLang="ko-KR" dirty="0"/>
              </a:p>
              <a:p>
                <a:r>
                  <a:rPr lang="en-US" b="1" dirty="0"/>
                  <a:t>u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since H</a:t>
                </a:r>
                <a:r>
                  <a:rPr lang="en-US" baseline="-25000" dirty="0"/>
                  <a:t>1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k</a:t>
                </a:r>
                <a:r>
                  <a:rPr lang="en-US" dirty="0"/>
                  <a:t> = </a:t>
                </a:r>
                <a:r>
                  <a:rPr lang="en-US" i="1" dirty="0"/>
                  <a:t>m</a:t>
                </a:r>
                <a:r>
                  <a:rPr lang="en-US" b="1" dirty="0"/>
                  <a:t>u</a:t>
                </a:r>
                <a:r>
                  <a:rPr lang="en-US" dirty="0"/>
                  <a:t> = </a:t>
                </a:r>
                <a:r>
                  <a:rPr lang="en-US" i="1" dirty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30" name="Picture 6" descr="Figure 12: u is also is perpendicular to H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8" b="28869"/>
          <a:stretch/>
        </p:blipFill>
        <p:spPr bwMode="auto">
          <a:xfrm>
            <a:off x="6249411" y="74208"/>
            <a:ext cx="2506672" cy="24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35" y="2967387"/>
            <a:ext cx="1473631" cy="266319"/>
          </a:xfrm>
          <a:prstGeom prst="rect">
            <a:avLst/>
          </a:prstGeom>
        </p:spPr>
      </p:pic>
      <p:pic>
        <p:nvPicPr>
          <p:cNvPr id="1032" name="Picture 8" descr="Figure 13: k is a vector of length m perpendicular to H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9" b="26866"/>
          <a:stretch/>
        </p:blipFill>
        <p:spPr bwMode="auto">
          <a:xfrm>
            <a:off x="6249411" y="2734957"/>
            <a:ext cx="2506672" cy="23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8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 err="1"/>
              <a:t>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 = x</a:t>
                </a:r>
                <a:r>
                  <a:rPr lang="en-US" baseline="-25000" dirty="0"/>
                  <a:t>0</a:t>
                </a:r>
                <a:r>
                  <a:rPr lang="en-US" dirty="0"/>
                  <a:t> + </a:t>
                </a:r>
                <a:r>
                  <a:rPr lang="en-US" b="1" dirty="0"/>
                  <a:t>k</a:t>
                </a:r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</a:t>
                </a:r>
                <a:r>
                  <a:rPr lang="en-US" altLang="ko-KR" baseline="-25000" dirty="0"/>
                  <a:t>1</a:t>
                </a:r>
                <a:r>
                  <a:rPr lang="ko-KR" altLang="en-US" dirty="0"/>
                  <a:t>위에 있으므로</a:t>
                </a:r>
                <a:endParaRPr lang="en-US" altLang="ko-KR" dirty="0"/>
              </a:p>
              <a:p>
                <a:endParaRPr lang="en-US" dirty="0"/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ko-KR" altLang="en-US" dirty="0"/>
                  <a:t>을 </a:t>
                </a:r>
                <a:r>
                  <a:rPr lang="en-US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 + </a:t>
                </a:r>
                <a:r>
                  <a:rPr lang="en-US" b="1" dirty="0"/>
                  <a:t>k</a:t>
                </a:r>
                <a:r>
                  <a:rPr lang="ko-KR" altLang="en-US" dirty="0"/>
                  <a:t>로 대체하면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k</a:t>
                </a:r>
                <a:r>
                  <a:rPr lang="en-US" dirty="0"/>
                  <a:t> = </a:t>
                </a:r>
                <a:r>
                  <a:rPr lang="en-US" i="1" dirty="0"/>
                  <a:t>m</a:t>
                </a:r>
                <a:r>
                  <a:rPr lang="en-US" b="1" dirty="0"/>
                  <a:t>u</a:t>
                </a:r>
                <a:r>
                  <a:rPr lang="en-US" dirty="0"/>
                  <a:t> = </a:t>
                </a:r>
                <a:r>
                  <a:rPr lang="en-US" i="1" dirty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Figure 14: z0 is a point on H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t="12787" r="20118" b="10242"/>
          <a:stretch/>
        </p:blipFill>
        <p:spPr bwMode="auto">
          <a:xfrm>
            <a:off x="5269342" y="118084"/>
            <a:ext cx="3620585" cy="32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63" y="2102725"/>
            <a:ext cx="1690154" cy="315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63" y="2969825"/>
            <a:ext cx="2200048" cy="312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52" y="3947024"/>
            <a:ext cx="2371412" cy="541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352" y="4691238"/>
            <a:ext cx="2573081" cy="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9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 err="1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err="1"/>
          </a:p>
          <a:p>
            <a:endParaRPr lang="en-US" dirty="0" err="1"/>
          </a:p>
          <a:p>
            <a:endParaRPr lang="en-US" dirty="0" err="1"/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ko-KR" altLang="en-US" dirty="0"/>
              <a:t>은 </a:t>
            </a:r>
            <a:r>
              <a:rPr lang="ko-KR" altLang="en-US" dirty="0" err="1"/>
              <a:t>초평면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en-US" altLang="ko-KR" dirty="0"/>
              <a:t> </a:t>
            </a:r>
            <a:r>
              <a:rPr lang="ko-KR" altLang="en-US" dirty="0"/>
              <a:t>위에 있고 </a:t>
            </a:r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Figure 14: z0 is a point on H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t="12787" r="20118" b="10242"/>
          <a:stretch/>
        </p:blipFill>
        <p:spPr bwMode="auto">
          <a:xfrm>
            <a:off x="5269342" y="118084"/>
            <a:ext cx="3620585" cy="32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67" y="1265464"/>
            <a:ext cx="2128801" cy="1584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195" y="3412174"/>
            <a:ext cx="1892290" cy="310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3" y="4011612"/>
            <a:ext cx="1672782" cy="17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0" y="1242773"/>
            <a:ext cx="4442520" cy="2973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83" y="4398259"/>
            <a:ext cx="2805204" cy="537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71" y="4398259"/>
            <a:ext cx="3046457" cy="5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1661</TotalTime>
  <Words>877</Words>
  <Application>Microsoft Office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HY견고딕</vt:lpstr>
      <vt:lpstr>맑은 고딕</vt:lpstr>
      <vt:lpstr>바탕</vt:lpstr>
      <vt:lpstr>Arial</vt:lpstr>
      <vt:lpstr>Calibri</vt:lpstr>
      <vt:lpstr>Cambria</vt:lpstr>
      <vt:lpstr>Cambria Math</vt:lpstr>
      <vt:lpstr>Georgia</vt:lpstr>
      <vt:lpstr>Rockwell</vt:lpstr>
      <vt:lpstr>Rockwell Condensed</vt:lpstr>
      <vt:lpstr>Wingdings</vt:lpstr>
      <vt:lpstr>목판</vt:lpstr>
      <vt:lpstr>선형대수학 내적과 외적의 응용</vt:lpstr>
      <vt:lpstr>내적의 응용 – SVM</vt:lpstr>
      <vt:lpstr>선형 SVM</vt:lpstr>
      <vt:lpstr>선형 SVM</vt:lpstr>
      <vt:lpstr>선형 SVM</vt:lpstr>
      <vt:lpstr>선형 svm</vt:lpstr>
      <vt:lpstr>선형 svm</vt:lpstr>
      <vt:lpstr>선형 svm</vt:lpstr>
      <vt:lpstr>SVM 예제</vt:lpstr>
      <vt:lpstr>SVM 예제</vt:lpstr>
      <vt:lpstr>SVM 예제</vt:lpstr>
      <vt:lpstr>SVM 예제</vt:lpstr>
      <vt:lpstr>SVM 예제</vt:lpstr>
      <vt:lpstr>svm의 응용분야</vt:lpstr>
      <vt:lpstr>외적의 응용 – 볼록 껍질(convex hull)</vt:lpstr>
      <vt:lpstr>볼록 껍질(convex hull)</vt:lpstr>
      <vt:lpstr>볼록 껍질(convex hull)</vt:lpstr>
      <vt:lpstr>볼록 껍질(convex hull)</vt:lpstr>
      <vt:lpstr>Graham scan</vt:lpstr>
      <vt:lpstr>Graham scan</vt:lpstr>
      <vt:lpstr>볼록 껍질의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v</cp:lastModifiedBy>
  <cp:revision>304</cp:revision>
  <dcterms:created xsi:type="dcterms:W3CDTF">2017-02-28T02:06:20Z</dcterms:created>
  <dcterms:modified xsi:type="dcterms:W3CDTF">2020-05-15T02:35:50Z</dcterms:modified>
</cp:coreProperties>
</file>