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comments/comment17.xml" ContentType="application/vnd.openxmlformats-officedocument.presentationml.comments+xml"/>
  <Override PartName="/ppt/comments/comment18.xml" ContentType="application/vnd.openxmlformats-officedocument.presentationml.comment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28"/>
  </p:notesMasterIdLst>
  <p:handoutMasterIdLst>
    <p:handoutMasterId r:id="rId229"/>
  </p:handout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  <p:sldId id="949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91" r:id="rId24"/>
    <p:sldId id="392" r:id="rId25"/>
    <p:sldId id="393" r:id="rId26"/>
    <p:sldId id="394" r:id="rId27"/>
    <p:sldId id="395" r:id="rId28"/>
    <p:sldId id="396" r:id="rId29"/>
    <p:sldId id="397" r:id="rId30"/>
    <p:sldId id="398" r:id="rId31"/>
    <p:sldId id="399" r:id="rId32"/>
    <p:sldId id="400" r:id="rId33"/>
    <p:sldId id="401" r:id="rId34"/>
    <p:sldId id="402" r:id="rId35"/>
    <p:sldId id="403" r:id="rId36"/>
    <p:sldId id="404" r:id="rId37"/>
    <p:sldId id="405" r:id="rId38"/>
    <p:sldId id="406" r:id="rId39"/>
    <p:sldId id="407" r:id="rId40"/>
    <p:sldId id="408" r:id="rId41"/>
    <p:sldId id="409" r:id="rId42"/>
    <p:sldId id="410" r:id="rId43"/>
    <p:sldId id="411" r:id="rId44"/>
    <p:sldId id="412" r:id="rId45"/>
    <p:sldId id="413" r:id="rId46"/>
    <p:sldId id="414" r:id="rId47"/>
    <p:sldId id="313" r:id="rId48"/>
    <p:sldId id="415" r:id="rId49"/>
    <p:sldId id="416" r:id="rId50"/>
    <p:sldId id="417" r:id="rId51"/>
    <p:sldId id="418" r:id="rId52"/>
    <p:sldId id="419" r:id="rId53"/>
    <p:sldId id="420" r:id="rId54"/>
    <p:sldId id="421" r:id="rId55"/>
    <p:sldId id="422" r:id="rId56"/>
    <p:sldId id="423" r:id="rId57"/>
    <p:sldId id="424" r:id="rId58"/>
    <p:sldId id="425" r:id="rId59"/>
    <p:sldId id="426" r:id="rId60"/>
    <p:sldId id="447" r:id="rId61"/>
    <p:sldId id="448" r:id="rId62"/>
    <p:sldId id="449" r:id="rId63"/>
    <p:sldId id="450" r:id="rId64"/>
    <p:sldId id="427" r:id="rId65"/>
    <p:sldId id="428" r:id="rId66"/>
    <p:sldId id="429" r:id="rId67"/>
    <p:sldId id="430" r:id="rId68"/>
    <p:sldId id="431" r:id="rId69"/>
    <p:sldId id="432" r:id="rId70"/>
    <p:sldId id="433" r:id="rId71"/>
    <p:sldId id="485" r:id="rId72"/>
    <p:sldId id="487" r:id="rId73"/>
    <p:sldId id="488" r:id="rId74"/>
    <p:sldId id="484" r:id="rId75"/>
    <p:sldId id="434" r:id="rId76"/>
    <p:sldId id="435" r:id="rId77"/>
    <p:sldId id="436" r:id="rId78"/>
    <p:sldId id="437" r:id="rId79"/>
    <p:sldId id="438" r:id="rId80"/>
    <p:sldId id="439" r:id="rId81"/>
    <p:sldId id="440" r:id="rId82"/>
    <p:sldId id="441" r:id="rId83"/>
    <p:sldId id="442" r:id="rId84"/>
    <p:sldId id="443" r:id="rId85"/>
    <p:sldId id="444" r:id="rId86"/>
    <p:sldId id="445" r:id="rId87"/>
    <p:sldId id="446" r:id="rId88"/>
    <p:sldId id="314" r:id="rId89"/>
    <p:sldId id="315" r:id="rId90"/>
    <p:sldId id="316" r:id="rId91"/>
    <p:sldId id="317" r:id="rId92"/>
    <p:sldId id="318" r:id="rId93"/>
    <p:sldId id="319" r:id="rId94"/>
    <p:sldId id="320" r:id="rId95"/>
    <p:sldId id="491" r:id="rId96"/>
    <p:sldId id="492" r:id="rId97"/>
    <p:sldId id="493" r:id="rId98"/>
    <p:sldId id="494" r:id="rId99"/>
    <p:sldId id="495" r:id="rId100"/>
    <p:sldId id="496" r:id="rId101"/>
    <p:sldId id="497" r:id="rId102"/>
    <p:sldId id="498" r:id="rId103"/>
    <p:sldId id="499" r:id="rId104"/>
    <p:sldId id="500" r:id="rId105"/>
    <p:sldId id="321" r:id="rId106"/>
    <p:sldId id="322" r:id="rId107"/>
    <p:sldId id="323" r:id="rId108"/>
    <p:sldId id="501" r:id="rId109"/>
    <p:sldId id="324" r:id="rId110"/>
    <p:sldId id="325" r:id="rId111"/>
    <p:sldId id="326" r:id="rId112"/>
    <p:sldId id="327" r:id="rId113"/>
    <p:sldId id="328" r:id="rId114"/>
    <p:sldId id="329" r:id="rId115"/>
    <p:sldId id="463" r:id="rId116"/>
    <p:sldId id="464" r:id="rId117"/>
    <p:sldId id="465" r:id="rId118"/>
    <p:sldId id="466" r:id="rId119"/>
    <p:sldId id="467" r:id="rId120"/>
    <p:sldId id="490" r:id="rId121"/>
    <p:sldId id="468" r:id="rId122"/>
    <p:sldId id="489" r:id="rId123"/>
    <p:sldId id="469" r:id="rId124"/>
    <p:sldId id="462" r:id="rId125"/>
    <p:sldId id="330" r:id="rId126"/>
    <p:sldId id="331" r:id="rId127"/>
    <p:sldId id="332" r:id="rId128"/>
    <p:sldId id="333" r:id="rId129"/>
    <p:sldId id="334" r:id="rId130"/>
    <p:sldId id="335" r:id="rId131"/>
    <p:sldId id="336" r:id="rId132"/>
    <p:sldId id="337" r:id="rId133"/>
    <p:sldId id="338" r:id="rId134"/>
    <p:sldId id="339" r:id="rId135"/>
    <p:sldId id="340" r:id="rId136"/>
    <p:sldId id="341" r:id="rId137"/>
    <p:sldId id="342" r:id="rId138"/>
    <p:sldId id="343" r:id="rId139"/>
    <p:sldId id="344" r:id="rId140"/>
    <p:sldId id="345" r:id="rId141"/>
    <p:sldId id="346" r:id="rId142"/>
    <p:sldId id="347" r:id="rId143"/>
    <p:sldId id="348" r:id="rId144"/>
    <p:sldId id="349" r:id="rId145"/>
    <p:sldId id="350" r:id="rId146"/>
    <p:sldId id="351" r:id="rId147"/>
    <p:sldId id="352" r:id="rId148"/>
    <p:sldId id="353" r:id="rId149"/>
    <p:sldId id="354" r:id="rId150"/>
    <p:sldId id="355" r:id="rId151"/>
    <p:sldId id="356" r:id="rId152"/>
    <p:sldId id="357" r:id="rId153"/>
    <p:sldId id="358" r:id="rId154"/>
    <p:sldId id="359" r:id="rId155"/>
    <p:sldId id="360" r:id="rId156"/>
    <p:sldId id="361" r:id="rId157"/>
    <p:sldId id="362" r:id="rId158"/>
    <p:sldId id="363" r:id="rId159"/>
    <p:sldId id="364" r:id="rId160"/>
    <p:sldId id="365" r:id="rId161"/>
    <p:sldId id="366" r:id="rId162"/>
    <p:sldId id="367" r:id="rId163"/>
    <p:sldId id="368" r:id="rId164"/>
    <p:sldId id="369" r:id="rId165"/>
    <p:sldId id="370" r:id="rId166"/>
    <p:sldId id="371" r:id="rId167"/>
    <p:sldId id="372" r:id="rId168"/>
    <p:sldId id="373" r:id="rId169"/>
    <p:sldId id="374" r:id="rId170"/>
    <p:sldId id="375" r:id="rId171"/>
    <p:sldId id="376" r:id="rId172"/>
    <p:sldId id="377" r:id="rId173"/>
    <p:sldId id="378" r:id="rId174"/>
    <p:sldId id="379" r:id="rId175"/>
    <p:sldId id="380" r:id="rId176"/>
    <p:sldId id="381" r:id="rId177"/>
    <p:sldId id="382" r:id="rId178"/>
    <p:sldId id="383" r:id="rId179"/>
    <p:sldId id="384" r:id="rId180"/>
    <p:sldId id="385" r:id="rId181"/>
    <p:sldId id="386" r:id="rId182"/>
    <p:sldId id="387" r:id="rId183"/>
    <p:sldId id="388" r:id="rId184"/>
    <p:sldId id="389" r:id="rId185"/>
    <p:sldId id="390" r:id="rId186"/>
    <p:sldId id="502" r:id="rId187"/>
    <p:sldId id="503" r:id="rId188"/>
    <p:sldId id="504" r:id="rId189"/>
    <p:sldId id="505" r:id="rId190"/>
    <p:sldId id="506" r:id="rId191"/>
    <p:sldId id="507" r:id="rId192"/>
    <p:sldId id="529" r:id="rId193"/>
    <p:sldId id="508" r:id="rId194"/>
    <p:sldId id="509" r:id="rId195"/>
    <p:sldId id="510" r:id="rId196"/>
    <p:sldId id="511" r:id="rId197"/>
    <p:sldId id="512" r:id="rId198"/>
    <p:sldId id="513" r:id="rId199"/>
    <p:sldId id="514" r:id="rId200"/>
    <p:sldId id="516" r:id="rId201"/>
    <p:sldId id="517" r:id="rId202"/>
    <p:sldId id="518" r:id="rId203"/>
    <p:sldId id="519" r:id="rId204"/>
    <p:sldId id="520" r:id="rId205"/>
    <p:sldId id="521" r:id="rId206"/>
    <p:sldId id="522" r:id="rId207"/>
    <p:sldId id="524" r:id="rId208"/>
    <p:sldId id="525" r:id="rId209"/>
    <p:sldId id="526" r:id="rId210"/>
    <p:sldId id="527" r:id="rId211"/>
    <p:sldId id="530" r:id="rId212"/>
    <p:sldId id="531" r:id="rId213"/>
    <p:sldId id="528" r:id="rId214"/>
    <p:sldId id="470" r:id="rId215"/>
    <p:sldId id="482" r:id="rId216"/>
    <p:sldId id="471" r:id="rId217"/>
    <p:sldId id="472" r:id="rId218"/>
    <p:sldId id="473" r:id="rId219"/>
    <p:sldId id="474" r:id="rId220"/>
    <p:sldId id="475" r:id="rId221"/>
    <p:sldId id="476" r:id="rId222"/>
    <p:sldId id="477" r:id="rId223"/>
    <p:sldId id="478" r:id="rId224"/>
    <p:sldId id="479" r:id="rId225"/>
    <p:sldId id="480" r:id="rId226"/>
    <p:sldId id="481" r:id="rId2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44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86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450" y="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handoutMaster" Target="handoutMasters/handoutMaster1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commentAuthors" Target="commentAuthor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231" Type="http://schemas.openxmlformats.org/officeDocument/2006/relationships/presProps" Target="presProp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viewProps" Target="view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theme" Target="theme/theme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3T10:39:06.838" idx="1">
    <p:pos x="10" y="10"/>
    <p:text>반환시간 반응시간에 최적화되있지는않다</p:text>
    <p:extLst>
      <p:ext uri="{C676402C-5697-4E1C-873F-D02D1690AC5C}">
        <p15:threadingInfo xmlns:p15="http://schemas.microsoft.com/office/powerpoint/2012/main" timeZoneBias="-540"/>
      </p:ext>
    </p:extLst>
  </p:cm>
  <p:cm authorId="1" dt="2020-10-13T10:39:40.821" idx="2">
    <p:pos x="10" y="146"/>
    <p:text>(공정한 스케쥴링)</p:text>
    <p:extLst>
      <p:ext uri="{C676402C-5697-4E1C-873F-D02D1690AC5C}">
        <p15:threadingInfo xmlns:p15="http://schemas.microsoft.com/office/powerpoint/2012/main" timeZoneBias="-540">
          <p15:parentCm authorId="1" idx="1"/>
        </p15:threadingInfo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3T10:57:10.433" idx="24">
    <p:pos x="10" y="10"/>
    <p:text>하이퍼 스레딩 (코어 수x 2배 = 논리 프로세서의 수)</p:text>
    <p:extLst>
      <p:ext uri="{C676402C-5697-4E1C-873F-D02D1690AC5C}">
        <p15:threadingInfo xmlns:p15="http://schemas.microsoft.com/office/powerpoint/2012/main" timeZoneBias="-540"/>
      </p:ext>
    </p:extLst>
  </p:cm>
  <p:cm authorId="1" dt="2020-10-13T11:01:09.708" idx="26">
    <p:pos x="10" y="146"/>
    <p:text>코어 하나에 파이프라인하나가 존재함</p:text>
    <p:extLst>
      <p:ext uri="{C676402C-5697-4E1C-873F-D02D1690AC5C}">
        <p15:threadingInfo xmlns:p15="http://schemas.microsoft.com/office/powerpoint/2012/main" timeZoneBias="-540">
          <p15:parentCm authorId="1" idx="24"/>
        </p15:threadingInfo>
      </p:ext>
    </p:extLst>
  </p:cm>
  <p:cm authorId="1" dt="2020-10-13T11:03:13.307" idx="27">
    <p:pos x="10" y="282"/>
    <p:text>파이프라인에 비어있는곳에 추가적으로 넣어서 두개의 스레드가 돌아가는 형태로 사용한다.</p:text>
    <p:extLst>
      <p:ext uri="{C676402C-5697-4E1C-873F-D02D1690AC5C}">
        <p15:threadingInfo xmlns:p15="http://schemas.microsoft.com/office/powerpoint/2012/main" timeZoneBias="-540">
          <p15:parentCm authorId="1" idx="24"/>
        </p15:threadingInfo>
      </p:ext>
    </p:extLst>
  </p:cm>
  <p:cm authorId="1" dt="2020-10-13T11:04:29.777" idx="28">
    <p:pos x="10" y="418"/>
    <p:text>하이퍼 스레딩이 있다고 해서 2배의성능이 좋아지는 건 아니지만 컨텍 스위칭이 줄어든다</p:text>
    <p:extLst>
      <p:ext uri="{C676402C-5697-4E1C-873F-D02D1690AC5C}">
        <p15:threadingInfo xmlns:p15="http://schemas.microsoft.com/office/powerpoint/2012/main" timeZoneBias="-540">
          <p15:parentCm authorId="1" idx="24"/>
        </p15:threadingInfo>
      </p:ext>
    </p:extLst>
  </p:cm>
  <p:cm authorId="1" dt="2020-10-13T11:00:35.258" idx="25">
    <p:pos x="298" y="11"/>
    <p:text>파이프라인 - 작업을 각단계로 나눠서함</p:text>
    <p:extLst>
      <p:ext uri="{C676402C-5697-4E1C-873F-D02D1690AC5C}">
        <p15:threadingInfo xmlns:p15="http://schemas.microsoft.com/office/powerpoint/2012/main" timeZoneBias="-540"/>
      </p:ext>
    </p:extLst>
  </p:cm>
  <p:cm authorId="1" dt="2020-10-13T11:05:50.070" idx="29">
    <p:pos x="5111" y="1841"/>
    <p:text>프로세스 &gt; 스레드 
싱글 스레드 프로세스 두개 vs 하나의 프로세스에 스레드 2개의 차이는?</p:text>
    <p:extLst>
      <p:ext uri="{C676402C-5697-4E1C-873F-D02D1690AC5C}">
        <p15:threadingInfo xmlns:p15="http://schemas.microsoft.com/office/powerpoint/2012/main" timeZoneBias="-540"/>
      </p:ext>
    </p:extLst>
  </p:cm>
  <p:cm authorId="1" dt="2020-10-13T11:07:53.382" idx="30">
    <p:pos x="5111" y="1977"/>
    <p:text>스레드끼리 하나의 가상주소공간을 공유한다 -&gt; 자원(데이터)를 공유하기가 쉽다.</p:text>
    <p:extLst>
      <p:ext uri="{C676402C-5697-4E1C-873F-D02D1690AC5C}">
        <p15:threadingInfo xmlns:p15="http://schemas.microsoft.com/office/powerpoint/2012/main" timeZoneBias="-540">
          <p15:parentCm authorId="1" idx="29"/>
        </p15:threadingInfo>
      </p:ext>
    </p:extLst>
  </p:cm>
  <p:cm authorId="1" dt="2020-10-13T11:08:55.868" idx="31">
    <p:pos x="5111" y="2113"/>
    <p:text>전자는 두 스레드는 같은프로세스가 아니므로 자원 공유가 불가능하다 하지만 후자는 가능하다</p:text>
    <p:extLst>
      <p:ext uri="{C676402C-5697-4E1C-873F-D02D1690AC5C}">
        <p15:threadingInfo xmlns:p15="http://schemas.microsoft.com/office/powerpoint/2012/main" timeZoneBias="-540">
          <p15:parentCm authorId="1" idx="29"/>
        </p15:threadingInfo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3T11:09:55.321" idx="32">
    <p:pos x="10" y="10"/>
    <p:text>CPU와 캐시에 대한 내용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3T11:11:08.740" idx="33">
    <p:pos x="10" y="10"/>
    <p:text>코어마다 자기가 사용하는 캐시가 있다</p:text>
    <p:extLst>
      <p:ext uri="{C676402C-5697-4E1C-873F-D02D1690AC5C}">
        <p15:threadingInfo xmlns:p15="http://schemas.microsoft.com/office/powerpoint/2012/main" timeZoneBias="-540"/>
      </p:ext>
    </p:extLst>
  </p:cm>
  <p:cm authorId="1" dt="2020-10-13T11:11:45.818" idx="34">
    <p:pos x="4121" y="2116"/>
    <p:text>CPU0이 데이터를 가져옴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3T11:12:30.020" idx="35">
    <p:pos x="638" y="2191"/>
    <p:text>최신 데이터</p:text>
    <p:extLst>
      <p:ext uri="{C676402C-5697-4E1C-873F-D02D1690AC5C}">
        <p15:threadingInfo xmlns:p15="http://schemas.microsoft.com/office/powerpoint/2012/main" timeZoneBias="-540"/>
      </p:ext>
    </p:extLst>
  </p:cm>
  <p:cm authorId="1" dt="2020-10-13T11:12:40.908" idx="36">
    <p:pos x="4783" y="2191"/>
    <p:text>옛날 데이터를가져옴 -&gt; 일관성 문제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3T11:12:52.717" idx="37">
    <p:pos x="10" y="10"/>
    <p:text>버스 스누핑 (일관성 문제 해결법)</p:text>
    <p:extLst>
      <p:ext uri="{C676402C-5697-4E1C-873F-D02D1690AC5C}">
        <p15:threadingInfo xmlns:p15="http://schemas.microsoft.com/office/powerpoint/2012/main" timeZoneBias="-540"/>
      </p:ext>
    </p:extLst>
  </p:cm>
  <p:cm authorId="1" dt="2020-10-13T11:14:02.953" idx="38">
    <p:pos x="10" y="146"/>
    <p:text>메모리에서 가져오는게 아니라 다른 cpu의 캐시에서 가져온다 (참고로만 보시오)</p:text>
    <p:extLst>
      <p:ext uri="{C676402C-5697-4E1C-873F-D02D1690AC5C}">
        <p15:threadingInfo xmlns:p15="http://schemas.microsoft.com/office/powerpoint/2012/main" timeZoneBias="-540">
          <p15:parentCm authorId="1" idx="37"/>
        </p15:threadingInfo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3T11:14:11.281" idx="39">
    <p:pos x="10" y="10"/>
    <p:text>동기화 관련내용</p:text>
    <p:extLst>
      <p:ext uri="{C676402C-5697-4E1C-873F-D02D1690AC5C}">
        <p15:threadingInfo xmlns:p15="http://schemas.microsoft.com/office/powerpoint/2012/main" timeZoneBias="-540"/>
      </p:ext>
    </p:extLst>
  </p:cm>
  <p:cm authorId="1" dt="2020-10-13T11:16:10.363" idx="40">
    <p:pos x="4732" y="824"/>
    <p:text>(주)상호 배제 , 공유 데이터 접근시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3T11:16:53.330" idx="41">
    <p:pos x="2101" y="1914"/>
    <p:text>락을 걸어서 해당하는것만 접근?</p:text>
    <p:extLst>
      <p:ext uri="{C676402C-5697-4E1C-873F-D02D1690AC5C}">
        <p15:threadingInfo xmlns:p15="http://schemas.microsoft.com/office/powerpoint/2012/main" timeZoneBias="-540"/>
      </p:ext>
    </p:extLst>
  </p:cm>
  <p:cm authorId="1" dt="2020-10-13T11:17:16.914" idx="42">
    <p:pos x="2214" y="2490"/>
    <p:text>그리고 다시 언락해줌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3T11:18:25.223" idx="43">
    <p:pos x="2654" y="2541"/>
    <p:text>세로로 작업이 순서대로 이어짐
-&gt;문제가 있음 (다른코어의 캐시에 있는 데이터를 가져올 수 없다, 메모리에서 가져온다)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3T11:19:47.315" idx="44">
    <p:pos x="10" y="10"/>
    <p:text>각 코어에서 하나씩만 사용하는것이 해결법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3T10:39:44.303" idx="3">
    <p:pos x="10" y="10"/>
    <p:text>로터리 스케쥴링 기본 개념</p:text>
    <p:extLst>
      <p:ext uri="{C676402C-5697-4E1C-873F-D02D1690AC5C}">
        <p15:threadingInfo xmlns:p15="http://schemas.microsoft.com/office/powerpoint/2012/main" timeZoneBias="-540"/>
      </p:ext>
    </p:extLst>
  </p:cm>
  <p:cm authorId="1" dt="2020-10-13T10:40:58.304" idx="5">
    <p:pos x="10" y="146"/>
    <p:text>A는 75 프로 사용 B는 25프로사용</p:text>
    <p:extLst>
      <p:ext uri="{C676402C-5697-4E1C-873F-D02D1690AC5C}">
        <p15:threadingInfo xmlns:p15="http://schemas.microsoft.com/office/powerpoint/2012/main" timeZoneBias="-540">
          <p15:parentCm authorId="1" idx="3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3T10:39:50.940" idx="4">
    <p:pos x="10" y="10"/>
    <p:text>복권과 비슷한형태의 스케쥴링</p:text>
    <p:extLst>
      <p:ext uri="{C676402C-5697-4E1C-873F-D02D1690AC5C}">
        <p15:threadingInfo xmlns:p15="http://schemas.microsoft.com/office/powerpoint/2012/main" timeZoneBias="-540"/>
      </p:ext>
    </p:extLst>
  </p:cm>
  <p:cm authorId="1" dt="2020-10-13T10:41:20.031" idx="6">
    <p:pos x="10" y="146"/>
    <p:text>시간이지날수록 A는 75퍼에 가깝게</p:text>
    <p:extLst>
      <p:ext uri="{C676402C-5697-4E1C-873F-D02D1690AC5C}">
        <p15:threadingInfo xmlns:p15="http://schemas.microsoft.com/office/powerpoint/2012/main" timeZoneBias="-540">
          <p15:parentCm authorId="1" idx="4"/>
        </p15:threadingInfo>
      </p:ext>
    </p:extLst>
  </p:cm>
  <p:cm authorId="1" dt="2020-10-13T10:42:08.251" idx="8">
    <p:pos x="10" y="282"/>
    <p:text>B는 25퍼에 가깝게 뽑는다</p:text>
    <p:extLst>
      <p:ext uri="{C676402C-5697-4E1C-873F-D02D1690AC5C}">
        <p15:threadingInfo xmlns:p15="http://schemas.microsoft.com/office/powerpoint/2012/main" timeZoneBias="-540">
          <p15:parentCm authorId="1" idx="4"/>
        </p15:threadingInfo>
      </p:ext>
    </p:extLst>
  </p:cm>
  <p:cm authorId="1" dt="2020-10-13T10:41:22.528" idx="7">
    <p:pos x="2332" y="2507"/>
    <p:text>랜덤한 값을 뽑음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3T10:42:37.776" idx="9">
    <p:pos x="10" y="10"/>
    <p:text>서브 프로세스가 있을때 글로벌화폐가 나뉜다?</p:text>
    <p:extLst>
      <p:ext uri="{C676402C-5697-4E1C-873F-D02D1690AC5C}">
        <p15:threadingInfo xmlns:p15="http://schemas.microsoft.com/office/powerpoint/2012/main" timeZoneBias="-540"/>
      </p:ext>
    </p:extLst>
  </p:cm>
  <p:cm authorId="1" dt="2020-10-13T10:44:06.605" idx="10">
    <p:pos x="10" y="146"/>
    <p:text>A는 서브가2개라서 50 50 B는 서브가 한개라 전부줌</p:text>
    <p:extLst>
      <p:ext uri="{C676402C-5697-4E1C-873F-D02D1690AC5C}">
        <p15:threadingInfo xmlns:p15="http://schemas.microsoft.com/office/powerpoint/2012/main" timeZoneBias="-540">
          <p15:parentCm authorId="1" idx="9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3T10:44:43.785" idx="11">
    <p:pos x="10" y="10"/>
    <p:text>로터리 스케쥴링 예제코드(링크드 리스트)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3T10:46:56.525" idx="12">
    <p:pos x="10" y="10"/>
    <p:text>첫번째 작업 걸린시간 10 두번째작업 20 10/20이므로 0.5 , 1에 가까울수록 공정성이 좋다.</p:text>
    <p:extLst>
      <p:ext uri="{C676402C-5697-4E1C-873F-D02D1690AC5C}">
        <p15:threadingInfo xmlns:p15="http://schemas.microsoft.com/office/powerpoint/2012/main" timeZoneBias="-540"/>
      </p:ext>
    </p:extLst>
  </p:cm>
  <p:cm authorId="1" dt="2020-10-13T10:47:58.926" idx="13">
    <p:pos x="10" y="146"/>
    <p:text>U는 비공정성을 나타내는 기호</p:text>
    <p:extLst>
      <p:ext uri="{C676402C-5697-4E1C-873F-D02D1690AC5C}">
        <p15:threadingInfo xmlns:p15="http://schemas.microsoft.com/office/powerpoint/2012/main" timeZoneBias="-540">
          <p15:parentCm authorId="1" idx="12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3T10:49:17.254" idx="14">
    <p:pos x="10" y="10"/>
    <p:text>스트라이드 스케쥴링</p:text>
    <p:extLst>
      <p:ext uri="{C676402C-5697-4E1C-873F-D02D1690AC5C}">
        <p15:threadingInfo xmlns:p15="http://schemas.microsoft.com/office/powerpoint/2012/main" timeZoneBias="-540"/>
      </p:ext>
    </p:extLst>
  </p:cm>
  <p:cm authorId="1" dt="2020-10-13T10:49:44.517" idx="15">
    <p:pos x="10" y="146"/>
    <p:text>큰숫자 / 처리티켓의 숫자</p:text>
    <p:extLst>
      <p:ext uri="{C676402C-5697-4E1C-873F-D02D1690AC5C}">
        <p15:threadingInfo xmlns:p15="http://schemas.microsoft.com/office/powerpoint/2012/main" timeZoneBias="-540">
          <p15:parentCm authorId="1" idx="14"/>
        </p15:threadingInfo>
      </p:ext>
    </p:extLst>
  </p:cm>
  <p:cm authorId="1" dt="2020-10-13T10:50:35.308" idx="17">
    <p:pos x="10" y="282"/>
    <p:text>티켓을 많이 가지고 있을수록 보폭이 작아진다.</p:text>
    <p:extLst>
      <p:ext uri="{C676402C-5697-4E1C-873F-D02D1690AC5C}">
        <p15:threadingInfo xmlns:p15="http://schemas.microsoft.com/office/powerpoint/2012/main" timeZoneBias="-540">
          <p15:parentCm authorId="1" idx="14"/>
        </p15:threadingInfo>
      </p:ext>
    </p:extLst>
  </p:cm>
  <p:cm authorId="1" dt="2020-10-13T10:50:00.133" idx="16">
    <p:pos x="2801" y="1197"/>
    <p:text>그냥 별의미없는 큰 숫자임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3T10:51:21.946" idx="18">
    <p:pos x="10" y="10"/>
    <p:text>따라서 C가 티켓이 제일 많다</p:text>
    <p:extLst>
      <p:ext uri="{C676402C-5697-4E1C-873F-D02D1690AC5C}">
        <p15:threadingInfo xmlns:p15="http://schemas.microsoft.com/office/powerpoint/2012/main" timeZoneBias="-540"/>
      </p:ext>
    </p:extLst>
  </p:cm>
  <p:cm authorId="1" dt="2020-10-13T10:51:52.217" idx="19">
    <p:pos x="1293" y="1417"/>
    <p:text>모두 0이므로 아무거나 고른다 여기서는A를 선택</p:text>
    <p:extLst>
      <p:ext uri="{C676402C-5697-4E1C-873F-D02D1690AC5C}">
        <p15:threadingInfo xmlns:p15="http://schemas.microsoft.com/office/powerpoint/2012/main" timeZoneBias="-540"/>
      </p:ext>
    </p:extLst>
  </p:cm>
  <p:cm authorId="1" dt="2020-10-13T10:52:13.460" idx="20">
    <p:pos x="2257" y="1525"/>
    <p:text>B와 C중 C를 선택</p:text>
    <p:extLst>
      <p:ext uri="{C676402C-5697-4E1C-873F-D02D1690AC5C}">
        <p15:threadingInfo xmlns:p15="http://schemas.microsoft.com/office/powerpoint/2012/main" timeZoneBias="-540"/>
      </p:ext>
    </p:extLst>
  </p:cm>
  <p:cm authorId="1" dt="2020-10-13T10:52:52.998" idx="21">
    <p:pos x="3416" y="1937"/>
    <p:text>가장적은값인 C를선택한다</p:text>
    <p:extLst>
      <p:ext uri="{C676402C-5697-4E1C-873F-D02D1690AC5C}">
        <p15:threadingInfo xmlns:p15="http://schemas.microsoft.com/office/powerpoint/2012/main" timeZoneBias="-540"/>
      </p:ext>
    </p:extLst>
  </p:cm>
  <p:cm authorId="1" dt="2020-10-13T10:53:48.301" idx="22">
    <p:pos x="4810" y="3393"/>
    <p:text>따라서 티켓을 많이가질수록 선택이 많이되게 된다.(C)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3T10:54:16.451" idx="23">
    <p:pos x="10" y="10"/>
    <p:text>멀티 프로세서 스케쥴링</p:text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5DFB5-05BD-4C3C-A20B-C883CB0BB652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31A62-98F8-498F-8450-080E2990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36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13251-9DA9-4D74-B9AF-2B8BEE02A147}" type="datetimeFigureOut">
              <a:rPr lang="ko-KR" altLang="en-US" smtClean="0"/>
              <a:t>2020-10-13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97570-0036-4005-A5E9-E95C73789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47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97570-0036-4005-A5E9-E95C737898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865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97570-0036-4005-A5E9-E95C73789864}" type="slidenum">
              <a:rPr lang="ko-KR" altLang="en-US" smtClean="0"/>
              <a:t>186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463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97570-0036-4005-A5E9-E95C7378986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14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97570-0036-4005-A5E9-E95C73789864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93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97570-0036-4005-A5E9-E95C73789864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098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97570-0036-4005-A5E9-E95C73789864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383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97570-0036-4005-A5E9-E95C73789864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215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97570-0036-4005-A5E9-E95C73789864}" type="slidenum">
              <a:rPr lang="ko-KR" altLang="en-US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121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97570-0036-4005-A5E9-E95C73789864}" type="slidenum">
              <a:rPr lang="ko-KR" altLang="en-US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575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97570-0036-4005-A5E9-E95C73789864}" type="slidenum">
              <a:rPr lang="ko-KR" altLang="en-US" smtClean="0"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15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48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576898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8890" y="6268700"/>
            <a:ext cx="245516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83227" y="6272785"/>
            <a:ext cx="417531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Dept. of Game &amp; Multimedia Engineering</a:t>
            </a:r>
            <a:endParaRPr lang="en-US" dirty="0"/>
          </a:p>
        </p:txBody>
      </p:sp>
      <p:pic>
        <p:nvPicPr>
          <p:cNvPr id="13" name="image2.png"/>
          <p:cNvPicPr>
            <a:picLocks noChangeAspect="1"/>
          </p:cNvPicPr>
          <p:nvPr userDrawn="1"/>
        </p:nvPicPr>
        <p:blipFill rotWithShape="1">
          <a:blip r:embed="rId5"/>
          <a:srcRect r="66076"/>
          <a:stretch/>
        </p:blipFill>
        <p:spPr>
          <a:xfrm>
            <a:off x="788670" y="6205199"/>
            <a:ext cx="594557" cy="5429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1654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9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416394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707600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D509D81-3708-43C2-9D2E-7CA631CBDF0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389804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Dept. of Game &amp; Multimedia Engineering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08150-B92D-4363-B80E-44202824046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485763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D9C591-7583-4ABF-BD5B-E78EFEB259D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863530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1268760"/>
            <a:ext cx="8219256" cy="51125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1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257" y="239706"/>
            <a:ext cx="8621486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257" y="1265464"/>
            <a:ext cx="8621486" cy="4906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18890" y="635442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59328" y="6354425"/>
            <a:ext cx="4198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11" y="6369981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image2.png"/>
          <p:cNvPicPr>
            <a:picLocks noChangeAspect="1"/>
          </p:cNvPicPr>
          <p:nvPr userDrawn="1"/>
        </p:nvPicPr>
        <p:blipFill rotWithShape="1">
          <a:blip r:embed="rId10"/>
          <a:srcRect r="66076"/>
          <a:stretch/>
        </p:blipFill>
        <p:spPr>
          <a:xfrm>
            <a:off x="564772" y="6281081"/>
            <a:ext cx="594557" cy="54292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 6"/>
          <p:cNvSpPr/>
          <p:nvPr userDrawn="1"/>
        </p:nvSpPr>
        <p:spPr>
          <a:xfrm>
            <a:off x="261257" y="1077861"/>
            <a:ext cx="7772400" cy="45719"/>
          </a:xfrm>
          <a:prstGeom prst="rect">
            <a:avLst/>
          </a:prstGeom>
          <a:blipFill dpi="0" rotWithShape="1">
            <a:blip r:embed="rId11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76478" b="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630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kern="1200" cap="all" baseline="0"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0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0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0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0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0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2.xml"/><Relationship Id="rId4" Type="http://schemas.openxmlformats.org/officeDocument/2006/relationships/image" Target="../media/image160.png"/></Relationships>
</file>

<file path=ppt/slides/_rels/slide1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70.png"/><Relationship Id="rId7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9" Type="http://schemas.openxmlformats.org/officeDocument/2006/relationships/comments" Target="../comments/comment13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4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5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6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7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8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hyperlink" Target="https://elixir.bootlin.com/linux/v4.5/source/include/linux/sched.h#L1389" TargetMode="External"/><Relationship Id="rId7" Type="http://schemas.openxmlformats.org/officeDocument/2006/relationships/hyperlink" Target="https://elixir.bootlin.com/linux/v4.5/source/lib/rbtree.c#L450" TargetMode="External"/><Relationship Id="rId2" Type="http://schemas.openxmlformats.org/officeDocument/2006/relationships/hyperlink" Target="https://elixir.bootlin.com/linux/v4.5/source/include/linux/sched.h#L1250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elixir.bootlin.com/linux/v4.5/source/kernel/sched/fair.c#L534" TargetMode="External"/><Relationship Id="rId5" Type="http://schemas.openxmlformats.org/officeDocument/2006/relationships/hyperlink" Target="https://elixir.bootlin.com/linux/v4.5/source/kernel/sched/fair.c#L3314" TargetMode="External"/><Relationship Id="rId4" Type="http://schemas.openxmlformats.org/officeDocument/2006/relationships/hyperlink" Target="https://elixir.bootlin.com/linux/v4.5/source/kernel/sched/fair.c#L5334" TargetMode="Externa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hyperlink" Target="https://elixir.bootlin.com/linux/v4.5/source/arch/ia64/include/asm/switch_to.h#L60" TargetMode="External"/><Relationship Id="rId2" Type="http://schemas.openxmlformats.org/officeDocument/2006/relationships/hyperlink" Target="https://elixir.bootlin.com/linux/v4.5/source/kernel/sched/core.c#L276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lixir.bootlin.com/linux/v4.5/source/arch/x86/kernel/process_64.c#L273" TargetMode="Externa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thevivekpandey.github.io/posts/2017-09-25-linux-system-calls.html" TargetMode="External"/><Relationship Id="rId1" Type="http://schemas.openxmlformats.org/officeDocument/2006/relationships/slideLayout" Target="../slideLayouts/slideLayout8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4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04.</a:t>
            </a:r>
            <a:br>
              <a:rPr lang="en-US" altLang="ko-KR" dirty="0"/>
            </a:br>
            <a:r>
              <a:rPr lang="en-US" altLang="ko-KR" dirty="0"/>
              <a:t>The Abstraction: The Process</a:t>
            </a:r>
            <a:endParaRPr 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buClr>
                <a:srgbClr val="D34817">
                  <a:lumMod val="75000"/>
                </a:srgbClr>
              </a:buClr>
            </a:pPr>
            <a:r>
              <a:rPr lang="ko-KR" altLang="en-US" dirty="0">
                <a:solidFill>
                  <a:prstClr val="black"/>
                </a:solidFill>
              </a:rPr>
              <a:t>임종범</a:t>
            </a:r>
            <a:endParaRPr lang="en-US" altLang="ko-KR" dirty="0">
              <a:solidFill>
                <a:prstClr val="black"/>
              </a:solidFill>
            </a:endParaRPr>
          </a:p>
          <a:p>
            <a:pPr lvl="0">
              <a:buClr>
                <a:srgbClr val="D34817">
                  <a:lumMod val="75000"/>
                </a:srgbClr>
              </a:buClr>
            </a:pPr>
            <a:r>
              <a:rPr lang="en-US" altLang="ko-KR" i="1" dirty="0">
                <a:solidFill>
                  <a:prstClr val="black"/>
                </a:solidFill>
                <a:latin typeface="Georgia" panose="02040502050405020303" pitchFamily="18" charset="0"/>
              </a:rPr>
              <a:t>jblim@kpu.ac.kr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828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State Transition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691681" y="1340968"/>
            <a:ext cx="1800200" cy="1800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Running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652120" y="1340968"/>
            <a:ext cx="1800200" cy="1800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Ready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563888" y="3933256"/>
            <a:ext cx="1800000" cy="1800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Blocked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666554" y="2215755"/>
            <a:ext cx="1841550" cy="0"/>
          </a:xfrm>
          <a:prstGeom prst="line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67249" y="1783707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Descheduled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51920" y="2431779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Scheduled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666554" y="2359771"/>
            <a:ext cx="1841550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80112" y="359470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I/O: done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H="1" flipV="1">
            <a:off x="3200824" y="3061810"/>
            <a:ext cx="651096" cy="943654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51720" y="359470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I/O: initiate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5256112" y="3117182"/>
            <a:ext cx="648000" cy="936000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7108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3789448"/>
            <a:ext cx="3181984" cy="298503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200" y="1268760"/>
            <a:ext cx="5770984" cy="5112568"/>
          </a:xfrm>
        </p:spPr>
        <p:txBody>
          <a:bodyPr/>
          <a:lstStyle/>
          <a:p>
            <a:r>
              <a:rPr lang="en-US" altLang="ko-KR" dirty="0"/>
              <a:t>Each unique interrupt and exception is represented by a vectors (aka interrupt vector).</a:t>
            </a:r>
          </a:p>
          <a:p>
            <a:pPr lvl="1"/>
            <a:r>
              <a:rPr lang="en-US" altLang="ko-KR" dirty="0"/>
              <a:t>CPU uses the vector to locate and execute the appropriate handler, also referred to as the interrupt service routine (ISR)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The x86 architecture supports an 8-bit interrupt vector (0 –255) </a:t>
            </a:r>
          </a:p>
          <a:p>
            <a:pPr lvl="1"/>
            <a:r>
              <a:rPr lang="en-US" altLang="ko-KR" dirty="0"/>
              <a:t>In multi-processor/core systems, there can be more than 256 unique interrupts. </a:t>
            </a:r>
          </a:p>
          <a:p>
            <a:pPr lvl="1"/>
            <a:r>
              <a:rPr lang="en-US" altLang="ko-KR" dirty="0"/>
              <a:t>Each logical processor supports 256 vectors.</a:t>
            </a:r>
          </a:p>
          <a:p>
            <a:pPr lvl="1"/>
            <a:endParaRPr lang="en-US" altLang="ko-KR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service routine (ISR)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062459" y="1088636"/>
          <a:ext cx="1175792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825479" y="768505"/>
            <a:ext cx="16281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Interrupt Vector</a:t>
            </a:r>
          </a:p>
        </p:txBody>
      </p:sp>
      <p:sp>
        <p:nvSpPr>
          <p:cNvPr id="9" name="Rectangle 8"/>
          <p:cNvSpPr/>
          <p:nvPr/>
        </p:nvSpPr>
        <p:spPr>
          <a:xfrm>
            <a:off x="8204577" y="1031341"/>
            <a:ext cx="458780" cy="2785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500"/>
              </a:lnSpc>
            </a:pPr>
            <a:r>
              <a:rPr lang="en-US" sz="1300" dirty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255</a:t>
            </a:r>
          </a:p>
          <a:p>
            <a:pPr>
              <a:lnSpc>
                <a:spcPts val="1500"/>
              </a:lnSpc>
            </a:pPr>
            <a:endParaRPr lang="en-US" sz="1300" dirty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500"/>
              </a:lnSpc>
            </a:pPr>
            <a:endParaRPr lang="en-US" sz="1300" dirty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500"/>
              </a:lnSpc>
            </a:pPr>
            <a:endParaRPr lang="en-US" sz="1300" dirty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500"/>
              </a:lnSpc>
            </a:pPr>
            <a:r>
              <a:rPr lang="en-US" sz="1300" dirty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ts val="1500"/>
              </a:lnSpc>
            </a:pPr>
            <a:r>
              <a:rPr lang="en-US" sz="1300" dirty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ts val="1500"/>
              </a:lnSpc>
            </a:pPr>
            <a:r>
              <a:rPr lang="en-US" sz="1300" dirty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ts val="1500"/>
              </a:lnSpc>
            </a:pPr>
            <a:r>
              <a:rPr lang="en-US" sz="1300" dirty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ts val="1500"/>
              </a:lnSpc>
            </a:pPr>
            <a:endParaRPr lang="en-US" sz="1300" dirty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500"/>
              </a:lnSpc>
            </a:pPr>
            <a:endParaRPr lang="en-US" sz="1300" dirty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500"/>
              </a:lnSpc>
            </a:pPr>
            <a:endParaRPr lang="en-US" sz="1300" dirty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500"/>
              </a:lnSpc>
            </a:pPr>
            <a:r>
              <a:rPr lang="en-US" sz="1300" dirty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  <a:p>
            <a:pPr>
              <a:lnSpc>
                <a:spcPts val="1500"/>
              </a:lnSpc>
            </a:pPr>
            <a:r>
              <a:rPr lang="en-US" sz="1300" dirty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  <a:p>
            <a:pPr>
              <a:lnSpc>
                <a:spcPts val="1500"/>
              </a:lnSpc>
            </a:pPr>
            <a:r>
              <a:rPr lang="en-US" sz="1300" dirty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300" dirty="0"/>
          </a:p>
        </p:txBody>
      </p:sp>
      <p:sp>
        <p:nvSpPr>
          <p:cNvPr id="10" name="Rectangle 9"/>
          <p:cNvSpPr/>
          <p:nvPr/>
        </p:nvSpPr>
        <p:spPr>
          <a:xfrm>
            <a:off x="6356626" y="6623878"/>
            <a:ext cx="2693502" cy="15060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1883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service routine (ISR)</a:t>
            </a:r>
          </a:p>
        </p:txBody>
      </p:sp>
      <p:sp>
        <p:nvSpPr>
          <p:cNvPr id="9" name="Rectangle 8"/>
          <p:cNvSpPr/>
          <p:nvPr/>
        </p:nvSpPr>
        <p:spPr>
          <a:xfrm>
            <a:off x="6444208" y="1318703"/>
            <a:ext cx="1224136" cy="49186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26824" y="943379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40352" y="5075456"/>
            <a:ext cx="10724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Divide by 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51878" y="5085184"/>
            <a:ext cx="1224136" cy="293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ISR 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51878" y="4600654"/>
            <a:ext cx="1224136" cy="293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ISR 50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40352" y="5716194"/>
            <a:ext cx="12591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Keyboard ISR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51878" y="5725922"/>
            <a:ext cx="1224136" cy="293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ISR 33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51878" y="3935520"/>
            <a:ext cx="1224136" cy="293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ISR 119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51878" y="2852936"/>
            <a:ext cx="1224136" cy="293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ISR 128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40352" y="1629093"/>
            <a:ext cx="1004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 Fault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51878" y="1638821"/>
            <a:ext cx="1224136" cy="293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ISR 14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53616" y="3172264"/>
            <a:ext cx="1224136" cy="29311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70973" y="3456859"/>
            <a:ext cx="13894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Vector of </a:t>
            </a:r>
          </a:p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Interrupt Event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89460" y="4421568"/>
            <a:ext cx="1810815" cy="42267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IDT Register (IDTR)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584844" y="1997061"/>
          <a:ext cx="1175792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5735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3072579" y="1443593"/>
            <a:ext cx="22237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Interrupt Descriptor Table</a:t>
            </a:r>
          </a:p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(IDT)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26962" y="1968950"/>
            <a:ext cx="968535" cy="2785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500"/>
              </a:lnSpc>
            </a:pPr>
            <a:r>
              <a:rPr lang="en-US" sz="1300" dirty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255 (FF h)</a:t>
            </a:r>
          </a:p>
          <a:p>
            <a:pPr>
              <a:lnSpc>
                <a:spcPts val="1500"/>
              </a:lnSpc>
            </a:pPr>
            <a:endParaRPr lang="en-US" sz="1300" dirty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500"/>
              </a:lnSpc>
            </a:pPr>
            <a:endParaRPr lang="en-US" sz="1300" dirty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500"/>
              </a:lnSpc>
            </a:pPr>
            <a:endParaRPr lang="en-US" sz="1300" dirty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500"/>
              </a:lnSpc>
            </a:pPr>
            <a:r>
              <a:rPr lang="en-US" sz="1300" dirty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128 (80 h)</a:t>
            </a:r>
          </a:p>
          <a:p>
            <a:pPr>
              <a:lnSpc>
                <a:spcPts val="1500"/>
              </a:lnSpc>
            </a:pPr>
            <a:endParaRPr lang="en-US" sz="1300" dirty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500"/>
              </a:lnSpc>
            </a:pPr>
            <a:r>
              <a:rPr lang="en-US" sz="1300" dirty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119 (77 h)</a:t>
            </a:r>
          </a:p>
          <a:p>
            <a:pPr>
              <a:lnSpc>
                <a:spcPts val="1500"/>
              </a:lnSpc>
            </a:pPr>
            <a:endParaRPr lang="en-US" sz="1300" dirty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500"/>
              </a:lnSpc>
            </a:pPr>
            <a:r>
              <a:rPr lang="en-US" sz="1300" dirty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50 (32 h)</a:t>
            </a:r>
          </a:p>
          <a:p>
            <a:pPr>
              <a:lnSpc>
                <a:spcPts val="1500"/>
              </a:lnSpc>
            </a:pPr>
            <a:r>
              <a:rPr lang="en-US" sz="1300" dirty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33 (21 h)</a:t>
            </a:r>
          </a:p>
          <a:p>
            <a:pPr>
              <a:lnSpc>
                <a:spcPts val="1500"/>
              </a:lnSpc>
            </a:pPr>
            <a:endParaRPr lang="en-US" sz="1300" dirty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500"/>
              </a:lnSpc>
            </a:pPr>
            <a:r>
              <a:rPr lang="en-US" sz="1300" dirty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 (0E h)</a:t>
            </a:r>
          </a:p>
          <a:p>
            <a:pPr>
              <a:lnSpc>
                <a:spcPts val="1500"/>
              </a:lnSpc>
            </a:pPr>
            <a:endParaRPr lang="en-US" sz="1300" dirty="0">
              <a:solidFill>
                <a:srgbClr val="33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500"/>
              </a:lnSpc>
            </a:pPr>
            <a:r>
              <a:rPr lang="en-US" sz="1300" dirty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sz="1300" dirty="0"/>
          </a:p>
        </p:txBody>
      </p:sp>
      <p:cxnSp>
        <p:nvCxnSpPr>
          <p:cNvPr id="33" name="Straight Arrow Connector 32"/>
          <p:cNvCxnSpPr>
            <a:stCxn id="25" idx="3"/>
          </p:cNvCxnSpPr>
          <p:nvPr/>
        </p:nvCxnSpPr>
        <p:spPr>
          <a:xfrm>
            <a:off x="2300275" y="4632907"/>
            <a:ext cx="1272209" cy="4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3"/>
          </p:cNvCxnSpPr>
          <p:nvPr/>
        </p:nvCxnSpPr>
        <p:spPr>
          <a:xfrm>
            <a:off x="1977752" y="3318819"/>
            <a:ext cx="1594732" cy="896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2" idx="1"/>
          </p:cNvCxnSpPr>
          <p:nvPr/>
        </p:nvCxnSpPr>
        <p:spPr>
          <a:xfrm flipV="1">
            <a:off x="4766553" y="1785376"/>
            <a:ext cx="1685325" cy="2446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1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 animBg="1"/>
      <p:bldP spid="27" grpId="0"/>
      <p:bldP spid="28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182879" y="1495256"/>
            <a:ext cx="3826768" cy="2592288"/>
          </a:xfrm>
        </p:spPr>
        <p:txBody>
          <a:bodyPr/>
          <a:lstStyle/>
          <a:p>
            <a:pPr indent="0">
              <a:spcBef>
                <a:spcPts val="600"/>
              </a:spcBef>
              <a:buNone/>
            </a:pPr>
            <a:r>
              <a:rPr lang="en-US" dirty="0"/>
              <a:t>MOV	EAX, [EBP+ECX]</a:t>
            </a:r>
          </a:p>
          <a:p>
            <a:pPr indent="0">
              <a:spcBef>
                <a:spcPts val="600"/>
              </a:spcBef>
              <a:buNone/>
            </a:pPr>
            <a:r>
              <a:rPr lang="en-US" dirty="0"/>
              <a:t>ADD	EAX, EBX</a:t>
            </a:r>
          </a:p>
          <a:p>
            <a:pPr indent="0">
              <a:spcBef>
                <a:spcPts val="600"/>
              </a:spcBef>
              <a:buNone/>
            </a:pPr>
            <a:r>
              <a:rPr lang="en-US" dirty="0"/>
              <a:t>DEC	ECX</a:t>
            </a:r>
          </a:p>
          <a:p>
            <a:pPr indent="0">
              <a:spcBef>
                <a:spcPts val="600"/>
              </a:spcBef>
              <a:buNone/>
            </a:pPr>
            <a:r>
              <a:rPr lang="en-US" dirty="0"/>
              <a:t>AND	EAX, ECX</a:t>
            </a:r>
          </a:p>
          <a:p>
            <a:pPr indent="0">
              <a:spcBef>
                <a:spcPts val="600"/>
              </a:spcBef>
              <a:buNone/>
            </a:pPr>
            <a:r>
              <a:rPr lang="en-US" dirty="0"/>
              <a:t>PUSH	EAX</a:t>
            </a:r>
          </a:p>
          <a:p>
            <a:pPr indent="0">
              <a:spcBef>
                <a:spcPts val="600"/>
              </a:spcBef>
              <a:buNone/>
            </a:pPr>
            <a:r>
              <a:rPr lang="en-US" dirty="0"/>
              <a:t>SUB	EDX, ECX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service routine (ISR)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78904" y="2541051"/>
            <a:ext cx="545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9046" y="2303294"/>
            <a:ext cx="1072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Interrupt</a:t>
            </a:r>
          </a:p>
          <a:p>
            <a:pPr algn="ctr"/>
            <a:r>
              <a:rPr lang="en-US" sz="1400" dirty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(Vector 33)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635896" y="1556792"/>
            <a:ext cx="2448272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635896" y="2564905"/>
            <a:ext cx="2448272" cy="158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187924" y="1556792"/>
            <a:ext cx="1728192" cy="268636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PUSH EAX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PUSH EBX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POP EBX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POP EAX</a:t>
            </a:r>
          </a:p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IRET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81379" y="1156682"/>
            <a:ext cx="9412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ISR 33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457200" y="4480910"/>
            <a:ext cx="8219256" cy="1900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180000" algn="l" defTabSz="914400" rtl="0" eaLnBrk="1" latinLnBrk="0" hangingPunct="1"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Char char="•"/>
              <a:defRPr sz="22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36000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7200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0800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44000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Upon entering an ISR, the processor automatically saves info about the state of the interrupted program:</a:t>
            </a:r>
          </a:p>
          <a:p>
            <a:pPr lvl="1"/>
            <a:r>
              <a:rPr lang="en-US" dirty="0">
                <a:latin typeface="+mn-lt"/>
              </a:rPr>
              <a:t>SS, SP, Flags, CS, IP, 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7600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</a:t>
            </a:r>
            <a:r>
              <a:rPr lang="en-US" dirty="0" err="1"/>
              <a:t>maskable</a:t>
            </a:r>
            <a:r>
              <a:rPr lang="en-US" dirty="0"/>
              <a:t> interrupt (NMI)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computer processor interrupt that cannot be ignored by standard interrupt masking techniques in the system</a:t>
            </a:r>
          </a:p>
          <a:p>
            <a:pPr lvl="1"/>
            <a:r>
              <a:rPr lang="en-US" dirty="0"/>
              <a:t>When response time is critical or when an interrupt should never be disabled during normal system operation</a:t>
            </a:r>
          </a:p>
          <a:p>
            <a:pPr lvl="1"/>
            <a:r>
              <a:rPr lang="en-US" dirty="0"/>
              <a:t>Typically used to signal attention for non-recoverable hardware errors</a:t>
            </a:r>
          </a:p>
          <a:p>
            <a:r>
              <a:rPr lang="en-US" dirty="0"/>
              <a:t>These errors include</a:t>
            </a:r>
          </a:p>
          <a:p>
            <a:pPr lvl="1"/>
            <a:r>
              <a:rPr lang="en-US" dirty="0"/>
              <a:t>Non-recoverable internal system chipset errors</a:t>
            </a:r>
          </a:p>
          <a:p>
            <a:pPr lvl="1"/>
            <a:r>
              <a:rPr lang="en-US" dirty="0"/>
              <a:t>Corruption in system memory such as parity and ECC errors</a:t>
            </a:r>
          </a:p>
          <a:p>
            <a:pPr lvl="1"/>
            <a:r>
              <a:rPr lang="en-US" dirty="0"/>
              <a:t>Data corruption detected on system and peripheral busses</a:t>
            </a:r>
          </a:p>
          <a:p>
            <a:r>
              <a:rPr lang="en-US" dirty="0"/>
              <a:t>From users</a:t>
            </a:r>
          </a:p>
          <a:p>
            <a:pPr lvl="1"/>
            <a:r>
              <a:rPr lang="en-US" dirty="0"/>
              <a:t>Hardware and software debugging interfaces</a:t>
            </a:r>
          </a:p>
          <a:p>
            <a:pPr lvl="1"/>
            <a:r>
              <a:rPr lang="en-US" dirty="0"/>
              <a:t>System reset buttons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0509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</a:t>
            </a:r>
            <a:r>
              <a:rPr lang="en-US" dirty="0" err="1"/>
              <a:t>maskable</a:t>
            </a:r>
            <a:r>
              <a:rPr lang="en-US" dirty="0"/>
              <a:t> interrupt (NMI)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442" y="1275697"/>
            <a:ext cx="8621486" cy="4906736"/>
          </a:xfrm>
        </p:spPr>
        <p:txBody>
          <a:bodyPr anchor="t"/>
          <a:lstStyle/>
          <a:p>
            <a:r>
              <a:rPr lang="en-US" dirty="0"/>
              <a:t>NMI Status Bits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036" y="3640851"/>
            <a:ext cx="5055019" cy="3171956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916" y="1629171"/>
          <a:ext cx="6096000" cy="20116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114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4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920">
                <a:tc>
                  <a:txBody>
                    <a:bodyPr/>
                    <a:lstStyle/>
                    <a:p>
                      <a:r>
                        <a:rPr lang="en-US" sz="1600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920">
                <a:tc>
                  <a:txBody>
                    <a:bodyPr/>
                    <a:lstStyle/>
                    <a:p>
                      <a:r>
                        <a:rPr lang="en-US" sz="1600" dirty="0"/>
                        <a:t>61h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=</a:t>
                      </a:r>
                      <a:r>
                        <a:rPr lang="en-US" sz="1600" baseline="0" dirty="0"/>
                        <a:t> RAM parity error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920">
                <a:tc>
                  <a:txBody>
                    <a:bodyPr/>
                    <a:lstStyle/>
                    <a:p>
                      <a:r>
                        <a:rPr lang="en-US" sz="1600" dirty="0"/>
                        <a:t>61h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= I/O Channel parity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920">
                <a:tc>
                  <a:txBody>
                    <a:bodyPr/>
                    <a:lstStyle/>
                    <a:p>
                      <a:r>
                        <a:rPr lang="en-US" sz="1600" dirty="0"/>
                        <a:t>461h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= Watchdog</a:t>
                      </a:r>
                      <a:r>
                        <a:rPr lang="en-US" sz="1600" baseline="0" dirty="0"/>
                        <a:t> timeout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920">
                <a:tc>
                  <a:txBody>
                    <a:bodyPr/>
                    <a:lstStyle/>
                    <a:p>
                      <a:r>
                        <a:rPr lang="en-US" sz="1600" dirty="0"/>
                        <a:t>461h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r>
                        <a:rPr lang="en-US" sz="1600" baseline="0" dirty="0"/>
                        <a:t> = Bus timeout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920">
                <a:tc>
                  <a:txBody>
                    <a:bodyPr/>
                    <a:lstStyle/>
                    <a:p>
                      <a:r>
                        <a:rPr lang="en-US" sz="1600" dirty="0"/>
                        <a:t>461h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= I/O port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30093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Problem 2: Switching Between Processes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can the OS </a:t>
            </a:r>
            <a:r>
              <a:rPr lang="en-US" altLang="ko-KR" dirty="0">
                <a:solidFill>
                  <a:srgbClr val="FF0000"/>
                </a:solidFill>
              </a:rPr>
              <a:t>regain control</a:t>
            </a:r>
            <a:r>
              <a:rPr lang="en-US" altLang="ko-KR" dirty="0"/>
              <a:t> of the CPU so that it can switch between </a:t>
            </a:r>
            <a:r>
              <a:rPr lang="en-US" altLang="ko-KR" i="1" dirty="0"/>
              <a:t>processes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A cooperative Approach: </a:t>
            </a:r>
            <a:r>
              <a:rPr lang="en-US" altLang="ko-KR" b="1" dirty="0"/>
              <a:t>Wait for system calls</a:t>
            </a:r>
          </a:p>
          <a:p>
            <a:pPr lvl="1"/>
            <a:r>
              <a:rPr lang="en-US" altLang="ko-KR" dirty="0"/>
              <a:t>A non-cooperative Approach: </a:t>
            </a:r>
            <a:r>
              <a:rPr lang="en-US" altLang="ko-KR" b="1" dirty="0"/>
              <a:t>The OS takes control</a:t>
            </a:r>
            <a:endParaRPr lang="ko-KR" altLang="en-US" b="1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39290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 cooperative Approach: Wait for system calls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Processes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periodically give up the CPU </a:t>
            </a:r>
            <a:r>
              <a:rPr lang="en-US" altLang="ko-KR" dirty="0"/>
              <a:t>by making </a:t>
            </a:r>
            <a:r>
              <a:rPr lang="en-US" altLang="ko-KR" b="1" dirty="0"/>
              <a:t>system calls </a:t>
            </a:r>
            <a:r>
              <a:rPr lang="en-US" altLang="ko-KR" dirty="0"/>
              <a:t>such as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OS decides to run some other task.</a:t>
            </a:r>
          </a:p>
          <a:p>
            <a:pPr lvl="1"/>
            <a:r>
              <a:rPr lang="en-US" altLang="ko-KR" dirty="0"/>
              <a:t>Application also transfer control to the OS when they do something illegal.</a:t>
            </a:r>
          </a:p>
          <a:p>
            <a:pPr lvl="2"/>
            <a:r>
              <a:rPr lang="en-US" altLang="ko-KR" dirty="0"/>
              <a:t>Divide by zero</a:t>
            </a:r>
          </a:p>
          <a:p>
            <a:pPr lvl="2"/>
            <a:r>
              <a:rPr lang="en-US" altLang="ko-KR" dirty="0"/>
              <a:t>Try to access memory that it shouldn’t be able to access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Ex) Early versions of the Macintosh OS, The old Xerox Alto system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547664" y="4496942"/>
            <a:ext cx="6192688" cy="1080120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process gets stuck in an infinite loop. </a:t>
            </a:r>
          </a:p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 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Reboot the machine</a:t>
            </a:r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65998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 Non-Cooperative Approach: OS Takes Control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 timer interrupt</a:t>
            </a:r>
          </a:p>
          <a:p>
            <a:pPr lvl="1"/>
            <a:r>
              <a:rPr lang="en-US" altLang="ko-KR" dirty="0"/>
              <a:t>During the boot sequence, the OS start the </a:t>
            </a:r>
            <a:r>
              <a:rPr lang="en-US" altLang="ko-KR" u="sng" dirty="0"/>
              <a:t>timer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timer </a:t>
            </a:r>
            <a:r>
              <a:rPr lang="en-US" altLang="ko-KR" u="sng" dirty="0"/>
              <a:t>raise an interrupt</a:t>
            </a:r>
            <a:r>
              <a:rPr lang="en-US" altLang="ko-KR" dirty="0"/>
              <a:t> every so many milliseconds.</a:t>
            </a:r>
          </a:p>
          <a:p>
            <a:pPr lvl="1"/>
            <a:r>
              <a:rPr lang="en-US" altLang="ko-KR" dirty="0"/>
              <a:t>When the interrupt is raised :</a:t>
            </a:r>
          </a:p>
          <a:p>
            <a:pPr lvl="2"/>
            <a:r>
              <a:rPr lang="en-US" altLang="ko-KR" dirty="0"/>
              <a:t>The currently running process is halted.</a:t>
            </a:r>
          </a:p>
          <a:p>
            <a:pPr lvl="2"/>
            <a:r>
              <a:rPr lang="en-US" altLang="ko-KR" dirty="0"/>
              <a:t>Save enough of the state of the program</a:t>
            </a:r>
          </a:p>
          <a:p>
            <a:pPr lvl="2"/>
            <a:r>
              <a:rPr lang="en-US" altLang="ko-KR" dirty="0"/>
              <a:t>A pre-configured interrupt handler in the OS runs.</a:t>
            </a:r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547664" y="4581128"/>
            <a:ext cx="6192688" cy="1080120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timer interrupt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gives OS the ability to </a:t>
            </a:r>
          </a:p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 again on a CPU.</a:t>
            </a:r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1211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Timers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Intel 8253/8254 - Programmable Interval Timers (PITs)</a:t>
            </a:r>
          </a:p>
          <a:p>
            <a:pPr lvl="1"/>
            <a:r>
              <a:rPr lang="en-US" dirty="0"/>
              <a:t>Timer 0 (System Timing): 1.1932 MHz</a:t>
            </a:r>
          </a:p>
          <a:p>
            <a:pPr lvl="1"/>
            <a:r>
              <a:rPr lang="en-US" dirty="0"/>
              <a:t>Timer 1 (DRAM Refresh): 1.1932 MHz</a:t>
            </a:r>
          </a:p>
          <a:p>
            <a:pPr lvl="1"/>
            <a:r>
              <a:rPr lang="en-US" dirty="0"/>
              <a:t>Timer 2 (General Use and Speaker): 1.1932 MHz</a:t>
            </a:r>
          </a:p>
          <a:p>
            <a:pPr lvl="1"/>
            <a:r>
              <a:rPr lang="en-US" dirty="0"/>
              <a:t>Timer 3 (Watchdog Timer): 298.3 KHz</a:t>
            </a:r>
          </a:p>
          <a:p>
            <a:pPr lvl="1"/>
            <a:r>
              <a:rPr lang="en-US" dirty="0"/>
              <a:t>Timer 4 (Not Implemented)</a:t>
            </a:r>
          </a:p>
          <a:p>
            <a:pPr lvl="1"/>
            <a:r>
              <a:rPr lang="en-US" dirty="0"/>
              <a:t>Timer 5 (CPU Speed Control)</a:t>
            </a:r>
          </a:p>
          <a:p>
            <a:r>
              <a:rPr lang="en-US" dirty="0"/>
              <a:t>Newer motherboards also include a counter through</a:t>
            </a:r>
          </a:p>
          <a:p>
            <a:pPr lvl="1"/>
            <a:r>
              <a:rPr lang="en-US" dirty="0"/>
              <a:t>Advanced Configuration and Power Interface (ACPI)</a:t>
            </a:r>
          </a:p>
          <a:p>
            <a:pPr lvl="1"/>
            <a:r>
              <a:rPr lang="en-US" dirty="0"/>
              <a:t>Local Advanced Programmable Interrupt Controller (Local APIC)</a:t>
            </a:r>
          </a:p>
          <a:p>
            <a:pPr lvl="1"/>
            <a:r>
              <a:rPr lang="en-US" dirty="0"/>
              <a:t>High Precision Event Timer</a:t>
            </a:r>
          </a:p>
          <a:p>
            <a:r>
              <a:rPr lang="en-US" dirty="0"/>
              <a:t>The CPU itself also provides the Time Stamp Counter (TSC)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29563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Saving and Restoring Context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Scheduler</a:t>
            </a:r>
            <a:r>
              <a:rPr lang="en-US" altLang="ko-KR" dirty="0"/>
              <a:t> makes a decision:</a:t>
            </a:r>
          </a:p>
          <a:p>
            <a:pPr lvl="1"/>
            <a:r>
              <a:rPr lang="en-US" altLang="ko-KR" dirty="0"/>
              <a:t>Whether to continue running the </a:t>
            </a:r>
            <a:r>
              <a:rPr lang="en-US" altLang="ko-KR" b="1" dirty="0"/>
              <a:t>current process</a:t>
            </a:r>
            <a:r>
              <a:rPr lang="en-US" altLang="ko-KR" dirty="0"/>
              <a:t>, or switch to a </a:t>
            </a:r>
            <a:r>
              <a:rPr lang="en-US" altLang="ko-KR" b="1" dirty="0"/>
              <a:t>different one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If the decision is made to switch, the OS executes </a:t>
            </a:r>
            <a:r>
              <a:rPr lang="en-US" altLang="ko-KR" u="sng" dirty="0"/>
              <a:t>context switch</a:t>
            </a:r>
            <a:r>
              <a:rPr lang="en-US" altLang="ko-KR" dirty="0"/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76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structures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has </a:t>
            </a:r>
            <a:r>
              <a:rPr lang="en-US" altLang="ko-KR" dirty="0">
                <a:solidFill>
                  <a:srgbClr val="0070C0"/>
                </a:solidFill>
              </a:rPr>
              <a:t>some key data structures </a:t>
            </a:r>
            <a:r>
              <a:rPr lang="en-US" altLang="ko-KR" dirty="0"/>
              <a:t>that track various relevant pieces of information.</a:t>
            </a:r>
          </a:p>
          <a:p>
            <a:pPr lvl="1"/>
            <a:r>
              <a:rPr lang="en-US" altLang="ko-KR" b="1" dirty="0"/>
              <a:t>Process list</a:t>
            </a:r>
          </a:p>
          <a:p>
            <a:pPr lvl="2"/>
            <a:r>
              <a:rPr lang="en-US" altLang="ko-KR" dirty="0"/>
              <a:t>Ready processes</a:t>
            </a:r>
          </a:p>
          <a:p>
            <a:pPr lvl="2"/>
            <a:r>
              <a:rPr lang="en-US" altLang="ko-KR" dirty="0"/>
              <a:t>Blocked processes</a:t>
            </a:r>
          </a:p>
          <a:p>
            <a:pPr lvl="2"/>
            <a:r>
              <a:rPr lang="en-US" altLang="ko-KR" dirty="0"/>
              <a:t>Current running process</a:t>
            </a:r>
          </a:p>
          <a:p>
            <a:pPr lvl="1"/>
            <a:r>
              <a:rPr lang="en-US" altLang="ko-KR" b="1" dirty="0"/>
              <a:t>Register context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Process Control Block (PCB)</a:t>
            </a:r>
          </a:p>
          <a:p>
            <a:pPr lvl="1"/>
            <a:r>
              <a:rPr lang="en-US" altLang="ko-KR" dirty="0"/>
              <a:t>A C-structure that contains information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about each process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96935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Context Switch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low-level piece of assembly code</a:t>
            </a:r>
          </a:p>
          <a:p>
            <a:pPr lvl="1"/>
            <a:r>
              <a:rPr lang="en-US" altLang="ko-KR" b="1" dirty="0"/>
              <a:t>Save a few register values </a:t>
            </a:r>
            <a:r>
              <a:rPr lang="en-US" altLang="ko-KR" dirty="0"/>
              <a:t>for the current process onto its kernel stack</a:t>
            </a:r>
          </a:p>
          <a:p>
            <a:pPr lvl="2"/>
            <a:r>
              <a:rPr lang="en-US" altLang="ko-KR" dirty="0"/>
              <a:t>General purpose registers</a:t>
            </a:r>
          </a:p>
          <a:p>
            <a:pPr lvl="2"/>
            <a:r>
              <a:rPr lang="en-US" altLang="ko-KR" dirty="0"/>
              <a:t>PC</a:t>
            </a:r>
          </a:p>
          <a:p>
            <a:pPr lvl="2"/>
            <a:r>
              <a:rPr lang="en-US" altLang="ko-KR" dirty="0"/>
              <a:t>Kernel stack pointer</a:t>
            </a:r>
          </a:p>
          <a:p>
            <a:pPr lvl="1"/>
            <a:r>
              <a:rPr lang="en-US" altLang="ko-KR" b="1" dirty="0"/>
              <a:t>Restore a few </a:t>
            </a:r>
            <a:r>
              <a:rPr lang="en-US" altLang="ko-KR" dirty="0"/>
              <a:t>for the soon-to-be-executing process from its kernel stack</a:t>
            </a:r>
          </a:p>
          <a:p>
            <a:pPr lvl="1"/>
            <a:r>
              <a:rPr lang="en-US" altLang="ko-KR" b="1" dirty="0"/>
              <a:t>Switch to the kernel stack </a:t>
            </a:r>
            <a:r>
              <a:rPr lang="en-US" altLang="ko-KR" dirty="0"/>
              <a:t>for the soon-to-be-executing process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0541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Limited Direction Execution Protocol (Timer interrupt)</a:t>
            </a:r>
            <a:endParaRPr lang="ko-KR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1070475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boot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07904" y="115932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683568" y="1593695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3568" y="1686711"/>
            <a:ext cx="231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initialize trap table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07904" y="1879406"/>
            <a:ext cx="2312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remember address of …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syscall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handler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timer handler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3568" y="3769617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run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07904" y="3875885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3568" y="4292837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88224" y="3769617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(user mode)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3568" y="2550807"/>
            <a:ext cx="231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start interrupt timer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07904" y="2796926"/>
            <a:ext cx="231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start timer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interrupt CPU in X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07904" y="4884578"/>
            <a:ext cx="2312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timer interrupt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save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(A) to k-stack(A)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move to kernel mode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jump to trap handler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79840" y="4308514"/>
            <a:ext cx="231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 A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3349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Limited Direction Execution Protocol (Timer interrupt)</a:t>
            </a:r>
            <a:endParaRPr lang="ko-KR" alt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1247199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run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07904" y="1353467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683568" y="1770419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88224" y="1247199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(user mode)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35647" y="1875526"/>
            <a:ext cx="119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(Cont.)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7192" y="2236147"/>
            <a:ext cx="34647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Handle the trap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Call switch() routine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save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(A) to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proc-struct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(A)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restore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(B) from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proc-struct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(B)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switch to k-stack(B)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return-from-trap (into B)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99520" y="3551455"/>
            <a:ext cx="34647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restore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(B) from k-stack(B)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move to user mode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jump to B’s PC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88224" y="4324379"/>
            <a:ext cx="2024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 B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19074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xv6 Context Switch Code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974333"/>
            <a:ext cx="7992888" cy="52629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# void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swtch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context **old,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context *new);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#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# Save current register context in old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# and then load register context from new.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5 .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globl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swtch</a:t>
            </a:r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swtch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Save old registers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4(%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put old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into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endParaRPr lang="en-US" altLang="ko-KR" sz="12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popl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0(%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save the old IP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4(%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and stack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8(%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and other registers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ecx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12(%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16(%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esi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20(%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edi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24(%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28(%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Load new registers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4(%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put new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ptr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into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endParaRPr lang="en-US" altLang="ko-KR" sz="12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28(%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restore other registers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24(%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edi</a:t>
            </a:r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20(%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esi</a:t>
            </a:r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16(%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edx</a:t>
            </a:r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12(%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ecx</a:t>
            </a:r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8(%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ebx</a:t>
            </a:r>
            <a:endParaRPr lang="en-US" altLang="ko-KR" sz="1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movl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4(%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), 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stack is switched here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pushl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0(%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eax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return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addr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put in place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28 	ret 	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 finally return into new </a:t>
            </a:r>
            <a:r>
              <a:rPr lang="en-US" altLang="ko-KR" sz="12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ctxt</a:t>
            </a:r>
            <a:endParaRPr lang="en-US" altLang="ko-KR" sz="12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38367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Worried About Concurrency?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happens if, during interrupt or trap handling, another interrupt occurs?</a:t>
            </a:r>
          </a:p>
          <a:p>
            <a:r>
              <a:rPr lang="en-US" altLang="ko-KR" dirty="0"/>
              <a:t>OS handles these situations:</a:t>
            </a:r>
          </a:p>
          <a:p>
            <a:pPr lvl="1"/>
            <a:r>
              <a:rPr lang="en-US" altLang="ko-KR" b="1" dirty="0"/>
              <a:t>Disable interrupts </a:t>
            </a:r>
            <a:r>
              <a:rPr lang="en-US" altLang="ko-KR" dirty="0"/>
              <a:t>during interrupt processing</a:t>
            </a:r>
          </a:p>
          <a:p>
            <a:pPr lvl="1"/>
            <a:r>
              <a:rPr lang="en-US" altLang="ko-KR" dirty="0"/>
              <a:t>Use a number of sophisticate </a:t>
            </a:r>
            <a:r>
              <a:rPr lang="en-US" altLang="ko-KR" b="1" dirty="0"/>
              <a:t>locking </a:t>
            </a:r>
            <a:r>
              <a:rPr lang="en-US" altLang="ko-KR" dirty="0"/>
              <a:t>schemes to protect concurrent access to internal data structures.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0475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Hardware vs. Software Context Switching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Context switching can be performed primarily by software or hardware</a:t>
            </a:r>
          </a:p>
          <a:p>
            <a:pPr lvl="1"/>
            <a:r>
              <a:rPr lang="en-US" altLang="ko-KR" dirty="0"/>
              <a:t>Hardware-based Context Switching</a:t>
            </a:r>
          </a:p>
          <a:p>
            <a:pPr lvl="2"/>
            <a:r>
              <a:rPr lang="en-US" altLang="ko-KR" dirty="0"/>
              <a:t>Use </a:t>
            </a:r>
            <a:r>
              <a:rPr lang="en-US" altLang="ko-KR" i="1" dirty="0"/>
              <a:t>Task State Segment</a:t>
            </a:r>
          </a:p>
          <a:p>
            <a:pPr lvl="2"/>
            <a:r>
              <a:rPr lang="en-US" altLang="ko-KR" dirty="0"/>
              <a:t>Does not save all the registers</a:t>
            </a:r>
          </a:p>
          <a:p>
            <a:pPr lvl="3"/>
            <a:r>
              <a:rPr lang="en-US" altLang="ko-KR" dirty="0"/>
              <a:t>Only general purpose registers</a:t>
            </a:r>
          </a:p>
          <a:p>
            <a:pPr lvl="3"/>
            <a:r>
              <a:rPr lang="en-US" altLang="ko-KR" dirty="0"/>
              <a:t>Not floating point registers</a:t>
            </a:r>
          </a:p>
          <a:p>
            <a:pPr lvl="2"/>
            <a:r>
              <a:rPr lang="en-US" altLang="ko-KR" dirty="0"/>
              <a:t>Slow!</a:t>
            </a:r>
          </a:p>
          <a:p>
            <a:pPr lvl="1"/>
            <a:r>
              <a:rPr lang="en-US" altLang="ko-KR" dirty="0"/>
              <a:t>Software-based Context Switching</a:t>
            </a:r>
          </a:p>
          <a:p>
            <a:pPr lvl="2"/>
            <a:r>
              <a:rPr lang="en-US" altLang="ko-KR" dirty="0"/>
              <a:t>Used by modern Operating Systems</a:t>
            </a:r>
          </a:p>
          <a:p>
            <a:pPr lvl="3"/>
            <a:r>
              <a:rPr lang="en-US" altLang="ko-KR" dirty="0"/>
              <a:t>Windows</a:t>
            </a:r>
          </a:p>
          <a:p>
            <a:pPr lvl="3"/>
            <a:r>
              <a:rPr lang="en-US" altLang="ko-KR" dirty="0"/>
              <a:t>Linux</a:t>
            </a:r>
          </a:p>
          <a:p>
            <a:pPr lvl="2"/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41030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Task-Related Data Structures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/>
              <a:t>Task-state segment (TSS)</a:t>
            </a:r>
          </a:p>
          <a:p>
            <a:pPr lvl="1"/>
            <a:r>
              <a:rPr lang="en-US" altLang="ko-KR" dirty="0"/>
              <a:t>The processor state information needed to restore a task is saved in this segment.</a:t>
            </a:r>
            <a:endParaRPr lang="ko-KR" altLang="ko-KR" dirty="0"/>
          </a:p>
          <a:p>
            <a:pPr lvl="0"/>
            <a:r>
              <a:rPr lang="en-US" altLang="ko-KR" dirty="0"/>
              <a:t>TSS descriptor</a:t>
            </a:r>
          </a:p>
          <a:p>
            <a:pPr lvl="1"/>
            <a:r>
              <a:rPr lang="en-US" altLang="ko-KR" dirty="0"/>
              <a:t>The TSS, like all other segments, is defined by a segment descriptor. TSS descriptors may only be placed in the GDT</a:t>
            </a:r>
          </a:p>
          <a:p>
            <a:pPr lvl="0"/>
            <a:r>
              <a:rPr lang="en-US" altLang="ko-KR" dirty="0"/>
              <a:t>Task-gate descriptor</a:t>
            </a:r>
          </a:p>
          <a:p>
            <a:pPr lvl="1"/>
            <a:r>
              <a:rPr lang="en-US" altLang="ko-KR" dirty="0"/>
              <a:t>A task-gate descriptor provides an indirect, protected reference to a task. It can be placed in the GDT, an LDT, or the IDT</a:t>
            </a:r>
            <a:endParaRPr lang="ko-KR" altLang="ko-KR" dirty="0"/>
          </a:p>
          <a:p>
            <a:pPr lvl="0"/>
            <a:r>
              <a:rPr lang="en-US" altLang="ko-KR" dirty="0"/>
              <a:t>Task register</a:t>
            </a:r>
          </a:p>
          <a:p>
            <a:pPr lvl="1"/>
            <a:r>
              <a:rPr lang="en-US" altLang="ko-KR" dirty="0"/>
              <a:t>The task register holds the 16-bit segment selector and the entire segment descriptor.</a:t>
            </a:r>
            <a:endParaRPr lang="ko-KR" altLang="ko-KR" dirty="0"/>
          </a:p>
          <a:p>
            <a:r>
              <a:rPr lang="en-US" altLang="ko-KR" dirty="0"/>
              <a:t>NT flag in the EFLAGS register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19215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/>
              <a:t>Task-state segment (TSS)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75" y="1371600"/>
            <a:ext cx="427985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05113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/>
              <a:t>TSS descriptor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1676400"/>
            <a:ext cx="7248525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57190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/>
              <a:t>Task-gate descriptor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524000"/>
            <a:ext cx="6073561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180" y="3810000"/>
            <a:ext cx="4957762" cy="2224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891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Example) The xv6 kernel </a:t>
            </a:r>
            <a:r>
              <a:rPr lang="en-US" altLang="ko-KR" dirty="0" err="1"/>
              <a:t>Proc</a:t>
            </a:r>
            <a:r>
              <a:rPr lang="en-US" altLang="ko-KR" dirty="0"/>
              <a:t> Structure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1248430"/>
            <a:ext cx="7992888" cy="40318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the registers xv6 will save and restore</a:t>
            </a: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to stop and subsequently restart a process</a:t>
            </a:r>
          </a:p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context {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eip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Index pointer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esp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Stack pointer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Called the base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ecx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Called the counter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edx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Called the data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esi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Source index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edi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Destination index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ebp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Stack base pointer register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};</a:t>
            </a:r>
          </a:p>
          <a:p>
            <a:endParaRPr lang="en-US" altLang="ko-KR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the different states a process can be in</a:t>
            </a:r>
          </a:p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enum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proc_state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 UNUSED, EMBRYO, SLEEPING,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   RUNNABLE, RUNNING, ZOMBIE };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6696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710" y="1221187"/>
            <a:ext cx="4786581" cy="499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1459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/>
              <a:t>Task register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811" y="1409700"/>
            <a:ext cx="4850378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0048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Eflags</a:t>
            </a:r>
            <a:r>
              <a:rPr lang="en-US" dirty="0"/>
              <a:t>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121" y="1447873"/>
            <a:ext cx="5895758" cy="396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1039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Events that Cause a Task Switch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CS portion of a Far Call/Far jump branch target address selects TSS descriptor in GDT</a:t>
            </a:r>
          </a:p>
          <a:p>
            <a:r>
              <a:rPr lang="en-US" altLang="ko-KR" dirty="0"/>
              <a:t>The CS portion of a Far Call/Far jump selects Task Gate descriptor in the GDT or LDT</a:t>
            </a:r>
          </a:p>
          <a:p>
            <a:r>
              <a:rPr lang="en-US" altLang="ko-KR" dirty="0"/>
              <a:t>INT </a:t>
            </a:r>
            <a:r>
              <a:rPr lang="en-US" altLang="ko-KR" i="1" dirty="0" err="1"/>
              <a:t>nn</a:t>
            </a:r>
            <a:r>
              <a:rPr lang="en-US" altLang="ko-KR" dirty="0"/>
              <a:t> where </a:t>
            </a:r>
            <a:r>
              <a:rPr lang="en-US" altLang="ko-KR" i="1" dirty="0" err="1"/>
              <a:t>nn</a:t>
            </a:r>
            <a:r>
              <a:rPr lang="en-US" altLang="ko-KR" dirty="0"/>
              <a:t> selects a Task Gate in IDT</a:t>
            </a:r>
          </a:p>
          <a:p>
            <a:r>
              <a:rPr lang="en-US" altLang="ko-KR" dirty="0"/>
              <a:t>Hardware interrupt selects a Task Gate in IDT</a:t>
            </a:r>
          </a:p>
          <a:p>
            <a:r>
              <a:rPr lang="en-US" altLang="ko-KR" dirty="0"/>
              <a:t>Software exception selects a Task Gate in IDT</a:t>
            </a:r>
          </a:p>
          <a:p>
            <a:r>
              <a:rPr lang="en-US" altLang="ko-KR" dirty="0"/>
              <a:t>IRET execution when </a:t>
            </a:r>
            <a:r>
              <a:rPr lang="en-US" altLang="ko-KR" dirty="0" err="1"/>
              <a:t>Eflags</a:t>
            </a:r>
            <a:r>
              <a:rPr lang="en-US" altLang="ko-KR" dirty="0"/>
              <a:t>[NT] bit set</a:t>
            </a:r>
          </a:p>
          <a:p>
            <a:endParaRPr lang="en-US" altLang="ko-K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66644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49944" y="2209564"/>
            <a:ext cx="2192122" cy="163121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switch() means that (in this context) OS determined context switching</a:t>
            </a:r>
          </a:p>
          <a:p>
            <a:r>
              <a:rPr lang="en-US" sz="1600" dirty="0">
                <a:solidFill>
                  <a:prstClr val="black"/>
                </a:solidFill>
              </a:rPr>
              <a:t>(i.e., not actual code for processes)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n-lt"/>
              </a:rPr>
              <a:t>Dept. of Game &amp; Multimedia Engineering</a:t>
            </a:r>
            <a:endParaRPr lang="en-US" dirty="0">
              <a:latin typeface="+mn-lt"/>
            </a:endParaRPr>
          </a:p>
        </p:txBody>
      </p:sp>
      <p:sp>
        <p:nvSpPr>
          <p:cNvPr id="41" name="Left Brace 40"/>
          <p:cNvSpPr/>
          <p:nvPr/>
        </p:nvSpPr>
        <p:spPr>
          <a:xfrm>
            <a:off x="6142858" y="399538"/>
            <a:ext cx="282633" cy="513697"/>
          </a:xfrm>
          <a:prstGeom prst="leftBrace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622388"/>
              </p:ext>
            </p:extLst>
          </p:nvPr>
        </p:nvGraphicFramePr>
        <p:xfrm>
          <a:off x="6475609" y="398967"/>
          <a:ext cx="2141817" cy="2401956"/>
        </p:xfrm>
        <a:graphic>
          <a:graphicData uri="http://schemas.openxmlformats.org/drawingml/2006/table">
            <a:tbl>
              <a:tblPr bandRow="1"/>
              <a:tblGrid>
                <a:gridCol w="2141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19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Top</a:t>
                      </a:r>
                      <a:r>
                        <a:rPr lang="en-US" sz="1600" baseline="0" dirty="0"/>
                        <a:t> Frame</a:t>
                      </a:r>
                      <a:endParaRPr lang="en-US" sz="16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9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/>
                        <a:t>Return </a:t>
                      </a:r>
                      <a:r>
                        <a:rPr lang="en-US" sz="1600" dirty="0" err="1"/>
                        <a:t>addr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9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/>
                        <a:t>Saved</a:t>
                      </a:r>
                      <a:r>
                        <a:rPr lang="en-US" sz="1600" baseline="0" dirty="0"/>
                        <a:t> EAX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9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/>
                        <a:t>…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9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/>
                        <a:t>Saved</a:t>
                      </a:r>
                      <a:r>
                        <a:rPr lang="en-US" sz="1600" baseline="0" dirty="0"/>
                        <a:t> EDX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9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6566847" y="-572"/>
            <a:ext cx="2196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b="1" dirty="0">
                <a:solidFill>
                  <a:prstClr val="black"/>
                </a:solidFill>
              </a:rPr>
              <a:t>Process 1’s Stack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508236" y="1364004"/>
            <a:ext cx="991986" cy="277091"/>
          </a:xfrm>
          <a:prstGeom prst="rect">
            <a:avLst/>
          </a:prstGeom>
          <a:solidFill>
            <a:srgbClr val="D0D8E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537109" y="984525"/>
            <a:ext cx="1026499" cy="277091"/>
          </a:xfrm>
          <a:prstGeom prst="rect">
            <a:avLst/>
          </a:prstGeom>
          <a:solidFill>
            <a:srgbClr val="E9EDF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08236" y="1743483"/>
            <a:ext cx="1116710" cy="277091"/>
          </a:xfrm>
          <a:prstGeom prst="rect">
            <a:avLst/>
          </a:prstGeom>
          <a:solidFill>
            <a:srgbClr val="E9EDF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7" name="Left Brace 46"/>
          <p:cNvSpPr/>
          <p:nvPr/>
        </p:nvSpPr>
        <p:spPr>
          <a:xfrm>
            <a:off x="6138652" y="4362664"/>
            <a:ext cx="282633" cy="513697"/>
          </a:xfrm>
          <a:prstGeom prst="leftBrace">
            <a:avLst/>
          </a:prstGeom>
          <a:noFill/>
          <a:ln w="38100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945647"/>
              </p:ext>
            </p:extLst>
          </p:nvPr>
        </p:nvGraphicFramePr>
        <p:xfrm>
          <a:off x="6471403" y="4362093"/>
          <a:ext cx="2141817" cy="2401956"/>
        </p:xfrm>
        <a:graphic>
          <a:graphicData uri="http://schemas.openxmlformats.org/drawingml/2006/table">
            <a:tbl>
              <a:tblPr bandRow="1"/>
              <a:tblGrid>
                <a:gridCol w="2141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19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Top</a:t>
                      </a:r>
                      <a:r>
                        <a:rPr lang="en-US" sz="1600" baseline="0" dirty="0"/>
                        <a:t> Frame</a:t>
                      </a:r>
                      <a:endParaRPr lang="en-US" sz="16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9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/>
                        <a:t>Return </a:t>
                      </a:r>
                      <a:r>
                        <a:rPr lang="en-US" sz="1600" dirty="0" err="1"/>
                        <a:t>addr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9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/>
                        <a:t>Saved</a:t>
                      </a:r>
                      <a:r>
                        <a:rPr lang="en-US" sz="1600" baseline="0" dirty="0"/>
                        <a:t> EAX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9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/>
                        <a:t>…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9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/>
                        <a:t>Saved</a:t>
                      </a:r>
                      <a:r>
                        <a:rPr lang="en-US" sz="1600" baseline="0" dirty="0"/>
                        <a:t> EDX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9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6562641" y="3962554"/>
            <a:ext cx="2196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b="1" dirty="0">
                <a:solidFill>
                  <a:prstClr val="black"/>
                </a:solidFill>
              </a:rPr>
              <a:t>Process 2’s Stack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2734398" y="1502549"/>
            <a:ext cx="2589205" cy="3602505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858838" algn="l"/>
                <a:tab pos="182880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&lt;switch&gt;: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7145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	push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eax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7145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	push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ebx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7145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	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7145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	push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edx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7145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mov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    [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cur_esp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],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esp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7145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mov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esp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, [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saved_esp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7145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	pop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edx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7145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	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7145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	pop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ebx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7145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	pop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eax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7145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rPr>
              <a:t>	ret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131251"/>
              </p:ext>
            </p:extLst>
          </p:nvPr>
        </p:nvGraphicFramePr>
        <p:xfrm>
          <a:off x="6458460" y="3148677"/>
          <a:ext cx="2161921" cy="741680"/>
        </p:xfrm>
        <a:graphic>
          <a:graphicData uri="http://schemas.openxmlformats.org/drawingml/2006/table">
            <a:tbl>
              <a:tblPr bandRow="1"/>
              <a:tblGrid>
                <a:gridCol w="2161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/>
                        <a:t>Saved ESP for Process 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dirty="0"/>
                        <a:t>Saved ESP for</a:t>
                      </a:r>
                      <a:r>
                        <a:rPr lang="en-US" sz="1600" baseline="0" dirty="0"/>
                        <a:t> Process 2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" name="Line 8"/>
          <p:cNvSpPr>
            <a:spLocks noChangeShapeType="1"/>
          </p:cNvSpPr>
          <p:nvPr/>
        </p:nvSpPr>
        <p:spPr bwMode="auto">
          <a:xfrm>
            <a:off x="6466863" y="281448"/>
            <a:ext cx="0" cy="6518363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3" name="Line 9"/>
          <p:cNvSpPr>
            <a:spLocks noChangeShapeType="1"/>
          </p:cNvSpPr>
          <p:nvPr/>
        </p:nvSpPr>
        <p:spPr bwMode="auto">
          <a:xfrm>
            <a:off x="8620381" y="322665"/>
            <a:ext cx="0" cy="6477146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795075" y="2779534"/>
            <a:ext cx="1596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b="1" dirty="0">
                <a:solidFill>
                  <a:prstClr val="black"/>
                </a:solidFill>
              </a:rPr>
              <a:t>OS Memory</a:t>
            </a:r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683164" y="427599"/>
            <a:ext cx="1666570" cy="1113853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858838" algn="l"/>
                <a:tab pos="18288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a = b + 1;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858838" algn="l"/>
                <a:tab pos="18288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switch();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858838" algn="l"/>
                <a:tab pos="182880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b--;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51249" y="27489"/>
            <a:ext cx="2116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b="1" dirty="0">
                <a:solidFill>
                  <a:prstClr val="black"/>
                </a:solidFill>
              </a:rPr>
              <a:t>Process 1’s Code</a:t>
            </a:r>
          </a:p>
        </p:txBody>
      </p:sp>
      <p:sp>
        <p:nvSpPr>
          <p:cNvPr id="57" name="Content Placeholder 2"/>
          <p:cNvSpPr txBox="1">
            <a:spLocks/>
          </p:cNvSpPr>
          <p:nvPr/>
        </p:nvSpPr>
        <p:spPr>
          <a:xfrm>
            <a:off x="628837" y="5040892"/>
            <a:ext cx="1871628" cy="1728582"/>
          </a:xfrm>
          <a:prstGeom prst="rect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858838" algn="l"/>
                <a:tab pos="182880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puts(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my_str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858838" algn="l"/>
                <a:tab pos="182880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switch();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858838" algn="l"/>
                <a:tab pos="182880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my_str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[0] = ‘\n’;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858838" algn="l"/>
                <a:tab pos="182880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strlen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my_str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858838" algn="l"/>
                <a:tab pos="1828800" algn="l"/>
              </a:tabLst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switch();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99451" y="4616988"/>
            <a:ext cx="2116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b="1" dirty="0">
                <a:solidFill>
                  <a:prstClr val="black"/>
                </a:solidFill>
              </a:rPr>
              <a:t>Process 2’s Code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508236" y="2103937"/>
            <a:ext cx="991986" cy="277091"/>
          </a:xfrm>
          <a:prstGeom prst="rect">
            <a:avLst/>
          </a:prstGeom>
          <a:solidFill>
            <a:srgbClr val="D0D8E8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537109" y="3190760"/>
            <a:ext cx="1979080" cy="277091"/>
          </a:xfrm>
          <a:prstGeom prst="rect">
            <a:avLst/>
          </a:prstGeom>
          <a:solidFill>
            <a:srgbClr val="D8D3E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1" name="Right Arrow 60"/>
          <p:cNvSpPr/>
          <p:nvPr/>
        </p:nvSpPr>
        <p:spPr>
          <a:xfrm>
            <a:off x="5724259" y="564098"/>
            <a:ext cx="742604" cy="604059"/>
          </a:xfrm>
          <a:prstGeom prst="rightArrow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ESP</a:t>
            </a:r>
          </a:p>
        </p:txBody>
      </p:sp>
      <p:sp>
        <p:nvSpPr>
          <p:cNvPr id="62" name="Right Arrow 61"/>
          <p:cNvSpPr/>
          <p:nvPr/>
        </p:nvSpPr>
        <p:spPr>
          <a:xfrm>
            <a:off x="41827" y="322665"/>
            <a:ext cx="668180" cy="604059"/>
          </a:xfrm>
          <a:prstGeom prst="rightArrow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EIP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489429" y="1102439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b="1" dirty="0">
                <a:solidFill>
                  <a:prstClr val="black"/>
                </a:solidFill>
              </a:rPr>
              <a:t>OS Code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818886" y="1812175"/>
            <a:ext cx="2340548" cy="1208116"/>
          </a:xfrm>
          <a:prstGeom prst="rect">
            <a:avLst/>
          </a:prstGeom>
          <a:noFill/>
          <a:ln w="571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818886" y="3020291"/>
            <a:ext cx="2440299" cy="283510"/>
          </a:xfrm>
          <a:prstGeom prst="rect">
            <a:avLst/>
          </a:prstGeom>
          <a:noFill/>
          <a:ln w="571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839331" y="3303801"/>
            <a:ext cx="2420338" cy="283510"/>
          </a:xfrm>
          <a:prstGeom prst="rect">
            <a:avLst/>
          </a:prstGeom>
          <a:noFill/>
          <a:ln w="571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839331" y="3586759"/>
            <a:ext cx="2340548" cy="1168121"/>
          </a:xfrm>
          <a:prstGeom prst="rect">
            <a:avLst/>
          </a:prstGeom>
          <a:noFill/>
          <a:ln w="571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839331" y="4751232"/>
            <a:ext cx="2340548" cy="283510"/>
          </a:xfrm>
          <a:prstGeom prst="rect">
            <a:avLst/>
          </a:prstGeom>
          <a:noFill/>
          <a:ln w="571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524429" y="3559911"/>
            <a:ext cx="1979080" cy="277091"/>
          </a:xfrm>
          <a:prstGeom prst="rect">
            <a:avLst/>
          </a:prstGeom>
          <a:solidFill>
            <a:srgbClr val="EDEA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524429" y="4960966"/>
            <a:ext cx="1979080" cy="277091"/>
          </a:xfrm>
          <a:prstGeom prst="rect">
            <a:avLst/>
          </a:prstGeom>
          <a:solidFill>
            <a:srgbClr val="EFF3E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519859" y="5316839"/>
            <a:ext cx="1979080" cy="277091"/>
          </a:xfrm>
          <a:prstGeom prst="rect">
            <a:avLst/>
          </a:prstGeom>
          <a:solidFill>
            <a:srgbClr val="DEE7D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519859" y="5697813"/>
            <a:ext cx="1979080" cy="277091"/>
          </a:xfrm>
          <a:prstGeom prst="rect">
            <a:avLst/>
          </a:prstGeom>
          <a:solidFill>
            <a:srgbClr val="EFF3EA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526089" y="6062161"/>
            <a:ext cx="1979080" cy="277091"/>
          </a:xfrm>
          <a:prstGeom prst="rect">
            <a:avLst/>
          </a:prstGeom>
          <a:solidFill>
            <a:srgbClr val="DEE7D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4" name="Freeform 73"/>
          <p:cNvSpPr/>
          <p:nvPr/>
        </p:nvSpPr>
        <p:spPr>
          <a:xfrm>
            <a:off x="8672941" y="2205644"/>
            <a:ext cx="328422" cy="1124989"/>
          </a:xfrm>
          <a:custGeom>
            <a:avLst/>
            <a:gdLst>
              <a:gd name="connsiteX0" fmla="*/ 0 w 221672"/>
              <a:gd name="connsiteY0" fmla="*/ 1136073 h 1136073"/>
              <a:gd name="connsiteX1" fmla="*/ 221672 w 221672"/>
              <a:gd name="connsiteY1" fmla="*/ 1136073 h 1136073"/>
              <a:gd name="connsiteX2" fmla="*/ 221672 w 221672"/>
              <a:gd name="connsiteY2" fmla="*/ 11084 h 1136073"/>
              <a:gd name="connsiteX3" fmla="*/ 72043 w 221672"/>
              <a:gd name="connsiteY3" fmla="*/ 11084 h 1136073"/>
              <a:gd name="connsiteX4" fmla="*/ 72043 w 221672"/>
              <a:gd name="connsiteY4" fmla="*/ 0 h 1136073"/>
              <a:gd name="connsiteX0" fmla="*/ 0 w 221672"/>
              <a:gd name="connsiteY0" fmla="*/ 1124989 h 1124989"/>
              <a:gd name="connsiteX1" fmla="*/ 221672 w 221672"/>
              <a:gd name="connsiteY1" fmla="*/ 1124989 h 1124989"/>
              <a:gd name="connsiteX2" fmla="*/ 221672 w 221672"/>
              <a:gd name="connsiteY2" fmla="*/ 0 h 1124989"/>
              <a:gd name="connsiteX3" fmla="*/ 72043 w 221672"/>
              <a:gd name="connsiteY3" fmla="*/ 0 h 1124989"/>
              <a:gd name="connsiteX4" fmla="*/ 26607 w 221672"/>
              <a:gd name="connsiteY4" fmla="*/ 5955 h 11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672" h="1124989">
                <a:moveTo>
                  <a:pt x="0" y="1124989"/>
                </a:moveTo>
                <a:lnTo>
                  <a:pt x="221672" y="1124989"/>
                </a:lnTo>
                <a:lnTo>
                  <a:pt x="221672" y="0"/>
                </a:lnTo>
                <a:lnTo>
                  <a:pt x="72043" y="0"/>
                </a:lnTo>
                <a:lnTo>
                  <a:pt x="26607" y="5955"/>
                </a:lnTo>
              </a:path>
            </a:pathLst>
          </a:custGeom>
          <a:noFill/>
          <a:ln w="38100" cap="flat" cmpd="sng" algn="ctr">
            <a:solidFill>
              <a:srgbClr val="4F81BD">
                <a:shade val="50000"/>
              </a:srgbClr>
            </a:solidFill>
            <a:prstDash val="solid"/>
            <a:headEnd type="none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5" name="Freeform 74"/>
          <p:cNvSpPr/>
          <p:nvPr/>
        </p:nvSpPr>
        <p:spPr>
          <a:xfrm flipV="1">
            <a:off x="8672940" y="3703036"/>
            <a:ext cx="320555" cy="2533058"/>
          </a:xfrm>
          <a:custGeom>
            <a:avLst/>
            <a:gdLst>
              <a:gd name="connsiteX0" fmla="*/ 0 w 221672"/>
              <a:gd name="connsiteY0" fmla="*/ 1136073 h 1136073"/>
              <a:gd name="connsiteX1" fmla="*/ 221672 w 221672"/>
              <a:gd name="connsiteY1" fmla="*/ 1136073 h 1136073"/>
              <a:gd name="connsiteX2" fmla="*/ 221672 w 221672"/>
              <a:gd name="connsiteY2" fmla="*/ 11084 h 1136073"/>
              <a:gd name="connsiteX3" fmla="*/ 72043 w 221672"/>
              <a:gd name="connsiteY3" fmla="*/ 11084 h 1136073"/>
              <a:gd name="connsiteX4" fmla="*/ 72043 w 221672"/>
              <a:gd name="connsiteY4" fmla="*/ 0 h 1136073"/>
              <a:gd name="connsiteX0" fmla="*/ 0 w 221672"/>
              <a:gd name="connsiteY0" fmla="*/ 1124989 h 1124989"/>
              <a:gd name="connsiteX1" fmla="*/ 221672 w 221672"/>
              <a:gd name="connsiteY1" fmla="*/ 1124989 h 1124989"/>
              <a:gd name="connsiteX2" fmla="*/ 221672 w 221672"/>
              <a:gd name="connsiteY2" fmla="*/ 0 h 1124989"/>
              <a:gd name="connsiteX3" fmla="*/ 72043 w 221672"/>
              <a:gd name="connsiteY3" fmla="*/ 0 h 1124989"/>
              <a:gd name="connsiteX4" fmla="*/ 26607 w 221672"/>
              <a:gd name="connsiteY4" fmla="*/ 5955 h 112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672" h="1124989">
                <a:moveTo>
                  <a:pt x="0" y="1124989"/>
                </a:moveTo>
                <a:lnTo>
                  <a:pt x="221672" y="1124989"/>
                </a:lnTo>
                <a:lnTo>
                  <a:pt x="221672" y="0"/>
                </a:lnTo>
                <a:lnTo>
                  <a:pt x="72043" y="0"/>
                </a:lnTo>
                <a:lnTo>
                  <a:pt x="26607" y="5955"/>
                </a:lnTo>
              </a:path>
            </a:pathLst>
          </a:custGeom>
          <a:noFill/>
          <a:ln w="38100" cap="flat" cmpd="sng" algn="ctr">
            <a:solidFill>
              <a:srgbClr val="4F81BD">
                <a:shade val="50000"/>
              </a:srgbClr>
            </a:solidFill>
            <a:prstDash val="solid"/>
            <a:headEnd type="none"/>
            <a:tailEnd type="triangl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124</a:t>
            </a:fld>
            <a:endParaRPr lang="en-US" dirty="0"/>
          </a:p>
        </p:txBody>
      </p:sp>
      <p:cxnSp>
        <p:nvCxnSpPr>
          <p:cNvPr id="5" name="Straight Arrow Connector 4"/>
          <p:cNvCxnSpPr>
            <a:stCxn id="10" idx="0"/>
          </p:cNvCxnSpPr>
          <p:nvPr/>
        </p:nvCxnSpPr>
        <p:spPr>
          <a:xfrm flipH="1" flipV="1">
            <a:off x="1216404" y="1048625"/>
            <a:ext cx="229601" cy="116093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0" idx="2"/>
          </p:cNvCxnSpPr>
          <p:nvPr/>
        </p:nvCxnSpPr>
        <p:spPr>
          <a:xfrm flipH="1">
            <a:off x="1101170" y="3840780"/>
            <a:ext cx="344835" cy="157850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22222E-6 L -2.22222E-6 0.04422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3.33333E-6 0.03449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04422 L 0.23177 0.20371 " pathEditMode="relative" rAng="0" ptsTypes="AA">
                                      <p:cBhvr>
                                        <p:cTn id="17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80" y="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3449 L 3.33333E-6 0.20694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1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177 0.20371 L 0.23038 0.36482 " pathEditMode="relative" rAng="0" ptsTypes="AA">
                                      <p:cBhvr>
                                        <p:cTn id="4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38 0.36482 L 0.23038 0.41459 " pathEditMode="relative" rAng="0" ptsTypes="AA">
                                      <p:cBhvr>
                                        <p:cTn id="6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50"/>
                            </p:stCondLst>
                            <p:childTnLst>
                              <p:par>
                                <p:cTn id="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20694 L 3.33333E-6 0.77893 " pathEditMode="relative" rAng="0" ptsTypes="AA">
                                      <p:cBhvr>
                                        <p:cTn id="71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38 0.41459 L 0.23038 0.45857 " pathEditMode="relative" rAng="0" ptsTypes="AA">
                                      <p:cBhvr>
                                        <p:cTn id="79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50"/>
                            </p:stCondLst>
                            <p:childTnLst>
                              <p:par>
                                <p:cTn id="8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77893 L 3.33333E-6 0.61828 " pathEditMode="relative" rAng="0" ptsTypes="AA">
                                      <p:cBhvr>
                                        <p:cTn id="87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38 0.45857 L 0.23038 0.6257 " pathEditMode="relative" rAng="0" ptsTypes="AA">
                                      <p:cBhvr>
                                        <p:cTn id="95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250"/>
                            </p:stCondLst>
                            <p:childTnLst>
                              <p:par>
                                <p:cTn id="9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61828 L 3.33333E-6 0.57778 " pathEditMode="relative" rAng="0" ptsTypes="AA">
                                      <p:cBhvr>
                                        <p:cTn id="103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"/>
                            </p:stCondLst>
                            <p:childTnLst>
                              <p:par>
                                <p:cTn id="105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250"/>
                            </p:stCondLst>
                            <p:childTnLst>
                              <p:par>
                                <p:cTn id="109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38 0.6257 L 0.00139 0.77199 " pathEditMode="relative" rAng="0" ptsTypes="AA">
                                      <p:cBhvr>
                                        <p:cTn id="110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58" y="7315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77199 L 0.00156 0.86898 " pathEditMode="relative" rAng="0" ptsTypes="AA">
                                      <p:cBhvr>
                                        <p:cTn id="13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57778 L 3.33333E-6 0.61828 " pathEditMode="relative" rAng="0" ptsTypes="AA">
                                      <p:cBhvr>
                                        <p:cTn id="136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750"/>
                            </p:stCondLst>
                            <p:childTnLst>
                              <p:par>
                                <p:cTn id="13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250"/>
                            </p:stCondLst>
                            <p:childTnLst>
                              <p:par>
                                <p:cTn id="142" presetID="42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86898 L 0.23177 0.20371 " pathEditMode="relative" rAng="0" ptsTypes="AA">
                                      <p:cBhvr>
                                        <p:cTn id="14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45" y="-3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177 0.20371 L 0.23038 0.36482 " pathEditMode="relative" rAng="0" ptsTypes="AA">
                                      <p:cBhvr>
                                        <p:cTn id="147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8125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61828 L 3.33333E-6 0.77893 " pathEditMode="relative" rAng="0" ptsTypes="AA">
                                      <p:cBhvr>
                                        <p:cTn id="149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032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42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38 0.36482 L 0.23038 0.41459 " pathEditMode="relative" rAng="0" ptsTypes="AA">
                                      <p:cBhvr>
                                        <p:cTn id="170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77893 L 3.33333E-6 0.20694 " pathEditMode="relative" rAng="0" ptsTypes="AA">
                                      <p:cBhvr>
                                        <p:cTn id="174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611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42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38 0.41459 L 0.23038 0.45857 " pathEditMode="relative" rAng="0" ptsTypes="AA">
                                      <p:cBhvr>
                                        <p:cTn id="176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20694 L 3.33333E-6 0.03449 " pathEditMode="relative" rAng="0" ptsTypes="AA">
                                      <p:cBhvr>
                                        <p:cTn id="180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634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42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38 0.45857 L 0.23038 0.62569 " pathEditMode="relative" rAng="0" ptsTypes="AA">
                                      <p:cBhvr>
                                        <p:cTn id="18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3449 L 3.33333E-6 2.59259E-6 " pathEditMode="relative" rAng="0" ptsTypes="AA">
                                      <p:cBhvr>
                                        <p:cTn id="186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6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42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38 0.6257 L 0.00226 0.10255 " pathEditMode="relative" rAng="0" ptsTypes="AA">
                                      <p:cBhvr>
                                        <p:cTn id="18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06" y="-26157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1" grpId="2" animBg="1"/>
      <p:bldP spid="61" grpId="3" animBg="1"/>
      <p:bldP spid="61" grpId="4" animBg="1"/>
      <p:bldP spid="61" grpId="5" animBg="1"/>
      <p:bldP spid="61" grpId="6" animBg="1"/>
      <p:bldP spid="61" grpId="7" animBg="1"/>
      <p:bldP spid="61" grpId="8" animBg="1"/>
      <p:bldP spid="61" grpId="9" animBg="1"/>
      <p:bldP spid="62" grpId="0" animBg="1"/>
      <p:bldP spid="62" grpId="1" animBg="1"/>
      <p:bldP spid="62" grpId="2" animBg="1"/>
      <p:bldP spid="62" grpId="3" animBg="1"/>
      <p:bldP spid="62" grpId="4" animBg="1"/>
      <p:bldP spid="62" grpId="5" animBg="1"/>
      <p:bldP spid="62" grpId="6" animBg="1"/>
      <p:bldP spid="62" grpId="7" animBg="1"/>
      <p:bldP spid="62" grpId="8" animBg="1"/>
      <p:bldP spid="62" grpId="9" animBg="1"/>
      <p:bldP spid="62" grpId="10" animBg="1"/>
      <p:bldP spid="62" grpId="11" animBg="1"/>
      <p:bldP spid="62" grpId="12" animBg="1"/>
      <p:bldP spid="62" grpId="13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br>
              <a:rPr lang="en-US" altLang="ko-KR" dirty="0"/>
            </a:br>
            <a:r>
              <a:rPr lang="en-US" altLang="ko-KR" dirty="0"/>
              <a:t>Scheduling: Introduction</a:t>
            </a:r>
            <a:endParaRPr 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buClr>
                <a:srgbClr val="D34817">
                  <a:lumMod val="75000"/>
                </a:srgbClr>
              </a:buClr>
            </a:pPr>
            <a:r>
              <a:rPr lang="ko-KR" altLang="en-US" dirty="0">
                <a:solidFill>
                  <a:prstClr val="black"/>
                </a:solidFill>
              </a:rPr>
              <a:t>임종범</a:t>
            </a:r>
            <a:endParaRPr lang="en-US" altLang="ko-KR" dirty="0">
              <a:solidFill>
                <a:prstClr val="black"/>
              </a:solidFill>
            </a:endParaRPr>
          </a:p>
          <a:p>
            <a:pPr lvl="0">
              <a:buClr>
                <a:srgbClr val="D34817">
                  <a:lumMod val="75000"/>
                </a:srgbClr>
              </a:buClr>
            </a:pPr>
            <a:r>
              <a:rPr lang="en-US" altLang="ko-KR" i="1" dirty="0">
                <a:solidFill>
                  <a:prstClr val="black"/>
                </a:solidFill>
                <a:latin typeface="Georgia" panose="02040502050405020303" pitchFamily="18" charset="0"/>
              </a:rPr>
              <a:t>jblim@kpu.ac.kr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88857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Scheduling: 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Workload assumptions: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Each job runs for the </a:t>
            </a:r>
            <a:r>
              <a:rPr lang="en-US" altLang="ko-KR" b="1" dirty="0"/>
              <a:t>same amount of time.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All jobs </a:t>
            </a:r>
            <a:r>
              <a:rPr lang="en-US" altLang="ko-KR" b="1" dirty="0"/>
              <a:t>arrive </a:t>
            </a:r>
            <a:r>
              <a:rPr lang="en-US" altLang="ko-KR" dirty="0"/>
              <a:t>at the same time.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All jobs only use the </a:t>
            </a:r>
            <a:r>
              <a:rPr lang="en-US" altLang="ko-KR" b="1" dirty="0"/>
              <a:t>CPU </a:t>
            </a:r>
            <a:r>
              <a:rPr lang="en-US" altLang="ko-KR" dirty="0"/>
              <a:t>(i.e., they perform no I/O).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The </a:t>
            </a:r>
            <a:r>
              <a:rPr lang="en-US" altLang="ko-KR" b="1" dirty="0"/>
              <a:t>run-time</a:t>
            </a:r>
            <a:r>
              <a:rPr lang="en-US" altLang="ko-KR" dirty="0"/>
              <a:t> of each job is known.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7514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Scheduling Metrics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Performance metric: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Turnaround time</a:t>
            </a:r>
          </a:p>
          <a:p>
            <a:pPr lvl="1"/>
            <a:r>
              <a:rPr lang="en-US" altLang="ko-KR" dirty="0"/>
              <a:t>The time at which </a:t>
            </a:r>
            <a:r>
              <a:rPr lang="en-US" altLang="ko-KR" b="1" dirty="0"/>
              <a:t>the job completes </a:t>
            </a:r>
            <a:r>
              <a:rPr lang="en-US" altLang="ko-KR" dirty="0"/>
              <a:t>minus the time at which </a:t>
            </a:r>
            <a:r>
              <a:rPr lang="en-US" altLang="ko-KR" b="1" dirty="0"/>
              <a:t>the job arrived</a:t>
            </a:r>
            <a:r>
              <a:rPr lang="en-US" altLang="ko-KR" dirty="0"/>
              <a:t> in the system.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Another metric is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fairness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Performance and fairness are often at odds in scheduling.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32059" y="2609443"/>
                <a:ext cx="4256165" cy="4276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𝒕𝒖𝒓𝒏𝒂𝒓𝒐𝒖𝒏𝒅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rgbClr val="1F497D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𝒄𝒐𝒎𝒑𝒍𝒆𝒕𝒊𝒐𝒏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rgbClr val="1F497D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𝒂𝒓𝒓𝒊𝒗𝒂𝒍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rgbClr val="1F497D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059" y="2609443"/>
                <a:ext cx="4256165" cy="427618"/>
              </a:xfrm>
              <a:prstGeom prst="rect">
                <a:avLst/>
              </a:prstGeom>
              <a:blipFill rotWithShape="1">
                <a:blip r:embed="rId3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모서리가 둥근 직사각형 6"/>
          <p:cNvSpPr/>
          <p:nvPr/>
        </p:nvSpPr>
        <p:spPr>
          <a:xfrm>
            <a:off x="2156065" y="2492896"/>
            <a:ext cx="4648183" cy="720080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43084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7"/>
          <p:cNvSpPr/>
          <p:nvPr/>
        </p:nvSpPr>
        <p:spPr>
          <a:xfrm>
            <a:off x="1547664" y="5211116"/>
            <a:ext cx="6192688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First In, First Out (FIFO)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First Come, First Served (FCFS)</a:t>
            </a:r>
          </a:p>
          <a:p>
            <a:pPr lvl="1"/>
            <a:r>
              <a:rPr lang="en-US" altLang="ko-KR" dirty="0"/>
              <a:t>Very simple and easy to implement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arrived just before B which arrived just before C.</a:t>
            </a:r>
          </a:p>
          <a:p>
            <a:pPr lvl="1"/>
            <a:r>
              <a:rPr lang="en-US" altLang="ko-KR" dirty="0"/>
              <a:t>Each job runs for 10 seconds.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246980" y="3191082"/>
            <a:ext cx="4663184" cy="1804010"/>
            <a:chOff x="2246980" y="3409950"/>
            <a:chExt cx="4663184" cy="1804010"/>
          </a:xfrm>
        </p:grpSpPr>
        <p:grpSp>
          <p:nvGrpSpPr>
            <p:cNvPr id="29" name="그룹 28"/>
            <p:cNvGrpSpPr/>
            <p:nvPr/>
          </p:nvGrpSpPr>
          <p:grpSpPr>
            <a:xfrm>
              <a:off x="2246980" y="4481755"/>
              <a:ext cx="4663184" cy="732205"/>
              <a:chOff x="2246980" y="4797152"/>
              <a:chExt cx="4663184" cy="732205"/>
            </a:xfrm>
          </p:grpSpPr>
          <p:cxnSp>
            <p:nvCxnSpPr>
              <p:cNvPr id="7" name="직선 연결선 6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5" name="직선 연결선 14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2339278" y="3725897"/>
              <a:ext cx="360000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699792" y="3724350"/>
              <a:ext cx="360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059792" y="3725897"/>
              <a:ext cx="360000" cy="71845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39278" y="340995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99792" y="340995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59832" y="3416493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898103" y="5318464"/>
                <a:ext cx="5266185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𝒕𝒖𝒓𝒏𝒂𝒓𝒐𝒖𝒏𝒅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𝒕𝒊𝒎𝒆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𝟑𝟎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𝟐𝟎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103" y="5318464"/>
                <a:ext cx="5266185" cy="5549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7224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Why FIFO is not that great? – Convoy effect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Let’s relax assumption 1: Each job </a:t>
            </a:r>
            <a:r>
              <a:rPr lang="en-US" altLang="ko-KR" b="1" dirty="0"/>
              <a:t>no longer </a:t>
            </a:r>
            <a:r>
              <a:rPr lang="en-US" altLang="ko-KR" dirty="0"/>
              <a:t>runs for the same amount of time.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arrived just before B which arrived just before C.</a:t>
            </a:r>
          </a:p>
          <a:p>
            <a:pPr lvl="1"/>
            <a:r>
              <a:rPr lang="en-US" altLang="ko-KR" dirty="0"/>
              <a:t>A runs for 100 seconds, B and C run for 10 each.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47664" y="5167048"/>
            <a:ext cx="6192688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2246980" y="3166064"/>
            <a:ext cx="4663184" cy="1784960"/>
            <a:chOff x="2246980" y="3140968"/>
            <a:chExt cx="4663184" cy="1784960"/>
          </a:xfrm>
        </p:grpSpPr>
        <p:grpSp>
          <p:nvGrpSpPr>
            <p:cNvPr id="8" name="그룹 7"/>
            <p:cNvGrpSpPr/>
            <p:nvPr/>
          </p:nvGrpSpPr>
          <p:grpSpPr>
            <a:xfrm>
              <a:off x="2246980" y="4193723"/>
              <a:ext cx="4663184" cy="732205"/>
              <a:chOff x="2246980" y="4797152"/>
              <a:chExt cx="4663184" cy="732205"/>
            </a:xfrm>
          </p:grpSpPr>
          <p:cxnSp>
            <p:nvCxnSpPr>
              <p:cNvPr id="15" name="직선 연결선 14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2339278" y="3440669"/>
              <a:ext cx="3606398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940192" y="3440119"/>
              <a:ext cx="360000" cy="719003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300192" y="3440119"/>
              <a:ext cx="360000" cy="71900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23968" y="314096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40192" y="314096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00232" y="3147511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898103" y="5274396"/>
                <a:ext cx="5759910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𝒕𝒖𝒓𝒏𝒂𝒓𝒐𝒖𝒏𝒅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𝒕𝒊𝒎𝒆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𝟏𝟏𝟎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103" y="5274396"/>
                <a:ext cx="5759910" cy="5549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238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Example) The xv6 kernel </a:t>
            </a:r>
            <a:r>
              <a:rPr lang="en-US" altLang="ko-KR" dirty="0" err="1"/>
              <a:t>Proc</a:t>
            </a:r>
            <a:r>
              <a:rPr lang="en-US" altLang="ko-KR" dirty="0"/>
              <a:t> Structure (Cont.)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5556" y="1268760"/>
            <a:ext cx="7992888" cy="452431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the information xv6 tracks about each process</a:t>
            </a: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including its register context and state</a:t>
            </a:r>
          </a:p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char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mem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Start of process memory</a:t>
            </a: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sz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Size of process memory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char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kstack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Bottom of kernel stack</a:t>
            </a: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			// for this process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enum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proc_state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state; 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Process state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Process ID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*parent; 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Parent process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chan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If non-zero, sleeping on </a:t>
            </a:r>
            <a:r>
              <a:rPr lang="en-US" altLang="ko-KR" sz="16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chan</a:t>
            </a:r>
            <a:endParaRPr lang="en-US" altLang="ko-KR" sz="16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killed; 	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If non-zero, have been killed</a:t>
            </a:r>
          </a:p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file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ofile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[NOFILE]; 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Open files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inode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cwd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Current directory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context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context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Switch here to run process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trapframe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6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tf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</a:t>
            </a:r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Trap frame for the</a:t>
            </a:r>
          </a:p>
          <a:p>
            <a:r>
              <a:rPr lang="en-US" altLang="ko-KR" sz="16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				// current interrupt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};</a:t>
            </a:r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53681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Shortest Job First (SJF)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 the shortest job first, then the next shortest, and so on</a:t>
            </a:r>
          </a:p>
          <a:p>
            <a:pPr lvl="1"/>
            <a:r>
              <a:rPr lang="en-US" altLang="ko-KR" dirty="0"/>
              <a:t>Non-preemptive scheduler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arrived just before B which arrived just before C.</a:t>
            </a:r>
          </a:p>
          <a:p>
            <a:pPr lvl="1"/>
            <a:r>
              <a:rPr lang="en-US" altLang="ko-KR" dirty="0"/>
              <a:t>A runs for 100 seconds, B and C run for 10 each.</a:t>
            </a:r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47664" y="5167048"/>
            <a:ext cx="6192688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246980" y="4218819"/>
            <a:ext cx="4663184" cy="732205"/>
            <a:chOff x="2246980" y="4797152"/>
            <a:chExt cx="4663184" cy="732205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2339752" y="4797152"/>
              <a:ext cx="432048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346898" y="4800733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246980" y="4857333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05983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4380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377991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56388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449999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28396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522007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004048" y="4853752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94015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693648" y="4853752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6652612" y="4797152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406108" y="4853752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57052" y="5221580"/>
              <a:ext cx="1512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Time (Second)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059832" y="3465765"/>
            <a:ext cx="3606398" cy="71845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39752" y="3465215"/>
            <a:ext cx="360000" cy="7190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99752" y="3465215"/>
            <a:ext cx="360000" cy="719003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4522" y="3166064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39752" y="3166064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99792" y="3172607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898103" y="5274396"/>
                <a:ext cx="5389617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𝒕𝒖𝒓𝒏𝒂𝒓𝒐𝒖𝒏𝒅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𝒕𝒊𝒎𝒆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𝟓𝟎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103" y="5274396"/>
                <a:ext cx="5389617" cy="5549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0080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SJF with Late Arrivals from B and 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Let’s relax assumption 2: Jobs can arrive at any time.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arrives at t=0 and needs to run for 100 seconds.</a:t>
            </a:r>
          </a:p>
          <a:p>
            <a:pPr lvl="1"/>
            <a:r>
              <a:rPr lang="en-US" altLang="ko-KR" dirty="0"/>
              <a:t>B and C arrive at t=10 and each need to run for 10 seconds</a:t>
            </a:r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65692" y="5145014"/>
            <a:ext cx="7478716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37700" y="5252362"/>
                <a:ext cx="7406708" cy="570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𝒕𝒖𝒓𝒏𝒂𝒓𝒐𝒖𝒏𝒅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𝒕𝒊𝒎𝒆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𝟏𝟏𝟎</m:t>
                              </m:r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e>
                          </m:d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+(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𝟏𝟎𝟑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.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𝟑𝟑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0" y="5252362"/>
                <a:ext cx="7406708" cy="570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그룹 33"/>
          <p:cNvGrpSpPr/>
          <p:nvPr/>
        </p:nvGrpSpPr>
        <p:grpSpPr>
          <a:xfrm>
            <a:off x="1997015" y="2840758"/>
            <a:ext cx="4913149" cy="2092347"/>
            <a:chOff x="1997015" y="3136853"/>
            <a:chExt cx="4913149" cy="2092347"/>
          </a:xfrm>
        </p:grpSpPr>
        <p:grpSp>
          <p:nvGrpSpPr>
            <p:cNvPr id="8" name="그룹 7"/>
            <p:cNvGrpSpPr/>
            <p:nvPr/>
          </p:nvGrpSpPr>
          <p:grpSpPr>
            <a:xfrm>
              <a:off x="2246980" y="4496995"/>
              <a:ext cx="4663184" cy="732205"/>
              <a:chOff x="2246980" y="4797152"/>
              <a:chExt cx="4663184" cy="732205"/>
            </a:xfrm>
          </p:grpSpPr>
          <p:cxnSp>
            <p:nvCxnSpPr>
              <p:cNvPr id="15" name="직선 연결선 14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4" name="직선 연결선 23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8" name="직선 연결선 27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2339752" y="3743941"/>
              <a:ext cx="3606398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940152" y="3743391"/>
              <a:ext cx="360000" cy="719003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300152" y="3743391"/>
              <a:ext cx="360000" cy="71900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24442" y="344424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40152" y="344424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00192" y="3450783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>
              <a:off x="2723237" y="3460655"/>
              <a:ext cx="0" cy="2880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997015" y="3136853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[B,C arrive]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5867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Shortest Time-to-Completion First (STCF)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preemption</a:t>
            </a:r>
            <a:r>
              <a:rPr lang="en-US" altLang="ko-KR" dirty="0"/>
              <a:t> to SJF</a:t>
            </a:r>
          </a:p>
          <a:p>
            <a:pPr lvl="1"/>
            <a:r>
              <a:rPr lang="en-US" altLang="ko-KR" dirty="0"/>
              <a:t>Also knows as Preemptive Shortest Job First (PSJF)</a:t>
            </a:r>
          </a:p>
          <a:p>
            <a:r>
              <a:rPr lang="en-US" altLang="ko-KR" dirty="0"/>
              <a:t>A new job enters the system:</a:t>
            </a:r>
          </a:p>
          <a:p>
            <a:pPr lvl="1"/>
            <a:r>
              <a:rPr lang="en-US" altLang="ko-KR" dirty="0"/>
              <a:t>Determine of the remaining jobs and new job</a:t>
            </a:r>
          </a:p>
          <a:p>
            <a:pPr lvl="1"/>
            <a:r>
              <a:rPr lang="en-US" altLang="ko-KR" dirty="0"/>
              <a:t>Schedule the job which has the least time left</a:t>
            </a:r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27404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Shortest Time-to-Completion First (STCF)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arrives at t=0 and needs to run for 100 seconds.</a:t>
            </a:r>
          </a:p>
          <a:p>
            <a:pPr lvl="1"/>
            <a:r>
              <a:rPr lang="en-US" altLang="ko-KR" dirty="0"/>
              <a:t>B and C arrive at t=10 and each need to run for 10 seconds</a:t>
            </a:r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65692" y="4901050"/>
            <a:ext cx="7478716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7700" y="5008398"/>
                <a:ext cx="7252113" cy="570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𝑨𝒗𝒆𝒓𝒂𝒈𝒆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𝒕𝒖𝒓𝒏𝒂𝒓𝒐𝒖𝒏𝒅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𝒕𝒊𝒎𝒆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𝟏𝟐𝟎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)+</m:t>
                          </m:r>
                          <m:d>
                            <m:dPr>
                              <m:ctrlP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𝟐𝟎</m:t>
                              </m:r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6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e>
                          </m:d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+(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𝟏𝟎</m:t>
                          </m:r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𝟓𝟎</m:t>
                      </m:r>
                      <m:r>
                        <a:rPr lang="en-US" altLang="ko-KR" sz="1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𝒔𝒆𝒄</m:t>
                      </m:r>
                    </m:oMath>
                  </m:oMathPara>
                </a14:m>
                <a:endParaRPr lang="ko-KR" altLang="en-US" sz="1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00" y="5008398"/>
                <a:ext cx="7252113" cy="570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그룹 35"/>
          <p:cNvGrpSpPr/>
          <p:nvPr/>
        </p:nvGrpSpPr>
        <p:grpSpPr>
          <a:xfrm>
            <a:off x="1997015" y="2452778"/>
            <a:ext cx="4913149" cy="2092347"/>
            <a:chOff x="1997015" y="2708920"/>
            <a:chExt cx="4913149" cy="2092347"/>
          </a:xfrm>
        </p:grpSpPr>
        <p:grpSp>
          <p:nvGrpSpPr>
            <p:cNvPr id="9" name="그룹 8"/>
            <p:cNvGrpSpPr/>
            <p:nvPr/>
          </p:nvGrpSpPr>
          <p:grpSpPr>
            <a:xfrm>
              <a:off x="2246980" y="4069062"/>
              <a:ext cx="4663184" cy="732205"/>
              <a:chOff x="2246980" y="4797152"/>
              <a:chExt cx="4663184" cy="73220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40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60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7" name="직선 연결선 26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80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9" name="직선 연결선 28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757052" y="5221580"/>
                <a:ext cx="15121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2339752" y="3316008"/>
              <a:ext cx="360000" cy="71845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699792" y="3315458"/>
              <a:ext cx="360000" cy="719003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059792" y="3315458"/>
              <a:ext cx="360000" cy="71900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39752" y="301630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99792" y="301630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59832" y="3022850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2723237" y="3032722"/>
              <a:ext cx="0" cy="2880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997015" y="2708920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[B,C arrive]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419792" y="3315459"/>
              <a:ext cx="3232820" cy="71900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16056" y="302039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03867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New scheduling metric: Response time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time from </a:t>
            </a:r>
            <a:r>
              <a:rPr lang="en-US" altLang="ko-KR" b="1" dirty="0"/>
              <a:t>when the job arrives </a:t>
            </a:r>
            <a:r>
              <a:rPr lang="en-US" altLang="ko-KR" dirty="0"/>
              <a:t>to the </a:t>
            </a:r>
            <a:r>
              <a:rPr lang="en-US" altLang="ko-KR" b="1" dirty="0"/>
              <a:t>first time it is scheduled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STCF and related disciplines are not particularly good for response time.</a:t>
            </a:r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24650" y="1783617"/>
                <a:ext cx="3739998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𝒓𝒆𝒔𝒑𝒐𝒏𝒔𝒆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rgbClr val="1F497D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𝒇𝒊𝒓𝒔𝒕𝒓𝒖𝒏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rgbClr val="1F497D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𝑻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𝒂𝒓𝒓𝒊𝒗𝒂𝒍</m:t>
                          </m:r>
                        </m:sub>
                      </m:sSub>
                    </m:oMath>
                  </m:oMathPara>
                </a14:m>
                <a:endParaRPr lang="ko-KR" altLang="en-US" sz="2000" b="1" dirty="0">
                  <a:solidFill>
                    <a:srgbClr val="1F497D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650" y="1783617"/>
                <a:ext cx="3739998" cy="429220"/>
              </a:xfrm>
              <a:prstGeom prst="rect">
                <a:avLst/>
              </a:prstGeom>
              <a:blipFill rotWithShape="0">
                <a:blip r:embed="rId2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모서리가 둥근 직사각형 6"/>
          <p:cNvSpPr/>
          <p:nvPr/>
        </p:nvSpPr>
        <p:spPr>
          <a:xfrm>
            <a:off x="2156065" y="1671797"/>
            <a:ext cx="4648183" cy="720080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187624" y="3501008"/>
            <a:ext cx="6624736" cy="792088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How can we build a scheduler that is </a:t>
            </a:r>
          </a:p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sensitive to response time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2391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Round Robin (RR)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Time slicing Scheduling</a:t>
            </a:r>
          </a:p>
          <a:p>
            <a:pPr lvl="1"/>
            <a:r>
              <a:rPr lang="en-US" altLang="ko-KR" dirty="0"/>
              <a:t>Run a job for a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time slice </a:t>
            </a:r>
            <a:r>
              <a:rPr lang="en-US" altLang="ko-KR" dirty="0"/>
              <a:t>and then switch to the next job in the </a:t>
            </a:r>
            <a:r>
              <a:rPr lang="en-US" altLang="ko-KR" b="1" dirty="0"/>
              <a:t>run queue</a:t>
            </a:r>
            <a:r>
              <a:rPr lang="en-US" altLang="ko-KR" dirty="0"/>
              <a:t> until the jobs are finished.</a:t>
            </a:r>
          </a:p>
          <a:p>
            <a:pPr lvl="2"/>
            <a:r>
              <a:rPr lang="en-US" altLang="ko-KR" dirty="0"/>
              <a:t>Time slice is sometimes called a </a:t>
            </a:r>
            <a:r>
              <a:rPr lang="en-US" altLang="ko-KR" u="sng" dirty="0"/>
              <a:t>scheduling quantum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It repeatedly does so until the jobs are finished.</a:t>
            </a:r>
          </a:p>
          <a:p>
            <a:pPr lvl="1"/>
            <a:r>
              <a:rPr lang="en-US" altLang="ko-KR" dirty="0"/>
              <a:t>The length of a time slice must be</a:t>
            </a:r>
            <a:r>
              <a:rPr lang="en-US" altLang="ko-KR" i="1" dirty="0"/>
              <a:t> a multiple of</a:t>
            </a:r>
            <a:r>
              <a:rPr lang="en-US" altLang="ko-KR" dirty="0"/>
              <a:t> the timer-interrupt period.</a:t>
            </a:r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043608" y="4221088"/>
            <a:ext cx="7056784" cy="864096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RR is fair, but performs poorly on metrics</a:t>
            </a:r>
          </a:p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such as turnaround time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661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RR Scheduling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A, B and C arrive at the same time.</a:t>
            </a:r>
          </a:p>
          <a:p>
            <a:r>
              <a:rPr lang="en-US" altLang="ko-KR" dirty="0"/>
              <a:t>They each wish to run for 5 seconds.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888740" y="2060848"/>
            <a:ext cx="4663184" cy="1963961"/>
            <a:chOff x="2246980" y="2420888"/>
            <a:chExt cx="4663184" cy="1963961"/>
          </a:xfrm>
        </p:grpSpPr>
        <p:grpSp>
          <p:nvGrpSpPr>
            <p:cNvPr id="7" name="그룹 6"/>
            <p:cNvGrpSpPr/>
            <p:nvPr/>
          </p:nvGrpSpPr>
          <p:grpSpPr>
            <a:xfrm>
              <a:off x="2246980" y="3492693"/>
              <a:ext cx="4663184" cy="573346"/>
              <a:chOff x="2246980" y="4797152"/>
              <a:chExt cx="4663184" cy="573346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7" name="직선 연결선 16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19" name="직선 연결선 18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3" name="직선 연결선 22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5" name="직선 연결선 24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27" name="직선 연결선 26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30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57052" y="5093499"/>
                <a:ext cx="15121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2339278" y="2728665"/>
              <a:ext cx="720000" cy="72662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059872" y="2735288"/>
              <a:ext cx="720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779912" y="2728665"/>
              <a:ext cx="720000" cy="726623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55302" y="242088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47321" y="242088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52503" y="2427431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79772" y="4077072"/>
              <a:ext cx="3792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SJF (Bad for Response Time)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745664" y="4379267"/>
            <a:ext cx="4906456" cy="1963961"/>
            <a:chOff x="2041808" y="4293096"/>
            <a:chExt cx="4906456" cy="1963961"/>
          </a:xfrm>
        </p:grpSpPr>
        <p:grpSp>
          <p:nvGrpSpPr>
            <p:cNvPr id="33" name="그룹 32"/>
            <p:cNvGrpSpPr/>
            <p:nvPr/>
          </p:nvGrpSpPr>
          <p:grpSpPr>
            <a:xfrm>
              <a:off x="2213072" y="5364901"/>
              <a:ext cx="4663184" cy="573346"/>
              <a:chOff x="2246980" y="4797152"/>
              <a:chExt cx="4663184" cy="573346"/>
            </a:xfrm>
          </p:grpSpPr>
          <p:cxnSp>
            <p:nvCxnSpPr>
              <p:cNvPr id="41" name="직선 연결선 40"/>
              <p:cNvCxnSpPr/>
              <p:nvPr/>
            </p:nvCxnSpPr>
            <p:spPr>
              <a:xfrm>
                <a:off x="2339752" y="4797152"/>
                <a:ext cx="43204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2346898" y="4800733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2246980" y="4857333"/>
                <a:ext cx="2160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4" name="직선 연결선 43"/>
              <p:cNvCxnSpPr/>
              <p:nvPr/>
            </p:nvCxnSpPr>
            <p:spPr>
              <a:xfrm>
                <a:off x="305983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284380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37799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356388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8" name="직선 연결선 47"/>
              <p:cNvCxnSpPr/>
              <p:nvPr/>
            </p:nvCxnSpPr>
            <p:spPr>
              <a:xfrm>
                <a:off x="449999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428396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15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522007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5004048" y="4853752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52" name="직선 연결선 51"/>
              <p:cNvCxnSpPr/>
              <p:nvPr/>
            </p:nvCxnSpPr>
            <p:spPr>
              <a:xfrm>
                <a:off x="594015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569364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25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54" name="직선 연결선 53"/>
              <p:cNvCxnSpPr/>
              <p:nvPr/>
            </p:nvCxnSpPr>
            <p:spPr>
              <a:xfrm>
                <a:off x="6652612" y="4797152"/>
                <a:ext cx="0" cy="989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6406108" y="4853752"/>
                <a:ext cx="5040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30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757052" y="5093499"/>
                <a:ext cx="15121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Time (Second)</a:t>
                </a:r>
                <a:endParaRPr lang="ko-KR" altLang="en-US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2195736" y="4293096"/>
              <a:ext cx="667082" cy="1034400"/>
              <a:chOff x="2195736" y="4293096"/>
              <a:chExt cx="667082" cy="1034400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2041808" y="5949280"/>
              <a:ext cx="4906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RR with a time-slice of 1sec (Good for Response Time)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2627784" y="4293096"/>
              <a:ext cx="667082" cy="1034400"/>
              <a:chOff x="2195736" y="4293096"/>
              <a:chExt cx="667082" cy="1034400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3059832" y="4293096"/>
              <a:ext cx="667082" cy="1034400"/>
              <a:chOff x="2195736" y="4293096"/>
              <a:chExt cx="667082" cy="1034400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3491880" y="4293096"/>
              <a:ext cx="667082" cy="1034400"/>
              <a:chOff x="2195736" y="4293096"/>
              <a:chExt cx="667082" cy="1034400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3923928" y="4293096"/>
              <a:ext cx="667082" cy="1034400"/>
              <a:chOff x="2195736" y="4293096"/>
              <a:chExt cx="667082" cy="1034400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2305370" y="4609043"/>
                <a:ext cx="144000" cy="71845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2455193" y="4607496"/>
                <a:ext cx="144000" cy="720000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2599225" y="4609043"/>
                <a:ext cx="144000" cy="718453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195736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349277" y="4293096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502818" y="4299639"/>
                <a:ext cx="36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lang="ko-KR" altLang="en-US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393318" y="2420888"/>
                <a:ext cx="3571170" cy="559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𝑎𝑣𝑒𝑟𝑎𝑔𝑒</m:t>
                          </m:r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𝑟𝑒𝑠𝑝𝑜𝑛𝑠𝑒</m:t>
                          </m:r>
                        </m:sub>
                      </m:sSub>
                      <m:r>
                        <a:rPr lang="en-US" altLang="ko-KR" sz="160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0+5+10</m:t>
                          </m:r>
                        </m:num>
                        <m:den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altLang="ko-KR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=5</m:t>
                      </m:r>
                      <m:r>
                        <a:rPr lang="en-US" altLang="ko-KR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𝑠𝑒𝑐</m:t>
                      </m:r>
                    </m:oMath>
                  </m:oMathPara>
                </a14:m>
                <a:endParaRPr lang="ko-KR" altLang="en-US" sz="1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318" y="2420888"/>
                <a:ext cx="3571170" cy="55996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5507131" y="4780156"/>
                <a:ext cx="3457357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𝑎𝑣𝑒𝑟𝑎𝑔𝑒</m:t>
                          </m:r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𝑟𝑒𝑠𝑝𝑜𝑛𝑠𝑒</m:t>
                          </m:r>
                        </m:sub>
                      </m:sSub>
                      <m:r>
                        <a:rPr lang="en-US" altLang="ko-KR" sz="160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0+1+2</m:t>
                          </m:r>
                        </m:num>
                        <m:den>
                          <m: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altLang="ko-KR" sz="16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1</m:t>
                      </m:r>
                      <m:r>
                        <a:rPr lang="en-US" altLang="ko-KR" sz="1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𝑠𝑒𝑐</m:t>
                      </m:r>
                    </m:oMath>
                  </m:oMathPara>
                </a14:m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131" y="4780156"/>
                <a:ext cx="3457357" cy="5549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2693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length of the time slice is critical.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shorter time slice</a:t>
            </a:r>
          </a:p>
          <a:p>
            <a:pPr lvl="1"/>
            <a:r>
              <a:rPr lang="en-US" altLang="ko-KR" dirty="0"/>
              <a:t>Better response time</a:t>
            </a:r>
          </a:p>
          <a:p>
            <a:pPr lvl="1"/>
            <a:r>
              <a:rPr lang="en-US" altLang="ko-KR" dirty="0"/>
              <a:t>The cost of context switching will dominate overall performance.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The longer time slice</a:t>
            </a:r>
          </a:p>
          <a:p>
            <a:pPr lvl="1"/>
            <a:r>
              <a:rPr lang="en-US" altLang="ko-KR" dirty="0"/>
              <a:t>Amortize the cost of switching</a:t>
            </a:r>
          </a:p>
          <a:p>
            <a:pPr lvl="1"/>
            <a:r>
              <a:rPr lang="en-US" altLang="ko-KR" dirty="0"/>
              <a:t>Worse response time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65692" y="4257326"/>
            <a:ext cx="7478716" cy="1080120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Deciding on the length of the time slice presents</a:t>
            </a:r>
          </a:p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trade-off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 a system designer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511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Incorporating I/O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Let’s relax assumption 3: All programs perform I/O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and B need 50ms of CPU time each.</a:t>
            </a:r>
          </a:p>
          <a:p>
            <a:pPr lvl="1"/>
            <a:r>
              <a:rPr lang="en-US" altLang="ko-KR" dirty="0"/>
              <a:t>A runs for 10ms and then issues an I/O request</a:t>
            </a:r>
          </a:p>
          <a:p>
            <a:pPr lvl="2"/>
            <a:r>
              <a:rPr lang="en-US" altLang="ko-KR" dirty="0"/>
              <a:t>I/</a:t>
            </a:r>
            <a:r>
              <a:rPr lang="en-US" altLang="ko-KR" dirty="0" err="1"/>
              <a:t>Os</a:t>
            </a:r>
            <a:r>
              <a:rPr lang="en-US" altLang="ko-KR" dirty="0"/>
              <a:t> each take 10ms</a:t>
            </a:r>
          </a:p>
          <a:p>
            <a:pPr lvl="1"/>
            <a:r>
              <a:rPr lang="en-US" altLang="ko-KR" dirty="0"/>
              <a:t>B simply uses the CPU for 50ms and performs no I/O</a:t>
            </a:r>
          </a:p>
          <a:p>
            <a:pPr lvl="1"/>
            <a:r>
              <a:rPr lang="en-US" altLang="ko-KR" dirty="0"/>
              <a:t>The  scheduler runs A first, then B after</a:t>
            </a:r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4874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Incorporating I/O (Cont.)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907704" y="1046429"/>
            <a:ext cx="5383264" cy="2468017"/>
            <a:chOff x="2213072" y="1511323"/>
            <a:chExt cx="5383264" cy="2468017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2305844" y="3071678"/>
              <a:ext cx="503286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312990" y="3075259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213072" y="3131859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02592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80990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374600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52998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446608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25006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518616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970140" y="312827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80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590624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659740" y="31282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6618704" y="3071678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372200" y="3128278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120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39952" y="3383531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Time (</a:t>
              </a:r>
              <a:r>
                <a:rPr lang="en-US" altLang="ko-KR" sz="1200" b="1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msec</a:t>
              </a:r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665924" y="2468513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513055" y="1879200"/>
              <a:ext cx="1800000" cy="54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11217" y="1513359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0814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39812" y="3671563"/>
              <a:ext cx="3792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Poor Use of Resources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7338784" y="3068960"/>
              <a:ext cx="0" cy="98927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092280" y="3125560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140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305844" y="1871363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363144" y="246647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36630" y="1511323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31257" y="186932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106084" y="2466477"/>
              <a:ext cx="35619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32327" y="152084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746004" y="186932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820364" y="2473846"/>
              <a:ext cx="3658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67265" y="152821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462274" y="1869327"/>
              <a:ext cx="360000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153055" y="1539778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86163" y="1880888"/>
              <a:ext cx="326891" cy="54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86818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2822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8822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948264" y="1537047"/>
              <a:ext cx="36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93" name="직선 연결선 92"/>
          <p:cNvCxnSpPr/>
          <p:nvPr/>
        </p:nvCxnSpPr>
        <p:spPr>
          <a:xfrm>
            <a:off x="2000476" y="5329650"/>
            <a:ext cx="503286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2007622" y="5333231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907704" y="5389831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272055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504532" y="538625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>
            <a:off x="344063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224612" y="538625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0" name="직선 연결선 99"/>
          <p:cNvCxnSpPr/>
          <p:nvPr/>
        </p:nvCxnSpPr>
        <p:spPr>
          <a:xfrm>
            <a:off x="416071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944692" y="538625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2" name="직선 연결선 101"/>
          <p:cNvCxnSpPr/>
          <p:nvPr/>
        </p:nvCxnSpPr>
        <p:spPr>
          <a:xfrm>
            <a:off x="488079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664772" y="538625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4" name="직선 연결선 103"/>
          <p:cNvCxnSpPr/>
          <p:nvPr/>
        </p:nvCxnSpPr>
        <p:spPr>
          <a:xfrm>
            <a:off x="560087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354372" y="538625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6" name="직선 연결선 105"/>
          <p:cNvCxnSpPr/>
          <p:nvPr/>
        </p:nvCxnSpPr>
        <p:spPr>
          <a:xfrm>
            <a:off x="6313336" y="5329650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066832" y="538625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834584" y="5641503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Time (</a:t>
            </a:r>
            <a:r>
              <a:rPr lang="en-US" altLang="ko-KR" sz="12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msec</a:t>
            </a:r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2360556" y="4726485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371262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005849" y="3771331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368327" y="3775969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634444" y="5929535"/>
            <a:ext cx="3792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Overlap Allows Better Use of Resources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4" name="직선 연결선 113"/>
          <p:cNvCxnSpPr/>
          <p:nvPr/>
        </p:nvCxnSpPr>
        <p:spPr>
          <a:xfrm>
            <a:off x="7033416" y="5326932"/>
            <a:ext cx="0" cy="9892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786912" y="538353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140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000476" y="4127299"/>
            <a:ext cx="360000" cy="54203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057776" y="472444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731262" y="3769295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725889" y="412729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800716" y="4724449"/>
            <a:ext cx="35619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426959" y="3778820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440636" y="412729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514996" y="4731818"/>
            <a:ext cx="3658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161897" y="3786189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4156906" y="4127299"/>
            <a:ext cx="360000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847687" y="3759770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880795" y="4127300"/>
            <a:ext cx="326891" cy="54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069357" y="3775969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779912" y="3785494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3085889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3800636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4514996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5207687" y="4127299"/>
            <a:ext cx="360000" cy="540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500032" y="3769295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220112" y="3769295"/>
            <a:ext cx="3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6084168" y="4293096"/>
            <a:ext cx="2880320" cy="759893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Maximize the 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 utilization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139</a:t>
            </a:fld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54484" y="1524529"/>
            <a:ext cx="1063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</a:p>
          <a:p>
            <a:pPr algn="ctr"/>
            <a:endParaRPr lang="en-US" altLang="ko-KR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I/O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54484" y="4247395"/>
            <a:ext cx="1063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</a:p>
          <a:p>
            <a:pPr algn="ctr"/>
            <a:endParaRPr lang="en-US" altLang="ko-KR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I/O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381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05.</a:t>
            </a:r>
            <a:br>
              <a:rPr lang="en-US" altLang="ko-KR" dirty="0"/>
            </a:br>
            <a:r>
              <a:rPr lang="en-US" altLang="ko-KR" dirty="0"/>
              <a:t>Interlude: </a:t>
            </a:r>
            <a:br>
              <a:rPr lang="en-US" altLang="ko-KR" dirty="0"/>
            </a:br>
            <a:r>
              <a:rPr lang="en-US" altLang="ko-KR" dirty="0"/>
              <a:t>Process API</a:t>
            </a:r>
            <a:endParaRPr 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buClr>
                <a:srgbClr val="D34817">
                  <a:lumMod val="75000"/>
                </a:srgbClr>
              </a:buClr>
            </a:pPr>
            <a:r>
              <a:rPr lang="ko-KR" altLang="en-US" dirty="0">
                <a:solidFill>
                  <a:prstClr val="black"/>
                </a:solidFill>
              </a:rPr>
              <a:t>임종범</a:t>
            </a:r>
            <a:endParaRPr lang="en-US" altLang="ko-KR" dirty="0">
              <a:solidFill>
                <a:prstClr val="black"/>
              </a:solidFill>
            </a:endParaRPr>
          </a:p>
          <a:p>
            <a:pPr lvl="0">
              <a:buClr>
                <a:srgbClr val="D34817">
                  <a:lumMod val="75000"/>
                </a:srgbClr>
              </a:buClr>
            </a:pPr>
            <a:r>
              <a:rPr lang="en-US" altLang="ko-KR" i="1" dirty="0">
                <a:solidFill>
                  <a:prstClr val="black"/>
                </a:solidFill>
                <a:latin typeface="Georgia" panose="02040502050405020303" pitchFamily="18" charset="0"/>
              </a:rPr>
              <a:t>jblim@kpu.ac.kr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9536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Incorporating I/O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a job initiates an I/O request.</a:t>
            </a:r>
          </a:p>
          <a:p>
            <a:pPr lvl="1"/>
            <a:r>
              <a:rPr lang="en-US" altLang="ko-KR" dirty="0"/>
              <a:t>The job is blocked waiting for I/O  completion.</a:t>
            </a:r>
          </a:p>
          <a:p>
            <a:pPr lvl="1"/>
            <a:r>
              <a:rPr lang="en-US" altLang="ko-KR" dirty="0"/>
              <a:t>The scheduler should schedule another job on the CPU.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When the I/O completes</a:t>
            </a:r>
          </a:p>
          <a:p>
            <a:pPr lvl="1"/>
            <a:r>
              <a:rPr lang="en-US" altLang="ko-KR" dirty="0"/>
              <a:t>An interrupt is raised.</a:t>
            </a:r>
          </a:p>
          <a:p>
            <a:pPr lvl="1"/>
            <a:r>
              <a:rPr lang="en-US" altLang="ko-KR" dirty="0"/>
              <a:t>The OS moves the process from blocked back to the ready state.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2698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08.</a:t>
            </a:r>
            <a:br>
              <a:rPr lang="en-US" altLang="ko-KR" dirty="0"/>
            </a:br>
            <a:r>
              <a:rPr lang="en-US" altLang="ko-KR" dirty="0"/>
              <a:t>Scheduling:</a:t>
            </a:r>
            <a:br>
              <a:rPr lang="en-US" altLang="ko-KR" dirty="0"/>
            </a:br>
            <a:r>
              <a:rPr lang="en-US" altLang="ko-KR" sz="3200" dirty="0"/>
              <a:t>Multi-Level Feedback Queue</a:t>
            </a:r>
            <a:endParaRPr lang="en-US" sz="32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buClr>
                <a:srgbClr val="D34817">
                  <a:lumMod val="75000"/>
                </a:srgbClr>
              </a:buClr>
            </a:pPr>
            <a:r>
              <a:rPr lang="ko-KR" altLang="en-US" dirty="0">
                <a:solidFill>
                  <a:prstClr val="black"/>
                </a:solidFill>
              </a:rPr>
              <a:t>임종범</a:t>
            </a:r>
            <a:endParaRPr lang="en-US" altLang="ko-KR" dirty="0">
              <a:solidFill>
                <a:prstClr val="black"/>
              </a:solidFill>
            </a:endParaRPr>
          </a:p>
          <a:p>
            <a:pPr lvl="0">
              <a:buClr>
                <a:srgbClr val="D34817">
                  <a:lumMod val="75000"/>
                </a:srgbClr>
              </a:buClr>
            </a:pPr>
            <a:r>
              <a:rPr lang="en-US" altLang="ko-KR" i="1" dirty="0">
                <a:solidFill>
                  <a:prstClr val="black"/>
                </a:solidFill>
                <a:latin typeface="Georgia" panose="02040502050405020303" pitchFamily="18" charset="0"/>
              </a:rPr>
              <a:t>jblim@kpu.ac.kr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29811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Multi-Level Feedback Queue (MLFQ)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Scheduler that learns from the past to predict the future.</a:t>
            </a:r>
          </a:p>
          <a:p>
            <a:r>
              <a:rPr lang="en-US" altLang="ko-KR" dirty="0"/>
              <a:t>Objective:</a:t>
            </a:r>
          </a:p>
          <a:p>
            <a:pPr lvl="1"/>
            <a:r>
              <a:rPr lang="en-US" altLang="ko-KR" dirty="0"/>
              <a:t>Optimize </a:t>
            </a:r>
            <a:r>
              <a:rPr lang="en-US" altLang="ko-KR" b="1" dirty="0"/>
              <a:t>turnaround time </a:t>
            </a:r>
            <a:r>
              <a:rPr lang="en-US" altLang="ko-KR" dirty="0">
                <a:sym typeface="Wingdings" pitchFamily="2" charset="2"/>
              </a:rPr>
              <a:t> Run shorter jobs first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Minimize </a:t>
            </a:r>
            <a:r>
              <a:rPr lang="en-US" altLang="ko-KR" b="1" dirty="0">
                <a:sym typeface="Wingdings" pitchFamily="2" charset="2"/>
              </a:rPr>
              <a:t>response time </a:t>
            </a:r>
            <a:r>
              <a:rPr lang="en-US" altLang="ko-KR" dirty="0">
                <a:sym typeface="Wingdings" pitchFamily="2" charset="2"/>
              </a:rPr>
              <a:t>without </a:t>
            </a:r>
            <a:r>
              <a:rPr lang="en-US" altLang="ko-KR" i="1" dirty="0">
                <a:sym typeface="Wingdings" pitchFamily="2" charset="2"/>
              </a:rPr>
              <a:t>a priori knowledge of job length</a:t>
            </a:r>
            <a:r>
              <a:rPr lang="en-US" altLang="ko-KR" dirty="0">
                <a:sym typeface="Wingdings" pitchFamily="2" charset="2"/>
              </a:rPr>
              <a:t>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4762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Basic Rules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MLFQ has a number of distinct </a:t>
            </a:r>
            <a:r>
              <a:rPr lang="en-US" altLang="ko-KR" b="1" dirty="0"/>
              <a:t>queues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Each queues is assigned a different priority level.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 job that is ready to run is on a single queue.</a:t>
            </a:r>
          </a:p>
          <a:p>
            <a:pPr lvl="1"/>
            <a:r>
              <a:rPr lang="en-US" altLang="ko-KR" dirty="0"/>
              <a:t>A job </a:t>
            </a:r>
            <a:r>
              <a:rPr lang="en-US" altLang="ko-KR" b="1" dirty="0"/>
              <a:t>on a higher queue </a:t>
            </a:r>
            <a:r>
              <a:rPr lang="en-US" altLang="ko-KR" dirty="0"/>
              <a:t>is chosen to run.</a:t>
            </a:r>
          </a:p>
          <a:p>
            <a:pPr lvl="1"/>
            <a:r>
              <a:rPr lang="en-US" altLang="ko-KR" dirty="0"/>
              <a:t>Use round-robin scheduling among jobs in the same queue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403648" y="4158936"/>
            <a:ext cx="6192688" cy="936104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endParaRPr lang="en-US" altLang="ko-KR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1519" y="4304693"/>
            <a:ext cx="5641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Rule 1: 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If Priority(A) &gt; Priority(B), A runs (B doesn’t).</a:t>
            </a:r>
          </a:p>
          <a:p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Rule 2: 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If Priority(A) = Priority(B), A &amp; B run in RR.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79531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Basic Rules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MLFQ varies the priority of a job based on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its observed behavior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A job repeatedly relinquishes the CPU while waiting IOs </a:t>
            </a:r>
            <a:r>
              <a:rPr lang="en-US" altLang="ko-KR" dirty="0">
                <a:sym typeface="Wingdings" pitchFamily="2" charset="2"/>
              </a:rPr>
              <a:t> Keep its priority high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A job uses the CPU intensively for long periods of time  Reduce its priority.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534408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 Example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8678" y="1124744"/>
            <a:ext cx="504056" cy="443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Q8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Q7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Q6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Q5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Q4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Q3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Q2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4007" y="1096169"/>
            <a:ext cx="1692188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[High Priority]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6490" y="4959066"/>
            <a:ext cx="1692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[Low Priority]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332734" y="1513359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5052814" y="1292471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580112" y="1513829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6156176" y="1292941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332734" y="3712169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5052814" y="3491281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332734" y="5368353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5052814" y="5147465"/>
            <a:ext cx="432048" cy="441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40347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How to Change Priority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MLFQ priority adjustment algorithm:</a:t>
            </a:r>
          </a:p>
          <a:p>
            <a:pPr lvl="1"/>
            <a:r>
              <a:rPr lang="en-US" altLang="ko-KR" b="1" dirty="0"/>
              <a:t>Rule 3</a:t>
            </a:r>
            <a:r>
              <a:rPr lang="en-US" altLang="ko-KR" dirty="0"/>
              <a:t>: When a job enters the system, it is placed at the highest priority</a:t>
            </a:r>
          </a:p>
          <a:p>
            <a:pPr lvl="1"/>
            <a:r>
              <a:rPr lang="en-US" altLang="ko-KR" b="1" dirty="0"/>
              <a:t>Rule 4a</a:t>
            </a:r>
            <a:r>
              <a:rPr lang="en-US" altLang="ko-KR" dirty="0"/>
              <a:t>: If a job uses up an entire time slice while running, its priority is reduced (i.e., it moves down on queue).</a:t>
            </a:r>
          </a:p>
          <a:p>
            <a:pPr lvl="1"/>
            <a:r>
              <a:rPr lang="en-US" altLang="ko-KR" b="1" dirty="0"/>
              <a:t>Rule 4b</a:t>
            </a:r>
            <a:r>
              <a:rPr lang="en-US" altLang="ko-KR" dirty="0"/>
              <a:t>: If a job gives up the CPU before the time slice is up, it stays at the same priority level</a:t>
            </a:r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331640" y="4365104"/>
            <a:ext cx="6480720" cy="936104"/>
          </a:xfrm>
          <a:prstGeom prst="roundRect">
            <a:avLst>
              <a:gd name="adj" fmla="val 773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 this manner, MLFQ approximates SJF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1285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 1: A Single Long-Running Job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three-queue scheduler with time slice 10ms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2264112" y="1907620"/>
            <a:ext cx="4448447" cy="2440609"/>
            <a:chOff x="1419697" y="1772896"/>
            <a:chExt cx="4448447" cy="2440609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051720" y="249289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046100" y="1772896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057340" y="321297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2231760" y="2493745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2051720" y="3932287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2411760" y="3213056"/>
              <a:ext cx="324558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36279" y="393305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16389" y="393305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2262" y="393305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09791" y="393650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12844" y="393650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19697" y="1945407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19697" y="263691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19697" y="335699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516414" y="4427820"/>
            <a:ext cx="4215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Long-running Job Over Time (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msec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47986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 2: Along Came a Short Job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Assumption:</a:t>
            </a:r>
          </a:p>
          <a:p>
            <a:pPr lvl="1"/>
            <a:r>
              <a:rPr lang="en-US" altLang="ko-KR" b="1" dirty="0"/>
              <a:t>Job A</a:t>
            </a:r>
            <a:r>
              <a:rPr lang="en-US" altLang="ko-KR" dirty="0"/>
              <a:t>: A long-running CPU-intensive job</a:t>
            </a:r>
          </a:p>
          <a:p>
            <a:pPr lvl="1"/>
            <a:r>
              <a:rPr lang="en-US" altLang="ko-KR" b="1" dirty="0"/>
              <a:t>Job B</a:t>
            </a:r>
            <a:r>
              <a:rPr lang="en-US" altLang="ko-KR" dirty="0"/>
              <a:t>: A short-running interactive job (20ms runtime)</a:t>
            </a:r>
          </a:p>
          <a:p>
            <a:pPr lvl="1"/>
            <a:r>
              <a:rPr lang="en-US" altLang="ko-KR" dirty="0"/>
              <a:t>A has been running for some time, and then B arrives at time T=100.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89722" y="5509007"/>
            <a:ext cx="4215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Along Came An Interactive Job (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msec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137420" y="2973215"/>
            <a:ext cx="5152184" cy="2456121"/>
            <a:chOff x="2264112" y="3485496"/>
            <a:chExt cx="5152184" cy="2456121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2901755" y="494108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4644216" y="3485496"/>
              <a:ext cx="144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2896135" y="5660399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2899513" y="4941168"/>
              <a:ext cx="1744495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80694" y="5661170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60804" y="5661169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46677" y="566116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54206" y="566461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57259" y="566461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64112" y="3673519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64112" y="4365024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64112" y="5085104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6296" y="4302308"/>
              <a:ext cx="180000" cy="432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236296" y="3654236"/>
              <a:ext cx="180000" cy="432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76256" y="431666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04248" y="3663713"/>
              <a:ext cx="524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A: 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946743" y="4941168"/>
              <a:ext cx="1569473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2916216" y="422108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직사각형 77"/>
            <p:cNvSpPr/>
            <p:nvPr/>
          </p:nvSpPr>
          <p:spPr>
            <a:xfrm>
              <a:off x="4802743" y="4205496"/>
              <a:ext cx="144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85521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3: What About I/O?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Assumption:</a:t>
            </a:r>
          </a:p>
          <a:p>
            <a:pPr lvl="1"/>
            <a:r>
              <a:rPr lang="en-US" altLang="ko-KR" b="1" dirty="0"/>
              <a:t>Job A</a:t>
            </a:r>
            <a:r>
              <a:rPr lang="en-US" altLang="ko-KR" dirty="0"/>
              <a:t>: A long-running CPU-intensive job</a:t>
            </a:r>
          </a:p>
          <a:p>
            <a:pPr lvl="1"/>
            <a:r>
              <a:rPr lang="en-US" altLang="ko-KR" b="1" dirty="0"/>
              <a:t>Job B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An interactive job </a:t>
            </a:r>
            <a:r>
              <a:rPr lang="en-US" altLang="ko-KR" dirty="0"/>
              <a:t>that need the CPU only for 1ms before performing an I/O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47664" y="5229200"/>
            <a:ext cx="6552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Mixed I/O-intensive and CPU-intensive Workload (</a:t>
            </a:r>
            <a:r>
              <a:rPr lang="en-US" altLang="ko-KR" sz="16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msec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264112" y="2780928"/>
            <a:ext cx="5152184" cy="2443979"/>
            <a:chOff x="2264112" y="3497638"/>
            <a:chExt cx="5152184" cy="2443979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896135" y="422100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896766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901755" y="494108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896135" y="5660399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2978299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80694" y="5661170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60804" y="5661169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46677" y="566116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54206" y="566461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57259" y="5664618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64112" y="3673519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64112" y="4365024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64112" y="5085104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236296" y="4302308"/>
              <a:ext cx="180000" cy="432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236296" y="3654236"/>
              <a:ext cx="180000" cy="432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76256" y="431666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04248" y="3663713"/>
              <a:ext cx="524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A: 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158339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239872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419872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501405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662395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743928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923928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005461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185501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267034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454483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536016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716016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797549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4987114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068647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246571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328104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508104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589637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779202" y="349763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860735" y="493779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038659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120192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6254683" y="3501008"/>
              <a:ext cx="72000" cy="72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372200" y="4941168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77" name="모서리가 둥근 직사각형 76"/>
          <p:cNvSpPr/>
          <p:nvPr/>
        </p:nvSpPr>
        <p:spPr>
          <a:xfrm>
            <a:off x="899592" y="5733256"/>
            <a:ext cx="7632848" cy="638780"/>
          </a:xfrm>
          <a:prstGeom prst="roundRect">
            <a:avLst>
              <a:gd name="adj" fmla="val 773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MLFQ approach keeps an interactive job at the highest priority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08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fork() System Call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a new process</a:t>
            </a:r>
          </a:p>
          <a:p>
            <a:pPr lvl="1"/>
            <a:r>
              <a:rPr lang="en-US" altLang="ko-KR" dirty="0"/>
              <a:t>The newly-created process has its own copy of the </a:t>
            </a:r>
            <a:r>
              <a:rPr lang="en-US" altLang="ko-KR" b="1" dirty="0"/>
              <a:t>address space</a:t>
            </a:r>
            <a:r>
              <a:rPr lang="en-US" altLang="ko-KR" dirty="0"/>
              <a:t>, </a:t>
            </a:r>
            <a:r>
              <a:rPr lang="en-US" altLang="ko-KR" b="1" dirty="0"/>
              <a:t>registers</a:t>
            </a:r>
            <a:r>
              <a:rPr lang="en-US" altLang="ko-KR" dirty="0"/>
              <a:t>, and </a:t>
            </a:r>
            <a:r>
              <a:rPr lang="en-US" altLang="ko-KR" b="1" dirty="0"/>
              <a:t>PC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1560" y="2472566"/>
            <a:ext cx="7992888" cy="39087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10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 world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fork();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fork failed; exit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stderr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"fork failed\n");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exit(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child (new process)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("hello, I am child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parent goes down this path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("hello, I am parent of %d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2178323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p1.c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43239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Problems with the Basic MLFQ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Starvation</a:t>
            </a:r>
          </a:p>
          <a:p>
            <a:pPr lvl="1"/>
            <a:r>
              <a:rPr lang="en-US" altLang="ko-KR" dirty="0"/>
              <a:t>If there are "too many" interactive jobs in the system.</a:t>
            </a:r>
          </a:p>
          <a:p>
            <a:pPr lvl="1"/>
            <a:r>
              <a:rPr lang="en-US" altLang="ko-KR" dirty="0"/>
              <a:t>Lon-running jobs will never receive any CPU time.</a:t>
            </a:r>
          </a:p>
          <a:p>
            <a:endParaRPr lang="en-US" altLang="ko-KR" dirty="0"/>
          </a:p>
          <a:p>
            <a:r>
              <a:rPr lang="en-US" altLang="ko-KR" dirty="0"/>
              <a:t>Game the scheduler</a:t>
            </a:r>
          </a:p>
          <a:p>
            <a:pPr lvl="1"/>
            <a:r>
              <a:rPr lang="en-US" altLang="ko-KR" dirty="0"/>
              <a:t>After running 99% of a time slice, issue an I/O operation.</a:t>
            </a:r>
          </a:p>
          <a:p>
            <a:pPr lvl="1"/>
            <a:r>
              <a:rPr lang="en-US" altLang="ko-KR" dirty="0"/>
              <a:t>The job gain a higher percentage of CPU time.</a:t>
            </a:r>
          </a:p>
          <a:p>
            <a:endParaRPr lang="en-US" altLang="ko-KR" dirty="0"/>
          </a:p>
          <a:p>
            <a:r>
              <a:rPr lang="en-US" altLang="ko-KR" dirty="0"/>
              <a:t>A program may change its behavior over time.</a:t>
            </a:r>
          </a:p>
          <a:p>
            <a:pPr lvl="1"/>
            <a:r>
              <a:rPr lang="en-US" altLang="ko-KR" dirty="0"/>
              <a:t>CPU bound process </a:t>
            </a:r>
            <a:r>
              <a:rPr lang="en-US" altLang="ko-KR" dirty="0">
                <a:sym typeface="Wingdings" panose="05000000000000000000" pitchFamily="2" charset="2"/>
              </a:rPr>
              <a:t> I/O bound process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54834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Priority Boost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Rule 5:</a:t>
            </a:r>
            <a:r>
              <a:rPr lang="en-US" altLang="ko-KR" dirty="0"/>
              <a:t> After some time period S, move all the jobs in the system to the topmost queue.</a:t>
            </a:r>
          </a:p>
          <a:p>
            <a:pPr lvl="1"/>
            <a:r>
              <a:rPr lang="en-US" altLang="ko-KR" dirty="0"/>
              <a:t>Example:</a:t>
            </a:r>
          </a:p>
          <a:p>
            <a:pPr lvl="2"/>
            <a:r>
              <a:rPr lang="en-US" altLang="ko-KR" dirty="0"/>
              <a:t>A long-running job(A) with two short-running interactive job(B, C)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37851" y="2728234"/>
            <a:ext cx="4448447" cy="2456121"/>
            <a:chOff x="251520" y="2636912"/>
            <a:chExt cx="4448447" cy="2456121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889163" y="409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631624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883543" y="4811815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905971" y="315051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8102" y="4812586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48212" y="4812585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334085" y="481258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41614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44667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1520" y="2824935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1520" y="351644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1520" y="423652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903624" y="337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043608" y="387059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96008" y="4581152"/>
              <a:ext cx="1440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699792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762275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830443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888546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956714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019197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087365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150890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219058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281541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349709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407812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475980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538463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597106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654946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723114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785597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853765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911868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980036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042519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110687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174212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242380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304863" y="2636912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373031" y="2852936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4646363" y="2782309"/>
            <a:ext cx="4448447" cy="2402046"/>
            <a:chOff x="4644008" y="2690987"/>
            <a:chExt cx="4448447" cy="2402046"/>
          </a:xfrm>
        </p:grpSpPr>
        <p:cxnSp>
          <p:nvCxnSpPr>
            <p:cNvPr id="61" name="직선 연결선 60"/>
            <p:cNvCxnSpPr/>
            <p:nvPr/>
          </p:nvCxnSpPr>
          <p:spPr>
            <a:xfrm>
              <a:off x="5281651" y="409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직사각형 61"/>
            <p:cNvSpPr/>
            <p:nvPr/>
          </p:nvSpPr>
          <p:spPr>
            <a:xfrm>
              <a:off x="6948264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>
              <a:off x="5276031" y="4811815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/>
            <p:cNvSpPr/>
            <p:nvPr/>
          </p:nvSpPr>
          <p:spPr>
            <a:xfrm>
              <a:off x="5298459" y="315051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60590" y="4812586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940700" y="4812585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726573" y="481258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634102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537155" y="4816034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644008" y="2824935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644008" y="351644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644008" y="4236520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>
            <a:xfrm>
              <a:off x="5296112" y="3372504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/>
            <p:cNvSpPr/>
            <p:nvPr/>
          </p:nvSpPr>
          <p:spPr>
            <a:xfrm>
              <a:off x="5436096" y="3870597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5588496" y="4581152"/>
              <a:ext cx="1440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7016432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078915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7147083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205186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7273354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7335837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7404005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598181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7666349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7724452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792620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855103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913746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971586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8039754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228508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8296676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359159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8427327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490852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8559020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8621503" y="2690987"/>
              <a:ext cx="54000" cy="216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8689671" y="2907011"/>
              <a:ext cx="54000" cy="216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7470176" y="3140992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8093754" y="3123011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8743671" y="3110309"/>
              <a:ext cx="144000" cy="216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1843718" y="5414016"/>
            <a:ext cx="5610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Without(Left) and With(Right) Priority Boost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6986643" y="5402007"/>
            <a:ext cx="1908192" cy="383496"/>
            <a:chOff x="4824048" y="1350245"/>
            <a:chExt cx="1908192" cy="383496"/>
          </a:xfrm>
        </p:grpSpPr>
        <p:sp>
          <p:nvSpPr>
            <p:cNvPr id="19" name="직사각형 18"/>
            <p:cNvSpPr/>
            <p:nvPr/>
          </p:nvSpPr>
          <p:spPr>
            <a:xfrm>
              <a:off x="5904168" y="1373741"/>
              <a:ext cx="18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256096" y="1373741"/>
              <a:ext cx="18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44128" y="135512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24048" y="1350245"/>
              <a:ext cx="524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A: 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552240" y="1373741"/>
              <a:ext cx="180000" cy="360000"/>
            </a:xfrm>
            <a:prstGeom prst="rect">
              <a:avLst/>
            </a:prstGeom>
            <a:pattFill prst="ltHorz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192200" y="1355128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C: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0678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Better Accounting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to prevent gaming of our scheduler?</a:t>
            </a:r>
          </a:p>
          <a:p>
            <a:r>
              <a:rPr lang="en-US" altLang="ko-KR" dirty="0"/>
              <a:t>Solution:</a:t>
            </a:r>
          </a:p>
          <a:p>
            <a:pPr lvl="1"/>
            <a:r>
              <a:rPr lang="en-US" altLang="ko-KR" b="1" dirty="0"/>
              <a:t>Rule 4 </a:t>
            </a:r>
            <a:r>
              <a:rPr lang="en-US" altLang="ko-KR" dirty="0">
                <a:sym typeface="Wingdings" pitchFamily="2" charset="2"/>
              </a:rPr>
              <a:t>(Rewrite Rules 4a and 4b):</a:t>
            </a:r>
            <a:r>
              <a:rPr lang="en-US" altLang="ko-KR" dirty="0"/>
              <a:t> Once a job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uses up its time allotment </a:t>
            </a:r>
            <a:r>
              <a:rPr lang="en-US" altLang="ko-KR" dirty="0"/>
              <a:t>at a given level (regardless of how many times it has given up the CPU), </a:t>
            </a:r>
            <a:r>
              <a:rPr lang="en-US" altLang="ko-KR" b="1" dirty="0"/>
              <a:t>its priority is reduced</a:t>
            </a:r>
            <a:r>
              <a:rPr lang="en-US" altLang="ko-KR" dirty="0"/>
              <a:t>(i.e., it moves down on queue).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6052" y="3110774"/>
            <a:ext cx="4448447" cy="2456121"/>
            <a:chOff x="-36512" y="2204864"/>
            <a:chExt cx="4448447" cy="2456121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601131" y="366045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595511" y="4379767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588592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0070" y="438053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60180" y="438053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46053" y="438053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53582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6635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36512" y="2392887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36512" y="308439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36512" y="380447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615592" y="294045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648485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92485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852378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79813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39706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83706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243599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387599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447492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591492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651385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778820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838713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982713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042606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179687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239580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383580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443473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570908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630801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774801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834694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978694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038587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182587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242480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369915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429808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3573808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633701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763863" y="400476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823756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967756" y="4004728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027649" y="220486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4608605" y="3110774"/>
            <a:ext cx="4448447" cy="2456121"/>
            <a:chOff x="4516041" y="2204864"/>
            <a:chExt cx="4448447" cy="2456121"/>
          </a:xfrm>
        </p:grpSpPr>
        <p:cxnSp>
          <p:nvCxnSpPr>
            <p:cNvPr id="55" name="직선 연결선 54"/>
            <p:cNvCxnSpPr/>
            <p:nvPr/>
          </p:nvCxnSpPr>
          <p:spPr>
            <a:xfrm>
              <a:off x="5153684" y="364482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5148064" y="4379767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5302273" y="4005104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32623" y="438053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2733" y="438053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98606" y="438053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506135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409188" y="438398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516041" y="2392887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516041" y="308439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516041" y="380447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5168145" y="294045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5148064" y="220490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355100" y="220486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12651" y="2956244"/>
              <a:ext cx="14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619687" y="295620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556651" y="4005064"/>
              <a:ext cx="5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684615" y="400506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5836502" y="364506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893911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045798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094305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246192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300192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6452079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6516216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668103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6732240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884127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948264" y="400506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7100151" y="364506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7157560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7309447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357954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509841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563841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715728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7779865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7931752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7995889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147776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8198167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350054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8414191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8566078" y="3645024"/>
              <a:ext cx="54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8630215" y="4005024"/>
              <a:ext cx="144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1280188" y="5691166"/>
            <a:ext cx="6552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Without(Left) and With(Right) Gaming Tolerance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Slide Number Placeholder 10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8481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Tuning MLFQ And Other Issues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The high-priority queues </a:t>
            </a:r>
            <a:r>
              <a:rPr lang="en-US" altLang="ko-KR" dirty="0">
                <a:sym typeface="Wingdings" pitchFamily="2" charset="2"/>
              </a:rPr>
              <a:t> Short time slices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E.g., 10 or fewer milliseconds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The Low-priority queue  Longer time slices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E.g., 100 milliseconds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995761" y="3429000"/>
            <a:ext cx="4664471" cy="2520240"/>
            <a:chOff x="2427809" y="3141008"/>
            <a:chExt cx="4664471" cy="252024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065452" y="4620005"/>
              <a:ext cx="402682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3059832" y="5380030"/>
              <a:ext cx="403244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944391" y="5380801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79912" y="5380800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12748" y="5380799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28868" y="5384249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64972" y="5384249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27809" y="3328991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27809" y="4020496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7809" y="4740576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3079913" y="3876560"/>
              <a:ext cx="4012367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3268041" y="3141008"/>
              <a:ext cx="18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75462" y="3502693"/>
              <a:ext cx="18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803357" y="3876678"/>
              <a:ext cx="36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443349" y="4246138"/>
              <a:ext cx="36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899187" y="4635941"/>
              <a:ext cx="72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163413" y="5005401"/>
              <a:ext cx="72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372280" y="4635941"/>
              <a:ext cx="720000" cy="36000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628691" y="5005401"/>
              <a:ext cx="720000" cy="36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115616" y="5949240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Example) 10ms for the highest queue, 20ms for the middle, 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40ms for the lowest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679808" y="1290188"/>
            <a:ext cx="3836408" cy="504056"/>
          </a:xfrm>
          <a:prstGeom prst="roundRect">
            <a:avLst>
              <a:gd name="adj" fmla="val 7736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Lower Priority, Longer Quanta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14640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Solaris MLFQ 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the Time-Sharing scheduling class (TS)</a:t>
            </a:r>
          </a:p>
          <a:p>
            <a:pPr lvl="1"/>
            <a:r>
              <a:rPr lang="en-US" altLang="ko-KR" dirty="0"/>
              <a:t>60 Queues</a:t>
            </a:r>
          </a:p>
          <a:p>
            <a:pPr lvl="1"/>
            <a:r>
              <a:rPr lang="en-US" altLang="ko-KR" dirty="0"/>
              <a:t>Slowly increasing time-slice length</a:t>
            </a:r>
          </a:p>
          <a:p>
            <a:pPr lvl="2"/>
            <a:r>
              <a:rPr lang="en-US" altLang="ko-KR" dirty="0"/>
              <a:t>The highest priority: 20msec</a:t>
            </a:r>
          </a:p>
          <a:p>
            <a:pPr lvl="2"/>
            <a:r>
              <a:rPr lang="en-US" altLang="ko-KR" dirty="0"/>
              <a:t>The lowest priority: A few hundred milliseconds</a:t>
            </a:r>
          </a:p>
          <a:p>
            <a:pPr lvl="1"/>
            <a:r>
              <a:rPr lang="en-US" altLang="ko-KR" dirty="0"/>
              <a:t>Priorities boosted around every 1 second or so.</a:t>
            </a:r>
          </a:p>
          <a:p>
            <a:pPr lvl="2"/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331137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MLFQ: 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refined set of MLFQ rules:</a:t>
            </a:r>
          </a:p>
          <a:p>
            <a:pPr lvl="1"/>
            <a:r>
              <a:rPr lang="en-US" altLang="ko-KR" b="1" dirty="0"/>
              <a:t>Rule 1:</a:t>
            </a:r>
            <a:r>
              <a:rPr lang="en-US" altLang="ko-KR" dirty="0"/>
              <a:t> If Priority(A) &gt; Priority(B), A runs (B doesn’t).</a:t>
            </a:r>
          </a:p>
          <a:p>
            <a:pPr lvl="1"/>
            <a:r>
              <a:rPr lang="en-US" altLang="ko-KR" b="1" dirty="0"/>
              <a:t>Rule 2:</a:t>
            </a:r>
            <a:r>
              <a:rPr lang="en-US" altLang="ko-KR" dirty="0"/>
              <a:t> If Priority(A) = Priority(B), A &amp; B run in RR.</a:t>
            </a:r>
          </a:p>
          <a:p>
            <a:pPr lvl="1"/>
            <a:r>
              <a:rPr lang="en-US" altLang="ko-KR" b="1" dirty="0"/>
              <a:t>Rule 3: </a:t>
            </a:r>
            <a:r>
              <a:rPr lang="en-US" altLang="ko-KR" dirty="0"/>
              <a:t>When a job enters the system, it is placed at the highest priority.</a:t>
            </a:r>
          </a:p>
          <a:p>
            <a:pPr lvl="1"/>
            <a:r>
              <a:rPr lang="en-US" altLang="ko-KR" b="1" dirty="0"/>
              <a:t>Rule 4:</a:t>
            </a:r>
            <a:r>
              <a:rPr lang="en-US" altLang="ko-KR" dirty="0"/>
              <a:t> Once a job uses up its time allotment at a given level (regardless of how many times it has given up the CPU), its priority is reduced(i.e., it moves down on queue).</a:t>
            </a:r>
          </a:p>
          <a:p>
            <a:pPr lvl="1"/>
            <a:r>
              <a:rPr lang="en-US" altLang="ko-KR" b="1" dirty="0"/>
              <a:t>Rule 5: </a:t>
            </a:r>
            <a:r>
              <a:rPr lang="en-US" altLang="ko-KR" dirty="0"/>
              <a:t>After some time period S, move all the jobs in the system to the topmost queue.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23421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09.</a:t>
            </a:r>
            <a:br>
              <a:rPr lang="en-US" altLang="ko-KR" dirty="0"/>
            </a:br>
            <a:r>
              <a:rPr lang="en-US" altLang="ko-KR" dirty="0"/>
              <a:t>Scheduling: </a:t>
            </a:r>
            <a:r>
              <a:rPr lang="en-US" altLang="ko-KR" sz="4400" dirty="0"/>
              <a:t>Proportional Share</a:t>
            </a:r>
            <a:endParaRPr lang="en-US" sz="44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buClr>
                <a:srgbClr val="D34817">
                  <a:lumMod val="75000"/>
                </a:srgbClr>
              </a:buClr>
            </a:pPr>
            <a:r>
              <a:rPr lang="ko-KR" altLang="en-US" dirty="0">
                <a:solidFill>
                  <a:prstClr val="black"/>
                </a:solidFill>
              </a:rPr>
              <a:t>임종범</a:t>
            </a:r>
            <a:endParaRPr lang="en-US" altLang="ko-KR" dirty="0">
              <a:solidFill>
                <a:prstClr val="black"/>
              </a:solidFill>
            </a:endParaRPr>
          </a:p>
          <a:p>
            <a:pPr lvl="0">
              <a:buClr>
                <a:srgbClr val="D34817">
                  <a:lumMod val="75000"/>
                </a:srgbClr>
              </a:buClr>
            </a:pPr>
            <a:r>
              <a:rPr lang="en-US" altLang="ko-KR" i="1" dirty="0">
                <a:solidFill>
                  <a:prstClr val="black"/>
                </a:solidFill>
                <a:latin typeface="Georgia" panose="02040502050405020303" pitchFamily="18" charset="0"/>
              </a:rPr>
              <a:t>jblim@kpu.ac.kr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01881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Proportional Share Scheduler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Fair-share</a:t>
            </a:r>
            <a:r>
              <a:rPr lang="en-US" altLang="ko-KR" dirty="0"/>
              <a:t> scheduler</a:t>
            </a:r>
          </a:p>
          <a:p>
            <a:pPr lvl="1"/>
            <a:r>
              <a:rPr lang="en-US" altLang="ko-KR" dirty="0"/>
              <a:t>Guarantee that each job obtain </a:t>
            </a:r>
            <a:r>
              <a:rPr lang="en-US" altLang="ko-KR" i="1" dirty="0"/>
              <a:t>a certain percentage </a:t>
            </a:r>
            <a:r>
              <a:rPr lang="en-US" altLang="ko-KR" dirty="0"/>
              <a:t>of CPU time.</a:t>
            </a:r>
          </a:p>
          <a:p>
            <a:pPr lvl="1"/>
            <a:r>
              <a:rPr lang="en-US" altLang="ko-KR" dirty="0"/>
              <a:t>Not optimized for turnaround or response time</a:t>
            </a:r>
          </a:p>
          <a:p>
            <a:pPr lvl="1"/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556132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Concept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Tickets</a:t>
            </a:r>
          </a:p>
          <a:p>
            <a:pPr lvl="1"/>
            <a:r>
              <a:rPr lang="en-US" altLang="ko-KR" dirty="0"/>
              <a:t>Represent the share of a resource that a process should receive</a:t>
            </a:r>
          </a:p>
          <a:p>
            <a:pPr lvl="1"/>
            <a:r>
              <a:rPr lang="en-US" altLang="ko-KR" u="sng" dirty="0"/>
              <a:t>The percent of tickets</a:t>
            </a:r>
            <a:r>
              <a:rPr lang="en-US" altLang="ko-KR" dirty="0"/>
              <a:t> represents its share of the system resource in question.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dirty="0"/>
              <a:t>There are two processes, A and B.</a:t>
            </a:r>
          </a:p>
          <a:p>
            <a:pPr lvl="2"/>
            <a:r>
              <a:rPr lang="en-US" altLang="ko-KR" dirty="0"/>
              <a:t>Process A has 75 tickets </a:t>
            </a:r>
            <a:r>
              <a:rPr lang="en-US" altLang="ko-KR" dirty="0">
                <a:sym typeface="Wingdings" pitchFamily="2" charset="2"/>
              </a:rPr>
              <a:t> receive 75% of the CPU</a:t>
            </a:r>
            <a:endParaRPr lang="en-US" altLang="ko-KR" dirty="0"/>
          </a:p>
          <a:p>
            <a:pPr lvl="2"/>
            <a:r>
              <a:rPr lang="en-US" altLang="ko-KR" dirty="0"/>
              <a:t>Process B has 25 tickets </a:t>
            </a:r>
            <a:r>
              <a:rPr lang="en-US" altLang="ko-KR" dirty="0">
                <a:sym typeface="Wingdings" pitchFamily="2" charset="2"/>
              </a:rPr>
              <a:t> receive 25% of the CPU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10342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Lottery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scheduler picks </a:t>
            </a:r>
            <a:r>
              <a:rPr lang="en-US" altLang="ko-KR" u="sng" dirty="0"/>
              <a:t>a winning ticket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Load the state of that </a:t>
            </a:r>
            <a:r>
              <a:rPr lang="en-US" altLang="ko-KR" i="1" dirty="0"/>
              <a:t>winning process </a:t>
            </a:r>
            <a:r>
              <a:rPr lang="en-US" altLang="ko-KR" dirty="0"/>
              <a:t>and runs it.</a:t>
            </a:r>
          </a:p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dirty="0"/>
              <a:t>There are 100 tickets</a:t>
            </a:r>
          </a:p>
          <a:p>
            <a:pPr lvl="2"/>
            <a:r>
              <a:rPr lang="en-US" altLang="ko-KR" dirty="0"/>
              <a:t>Process A has 75 tickets: 0 ~ 74</a:t>
            </a:r>
          </a:p>
          <a:p>
            <a:pPr lvl="2"/>
            <a:r>
              <a:rPr lang="en-US" altLang="ko-KR" dirty="0"/>
              <a:t>Process B has 25 tickets: 75 ~ 99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971600" y="3933056"/>
            <a:ext cx="7416824" cy="679443"/>
            <a:chOff x="539552" y="4353478"/>
            <a:chExt cx="7416824" cy="679443"/>
          </a:xfrm>
        </p:grpSpPr>
        <p:sp>
          <p:nvSpPr>
            <p:cNvPr id="7" name="TextBox 6"/>
            <p:cNvSpPr txBox="1"/>
            <p:nvPr/>
          </p:nvSpPr>
          <p:spPr>
            <a:xfrm>
              <a:off x="539552" y="4353478"/>
              <a:ext cx="2376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rgbClr val="1F497D"/>
                  </a:solidFill>
                  <a:latin typeface="맑은 고딕" pitchFamily="50" charset="-127"/>
                  <a:ea typeface="맑은 고딕" pitchFamily="50" charset="-127"/>
                </a:rPr>
                <a:t>Scheduler’s winning tickets:</a:t>
              </a:r>
              <a:endParaRPr lang="ko-KR" altLang="en-US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87824" y="4353478"/>
              <a:ext cx="4968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63  85  70  39  76  17  29  41  36  39  10  99  68  83  63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4056" y="4725144"/>
              <a:ext cx="2376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rgbClr val="1F497D"/>
                  </a:solidFill>
                  <a:latin typeface="맑은 고딕" pitchFamily="50" charset="-127"/>
                  <a:ea typeface="맑은 고딕" pitchFamily="50" charset="-127"/>
                </a:rPr>
                <a:t>Resulting scheduler:</a:t>
              </a:r>
              <a:endParaRPr lang="ko-KR" altLang="en-US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958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6075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8192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0309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2426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72450" y="4720137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1479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543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6660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8777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0894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3011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5128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9362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35954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971600" y="5085184"/>
            <a:ext cx="7224456" cy="792088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longer these two jobs compete,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more likely they are to achieve the desired percentages.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418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Calling fork() example (Cont.)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1863548"/>
            <a:ext cx="7992888" cy="11695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./p1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 world (pid:29146)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hello, I am parent of 29147 (pid:29146)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hello, I am child (pid:29147)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936" y="1525803"/>
            <a:ext cx="2655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Result (Not deterministic)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03176" y="3359102"/>
            <a:ext cx="7992888" cy="11695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./p1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 world (pid:29146)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hello, I am child (pid:29147)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hello, I am parent of 29147 (pid:29146)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4280" y="3020548"/>
            <a:ext cx="1503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or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1248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Ticket Mechanisms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Ticket currency</a:t>
            </a:r>
          </a:p>
          <a:p>
            <a:pPr lvl="1"/>
            <a:r>
              <a:rPr lang="en-US" altLang="ko-KR" dirty="0"/>
              <a:t>A user allocates tickets among their own jobs in whatever currency they would like.</a:t>
            </a:r>
          </a:p>
          <a:p>
            <a:pPr lvl="1"/>
            <a:r>
              <a:rPr lang="en-US" altLang="ko-KR" dirty="0"/>
              <a:t>The system converts the currency into the correct global value.</a:t>
            </a:r>
          </a:p>
          <a:p>
            <a:pPr lvl="1"/>
            <a:r>
              <a:rPr lang="en-US" altLang="ko-KR" dirty="0"/>
              <a:t>Example</a:t>
            </a:r>
          </a:p>
          <a:p>
            <a:pPr lvl="2"/>
            <a:r>
              <a:rPr lang="en-US" altLang="ko-KR" dirty="0"/>
              <a:t>There are 200 tickets (Global currency)</a:t>
            </a:r>
          </a:p>
          <a:p>
            <a:pPr lvl="2"/>
            <a:r>
              <a:rPr lang="en-US" altLang="ko-KR" dirty="0"/>
              <a:t>Process A has 100 tickets</a:t>
            </a:r>
          </a:p>
          <a:p>
            <a:pPr lvl="2"/>
            <a:r>
              <a:rPr lang="en-US" altLang="ko-KR" dirty="0"/>
              <a:t>Process B has 100 tickets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6620" y="4352926"/>
            <a:ext cx="5876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User A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(A’s currency) to A1  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(global currency)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	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500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(A’s currency) to A2  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(global currency)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94252" y="5135722"/>
            <a:ext cx="5868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User B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(B’s currency) to B1 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100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(global currency)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69151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Ticket Mechanisms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Ticket transfer</a:t>
            </a:r>
          </a:p>
          <a:p>
            <a:pPr lvl="1"/>
            <a:r>
              <a:rPr lang="en-US" altLang="ko-KR" dirty="0"/>
              <a:t>A process can temporarily </a:t>
            </a:r>
            <a:r>
              <a:rPr lang="en-US" altLang="ko-KR" u="sng" dirty="0"/>
              <a:t>hand off</a:t>
            </a:r>
            <a:r>
              <a:rPr lang="en-US" altLang="ko-KR" dirty="0"/>
              <a:t> </a:t>
            </a:r>
            <a:r>
              <a:rPr lang="en-US" altLang="ko-KR" i="1" dirty="0"/>
              <a:t>its tickets </a:t>
            </a:r>
            <a:r>
              <a:rPr lang="en-US" altLang="ko-KR" dirty="0"/>
              <a:t>to another process.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Ticket inflation</a:t>
            </a:r>
          </a:p>
          <a:p>
            <a:pPr lvl="1"/>
            <a:r>
              <a:rPr lang="en-US" altLang="ko-KR" dirty="0"/>
              <a:t>A process can </a:t>
            </a:r>
            <a:r>
              <a:rPr lang="en-US" altLang="ko-KR" u="sng" dirty="0"/>
              <a:t>temporarily raise or lower</a:t>
            </a:r>
            <a:r>
              <a:rPr lang="en-US" altLang="ko-KR" dirty="0"/>
              <a:t> the number of tickets is owns.</a:t>
            </a:r>
          </a:p>
          <a:p>
            <a:pPr lvl="1"/>
            <a:r>
              <a:rPr lang="en-US" altLang="ko-KR" dirty="0"/>
              <a:t>If any one process needs </a:t>
            </a:r>
            <a:r>
              <a:rPr lang="en-US" altLang="ko-KR" i="1" dirty="0"/>
              <a:t>more CPU time</a:t>
            </a:r>
            <a:r>
              <a:rPr lang="en-US" altLang="ko-KR" dirty="0"/>
              <a:t>, it can boost its tickets.</a:t>
            </a:r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535755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Example: There are there processes, A, B, and C.</a:t>
            </a:r>
          </a:p>
          <a:p>
            <a:pPr lvl="1"/>
            <a:r>
              <a:rPr lang="en-US" altLang="ko-KR" dirty="0"/>
              <a:t>Keep the processes in a list: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411880" y="1984290"/>
            <a:ext cx="6184456" cy="868646"/>
            <a:chOff x="1622889" y="1556792"/>
            <a:chExt cx="6184456" cy="868646"/>
          </a:xfrm>
        </p:grpSpPr>
        <p:sp>
          <p:nvSpPr>
            <p:cNvPr id="6" name="TextBox 5"/>
            <p:cNvSpPr txBox="1"/>
            <p:nvPr/>
          </p:nvSpPr>
          <p:spPr>
            <a:xfrm>
              <a:off x="1622889" y="1844824"/>
              <a:ext cx="644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head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2267744" y="2029490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2843808" y="1561438"/>
              <a:ext cx="864000" cy="864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Job:A</a:t>
              </a:r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Tix:100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3719530" y="2024844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4295594" y="1556792"/>
              <a:ext cx="864000" cy="864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Job:B</a:t>
              </a:r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Tix:50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5169689" y="2024844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5745753" y="1556792"/>
              <a:ext cx="864000" cy="864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Job:C</a:t>
              </a:r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Tix:250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25748" y="1844824"/>
              <a:ext cx="6815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NULL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6618475" y="2029490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>
            <a:off x="611560" y="2965008"/>
            <a:ext cx="7992888" cy="3416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counter: used to track if we’ve found the winner yet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counter = 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winner: use some call to a random number generator to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get a value, between 0 and the total # of tickets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winner =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getrandom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totaltickets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current: use this to walk through the list of jobs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*current = head;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loop until the sum of ticket values is &gt; the winner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 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(current) 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	counter = counter + current-&gt;tickets;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(counter &gt; winner)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	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break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found the winner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	current = current-&gt;next;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}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’current’ is the winner: schedule it...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5972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(Cont.)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U</a:t>
                </a:r>
                <a:r>
                  <a:rPr lang="en-US" altLang="ko-KR" dirty="0"/>
                  <a:t>: unfairness metric</a:t>
                </a:r>
              </a:p>
              <a:p>
                <a:pPr lvl="1"/>
                <a:r>
                  <a:rPr lang="en-US" altLang="ko-KR" dirty="0"/>
                  <a:t>The time the first job completes divided by the time that the second job completes.</a:t>
                </a:r>
              </a:p>
              <a:p>
                <a:r>
                  <a:rPr lang="en-US" altLang="ko-KR" dirty="0"/>
                  <a:t>Example:</a:t>
                </a:r>
              </a:p>
              <a:p>
                <a:pPr lvl="1"/>
                <a:r>
                  <a:rPr lang="en-US" altLang="ko-KR" dirty="0"/>
                  <a:t>There are two jobs, each jobs has runtime 10.</a:t>
                </a:r>
              </a:p>
              <a:p>
                <a:pPr lvl="2"/>
                <a:r>
                  <a:rPr lang="en-US" altLang="ko-KR" dirty="0"/>
                  <a:t>First job finishes at time 10</a:t>
                </a:r>
              </a:p>
              <a:p>
                <a:pPr lvl="2"/>
                <a:r>
                  <a:rPr lang="en-US" altLang="ko-KR" dirty="0"/>
                  <a:t>Second job finishes at time 20</a:t>
                </a:r>
              </a:p>
              <a:p>
                <a:pPr lvl="1"/>
                <a:r>
                  <a:rPr lang="en-US" altLang="ko-KR" b="0" dirty="0">
                    <a:latin typeface="Courier New" pitchFamily="49" charset="0"/>
                    <a:cs typeface="Courier New" pitchFamily="49" charset="0"/>
                  </a:rPr>
                  <a:t>U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10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20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=0.5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U</a:t>
                </a:r>
                <a:r>
                  <a:rPr lang="en-US" altLang="ko-KR" dirty="0"/>
                  <a:t> will be close to 1 when both jobs finish at nearly the same time.</a:t>
                </a:r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488917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Lottery Fairness Study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There are two jobs.</a:t>
            </a:r>
          </a:p>
          <a:p>
            <a:pPr lvl="1"/>
            <a:r>
              <a:rPr lang="en-US" altLang="ko-KR" dirty="0"/>
              <a:t>Each jobs has the same number of tickets (100).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88840"/>
            <a:ext cx="3672408" cy="3322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1547664" y="5517232"/>
            <a:ext cx="6408712" cy="792088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When the job length is not very long,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average unfairness can be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quite severe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1224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Stride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Stride</a:t>
            </a:r>
            <a:r>
              <a:rPr lang="en-US" altLang="ko-KR" dirty="0"/>
              <a:t> of each process</a:t>
            </a:r>
          </a:p>
          <a:p>
            <a:pPr lvl="1"/>
            <a:r>
              <a:rPr lang="en-US" altLang="ko-KR" dirty="0"/>
              <a:t>(A large number) / (the number of tickets of the process)</a:t>
            </a:r>
          </a:p>
          <a:p>
            <a:pPr lvl="1"/>
            <a:r>
              <a:rPr lang="en-US" altLang="ko-KR" dirty="0"/>
              <a:t>Example: A large number = 10,000</a:t>
            </a:r>
          </a:p>
          <a:p>
            <a:pPr lvl="2"/>
            <a:r>
              <a:rPr lang="en-US" altLang="ko-KR" dirty="0"/>
              <a:t>Process A has 100 tickets </a:t>
            </a:r>
            <a:r>
              <a:rPr lang="en-US" altLang="ko-KR" dirty="0">
                <a:sym typeface="Wingdings" pitchFamily="2" charset="2"/>
              </a:rPr>
              <a:t> stride of A is 100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Process B has 50 tickets  stride of B is 200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 process runs, increment a counter(=pass value) for it by its stride.</a:t>
            </a:r>
          </a:p>
          <a:p>
            <a:pPr lvl="1"/>
            <a:r>
              <a:rPr lang="en-US" altLang="ko-KR" dirty="0"/>
              <a:t>Pick the process to run that has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the lowest pass value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4584431"/>
            <a:ext cx="7992888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current =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remove_min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(queue);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pick client with minimum pass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schedule(current); 	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use resource for quantum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current-&gt;pass += current-&gt;stride;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compute next pass using stride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insert(queue, current);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put back into the queue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9832" y="5415428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pseudo code implementation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794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Stride Scheduling Example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259632" y="2132856"/>
            <a:ext cx="6408712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084168" y="1414517"/>
            <a:ext cx="0" cy="3454643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15616" y="1412776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Pass(</a:t>
            </a:r>
            <a:r>
              <a:rPr lang="en-US" altLang="ko-KR" b="1" dirty="0">
                <a:solidFill>
                  <a:srgbClr val="C0504D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(stride=100)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71800" y="1414517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Pass(</a:t>
            </a:r>
            <a:r>
              <a:rPr lang="en-US" altLang="ko-KR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(stride=200)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27984" y="1412776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Pass(</a:t>
            </a:r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(stride=40)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56176" y="141277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Who Runs?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1640" y="2204864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15816" y="2204864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44008" y="2211829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28184" y="2204864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0504D"/>
                </a:solidFill>
                <a:latin typeface="맑은 고딕" pitchFamily="50" charset="-127"/>
                <a:ea typeface="맑은 고딕" pitchFamily="50" charset="-127"/>
              </a:rPr>
              <a:t>A</a:t>
            </a:r>
          </a:p>
          <a:p>
            <a:pPr algn="ctr"/>
            <a:r>
              <a:rPr lang="en-US" altLang="ko-KR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B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C0504D"/>
                </a:solidFill>
                <a:latin typeface="맑은 고딕" pitchFamily="50" charset="-127"/>
                <a:ea typeface="맑은 고딕" pitchFamily="50" charset="-127"/>
              </a:rPr>
              <a:t>A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051720" y="5301208"/>
            <a:ext cx="5112568" cy="792088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 new job enters with pass value 0,</a:t>
            </a:r>
            <a:endParaRPr lang="en-US" altLang="ko-KR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It will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monopolize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the CPU!</a:t>
            </a:r>
            <a:endParaRPr lang="en-US" altLang="ko-KR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554649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10.</a:t>
            </a:r>
            <a:br>
              <a:rPr lang="en-US" altLang="ko-KR" dirty="0"/>
            </a:br>
            <a:r>
              <a:rPr lang="en-US" altLang="ko-KR" sz="4000" dirty="0"/>
              <a:t>Multiprocessor Scheduling (Advanced)</a:t>
            </a:r>
            <a:endParaRPr lang="en-US" sz="40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buClr>
                <a:srgbClr val="D34817">
                  <a:lumMod val="75000"/>
                </a:srgbClr>
              </a:buClr>
            </a:pPr>
            <a:r>
              <a:rPr lang="ko-KR" altLang="en-US" dirty="0">
                <a:solidFill>
                  <a:prstClr val="black"/>
                </a:solidFill>
              </a:rPr>
              <a:t>임종범</a:t>
            </a:r>
            <a:endParaRPr lang="en-US" altLang="ko-KR" dirty="0">
              <a:solidFill>
                <a:prstClr val="black"/>
              </a:solidFill>
            </a:endParaRPr>
          </a:p>
          <a:p>
            <a:pPr lvl="0">
              <a:buClr>
                <a:srgbClr val="D34817">
                  <a:lumMod val="75000"/>
                </a:srgbClr>
              </a:buClr>
            </a:pPr>
            <a:r>
              <a:rPr lang="en-US" altLang="ko-KR" i="1" dirty="0">
                <a:solidFill>
                  <a:prstClr val="black"/>
                </a:solidFill>
                <a:latin typeface="Georgia" panose="02040502050405020303" pitchFamily="18" charset="0"/>
              </a:rPr>
              <a:t>jblim@kpu.ac.kr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566186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Multiprocessor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rise of the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multicore processor </a:t>
            </a:r>
            <a:r>
              <a:rPr lang="en-US" altLang="ko-KR" dirty="0"/>
              <a:t>is the source of multiprocessor-scheduling proliferation.</a:t>
            </a:r>
          </a:p>
          <a:p>
            <a:pPr lvl="1"/>
            <a:r>
              <a:rPr lang="en-US" altLang="ko-KR" b="1" dirty="0"/>
              <a:t>Multicore</a:t>
            </a:r>
            <a:r>
              <a:rPr lang="en-US" altLang="ko-KR" dirty="0"/>
              <a:t>: Multiple CPU cores are packed onto a single chip.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Adding more CPUs </a:t>
            </a:r>
            <a:r>
              <a:rPr lang="en-US" altLang="ko-KR" u="sng" dirty="0"/>
              <a:t>does not</a:t>
            </a:r>
            <a:r>
              <a:rPr lang="en-US" altLang="ko-KR" dirty="0"/>
              <a:t> make that single application run faster. </a:t>
            </a:r>
            <a:r>
              <a:rPr lang="en-US" altLang="ko-KR" dirty="0">
                <a:sym typeface="Wingdings" pitchFamily="2" charset="2"/>
              </a:rPr>
              <a:t> You’ll have to rewrite application to run in parallel, using </a:t>
            </a:r>
            <a:r>
              <a:rPr lang="en-US" altLang="ko-KR" b="1" dirty="0">
                <a:sym typeface="Wingdings" pitchFamily="2" charset="2"/>
              </a:rPr>
              <a:t>threads</a:t>
            </a:r>
            <a:r>
              <a:rPr lang="en-US" altLang="ko-KR" dirty="0">
                <a:sym typeface="Wingdings" pitchFamily="2" charset="2"/>
              </a:rPr>
              <a:t>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051720" y="4221088"/>
            <a:ext cx="5112568" cy="720080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How to schedule jobs on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Multiple CPUs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80089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CPU with cache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1340768"/>
            <a:ext cx="1368152" cy="11521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pPr algn="ctr"/>
            <a:r>
              <a:rPr lang="en-US" altLang="ko-KR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CPU</a:t>
            </a:r>
            <a:endParaRPr lang="ko-KR" altLang="en-US" sz="2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2492896"/>
            <a:ext cx="1368152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pPr algn="ctr"/>
            <a:r>
              <a:rPr lang="en-US" altLang="ko-KR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Cache</a:t>
            </a:r>
            <a:endParaRPr lang="ko-KR" altLang="en-US" sz="2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9592" y="3212976"/>
            <a:ext cx="1368152" cy="9361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pPr algn="ctr"/>
            <a:r>
              <a:rPr lang="en-US" altLang="ko-KR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Memory</a:t>
            </a:r>
            <a:endParaRPr lang="ko-KR" altLang="en-US" sz="2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582301" y="2924944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1223628" y="4941168"/>
            <a:ext cx="6804756" cy="936104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By keeping data in cache, the system can make slow memory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appear to be a fast 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87824" y="1772816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Small, fast memories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Hold copies of </a:t>
            </a:r>
            <a:r>
              <a:rPr lang="en-US" altLang="ko-KR" u="sng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popular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data that is found in the main memory.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Utilize </a:t>
            </a:r>
            <a:r>
              <a:rPr lang="en-US" altLang="ko-KR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temporal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and </a:t>
            </a:r>
            <a:r>
              <a:rPr lang="en-US" altLang="ko-KR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spatial</a:t>
            </a: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locality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87824" y="3646765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Holds all of the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Access to main memory is slower than cache.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87824" y="1412776"/>
            <a:ext cx="109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Cache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87824" y="327569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Main Memory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꺾인 연결선 17"/>
          <p:cNvCxnSpPr>
            <a:stCxn id="7" idx="3"/>
            <a:endCxn id="15" idx="1"/>
          </p:cNvCxnSpPr>
          <p:nvPr/>
        </p:nvCxnSpPr>
        <p:spPr>
          <a:xfrm flipV="1">
            <a:off x="2267744" y="1597442"/>
            <a:ext cx="720080" cy="1111478"/>
          </a:xfrm>
          <a:prstGeom prst="bentConnector3">
            <a:avLst/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8" idx="3"/>
            <a:endCxn id="16" idx="1"/>
          </p:cNvCxnSpPr>
          <p:nvPr/>
        </p:nvCxnSpPr>
        <p:spPr>
          <a:xfrm flipV="1">
            <a:off x="2267744" y="3460358"/>
            <a:ext cx="720080" cy="22067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987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wait() System Call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This system call won’t return until the child has run and exited.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1836107"/>
            <a:ext cx="7992888" cy="44012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&lt;sys/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wait.h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 world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fork();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fork failed; exit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stderr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"fork failed\n");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exit(1);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child (new process)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("hello, I am child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parent goes down this path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wait(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("hello, I am parent of %d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1506270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p2.c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113021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coherence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Consistency of shared resource data stored in multiple caches.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150253" y="3880093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018990" y="3888477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096944" y="4168125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40885" y="4168125"/>
            <a:ext cx="188294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1830" y="3952101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Bus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197886" y="4468625"/>
          <a:ext cx="1800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003454" y="4477643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59632" y="483260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22940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80106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27784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499992" y="1628800"/>
            <a:ext cx="0" cy="460851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9512" y="1700808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0. Two CPUs with caches sharing memory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88024" y="1708623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CPU0 reads a data at address 1.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48645" y="2564904"/>
            <a:ext cx="1368153" cy="1323004"/>
            <a:chOff x="467544" y="2420888"/>
            <a:chExt cx="1368153" cy="1323004"/>
          </a:xfrm>
        </p:grpSpPr>
        <p:sp>
          <p:nvSpPr>
            <p:cNvPr id="6" name="직사각형 5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0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222526" y="2564904"/>
            <a:ext cx="1368153" cy="1323004"/>
            <a:chOff x="467544" y="2420888"/>
            <a:chExt cx="1368153" cy="1323004"/>
          </a:xfrm>
        </p:grpSpPr>
        <p:sp>
          <p:nvSpPr>
            <p:cNvPr id="47" name="직사각형 46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1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cxnSp>
        <p:nvCxnSpPr>
          <p:cNvPr id="51" name="직선 연결선 50"/>
          <p:cNvCxnSpPr/>
          <p:nvPr/>
        </p:nvCxnSpPr>
        <p:spPr>
          <a:xfrm>
            <a:off x="5974789" y="3880093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843526" y="3888477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921480" y="4168125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965421" y="4168125"/>
            <a:ext cx="188294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866366" y="3952101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Bus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/>
        </p:nvGraphicFramePr>
        <p:xfrm>
          <a:off x="6022422" y="4468625"/>
          <a:ext cx="1800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7827990" y="4477643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84168" y="483260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47476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04642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52320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5173181" y="2564904"/>
            <a:ext cx="1368153" cy="1323004"/>
            <a:chOff x="467544" y="2420888"/>
            <a:chExt cx="1368153" cy="1323004"/>
          </a:xfrm>
        </p:grpSpPr>
        <p:sp>
          <p:nvSpPr>
            <p:cNvPr id="63" name="직사각형 62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0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7047062" y="2564904"/>
            <a:ext cx="1368153" cy="1323004"/>
            <a:chOff x="467544" y="2420888"/>
            <a:chExt cx="1368153" cy="1323004"/>
          </a:xfrm>
        </p:grpSpPr>
        <p:sp>
          <p:nvSpPr>
            <p:cNvPr id="68" name="직사각형 67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1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364088" y="343778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437782"/>
                <a:ext cx="57606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꺾인 연결선 38"/>
          <p:cNvCxnSpPr>
            <a:stCxn id="56" idx="0"/>
          </p:cNvCxnSpPr>
          <p:nvPr/>
        </p:nvCxnSpPr>
        <p:spPr>
          <a:xfrm rot="16200000" flipV="1">
            <a:off x="6159265" y="3705368"/>
            <a:ext cx="580148" cy="94636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797010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coherence (Cont.)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150253" y="3880093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018990" y="3888477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096944" y="4168125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140885" y="4168125"/>
            <a:ext cx="188294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1830" y="3952101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Bus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197886" y="4468625"/>
          <a:ext cx="1800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003454" y="4477643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59632" y="483260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22940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80106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27784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499992" y="1628800"/>
            <a:ext cx="0" cy="460851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79512" y="1700808"/>
                <a:ext cx="41764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2.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solidFill>
                          <a:prstClr val="black"/>
                        </a:solidFill>
                        <a:latin typeface="Cambria Math"/>
                        <a:ea typeface="맑은 고딕" pitchFamily="50" charset="-127"/>
                      </a:rPr>
                      <m:t>𝐷</m:t>
                    </m:r>
                  </m:oMath>
                </a14:m>
                <a:r>
                  <a:rPr lang="ko-KR" altLang="en-US" sz="16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6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is updated and CPU1 is scheduled.</a:t>
                </a:r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700808"/>
                <a:ext cx="4176464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729"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4788024" y="1708623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3. CPU1 re-reads the value at address A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48645" y="2564904"/>
            <a:ext cx="1368153" cy="1323004"/>
            <a:chOff x="467544" y="2420888"/>
            <a:chExt cx="1368153" cy="1323004"/>
          </a:xfrm>
        </p:grpSpPr>
        <p:sp>
          <p:nvSpPr>
            <p:cNvPr id="6" name="직사각형 5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0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222526" y="2564904"/>
            <a:ext cx="1368153" cy="1323004"/>
            <a:chOff x="467544" y="2420888"/>
            <a:chExt cx="1368153" cy="1323004"/>
          </a:xfrm>
        </p:grpSpPr>
        <p:sp>
          <p:nvSpPr>
            <p:cNvPr id="47" name="직사각형 46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1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cxnSp>
        <p:nvCxnSpPr>
          <p:cNvPr id="51" name="직선 연결선 50"/>
          <p:cNvCxnSpPr/>
          <p:nvPr/>
        </p:nvCxnSpPr>
        <p:spPr>
          <a:xfrm>
            <a:off x="5974789" y="3880093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843526" y="3888477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921480" y="4168125"/>
            <a:ext cx="0" cy="28803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5965421" y="4168125"/>
            <a:ext cx="188294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866366" y="3952101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Bus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/>
        </p:nvGraphicFramePr>
        <p:xfrm>
          <a:off x="6022422" y="4468625"/>
          <a:ext cx="1800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7827990" y="4477643"/>
            <a:ext cx="109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84168" y="483260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47476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04642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52320" y="4835045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5173181" y="2564904"/>
            <a:ext cx="1368153" cy="1323004"/>
            <a:chOff x="467544" y="2420888"/>
            <a:chExt cx="1368153" cy="1323004"/>
          </a:xfrm>
        </p:grpSpPr>
        <p:sp>
          <p:nvSpPr>
            <p:cNvPr id="63" name="직사각형 62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0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7047062" y="2564904"/>
            <a:ext cx="1368153" cy="1323004"/>
            <a:chOff x="467544" y="2420888"/>
            <a:chExt cx="1368153" cy="1323004"/>
          </a:xfrm>
        </p:grpSpPr>
        <p:sp>
          <p:nvSpPr>
            <p:cNvPr id="68" name="직사각형 67"/>
            <p:cNvSpPr/>
            <p:nvPr/>
          </p:nvSpPr>
          <p:spPr>
            <a:xfrm>
              <a:off x="467544" y="2420888"/>
              <a:ext cx="1368152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ctr"/>
            <a:lstStyle/>
            <a:p>
              <a:pPr algn="ctr"/>
              <a:r>
                <a:rPr lang="en-US" altLang="ko-KR" sz="2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CPU 1</a:t>
              </a:r>
              <a:endParaRPr lang="ko-KR" altLang="en-US" sz="2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 rot="16200000">
              <a:off x="307261" y="3373261"/>
              <a:ext cx="530916" cy="210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Cache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77892" y="3212974"/>
              <a:ext cx="581740" cy="5309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259633" y="3215183"/>
              <a:ext cx="576064" cy="528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08000" rIns="108000" rtlCol="0" anchor="t"/>
            <a:lstStyle/>
            <a:p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364088" y="343778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𝐷</m:t>
                      </m:r>
                      <m:r>
                        <a:rPr lang="en-US" altLang="ko-KR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437782"/>
                <a:ext cx="576064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꺾인 연결선 38"/>
          <p:cNvCxnSpPr>
            <a:stCxn id="56" idx="0"/>
          </p:cNvCxnSpPr>
          <p:nvPr/>
        </p:nvCxnSpPr>
        <p:spPr>
          <a:xfrm rot="5400000" flipH="1" flipV="1">
            <a:off x="7088873" y="3713742"/>
            <a:ext cx="588532" cy="92123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561831" y="343778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𝐷</m:t>
                      </m:r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31" y="3437782"/>
                <a:ext cx="57606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7236296" y="3429000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3429000"/>
                <a:ext cx="57606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모서리가 둥근 직사각형 74"/>
              <p:cNvSpPr/>
              <p:nvPr/>
            </p:nvSpPr>
            <p:spPr>
              <a:xfrm>
                <a:off x="4932040" y="5357472"/>
                <a:ext cx="3994072" cy="936104"/>
              </a:xfrm>
              <a:prstGeom prst="roundRect">
                <a:avLst>
                  <a:gd name="adj" fmla="val 14582"/>
                </a:avLst>
              </a:prstGeom>
              <a:solidFill>
                <a:srgbClr val="FFC000"/>
              </a:solidFill>
              <a:ln w="15875"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algn="ctr"/>
                <a:r>
                  <a:rPr lang="en-US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CPU1 gets the </a:t>
                </a:r>
                <a:r>
                  <a:rPr lang="en-US" altLang="ko-KR" sz="16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old value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rgbClr val="FF0000"/>
                        </a:solidFill>
                        <a:latin typeface="Cambria Math"/>
                        <a:ea typeface="맑은 고딕" panose="020B0503020000020004" pitchFamily="50" charset="-127"/>
                      </a:rPr>
                      <m:t>𝑫</m:t>
                    </m:r>
                  </m:oMath>
                </a14:m>
                <a:r>
                  <a:rPr lang="en-US" altLang="ko-KR" sz="16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</a:p>
              <a:p>
                <a:pPr algn="ctr"/>
                <a:r>
                  <a:rPr lang="en-US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instead of the correct value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prstClr val="black"/>
                        </a:solidFill>
                        <a:latin typeface="Cambria Math"/>
                        <a:ea typeface="맑은 고딕" panose="020B0503020000020004" pitchFamily="50" charset="-127"/>
                      </a:rPr>
                      <m:t>𝑫</m:t>
                    </m:r>
                    <m:r>
                      <a:rPr lang="en-US" altLang="ko-KR" sz="1600" b="1" i="1" smtClean="0">
                        <a:solidFill>
                          <a:prstClr val="black"/>
                        </a:solidFill>
                        <a:latin typeface="Cambria Math"/>
                        <a:ea typeface="맑은 고딕" panose="020B0503020000020004" pitchFamily="50" charset="-127"/>
                      </a:rPr>
                      <m:t>′</m:t>
                    </m:r>
                  </m:oMath>
                </a14:m>
                <a:r>
                  <a:rPr lang="en-US" altLang="ko-KR" sz="16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75" name="모서리가 둥근 직사각형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5357472"/>
                <a:ext cx="3994072" cy="936104"/>
              </a:xfrm>
              <a:prstGeom prst="roundRect">
                <a:avLst>
                  <a:gd name="adj" fmla="val 14582"/>
                </a:avLst>
              </a:prstGeom>
              <a:blipFill rotWithShape="1">
                <a:blip r:embed="rId8"/>
                <a:stretch>
                  <a:fillRect/>
                </a:stretch>
              </a:blipFill>
              <a:ln w="15875">
                <a:solidFill>
                  <a:schemeClr val="accent6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07875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coherence solution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Bus snooping</a:t>
            </a:r>
          </a:p>
          <a:p>
            <a:pPr lvl="1"/>
            <a:r>
              <a:rPr lang="en-US" altLang="ko-KR" dirty="0"/>
              <a:t>Each cache pays attention to memory updates by </a:t>
            </a:r>
            <a:r>
              <a:rPr lang="en-US" altLang="ko-KR" b="1" dirty="0"/>
              <a:t>observing the bus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When a CPU sees an update for a data item it holds in its cache, it will notice the change and either </a:t>
            </a:r>
            <a:r>
              <a:rPr lang="en-US" altLang="ko-KR" u="sng" dirty="0"/>
              <a:t>invalidate</a:t>
            </a:r>
            <a:r>
              <a:rPr lang="en-US" altLang="ko-KR" dirty="0"/>
              <a:t> its copy or </a:t>
            </a:r>
            <a:r>
              <a:rPr lang="en-US" altLang="ko-KR" u="sng" dirty="0"/>
              <a:t>update</a:t>
            </a:r>
            <a:r>
              <a:rPr lang="en-US" altLang="ko-KR" dirty="0"/>
              <a:t> it.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878353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Don’t forget synchronization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When accessing shared data across CPUs,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mutual exclusion</a:t>
            </a:r>
            <a:r>
              <a:rPr lang="en-US" altLang="ko-KR" dirty="0"/>
              <a:t> primitives should likely be used to </a:t>
            </a:r>
            <a:r>
              <a:rPr lang="en-US" altLang="ko-KR" u="sng" dirty="0"/>
              <a:t>guarantee correctness</a:t>
            </a:r>
            <a:r>
              <a:rPr lang="en-US" altLang="ko-KR" dirty="0"/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2132856"/>
            <a:ext cx="7992888" cy="23083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__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*next;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}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List_Pop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head;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remember old head ...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 = head-&gt;value;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... and its value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	head = head-&gt;next;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advance head to next pointer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free(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free old head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return value at head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1790" y="4441180"/>
            <a:ext cx="3690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Simple List Delete Code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35354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Don’t forget synchronization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Solution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1703569"/>
            <a:ext cx="7992888" cy="28623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pthread_mtuex_t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typedef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__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struct</a:t>
            </a:r>
            <a:r>
              <a:rPr lang="en-US" altLang="ko-KR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__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*next;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}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List_Pop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 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		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lock(&amp;m)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head;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remember old head ...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 = head-&gt;value;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... and its value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	head = head-&gt;next;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advance head to next pointer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	free(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free old head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		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unlock(&amp;m)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value;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return value at head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81790" y="4557179"/>
            <a:ext cx="3690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Simple List Delete Code with lock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943139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Affinity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Keep a process on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the same CPU </a:t>
            </a:r>
            <a:r>
              <a:rPr lang="en-US" altLang="ko-KR" dirty="0"/>
              <a:t>if at all possible</a:t>
            </a:r>
          </a:p>
          <a:p>
            <a:pPr lvl="1"/>
            <a:r>
              <a:rPr lang="en-US" altLang="ko-KR" dirty="0"/>
              <a:t>A process builds up a fair bit of state </a:t>
            </a:r>
            <a:r>
              <a:rPr lang="en-US" altLang="ko-KR" u="sng" dirty="0"/>
              <a:t>in the cache</a:t>
            </a:r>
            <a:r>
              <a:rPr lang="en-US" altLang="ko-KR" dirty="0"/>
              <a:t> of a CPU.</a:t>
            </a:r>
          </a:p>
          <a:p>
            <a:pPr lvl="1"/>
            <a:r>
              <a:rPr lang="en-US" altLang="ko-KR" dirty="0"/>
              <a:t>The next time the process run, it will run faster if some of its state is </a:t>
            </a:r>
            <a:r>
              <a:rPr lang="en-US" altLang="ko-KR" i="1" dirty="0"/>
              <a:t>already present </a:t>
            </a:r>
            <a:r>
              <a:rPr lang="en-US" altLang="ko-KR" dirty="0"/>
              <a:t>in the cache on that CPU.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043608" y="3212976"/>
            <a:ext cx="6984776" cy="936104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multiprocessor scheduler should consider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cache affinity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when making its scheduling decision.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18402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Single queue Multiprocessor Scheduling (SQMS)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Put all jobs that need to be scheduled into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 single queue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Each CPU simply picks the next job from the globally shared queue.</a:t>
            </a:r>
          </a:p>
          <a:p>
            <a:pPr lvl="1"/>
            <a:r>
              <a:rPr lang="en-US" altLang="ko-KR" dirty="0"/>
              <a:t>Cons:</a:t>
            </a:r>
          </a:p>
          <a:p>
            <a:pPr lvl="2"/>
            <a:r>
              <a:rPr lang="en-US" altLang="ko-KR" dirty="0"/>
              <a:t>Some form of </a:t>
            </a:r>
            <a:r>
              <a:rPr lang="en-US" altLang="ko-KR" b="1" dirty="0"/>
              <a:t>locking</a:t>
            </a:r>
            <a:r>
              <a:rPr lang="en-US" altLang="ko-KR" dirty="0"/>
              <a:t> have to be inserted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>
                <a:solidFill>
                  <a:srgbClr val="FF0000"/>
                </a:solidFill>
              </a:rPr>
              <a:t>Lack of scalability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Cache affinity</a:t>
            </a:r>
          </a:p>
          <a:p>
            <a:pPr lvl="2"/>
            <a:r>
              <a:rPr lang="en-US" altLang="ko-KR" dirty="0"/>
              <a:t>Example: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Possible job scheduler across CPUs: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331454" y="2913298"/>
            <a:ext cx="5725374" cy="375670"/>
            <a:chOff x="1331640" y="3701402"/>
            <a:chExt cx="5725374" cy="375670"/>
          </a:xfrm>
        </p:grpSpPr>
        <p:sp>
          <p:nvSpPr>
            <p:cNvPr id="7" name="TextBox 6"/>
            <p:cNvSpPr txBox="1"/>
            <p:nvPr/>
          </p:nvSpPr>
          <p:spPr>
            <a:xfrm>
              <a:off x="1331640" y="3717032"/>
              <a:ext cx="8018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Queue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2056735" y="389714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2632799" y="3701787"/>
              <a:ext cx="359944" cy="3599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3003454" y="3892502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375417" y="3712482"/>
              <a:ext cx="6815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NULL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5868144" y="389714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3347864" y="3701498"/>
              <a:ext cx="359944" cy="35994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3718519" y="3892213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/>
            <p:cNvSpPr/>
            <p:nvPr/>
          </p:nvSpPr>
          <p:spPr>
            <a:xfrm>
              <a:off x="4067944" y="3701402"/>
              <a:ext cx="359944" cy="35994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4438599" y="3892117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4788024" y="3701498"/>
              <a:ext cx="359944" cy="3599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D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>
              <a:off x="5158679" y="3892213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5508104" y="3717128"/>
              <a:ext cx="359944" cy="35994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E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340758" y="4000315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410385"/>
              </p:ext>
            </p:extLst>
          </p:nvPr>
        </p:nvGraphicFramePr>
        <p:xfrm>
          <a:off x="3101119" y="3989021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340758" y="4432363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819160"/>
              </p:ext>
            </p:extLst>
          </p:nvPr>
        </p:nvGraphicFramePr>
        <p:xfrm>
          <a:off x="3101119" y="4421069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339752" y="4864411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589540"/>
              </p:ext>
            </p:extLst>
          </p:nvPr>
        </p:nvGraphicFramePr>
        <p:xfrm>
          <a:off x="3100113" y="4853117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340758" y="5293474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CPU3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674638"/>
              </p:ext>
            </p:extLst>
          </p:nvPr>
        </p:nvGraphicFramePr>
        <p:xfrm>
          <a:off x="3101119" y="5282180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227887" y="3996836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2725" y="4428884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58355" y="4860932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58355" y="5314466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26273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Scheduling Example with Cache affinity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u="sng" dirty="0"/>
              <a:t>Preserving affinity</a:t>
            </a:r>
            <a:r>
              <a:rPr lang="en-US" altLang="ko-KR" dirty="0"/>
              <a:t> for most</a:t>
            </a:r>
            <a:endParaRPr lang="ko-KR" altLang="en-US" dirty="0"/>
          </a:p>
          <a:p>
            <a:pPr lvl="2"/>
            <a:r>
              <a:rPr lang="en-US" altLang="ko-KR" dirty="0"/>
              <a:t>Jobs A through D are not moved across processors.</a:t>
            </a:r>
          </a:p>
          <a:p>
            <a:pPr lvl="2"/>
            <a:r>
              <a:rPr lang="en-US" altLang="ko-KR" dirty="0"/>
              <a:t>Only job E Migrating from CPU to CPU.</a:t>
            </a:r>
          </a:p>
          <a:p>
            <a:pPr lvl="1"/>
            <a:r>
              <a:rPr lang="en-US" altLang="ko-KR" dirty="0"/>
              <a:t>Implementing such a scheme can be </a:t>
            </a:r>
            <a:r>
              <a:rPr lang="en-US" altLang="ko-KR" b="1" dirty="0"/>
              <a:t>complex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835696" y="1253130"/>
            <a:ext cx="5725374" cy="375670"/>
            <a:chOff x="1331640" y="3701402"/>
            <a:chExt cx="5725374" cy="375670"/>
          </a:xfrm>
        </p:grpSpPr>
        <p:sp>
          <p:nvSpPr>
            <p:cNvPr id="7" name="TextBox 6"/>
            <p:cNvSpPr txBox="1"/>
            <p:nvPr/>
          </p:nvSpPr>
          <p:spPr>
            <a:xfrm>
              <a:off x="1331640" y="3717032"/>
              <a:ext cx="8018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Queue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2056735" y="389714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2632799" y="3701787"/>
              <a:ext cx="359944" cy="3599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3003454" y="3892502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375417" y="3712482"/>
              <a:ext cx="6815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NULL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5868144" y="3897148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3347864" y="3701498"/>
              <a:ext cx="359944" cy="35994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>
              <a:off x="3718519" y="3892213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타원 14"/>
            <p:cNvSpPr/>
            <p:nvPr/>
          </p:nvSpPr>
          <p:spPr>
            <a:xfrm>
              <a:off x="4067944" y="3701402"/>
              <a:ext cx="359944" cy="35994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4438599" y="3892117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/>
            <p:cNvSpPr/>
            <p:nvPr/>
          </p:nvSpPr>
          <p:spPr>
            <a:xfrm>
              <a:off x="4788024" y="3701498"/>
              <a:ext cx="359944" cy="3599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D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5158679" y="3892213"/>
              <a:ext cx="36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5508104" y="3717128"/>
              <a:ext cx="359944" cy="35994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E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48967" y="2000134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3309328" y="1988840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548967" y="2432182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3309328" y="2420888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547961" y="2864230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3308322" y="2852936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548967" y="3293293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CPU3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3309328" y="3281999"/>
          <a:ext cx="2054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436096" y="1996655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50934" y="2428703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66564" y="2860751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66564" y="3314285"/>
            <a:ext cx="184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 (repeat) 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146348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Multi-queue Multiprocessor Scheduling (MQMS)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MQMS consists of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multiple scheduling queues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Each queue will follow a particular scheduling discipline.</a:t>
            </a:r>
          </a:p>
          <a:p>
            <a:pPr lvl="1"/>
            <a:r>
              <a:rPr lang="en-US" altLang="ko-KR" dirty="0"/>
              <a:t>When a job enters the system, it is placed on </a:t>
            </a:r>
            <a:r>
              <a:rPr lang="en-US" altLang="ko-KR" b="1" dirty="0"/>
              <a:t>exactly one </a:t>
            </a:r>
            <a:r>
              <a:rPr lang="en-US" altLang="ko-KR" dirty="0"/>
              <a:t>scheduling queue.</a:t>
            </a:r>
          </a:p>
          <a:p>
            <a:pPr lvl="1"/>
            <a:r>
              <a:rPr lang="en-US" altLang="ko-KR" dirty="0"/>
              <a:t>Avoid the problems of </a:t>
            </a:r>
            <a:r>
              <a:rPr lang="en-US" altLang="ko-KR" u="sng" dirty="0"/>
              <a:t>information sharing</a:t>
            </a:r>
            <a:r>
              <a:rPr lang="en-US" altLang="ko-KR" dirty="0"/>
              <a:t> and </a:t>
            </a:r>
            <a:r>
              <a:rPr lang="en-US" altLang="ko-KR" u="sng" dirty="0"/>
              <a:t>synchronization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74177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MQMS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With </a:t>
            </a:r>
            <a:r>
              <a:rPr lang="en-US" altLang="ko-KR" b="1" dirty="0"/>
              <a:t>round robin</a:t>
            </a:r>
            <a:r>
              <a:rPr lang="en-US" altLang="ko-KR" dirty="0"/>
              <a:t>, the system might produce a schedule that looks like this: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9712" y="2341065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416871" y="2521181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2992935" y="2325820"/>
            <a:ext cx="359944" cy="3599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412715" y="2516246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5975418" y="2325435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6346073" y="2516150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6695498" y="2325531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15616" y="3152262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15616" y="3701402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78920" y="2341065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1907708" y="3140968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1907704" y="3706232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모서리가 둥근 직사각형 35"/>
          <p:cNvSpPr/>
          <p:nvPr/>
        </p:nvSpPr>
        <p:spPr>
          <a:xfrm>
            <a:off x="1242151" y="5085184"/>
            <a:ext cx="6582780" cy="720080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MQMS provides more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scalability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and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cache affinity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36296" y="3090446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36296" y="3666510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3355679" y="2516150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3705104" y="2325531"/>
            <a:ext cx="359944" cy="35994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C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240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wait() System Call (Cont.)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1908423"/>
            <a:ext cx="7992888" cy="11695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./p2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 world (pid:29266)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hello, I am child (pid:29267)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hello, I am parent of 29267 (wc:29267) (pid:29266)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7936" y="1570678"/>
            <a:ext cx="2655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Result (Deterministic)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999973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 Imbalance issue of MQMS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After job C in Q0 finishes: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After job A in Q0 finishes: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9712" y="1604199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416871" y="1784315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2992935" y="1588954"/>
            <a:ext cx="359944" cy="3599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412715" y="1779380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5975418" y="1588569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6346073" y="1779284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6695498" y="1588665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5616" y="2154441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5616" y="2581051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78920" y="1604199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856111"/>
              </p:ext>
            </p:extLst>
          </p:nvPr>
        </p:nvGraphicFramePr>
        <p:xfrm>
          <a:off x="1907708" y="2143147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366134"/>
              </p:ext>
            </p:extLst>
          </p:nvPr>
        </p:nvGraphicFramePr>
        <p:xfrm>
          <a:off x="1907704" y="2585881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236296" y="2092625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36296" y="2546159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67744" y="2978207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gets twice as much CPU as 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and </a:t>
            </a:r>
            <a:r>
              <a:rPr lang="en-US" altLang="ko-KR" sz="16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</a:t>
            </a:r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79712" y="4164710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2416871" y="4344826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5412715" y="4339891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5975418" y="4149080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6346073" y="4339795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6695498" y="4149176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15616" y="4714952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15616" y="5141562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78920" y="4164710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1907704" y="5146392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7236296" y="4653136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36296" y="5106670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67744" y="5538718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 will be left idle!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99839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deal with load imbalance?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answer is to move jobs (</a:t>
            </a:r>
            <a:r>
              <a:rPr lang="en-US" altLang="ko-KR" b="1" dirty="0"/>
              <a:t>Migration</a:t>
            </a:r>
            <a:r>
              <a:rPr lang="en-US" altLang="ko-KR" dirty="0"/>
              <a:t>).</a:t>
            </a:r>
          </a:p>
          <a:p>
            <a:pPr lvl="1"/>
            <a:r>
              <a:rPr lang="en-US" altLang="ko-KR" dirty="0"/>
              <a:t>Example: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22049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200847" y="2400610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5005795" y="2395675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5568498" y="2204864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939153" y="2395579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6288578" y="2204960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222049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75398" y="366065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212557" y="3840770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5017505" y="3835835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5580208" y="3645024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771800" y="3645120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83710" y="366065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63688" y="4812782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200847" y="4992898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005795" y="4987963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2800817" y="4802087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574260" y="4812926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0" y="4812782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475656" y="2060848"/>
            <a:ext cx="5472608" cy="648072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475656" y="3501008"/>
            <a:ext cx="5472608" cy="648072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475656" y="4653136"/>
            <a:ext cx="5472608" cy="648072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35896" y="422108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Or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아래쪽 화살표 29"/>
          <p:cNvSpPr/>
          <p:nvPr/>
        </p:nvSpPr>
        <p:spPr>
          <a:xfrm>
            <a:off x="3941978" y="2852936"/>
            <a:ext cx="269982" cy="504056"/>
          </a:xfrm>
          <a:prstGeom prst="down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30010" y="2884299"/>
            <a:ext cx="4662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The OS moves one of </a:t>
            </a:r>
            <a:r>
              <a:rPr lang="en-US" altLang="ko-KR" sz="1600" b="1" dirty="0">
                <a:solidFill>
                  <a:srgbClr val="1F497D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</a:t>
            </a:r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 or </a:t>
            </a:r>
            <a:r>
              <a:rPr lang="en-US" altLang="ko-KR" sz="1600" b="1" dirty="0">
                <a:solidFill>
                  <a:srgbClr val="1F497D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</a:t>
            </a:r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 to CPU 0</a:t>
            </a:r>
            <a:endParaRPr lang="ko-KR" altLang="en-US" sz="1600" b="1" dirty="0">
              <a:solidFill>
                <a:srgbClr val="1F497D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964739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How to deal with load imbalance?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more tricky case: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 possible migration pattern:</a:t>
            </a:r>
          </a:p>
          <a:p>
            <a:pPr lvl="1"/>
            <a:r>
              <a:rPr lang="en-US" altLang="ko-KR" dirty="0"/>
              <a:t>Keep switching jobs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1788446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200847" y="1968562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5005795" y="1963627"/>
            <a:ext cx="5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5568498" y="1772816"/>
            <a:ext cx="359944" cy="3599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B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939153" y="1963531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6288578" y="1772912"/>
            <a:ext cx="359944" cy="35994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1788446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Q1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75656" y="1628800"/>
            <a:ext cx="5472608" cy="648072"/>
          </a:xfrm>
          <a:prstGeom prst="round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2779615" y="1796261"/>
            <a:ext cx="359944" cy="35994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A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5616" y="3706840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5616" y="4205458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907708" y="3695546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1907704" y="4210288"/>
          <a:ext cx="53285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40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236296" y="3645024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36296" y="4170566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3242923" y="4614061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95736" y="4941168"/>
            <a:ext cx="208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Migrate 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to CPU0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5454602" y="4609946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07415" y="4937053"/>
            <a:ext cx="208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Migrate 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to CPU1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355847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 Stealing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Move jobs between queues</a:t>
            </a:r>
          </a:p>
          <a:p>
            <a:pPr lvl="1"/>
            <a:r>
              <a:rPr lang="en-US" altLang="ko-KR" dirty="0"/>
              <a:t>Implementation:</a:t>
            </a:r>
          </a:p>
          <a:p>
            <a:pPr lvl="2"/>
            <a:r>
              <a:rPr lang="en-US" altLang="ko-KR" dirty="0"/>
              <a:t>A source queue that is </a:t>
            </a:r>
            <a:r>
              <a:rPr lang="en-US" altLang="ko-KR" u="sng" dirty="0"/>
              <a:t>low on jobs</a:t>
            </a:r>
            <a:r>
              <a:rPr lang="en-US" altLang="ko-KR" dirty="0"/>
              <a:t> is picked.</a:t>
            </a:r>
          </a:p>
          <a:p>
            <a:pPr lvl="2"/>
            <a:r>
              <a:rPr lang="en-US" altLang="ko-KR" dirty="0"/>
              <a:t>The source queue occasionally peeks at another target queue.</a:t>
            </a:r>
          </a:p>
          <a:p>
            <a:pPr lvl="2"/>
            <a:r>
              <a:rPr lang="en-US" altLang="ko-KR" dirty="0"/>
              <a:t>If the target queue is </a:t>
            </a:r>
            <a:r>
              <a:rPr lang="en-US" altLang="ko-KR" u="sng" dirty="0"/>
              <a:t>more full than</a:t>
            </a:r>
            <a:r>
              <a:rPr lang="en-US" altLang="ko-KR" dirty="0"/>
              <a:t> the source queue, the source will "</a:t>
            </a:r>
            <a:r>
              <a:rPr lang="en-US" altLang="ko-KR" b="1" dirty="0"/>
              <a:t>steal</a:t>
            </a:r>
            <a:r>
              <a:rPr lang="en-US" altLang="ko-KR" dirty="0"/>
              <a:t>" one or more jobs from the target queue.</a:t>
            </a:r>
          </a:p>
          <a:p>
            <a:pPr lvl="1"/>
            <a:r>
              <a:rPr lang="en-US" altLang="ko-KR" dirty="0"/>
              <a:t>Cons:</a:t>
            </a:r>
          </a:p>
          <a:p>
            <a:pPr lvl="2"/>
            <a:r>
              <a:rPr lang="en-US" altLang="ko-KR" i="1" dirty="0"/>
              <a:t>High overhead</a:t>
            </a:r>
            <a:r>
              <a:rPr lang="en-US" altLang="ko-KR" dirty="0"/>
              <a:t> and trouble </a:t>
            </a:r>
            <a:r>
              <a:rPr lang="en-US" altLang="ko-KR" i="1" dirty="0"/>
              <a:t>scaling</a:t>
            </a:r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80879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Linux Multiprocessor Schedulers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O(1)</a:t>
            </a:r>
          </a:p>
          <a:p>
            <a:pPr lvl="1"/>
            <a:r>
              <a:rPr lang="en-US" altLang="ko-KR" dirty="0"/>
              <a:t>A Priority-based scheduler</a:t>
            </a:r>
          </a:p>
          <a:p>
            <a:pPr lvl="1"/>
            <a:r>
              <a:rPr lang="en-US" altLang="ko-KR" dirty="0"/>
              <a:t>Use Multiple queues</a:t>
            </a:r>
          </a:p>
          <a:p>
            <a:pPr lvl="1"/>
            <a:r>
              <a:rPr lang="en-US" altLang="ko-KR" dirty="0"/>
              <a:t>Change a process’s priority over time</a:t>
            </a:r>
          </a:p>
          <a:p>
            <a:pPr lvl="1"/>
            <a:r>
              <a:rPr lang="en-US" altLang="ko-KR" dirty="0"/>
              <a:t>Schedule those with highest priority</a:t>
            </a:r>
          </a:p>
          <a:p>
            <a:pPr lvl="1"/>
            <a:r>
              <a:rPr lang="en-US" altLang="ko-KR" dirty="0"/>
              <a:t>Interactivity is a particular focus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Completely Fair Scheduler (CFS)</a:t>
            </a:r>
          </a:p>
          <a:p>
            <a:pPr lvl="1"/>
            <a:r>
              <a:rPr lang="en-US" altLang="ko-KR" dirty="0"/>
              <a:t>Deterministic proportional-share approach</a:t>
            </a:r>
          </a:p>
          <a:p>
            <a:pPr lvl="1"/>
            <a:r>
              <a:rPr lang="en-US" altLang="ko-KR" dirty="0"/>
              <a:t>Multiple queues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89362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Linux Multiprocessor Schedulers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BF Scheduler (BFS)</a:t>
            </a:r>
          </a:p>
          <a:p>
            <a:pPr lvl="1"/>
            <a:r>
              <a:rPr lang="en-US" altLang="ko-KR" dirty="0"/>
              <a:t>A single queue approach</a:t>
            </a:r>
          </a:p>
          <a:p>
            <a:pPr lvl="1"/>
            <a:r>
              <a:rPr lang="en-US" altLang="ko-KR" dirty="0"/>
              <a:t>Proportional-share</a:t>
            </a:r>
          </a:p>
          <a:p>
            <a:pPr lvl="1"/>
            <a:r>
              <a:rPr lang="en-US" altLang="ko-KR" dirty="0"/>
              <a:t>Based on Earliest Eligible Virtual Deadline First (EEVDF)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815328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186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Processes can be classified as either </a:t>
            </a:r>
            <a:r>
              <a:rPr lang="en-US" altLang="ko-KR" b="1" dirty="0"/>
              <a:t>I/O-bound</a:t>
            </a:r>
            <a:r>
              <a:rPr lang="en-US" altLang="ko-KR" dirty="0"/>
              <a:t> or </a:t>
            </a:r>
            <a:r>
              <a:rPr lang="en-US" altLang="ko-KR" b="1" dirty="0"/>
              <a:t>processor-bound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The former is characterized as a process that spends much of its time submitting and waiting on I/O requests</a:t>
            </a:r>
          </a:p>
          <a:p>
            <a:r>
              <a:rPr lang="en-US" altLang="ko-KR" dirty="0"/>
              <a:t>Consequently, such a process is runnable for only </a:t>
            </a:r>
            <a:r>
              <a:rPr lang="en-US" altLang="ko-KR" b="1" dirty="0"/>
              <a:t>short durations</a:t>
            </a:r>
            <a:r>
              <a:rPr lang="en-US" altLang="ko-KR" dirty="0"/>
              <a:t>, because it eventually </a:t>
            </a:r>
            <a:r>
              <a:rPr lang="en-US" altLang="ko-KR" b="1" dirty="0"/>
              <a:t>blocks</a:t>
            </a:r>
            <a:r>
              <a:rPr lang="en-US" altLang="ko-KR" dirty="0"/>
              <a:t> waiting on more I/O</a:t>
            </a:r>
          </a:p>
          <a:p>
            <a:pPr lvl="1"/>
            <a:r>
              <a:rPr lang="en-US" altLang="ko-KR" dirty="0"/>
              <a:t>Any type of </a:t>
            </a:r>
            <a:r>
              <a:rPr lang="en-US" altLang="ko-KR" dirty="0" err="1"/>
              <a:t>blockable</a:t>
            </a:r>
            <a:r>
              <a:rPr lang="en-US" altLang="ko-KR" dirty="0"/>
              <a:t> resource, such as keyboard input or network I/O, and not just disk I/O</a:t>
            </a:r>
          </a:p>
          <a:p>
            <a:r>
              <a:rPr lang="en-US" altLang="ko-KR" dirty="0"/>
              <a:t>Most graphical user interface (GUI) applications are I/O-bound, even if they never read from or write to the disk</a:t>
            </a:r>
          </a:p>
          <a:p>
            <a:pPr lvl="1"/>
            <a:r>
              <a:rPr lang="en-US" altLang="ko-KR" dirty="0"/>
              <a:t>They spend most of their time </a:t>
            </a:r>
            <a:r>
              <a:rPr lang="en-US" altLang="ko-KR" b="1" dirty="0"/>
              <a:t>waiting on user interaction </a:t>
            </a:r>
            <a:r>
              <a:rPr lang="en-US" altLang="ko-KR" dirty="0"/>
              <a:t>via the keyboard and mouse</a:t>
            </a:r>
            <a:endParaRPr lang="ko-KR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I/O-Bound VS. Processor-Bound Processes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1847424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187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Conversely, </a:t>
            </a:r>
            <a:r>
              <a:rPr lang="en-US" altLang="ko-KR" b="1" dirty="0"/>
              <a:t>processor-bound</a:t>
            </a:r>
            <a:r>
              <a:rPr lang="en-US" altLang="ko-KR" dirty="0"/>
              <a:t> processes spend much of their time executing code</a:t>
            </a:r>
          </a:p>
          <a:p>
            <a:pPr lvl="1"/>
            <a:r>
              <a:rPr lang="en-US" altLang="ko-KR" dirty="0"/>
              <a:t>Programs that perform a lot of mathematical calculations</a:t>
            </a:r>
          </a:p>
          <a:p>
            <a:pPr lvl="2"/>
            <a:r>
              <a:rPr lang="en-US" altLang="ko-KR" dirty="0" err="1"/>
              <a:t>ssh-keygen</a:t>
            </a:r>
            <a:r>
              <a:rPr lang="en-US" altLang="ko-KR" dirty="0"/>
              <a:t>, MATLAB, etc.</a:t>
            </a:r>
          </a:p>
          <a:p>
            <a:pPr lvl="1"/>
            <a:r>
              <a:rPr lang="en-US" altLang="ko-KR" dirty="0"/>
              <a:t>They tend to </a:t>
            </a:r>
            <a:r>
              <a:rPr lang="en-US" altLang="ko-KR" b="1" dirty="0"/>
              <a:t>run until they are preempted </a:t>
            </a:r>
            <a:r>
              <a:rPr lang="en-US" altLang="ko-KR" dirty="0"/>
              <a:t>because they do not block on I/O requests very often</a:t>
            </a:r>
          </a:p>
          <a:p>
            <a:r>
              <a:rPr lang="en-US" altLang="ko-KR" dirty="0"/>
              <a:t>A scheduler policy for processor-bound processes, therefore, tends to run such processes </a:t>
            </a:r>
            <a:r>
              <a:rPr lang="en-US" altLang="ko-KR" b="1" dirty="0"/>
              <a:t>less frequently </a:t>
            </a:r>
            <a:r>
              <a:rPr lang="en-US" altLang="ko-KR" dirty="0"/>
              <a:t>but for </a:t>
            </a:r>
            <a:r>
              <a:rPr lang="en-US" altLang="ko-KR" b="1" dirty="0"/>
              <a:t>longer durations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I/O-Bound VS. Processor-Bound Processes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86109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188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scheduling policy must satisfy two conflicting goals</a:t>
            </a:r>
          </a:p>
          <a:p>
            <a:pPr lvl="1"/>
            <a:r>
              <a:rPr lang="en-US" altLang="ko-KR" dirty="0"/>
              <a:t>Fast process response time </a:t>
            </a:r>
            <a:r>
              <a:rPr lang="en-US" altLang="ko-KR" b="1" dirty="0"/>
              <a:t>(low latency)</a:t>
            </a:r>
          </a:p>
          <a:p>
            <a:pPr lvl="1"/>
            <a:r>
              <a:rPr lang="en-US" altLang="ko-KR" dirty="0"/>
              <a:t>Maximal system utilization </a:t>
            </a:r>
            <a:r>
              <a:rPr lang="en-US" altLang="ko-KR" b="1" dirty="0"/>
              <a:t>(high throughput)</a:t>
            </a:r>
          </a:p>
          <a:p>
            <a:r>
              <a:rPr lang="en-US" altLang="ko-KR" dirty="0"/>
              <a:t>Linux, aiming to provide good interactive response and desktop performance, optimizes for process response (low latency), thus favoring I/O-bound processes over processor-bound processors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I/O-Bound VS. Processor-Bound Processes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9778013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189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 common type of scheduling algorithm is </a:t>
            </a:r>
            <a:r>
              <a:rPr lang="en-US" altLang="ko-KR" b="1" i="1" dirty="0"/>
              <a:t>priority-based</a:t>
            </a:r>
            <a:r>
              <a:rPr lang="en-US" altLang="ko-KR" dirty="0"/>
              <a:t> scheduling</a:t>
            </a:r>
          </a:p>
          <a:p>
            <a:pPr lvl="1"/>
            <a:r>
              <a:rPr lang="en-US" altLang="ko-KR" dirty="0"/>
              <a:t>The goal is to rank processes based on their worth and need</a:t>
            </a:r>
          </a:p>
          <a:p>
            <a:pPr lvl="1"/>
            <a:r>
              <a:rPr lang="en-US" altLang="ko-KR" dirty="0"/>
              <a:t>Both the user and the system can set a process’s priority to influence the scheduling behavior</a:t>
            </a:r>
          </a:p>
          <a:p>
            <a:r>
              <a:rPr lang="en-US" altLang="ko-KR" dirty="0"/>
              <a:t>Processes with a </a:t>
            </a:r>
            <a:r>
              <a:rPr lang="en-US" altLang="ko-KR" b="1" dirty="0"/>
              <a:t>higher priority </a:t>
            </a:r>
            <a:r>
              <a:rPr lang="en-US" altLang="ko-KR" dirty="0"/>
              <a:t>run before those with a lower priority</a:t>
            </a:r>
          </a:p>
          <a:p>
            <a:pPr lvl="1"/>
            <a:r>
              <a:rPr lang="en-US" altLang="ko-KR" dirty="0"/>
              <a:t>Processes with the </a:t>
            </a:r>
            <a:r>
              <a:rPr lang="en-US" altLang="ko-KR" b="1" dirty="0"/>
              <a:t>same priority </a:t>
            </a:r>
            <a:r>
              <a:rPr lang="en-US" altLang="ko-KR" dirty="0"/>
              <a:t>are scheduled </a:t>
            </a:r>
            <a:r>
              <a:rPr lang="en-US" altLang="ko-KR" b="1" dirty="0"/>
              <a:t>round-robin</a:t>
            </a:r>
          </a:p>
          <a:p>
            <a:r>
              <a:rPr lang="en-US" altLang="ko-KR" dirty="0"/>
              <a:t>On some systems, processes with a higher priority also receive a longer </a:t>
            </a:r>
            <a:r>
              <a:rPr lang="en-US" altLang="ko-KR" b="1" i="1" dirty="0" err="1"/>
              <a:t>timeslice</a:t>
            </a:r>
            <a:endParaRPr lang="en-US" altLang="ko-KR" b="1" i="1" dirty="0"/>
          </a:p>
          <a:p>
            <a:pPr lvl="1"/>
            <a:r>
              <a:rPr lang="en-US" altLang="ko-KR" dirty="0"/>
              <a:t>The runnable process with </a:t>
            </a:r>
            <a:r>
              <a:rPr lang="en-US" altLang="ko-KR" dirty="0" err="1"/>
              <a:t>timeslice</a:t>
            </a:r>
            <a:r>
              <a:rPr lang="en-US" altLang="ko-KR" dirty="0"/>
              <a:t> remaining and the highest priority always runs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Priority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583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exec() System Call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 a program that is different from the calling program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1844824"/>
            <a:ext cx="7992888" cy="41857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string.h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&lt;sys/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wait.h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 world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fork();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fork failed; exit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stderr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"fork failed\n");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exit(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child (new process)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("hello, I am child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char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strdup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program: "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 (word count)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strdup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("p3.c");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argument: file to count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NULL;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marks end of array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1506270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p3.c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979711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190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Linux kernel implements two separate priority ranges</a:t>
            </a:r>
          </a:p>
          <a:p>
            <a:pPr lvl="1"/>
            <a:r>
              <a:rPr lang="en-US" altLang="ko-KR" dirty="0"/>
              <a:t>The first is the </a:t>
            </a:r>
            <a:r>
              <a:rPr lang="en-US" altLang="ko-KR" b="1" i="1" dirty="0"/>
              <a:t>nice</a:t>
            </a:r>
            <a:r>
              <a:rPr lang="en-US" altLang="ko-KR" dirty="0"/>
              <a:t> value, a number from –20 to +19 with a default of 0</a:t>
            </a:r>
          </a:p>
          <a:p>
            <a:pPr lvl="1"/>
            <a:r>
              <a:rPr lang="en-US" altLang="ko-KR" dirty="0"/>
              <a:t>Processes with a lower nice value </a:t>
            </a:r>
            <a:r>
              <a:rPr lang="en-US" altLang="ko-KR" b="1" dirty="0"/>
              <a:t>(higher priority) </a:t>
            </a:r>
            <a:r>
              <a:rPr lang="en-US" altLang="ko-KR" dirty="0"/>
              <a:t>receive a larger proportion of the system’s processor compared to processes with a higher nice value </a:t>
            </a:r>
            <a:r>
              <a:rPr lang="en-US" altLang="ko-KR" b="1" dirty="0"/>
              <a:t>(lower priority)</a:t>
            </a:r>
          </a:p>
          <a:p>
            <a:r>
              <a:rPr lang="en-US" altLang="ko-KR" dirty="0"/>
              <a:t>Nice values are the standard priority range used in all Unix systems</a:t>
            </a:r>
          </a:p>
          <a:p>
            <a:pPr lvl="1"/>
            <a:r>
              <a:rPr lang="en-US" altLang="ko-KR" dirty="0"/>
              <a:t>In other Unix-based systems, such as Mac OS X, the nice value is a control over the </a:t>
            </a:r>
            <a:r>
              <a:rPr lang="en-US" altLang="ko-KR" b="1" i="1" dirty="0"/>
              <a:t>absolute</a:t>
            </a:r>
            <a:r>
              <a:rPr lang="en-US" altLang="ko-KR" b="1" dirty="0"/>
              <a:t> </a:t>
            </a:r>
            <a:r>
              <a:rPr lang="en-US" altLang="ko-KR" b="1" dirty="0" err="1"/>
              <a:t>timeslice</a:t>
            </a:r>
            <a:r>
              <a:rPr lang="en-US" altLang="ko-KR" b="1" dirty="0"/>
              <a:t> </a:t>
            </a:r>
            <a:r>
              <a:rPr lang="en-US" altLang="ko-KR" dirty="0"/>
              <a:t>allotted to a process</a:t>
            </a:r>
          </a:p>
          <a:p>
            <a:pPr lvl="1"/>
            <a:r>
              <a:rPr lang="en-US" altLang="ko-KR" dirty="0"/>
              <a:t>In Linux, it is a control over the proportion of </a:t>
            </a:r>
            <a:r>
              <a:rPr lang="en-US" altLang="ko-KR" dirty="0" err="1"/>
              <a:t>timeslice</a:t>
            </a:r>
            <a:endParaRPr lang="ko-KR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Priority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9872936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191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second range is the </a:t>
            </a:r>
            <a:r>
              <a:rPr lang="en-US" altLang="ko-KR" b="1" i="1" dirty="0"/>
              <a:t>real-time</a:t>
            </a:r>
            <a:r>
              <a:rPr lang="en-US" altLang="ko-KR" dirty="0"/>
              <a:t> priority</a:t>
            </a:r>
          </a:p>
          <a:p>
            <a:pPr lvl="1"/>
            <a:r>
              <a:rPr lang="en-US" altLang="ko-KR" dirty="0"/>
              <a:t>The values are configurable, but by default range </a:t>
            </a:r>
            <a:r>
              <a:rPr lang="en-US" altLang="ko-KR" b="1" dirty="0"/>
              <a:t>from 0 to 99</a:t>
            </a:r>
            <a:r>
              <a:rPr lang="en-US" altLang="ko-KR" dirty="0"/>
              <a:t>, inclusive</a:t>
            </a:r>
          </a:p>
          <a:p>
            <a:pPr lvl="1"/>
            <a:r>
              <a:rPr lang="en-US" altLang="ko-KR" dirty="0"/>
              <a:t>Opposite from nice values, </a:t>
            </a:r>
            <a:r>
              <a:rPr lang="en-US" altLang="ko-KR" b="1" dirty="0"/>
              <a:t>higher real-time priority </a:t>
            </a:r>
            <a:r>
              <a:rPr lang="en-US" altLang="ko-KR" dirty="0"/>
              <a:t>values correspond to a greater priority</a:t>
            </a:r>
          </a:p>
          <a:p>
            <a:pPr lvl="1"/>
            <a:r>
              <a:rPr lang="en-US" altLang="ko-KR" dirty="0"/>
              <a:t>All real-time processes are at a higher priority than normal processes</a:t>
            </a:r>
          </a:p>
          <a:p>
            <a:r>
              <a:rPr lang="en-US" altLang="ko-KR" dirty="0"/>
              <a:t>Linux implements </a:t>
            </a:r>
            <a:r>
              <a:rPr lang="en-US" altLang="ko-KR" b="1" dirty="0"/>
              <a:t>real-time priorities </a:t>
            </a:r>
            <a:r>
              <a:rPr lang="en-US" altLang="ko-KR" dirty="0"/>
              <a:t>in accordance with the relevant Unix standards, specifically POSIX.1b</a:t>
            </a:r>
          </a:p>
          <a:p>
            <a:pPr lvl="1"/>
            <a:r>
              <a:rPr lang="en-US" altLang="ko-KR" dirty="0"/>
              <a:t>All modern Unix systems implement a similar scheme</a:t>
            </a:r>
            <a:endParaRPr lang="ko-KR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Priority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3503157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192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Priority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911790"/>
              </p:ext>
            </p:extLst>
          </p:nvPr>
        </p:nvGraphicFramePr>
        <p:xfrm>
          <a:off x="261938" y="1334973"/>
          <a:ext cx="8620124" cy="4568901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899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5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6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9603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 dirty="0">
                          <a:effectLst/>
                        </a:rPr>
                        <a:t>Priority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>
                          <a:effectLst/>
                        </a:rPr>
                        <a:t>Class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>
                          <a:effectLst/>
                        </a:rPr>
                        <a:t>Policy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 dirty="0">
                          <a:effectLst/>
                        </a:rPr>
                        <a:t>Description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7850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>
                          <a:effectLst/>
                        </a:rPr>
                        <a:t>stop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 dirty="0">
                          <a:effectLst/>
                        </a:rPr>
                        <a:t>Special class for stopped CPUs. Such CPUs cannot execute any threads. (Used</a:t>
                      </a:r>
                      <a:r>
                        <a:rPr lang="en-US" sz="1400" baseline="0" dirty="0">
                          <a:effectLst/>
                        </a:rPr>
                        <a:t> in</a:t>
                      </a:r>
                      <a:r>
                        <a:rPr lang="en-US" sz="1400" dirty="0">
                          <a:effectLst/>
                        </a:rPr>
                        <a:t> SMP systems, for load balancing and </a:t>
                      </a:r>
                      <a:r>
                        <a:rPr lang="en-US" sz="1400" dirty="0" err="1">
                          <a:effectLst/>
                        </a:rPr>
                        <a:t>cpu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hotplug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04"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 dirty="0" err="1">
                          <a:effectLst/>
                        </a:rPr>
                        <a:t>rt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>
                          <a:effectLst/>
                        </a:rPr>
                        <a:t>SCHED_RR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  <a:tc rowSpan="2"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 dirty="0">
                          <a:effectLst/>
                        </a:rPr>
                        <a:t>Implements cyclic scheduling using round-robin or FIFO policies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>
                          <a:effectLst/>
                        </a:rPr>
                        <a:t>SCHED_FIFO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527"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 dirty="0">
                          <a:effectLst/>
                        </a:rPr>
                        <a:t>fair (CFS)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 dirty="0">
                          <a:effectLst/>
                        </a:rPr>
                        <a:t>SCHED_NORMAL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(SCHED_OTHER)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 dirty="0">
                          <a:effectLst/>
                        </a:rPr>
                        <a:t>Default policy for most kernel and user threads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484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 dirty="0">
                          <a:effectLst/>
                        </a:rPr>
                        <a:t>SCHED_BATCH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 dirty="0">
                          <a:effectLst/>
                        </a:rPr>
                        <a:t>Similar to SCHED_NORMAL, but process which was recently waken up won't try to dispatch on CPU which is more </a:t>
                      </a:r>
                      <a:r>
                        <a:rPr lang="en-US" sz="1400" dirty="0" err="1">
                          <a:effectLst/>
                        </a:rPr>
                        <a:t>fittful</a:t>
                      </a:r>
                      <a:r>
                        <a:rPr lang="en-US" sz="1400" dirty="0">
                          <a:effectLst/>
                        </a:rPr>
                        <a:t> for batch tasks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7850"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>
                          <a:effectLst/>
                        </a:rPr>
                        <a:t>idle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>
                          <a:effectLst/>
                        </a:rPr>
                        <a:t>SCHED_IDLE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  <a:spcAft>
                          <a:spcPts val="1800"/>
                        </a:spcAft>
                      </a:pPr>
                      <a:r>
                        <a:rPr lang="en-US" sz="1400" dirty="0">
                          <a:effectLst/>
                        </a:rPr>
                        <a:t>Idle threads –- picked only when other classes do not have </a:t>
                      </a:r>
                      <a:r>
                        <a:rPr lang="en-US" sz="1400" dirty="0" err="1">
                          <a:effectLst/>
                        </a:rPr>
                        <a:t>runnbalbe</a:t>
                      </a:r>
                      <a:r>
                        <a:rPr lang="en-US" sz="1400" dirty="0">
                          <a:effectLst/>
                        </a:rPr>
                        <a:t> threads.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73441" marR="73441" marT="73441" marB="7344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227647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193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</a:t>
            </a:r>
            <a:r>
              <a:rPr lang="en-US" altLang="ko-KR" b="1" i="1" dirty="0" err="1"/>
              <a:t>timeslice</a:t>
            </a:r>
            <a:r>
              <a:rPr lang="en-US" altLang="ko-KR" dirty="0"/>
              <a:t> is the numeric value that represents how long a task can run until it is preempted</a:t>
            </a:r>
          </a:p>
          <a:p>
            <a:pPr lvl="1"/>
            <a:r>
              <a:rPr lang="en-US" altLang="ko-KR" dirty="0"/>
              <a:t>The scheduler policy must dictate a default </a:t>
            </a:r>
            <a:r>
              <a:rPr lang="en-US" altLang="ko-KR" dirty="0" err="1"/>
              <a:t>timeslice</a:t>
            </a:r>
            <a:endParaRPr lang="en-US" altLang="ko-KR" dirty="0"/>
          </a:p>
          <a:p>
            <a:r>
              <a:rPr lang="en-US" altLang="ko-KR" b="1" dirty="0"/>
              <a:t>Too long </a:t>
            </a:r>
            <a:r>
              <a:rPr lang="en-US" altLang="ko-KR" dirty="0" err="1"/>
              <a:t>timeslice</a:t>
            </a:r>
            <a:r>
              <a:rPr lang="en-US" altLang="ko-KR" dirty="0"/>
              <a:t> causes to have </a:t>
            </a:r>
            <a:r>
              <a:rPr lang="en-US" altLang="ko-KR" b="1" dirty="0"/>
              <a:t>poor interactive </a:t>
            </a:r>
            <a:r>
              <a:rPr lang="en-US" altLang="ko-KR" dirty="0"/>
              <a:t>performance</a:t>
            </a:r>
          </a:p>
          <a:p>
            <a:pPr lvl="1"/>
            <a:r>
              <a:rPr lang="en-US" altLang="ko-KR" dirty="0"/>
              <a:t>It will no longer feel as if applications are concurrently executed</a:t>
            </a:r>
          </a:p>
          <a:p>
            <a:r>
              <a:rPr lang="en-US" altLang="ko-KR" b="1" dirty="0"/>
              <a:t>Too short </a:t>
            </a:r>
            <a:r>
              <a:rPr lang="en-US" altLang="ko-KR" dirty="0"/>
              <a:t>a </a:t>
            </a:r>
            <a:r>
              <a:rPr lang="en-US" altLang="ko-KR" dirty="0" err="1"/>
              <a:t>timeslice</a:t>
            </a:r>
            <a:r>
              <a:rPr lang="en-US" altLang="ko-KR" dirty="0"/>
              <a:t> causes significant amounts of processor time to be wasted on the overhead of switching processes</a:t>
            </a:r>
          </a:p>
          <a:p>
            <a:r>
              <a:rPr lang="en-US" altLang="ko-KR" dirty="0"/>
              <a:t>The </a:t>
            </a:r>
            <a:r>
              <a:rPr lang="en-US" altLang="ko-KR" i="1" u="sng" dirty="0"/>
              <a:t>conflicting goals</a:t>
            </a:r>
            <a:r>
              <a:rPr lang="en-US" altLang="ko-KR" dirty="0"/>
              <a:t> of I/O-bound versus processor-bound processes arise</a:t>
            </a:r>
          </a:p>
          <a:p>
            <a:pPr lvl="1"/>
            <a:r>
              <a:rPr lang="en-US" altLang="ko-KR" dirty="0"/>
              <a:t>I/O-bound processes do not need longer </a:t>
            </a:r>
            <a:r>
              <a:rPr lang="en-US" altLang="ko-KR" dirty="0" err="1"/>
              <a:t>timeslices</a:t>
            </a:r>
            <a:endParaRPr lang="en-US" altLang="ko-KR" dirty="0"/>
          </a:p>
          <a:p>
            <a:pPr lvl="1"/>
            <a:r>
              <a:rPr lang="en-US" altLang="ko-KR" dirty="0"/>
              <a:t>Processor-bound processes crave long </a:t>
            </a:r>
            <a:r>
              <a:rPr lang="en-US" altLang="ko-KR" dirty="0" err="1"/>
              <a:t>timeslices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Timeslice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864009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194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It would seem that long </a:t>
            </a:r>
            <a:r>
              <a:rPr lang="en-US" altLang="ko-KR" dirty="0" err="1"/>
              <a:t>timeslice</a:t>
            </a:r>
            <a:r>
              <a:rPr lang="en-US" altLang="ko-KR" dirty="0"/>
              <a:t> would result in poor interactive performance</a:t>
            </a:r>
          </a:p>
          <a:p>
            <a:pPr lvl="1"/>
            <a:r>
              <a:rPr lang="en-US" altLang="ko-KR" dirty="0"/>
              <a:t>In many OSes, the default </a:t>
            </a:r>
            <a:r>
              <a:rPr lang="en-US" altLang="ko-KR" dirty="0" err="1"/>
              <a:t>timeslice</a:t>
            </a:r>
            <a:r>
              <a:rPr lang="en-US" altLang="ko-KR" dirty="0"/>
              <a:t> is rather low (e.g., 10 milliseconds)</a:t>
            </a:r>
          </a:p>
          <a:p>
            <a:r>
              <a:rPr lang="en-US" altLang="ko-KR" dirty="0"/>
              <a:t>Linux’s </a:t>
            </a:r>
            <a:r>
              <a:rPr lang="en-US" altLang="ko-KR" b="1" i="1" dirty="0"/>
              <a:t>CFS scheduler</a:t>
            </a:r>
            <a:r>
              <a:rPr lang="en-US" altLang="ko-KR" dirty="0"/>
              <a:t>, however, does not directly assign </a:t>
            </a:r>
            <a:r>
              <a:rPr lang="en-US" altLang="ko-KR" dirty="0" err="1"/>
              <a:t>timeslices</a:t>
            </a:r>
            <a:r>
              <a:rPr lang="en-US" altLang="ko-KR" dirty="0"/>
              <a:t> to processes</a:t>
            </a:r>
          </a:p>
          <a:p>
            <a:pPr lvl="1"/>
            <a:r>
              <a:rPr lang="en-US" altLang="ko-KR" dirty="0"/>
              <a:t>Instead, CFS assigns processes a </a:t>
            </a:r>
            <a:r>
              <a:rPr lang="en-US" altLang="ko-KR" b="1" dirty="0"/>
              <a:t>proportion</a:t>
            </a:r>
            <a:r>
              <a:rPr lang="en-US" altLang="ko-KR" dirty="0"/>
              <a:t> of the processor</a:t>
            </a:r>
          </a:p>
          <a:p>
            <a:pPr lvl="1"/>
            <a:r>
              <a:rPr lang="en-US" altLang="ko-KR" dirty="0"/>
              <a:t>The </a:t>
            </a:r>
            <a:r>
              <a:rPr lang="en-US" altLang="ko-KR" b="1" dirty="0"/>
              <a:t>nice</a:t>
            </a:r>
            <a:r>
              <a:rPr lang="en-US" altLang="ko-KR" dirty="0"/>
              <a:t> value acts as a </a:t>
            </a:r>
            <a:r>
              <a:rPr lang="en-US" altLang="ko-KR" b="1" dirty="0"/>
              <a:t>weight</a:t>
            </a:r>
            <a:r>
              <a:rPr lang="en-US" altLang="ko-KR" dirty="0"/>
              <a:t>, changing the proportion of the processor time each process receives</a:t>
            </a:r>
          </a:p>
          <a:p>
            <a:pPr lvl="2"/>
            <a:r>
              <a:rPr lang="en-US" altLang="ko-KR" dirty="0"/>
              <a:t>Higher nice values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a smaller proportion of the processor</a:t>
            </a:r>
          </a:p>
          <a:p>
            <a:pPr lvl="2"/>
            <a:r>
              <a:rPr lang="en-US" altLang="ko-KR" dirty="0"/>
              <a:t>Smaller nice values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a larger proportion of the processor</a:t>
            </a:r>
            <a:endParaRPr lang="ko-KR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Timeslice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0397238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195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Linux operating system is </a:t>
            </a:r>
            <a:r>
              <a:rPr lang="en-US" altLang="ko-KR" b="1" dirty="0"/>
              <a:t>preemptive</a:t>
            </a:r>
            <a:r>
              <a:rPr lang="en-US" altLang="ko-KR" dirty="0"/>
              <a:t>, that is, when a process enters the runnable state, it becomes eligible to run</a:t>
            </a:r>
          </a:p>
          <a:p>
            <a:pPr lvl="1"/>
            <a:r>
              <a:rPr lang="en-US" altLang="ko-KR" dirty="0"/>
              <a:t>Based on the process’s </a:t>
            </a:r>
            <a:r>
              <a:rPr lang="en-US" altLang="ko-KR" b="1" dirty="0"/>
              <a:t>priority</a:t>
            </a:r>
            <a:r>
              <a:rPr lang="en-US" altLang="ko-KR" dirty="0"/>
              <a:t> and available </a:t>
            </a:r>
            <a:r>
              <a:rPr lang="en-US" altLang="ko-KR" b="1" dirty="0" err="1"/>
              <a:t>timeslice</a:t>
            </a:r>
            <a:endParaRPr lang="en-US" altLang="ko-KR" b="1" dirty="0"/>
          </a:p>
          <a:p>
            <a:r>
              <a:rPr lang="en-US" altLang="ko-KR" dirty="0"/>
              <a:t>In Linux, under the new CFS scheduler, the decision is a function of how much of a </a:t>
            </a:r>
            <a:r>
              <a:rPr lang="en-US" altLang="ko-KR" b="1" dirty="0"/>
              <a:t>proportion</a:t>
            </a:r>
            <a:r>
              <a:rPr lang="en-US" altLang="ko-KR" dirty="0"/>
              <a:t> of the processor the newly runnable processor has consumed</a:t>
            </a:r>
          </a:p>
          <a:p>
            <a:pPr lvl="1"/>
            <a:r>
              <a:rPr lang="en-US" altLang="ko-KR" dirty="0"/>
              <a:t>If it has consumed a smaller proportion of the processor than the currently executing process, it runs immediately</a:t>
            </a:r>
          </a:p>
          <a:p>
            <a:pPr lvl="1"/>
            <a:r>
              <a:rPr lang="en-US" altLang="ko-KR" dirty="0"/>
              <a:t>If not, it is scheduled to run at a later time</a:t>
            </a:r>
            <a:endParaRPr lang="ko-KR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Timeslice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9487608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196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Consider a system with two runnable tasks</a:t>
            </a:r>
          </a:p>
          <a:p>
            <a:pPr lvl="1"/>
            <a:r>
              <a:rPr lang="en-US" altLang="ko-KR" dirty="0"/>
              <a:t>(1) text editor, (2) video encoder</a:t>
            </a:r>
          </a:p>
          <a:p>
            <a:r>
              <a:rPr lang="en-US" altLang="ko-KR" dirty="0"/>
              <a:t>The text editor is </a:t>
            </a:r>
            <a:r>
              <a:rPr lang="en-US" altLang="ko-KR" b="1" dirty="0"/>
              <a:t>I/O-bound</a:t>
            </a:r>
            <a:r>
              <a:rPr lang="en-US" altLang="ko-KR" dirty="0"/>
              <a:t> because it spends nearly all its time waiting for user key presses</a:t>
            </a:r>
          </a:p>
          <a:p>
            <a:pPr lvl="1"/>
            <a:r>
              <a:rPr lang="en-US" altLang="ko-KR" dirty="0"/>
              <a:t>When the text editor does receive a key press, the user expects the editor to respond immediately</a:t>
            </a:r>
          </a:p>
          <a:p>
            <a:r>
              <a:rPr lang="en-US" altLang="ko-KR" dirty="0"/>
              <a:t>The video encoder is </a:t>
            </a:r>
            <a:r>
              <a:rPr lang="en-US" altLang="ko-KR" b="1" dirty="0"/>
              <a:t>processor-bound</a:t>
            </a:r>
          </a:p>
          <a:p>
            <a:pPr lvl="1"/>
            <a:r>
              <a:rPr lang="en-US" altLang="ko-KR" dirty="0"/>
              <a:t>The encoder spends all its time applying the video codec to the raw data, easily consuming 100% of the processor</a:t>
            </a:r>
          </a:p>
          <a:p>
            <a:r>
              <a:rPr lang="en-US" altLang="ko-KR" dirty="0"/>
              <a:t>The video encoder does not have strong time constraints on when it runs</a:t>
            </a:r>
          </a:p>
          <a:p>
            <a:pPr lvl="1"/>
            <a:r>
              <a:rPr lang="en-US" altLang="ko-KR" dirty="0"/>
              <a:t>If it started running now or in half a second, the user would not care</a:t>
            </a:r>
          </a:p>
          <a:p>
            <a:pPr lvl="1"/>
            <a:r>
              <a:rPr lang="en-US" altLang="ko-KR" dirty="0"/>
              <a:t>The sooner it finishes the better, but latency is not a primary concern</a:t>
            </a:r>
            <a:endParaRPr lang="ko-KR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scenario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1027060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197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 this scenario, ideally the scheduler gives the text editor a larger proportion of the available processor than the video encoder, because the text editor is interactive</a:t>
            </a:r>
          </a:p>
          <a:p>
            <a:r>
              <a:rPr lang="en-US" altLang="ko-KR" dirty="0"/>
              <a:t>We have two goals for the text editor</a:t>
            </a:r>
          </a:p>
          <a:p>
            <a:pPr lvl="1"/>
            <a:r>
              <a:rPr lang="en-US" altLang="ko-KR" dirty="0"/>
              <a:t>(1) We want it to have a large amount of </a:t>
            </a:r>
            <a:r>
              <a:rPr lang="en-US" altLang="ko-KR" b="1" dirty="0"/>
              <a:t>processor time </a:t>
            </a:r>
            <a:r>
              <a:rPr lang="en-US" altLang="ko-KR" dirty="0"/>
              <a:t>available to it</a:t>
            </a:r>
          </a:p>
          <a:p>
            <a:pPr lvl="2"/>
            <a:r>
              <a:rPr lang="en-US" altLang="ko-KR" dirty="0"/>
              <a:t>Not because it needs a lot of processor (it does not) but because we want it to always have processor time available the moment it needs it</a:t>
            </a:r>
          </a:p>
          <a:p>
            <a:pPr lvl="1"/>
            <a:r>
              <a:rPr lang="en-US" altLang="ko-KR" dirty="0"/>
              <a:t>(2) We want the text editor to </a:t>
            </a:r>
            <a:r>
              <a:rPr lang="en-US" altLang="ko-KR" b="1" dirty="0"/>
              <a:t>preempt</a:t>
            </a:r>
            <a:r>
              <a:rPr lang="en-US" altLang="ko-KR" dirty="0"/>
              <a:t> the video encoder the moment it wakes up (say, when the user presses a key)</a:t>
            </a:r>
          </a:p>
          <a:p>
            <a:pPr lvl="2"/>
            <a:r>
              <a:rPr lang="en-US" altLang="ko-KR" dirty="0"/>
              <a:t>This can ensure the text editor has good interactive performance and is responsive to user input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scenario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9528535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198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On most OSes, these goals are accomplished by giving the </a:t>
            </a:r>
            <a:r>
              <a:rPr lang="en-US" altLang="ko-KR" u="sng" dirty="0"/>
              <a:t>text editor</a:t>
            </a:r>
            <a:r>
              <a:rPr lang="en-US" altLang="ko-KR" dirty="0"/>
              <a:t> a </a:t>
            </a:r>
            <a:r>
              <a:rPr lang="en-US" altLang="ko-KR" b="1" dirty="0"/>
              <a:t>higher priority </a:t>
            </a:r>
            <a:r>
              <a:rPr lang="en-US" altLang="ko-KR" dirty="0"/>
              <a:t>and </a:t>
            </a:r>
            <a:r>
              <a:rPr lang="en-US" altLang="ko-KR" b="1" dirty="0"/>
              <a:t>larger </a:t>
            </a:r>
            <a:r>
              <a:rPr lang="en-US" altLang="ko-KR" b="1" dirty="0" err="1"/>
              <a:t>timeslice</a:t>
            </a:r>
            <a:r>
              <a:rPr lang="en-US" altLang="ko-KR" b="1" dirty="0"/>
              <a:t> </a:t>
            </a:r>
            <a:r>
              <a:rPr lang="en-US" altLang="ko-KR" dirty="0"/>
              <a:t>than the </a:t>
            </a:r>
            <a:r>
              <a:rPr lang="en-US" altLang="ko-KR" u="sng" dirty="0"/>
              <a:t>video encoder</a:t>
            </a:r>
          </a:p>
          <a:p>
            <a:pPr lvl="1"/>
            <a:r>
              <a:rPr lang="en-US" altLang="ko-KR" dirty="0"/>
              <a:t>Instead of assigning the text editor a specific priority and </a:t>
            </a:r>
            <a:r>
              <a:rPr lang="en-US" altLang="ko-KR" dirty="0" err="1"/>
              <a:t>timeslice</a:t>
            </a:r>
            <a:r>
              <a:rPr lang="en-US" altLang="ko-KR" dirty="0"/>
              <a:t>, it guarantees the text editor a specific </a:t>
            </a:r>
            <a:r>
              <a:rPr lang="en-US" altLang="ko-KR" b="1" dirty="0"/>
              <a:t>proportion</a:t>
            </a:r>
            <a:r>
              <a:rPr lang="en-US" altLang="ko-KR" dirty="0"/>
              <a:t> of the processor</a:t>
            </a:r>
          </a:p>
          <a:p>
            <a:pPr lvl="1"/>
            <a:r>
              <a:rPr lang="en-US" altLang="ko-KR" dirty="0"/>
              <a:t>If the video encoder and text editor are the only running processes and both are at the same nice level, this </a:t>
            </a:r>
            <a:r>
              <a:rPr lang="en-US" altLang="ko-KR" b="1" dirty="0"/>
              <a:t>proportion would be 50%</a:t>
            </a:r>
          </a:p>
          <a:p>
            <a:pPr lvl="1"/>
            <a:r>
              <a:rPr lang="en-US" altLang="ko-KR" dirty="0"/>
              <a:t>Because the text editor spends most of its time blocked, waiting for user key presses, </a:t>
            </a:r>
            <a:r>
              <a:rPr lang="en-US" altLang="ko-KR" b="1" dirty="0"/>
              <a:t>it does not use near 50% </a:t>
            </a:r>
            <a:r>
              <a:rPr lang="en-US" altLang="ko-KR" dirty="0"/>
              <a:t>of the processor</a:t>
            </a:r>
          </a:p>
          <a:p>
            <a:pPr lvl="1"/>
            <a:r>
              <a:rPr lang="en-US" altLang="ko-KR" dirty="0"/>
              <a:t>Conversely, the video encoder is free to use more than its allotted 50%, enabling it to finish the encoding quickly</a:t>
            </a:r>
            <a:endParaRPr lang="ko-KR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scenario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696658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199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When the editor wakes up, CFS notices that it is allotted 50% of the processor but has used considerably less</a:t>
            </a:r>
          </a:p>
          <a:p>
            <a:r>
              <a:rPr lang="en-US" altLang="ko-KR" dirty="0"/>
              <a:t>Attempting to give all processes a </a:t>
            </a:r>
            <a:r>
              <a:rPr lang="en-US" altLang="ko-KR" b="1" dirty="0"/>
              <a:t>fair share </a:t>
            </a:r>
            <a:r>
              <a:rPr lang="en-US" altLang="ko-KR" dirty="0"/>
              <a:t>of the processor, it then preempts the video encoder</a:t>
            </a:r>
          </a:p>
          <a:p>
            <a:pPr lvl="1"/>
            <a:r>
              <a:rPr lang="en-US" altLang="ko-KR" dirty="0"/>
              <a:t>The text editor runs, quickly processes the user’s key press, and again sleeps, waiting for more input</a:t>
            </a:r>
          </a:p>
          <a:p>
            <a:r>
              <a:rPr lang="en-US" altLang="ko-KR" dirty="0"/>
              <a:t>As the text editor has not consumed its allotted 50%, </a:t>
            </a:r>
            <a:r>
              <a:rPr lang="en-US" altLang="ko-KR" b="1" dirty="0"/>
              <a:t>we continue in this manner</a:t>
            </a:r>
            <a:r>
              <a:rPr lang="en-US" altLang="ko-KR" dirty="0"/>
              <a:t>, with CFS always enabling the text editor to run when it wants and the video encoder to run the rest of the time</a:t>
            </a:r>
            <a:endParaRPr lang="ko-KR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scenario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11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How to provide the illusion of many CPUs?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CPU virtualizing</a:t>
            </a:r>
          </a:p>
          <a:p>
            <a:pPr lvl="1"/>
            <a:r>
              <a:rPr lang="en-US" altLang="ko-KR" dirty="0"/>
              <a:t>The OS can promote the </a:t>
            </a:r>
            <a:r>
              <a:rPr lang="en-US" altLang="ko-KR" u="sng" dirty="0"/>
              <a:t>illusion</a:t>
            </a:r>
            <a:r>
              <a:rPr lang="en-US" altLang="ko-KR" dirty="0"/>
              <a:t> that many virtual CPUs exist.</a:t>
            </a:r>
          </a:p>
          <a:p>
            <a:pPr lvl="1"/>
            <a:r>
              <a:rPr lang="en-US" altLang="ko-KR" b="1" dirty="0"/>
              <a:t>Time sharing</a:t>
            </a:r>
            <a:r>
              <a:rPr lang="en-US" altLang="ko-KR" dirty="0"/>
              <a:t>: Running one process, then stopping it and running another</a:t>
            </a:r>
          </a:p>
          <a:p>
            <a:pPr lvl="1"/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753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exec() System Call (Cont.)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1617961"/>
            <a:ext cx="7992888" cy="224676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…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execvp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runs word count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("this shouldn’t print out");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{ 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parent goes down this path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wait(NULL);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("hello, I am parent of %d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:%d)\n",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return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1279407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p3.c (Cont.)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4420269"/>
            <a:ext cx="7992888" cy="13849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./p3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 world (pid:29383)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hello, I am child (pid:29384)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29 107 1030 p3.c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hello, I am parent of 29384 (wc:29384) (pid:29383)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7936" y="4009936"/>
            <a:ext cx="2655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Result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099388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200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On Unix, the priority is exported to user-space in the form of </a:t>
            </a:r>
            <a:r>
              <a:rPr lang="en-US" altLang="ko-KR" b="1" dirty="0"/>
              <a:t>nice</a:t>
            </a:r>
            <a:r>
              <a:rPr lang="en-US" altLang="ko-KR" dirty="0"/>
              <a:t> values</a:t>
            </a:r>
          </a:p>
          <a:p>
            <a:pPr lvl="1"/>
            <a:r>
              <a:rPr lang="en-US" altLang="ko-KR" dirty="0"/>
              <a:t>This sounds simple, but in practice it leads to several pathological problems</a:t>
            </a:r>
            <a:endParaRPr lang="en-US" altLang="ko-KR" b="1" dirty="0"/>
          </a:p>
          <a:p>
            <a:r>
              <a:rPr lang="en-US" altLang="ko-KR" dirty="0"/>
              <a:t>First, mapping </a:t>
            </a:r>
            <a:r>
              <a:rPr lang="en-US" altLang="ko-KR" b="1" dirty="0"/>
              <a:t>nice</a:t>
            </a:r>
            <a:r>
              <a:rPr lang="en-US" altLang="ko-KR" dirty="0"/>
              <a:t> values onto </a:t>
            </a:r>
            <a:r>
              <a:rPr lang="en-US" altLang="ko-KR" dirty="0" err="1"/>
              <a:t>timeslices</a:t>
            </a:r>
            <a:r>
              <a:rPr lang="en-US" altLang="ko-KR" dirty="0"/>
              <a:t> requires a decision about what </a:t>
            </a:r>
            <a:r>
              <a:rPr lang="en-US" altLang="ko-KR" b="1" dirty="0"/>
              <a:t>absolute</a:t>
            </a:r>
            <a:r>
              <a:rPr lang="en-US" altLang="ko-KR" dirty="0"/>
              <a:t> </a:t>
            </a:r>
            <a:r>
              <a:rPr lang="en-US" altLang="ko-KR" dirty="0" err="1"/>
              <a:t>timeslice</a:t>
            </a:r>
            <a:r>
              <a:rPr lang="en-US" altLang="ko-KR" dirty="0"/>
              <a:t> to allot each nice value</a:t>
            </a:r>
          </a:p>
          <a:p>
            <a:pPr lvl="1"/>
            <a:r>
              <a:rPr lang="en-US" altLang="ko-KR" dirty="0"/>
              <a:t>This leads to suboptimal switching behavior</a:t>
            </a:r>
          </a:p>
          <a:p>
            <a:pPr lvl="1"/>
            <a:r>
              <a:rPr lang="en-US" altLang="ko-KR" dirty="0"/>
              <a:t>For example, let’s assume we assign processes of the </a:t>
            </a:r>
            <a:r>
              <a:rPr lang="en-US" altLang="ko-KR" b="1" dirty="0"/>
              <a:t>default nice </a:t>
            </a:r>
            <a:r>
              <a:rPr lang="en-US" altLang="ko-KR" dirty="0"/>
              <a:t>value</a:t>
            </a:r>
            <a:r>
              <a:rPr lang="en-US" altLang="ko-KR" b="1" dirty="0"/>
              <a:t> </a:t>
            </a:r>
            <a:r>
              <a:rPr lang="en-US" altLang="ko-KR" dirty="0"/>
              <a:t>(0) a </a:t>
            </a:r>
            <a:r>
              <a:rPr lang="en-US" altLang="ko-KR" dirty="0" err="1"/>
              <a:t>timeslice</a:t>
            </a:r>
            <a:r>
              <a:rPr lang="en-US" altLang="ko-KR" dirty="0"/>
              <a:t> of 100 milliseconds and processes at the</a:t>
            </a:r>
            <a:r>
              <a:rPr lang="en-US" altLang="ko-KR" b="1" dirty="0"/>
              <a:t> highest nice </a:t>
            </a:r>
            <a:r>
              <a:rPr lang="en-US" altLang="ko-KR" dirty="0"/>
              <a:t>value (+19, the lowest priority) a </a:t>
            </a:r>
            <a:r>
              <a:rPr lang="en-US" altLang="ko-KR" dirty="0" err="1"/>
              <a:t>timeslice</a:t>
            </a:r>
            <a:r>
              <a:rPr lang="en-US" altLang="ko-KR" dirty="0"/>
              <a:t> of 5 milliseconds</a:t>
            </a:r>
          </a:p>
          <a:p>
            <a:pPr lvl="1"/>
            <a:r>
              <a:rPr lang="en-US" altLang="ko-KR" dirty="0"/>
              <a:t>The default-priority process thus receives 20⁄21 (100 out of 105 milliseconds) </a:t>
            </a:r>
          </a:p>
          <a:p>
            <a:pPr lvl="1"/>
            <a:r>
              <a:rPr lang="en-US" altLang="ko-KR" dirty="0"/>
              <a:t>The low priority process receives 1/21 (5 out of 105 milliseconds)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Process Scheduling in Unix Systems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2728613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201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Now, what happens if we run exactly </a:t>
            </a:r>
            <a:r>
              <a:rPr lang="en-US" altLang="ko-KR" b="1" dirty="0"/>
              <a:t>two low priority processes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We’d expect they each receive 50% of the processor </a:t>
            </a:r>
          </a:p>
          <a:p>
            <a:pPr lvl="1"/>
            <a:r>
              <a:rPr lang="en-US" altLang="ko-KR" dirty="0"/>
              <a:t>But they each enjoy the processor for only 5 milliseconds at a time</a:t>
            </a:r>
          </a:p>
          <a:p>
            <a:pPr lvl="2"/>
            <a:r>
              <a:rPr lang="en-US" altLang="ko-KR" dirty="0"/>
              <a:t>5 out of 10 milliseconds each!</a:t>
            </a:r>
          </a:p>
          <a:p>
            <a:pPr lvl="2"/>
            <a:r>
              <a:rPr lang="en-US" altLang="ko-KR" dirty="0"/>
              <a:t>That is, instead of context switching twice every 105 milliseconds, we now context switch twice </a:t>
            </a:r>
            <a:r>
              <a:rPr lang="en-US" altLang="ko-KR" b="1" dirty="0"/>
              <a:t>every 10 milliseconds</a:t>
            </a:r>
          </a:p>
          <a:p>
            <a:r>
              <a:rPr lang="en-US" altLang="ko-KR" dirty="0"/>
              <a:t>Conversely, if we have </a:t>
            </a:r>
            <a:r>
              <a:rPr lang="en-US" altLang="ko-KR" b="1" dirty="0"/>
              <a:t>two normal priority processes</a:t>
            </a:r>
            <a:r>
              <a:rPr lang="en-US" altLang="ko-KR" dirty="0"/>
              <a:t>, each again receives the correct 50% of the processor, but in 100 millisecond increments</a:t>
            </a:r>
          </a:p>
          <a:p>
            <a:r>
              <a:rPr lang="en-US" altLang="ko-KR" dirty="0"/>
              <a:t>Neither of these </a:t>
            </a:r>
            <a:r>
              <a:rPr lang="en-US" altLang="ko-KR" dirty="0" err="1"/>
              <a:t>timeslice</a:t>
            </a:r>
            <a:r>
              <a:rPr lang="en-US" altLang="ko-KR" dirty="0"/>
              <a:t> allotments are necessarily ideal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Process Scheduling in Unix Systems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3134627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202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 second problem concerns </a:t>
            </a:r>
            <a:r>
              <a:rPr lang="en-US" altLang="ko-KR" b="1" dirty="0"/>
              <a:t>relative nice values</a:t>
            </a:r>
          </a:p>
          <a:p>
            <a:pPr lvl="1"/>
            <a:r>
              <a:rPr lang="en-US" altLang="ko-KR" dirty="0"/>
              <a:t>Say we have two processes, each a single nice value apart</a:t>
            </a:r>
          </a:p>
          <a:p>
            <a:pPr lvl="1"/>
            <a:r>
              <a:rPr lang="en-US" altLang="ko-KR" dirty="0"/>
              <a:t>Let’s assume they are at nice values </a:t>
            </a:r>
            <a:r>
              <a:rPr lang="en-US" altLang="ko-KR" b="1" dirty="0"/>
              <a:t>0 and 1</a:t>
            </a:r>
          </a:p>
          <a:p>
            <a:r>
              <a:rPr lang="en-US" altLang="ko-KR" dirty="0"/>
              <a:t>This might map to </a:t>
            </a:r>
            <a:r>
              <a:rPr lang="en-US" altLang="ko-KR" dirty="0" err="1"/>
              <a:t>timeslices</a:t>
            </a:r>
            <a:r>
              <a:rPr lang="en-US" altLang="ko-KR" dirty="0"/>
              <a:t> of </a:t>
            </a:r>
            <a:r>
              <a:rPr lang="en-US" altLang="ko-KR" b="1" dirty="0"/>
              <a:t>100 and 95 milliseconds</a:t>
            </a:r>
          </a:p>
          <a:p>
            <a:pPr lvl="1"/>
            <a:r>
              <a:rPr lang="en-US" altLang="ko-KR" dirty="0"/>
              <a:t>These two values are nearly identical, and thus the difference here between a single nice value is small</a:t>
            </a:r>
          </a:p>
          <a:p>
            <a:r>
              <a:rPr lang="en-US" altLang="ko-KR" dirty="0"/>
              <a:t>Now, instead, let’s assume our two processes are at nice values of </a:t>
            </a:r>
            <a:r>
              <a:rPr lang="en-US" altLang="ko-KR" b="1" dirty="0"/>
              <a:t>18 and 19</a:t>
            </a:r>
          </a:p>
          <a:p>
            <a:pPr lvl="1"/>
            <a:r>
              <a:rPr lang="en-US" altLang="ko-KR" dirty="0"/>
              <a:t>This now maps to </a:t>
            </a:r>
            <a:r>
              <a:rPr lang="en-US" altLang="ko-KR" dirty="0" err="1"/>
              <a:t>timeslices</a:t>
            </a:r>
            <a:r>
              <a:rPr lang="en-US" altLang="ko-KR" dirty="0"/>
              <a:t> of </a:t>
            </a:r>
            <a:r>
              <a:rPr lang="en-US" altLang="ko-KR" b="1" dirty="0"/>
              <a:t>10 and 5 milliseconds</a:t>
            </a:r>
          </a:p>
          <a:p>
            <a:pPr lvl="1"/>
            <a:r>
              <a:rPr lang="en-US" altLang="ko-KR" dirty="0"/>
              <a:t>The former receiving twice the processor time as the latter!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Process Scheduling in Unix Systems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2458125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203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Third, if performing a nice value to </a:t>
            </a:r>
            <a:r>
              <a:rPr lang="en-US" altLang="ko-KR" dirty="0" err="1"/>
              <a:t>timeslice</a:t>
            </a:r>
            <a:r>
              <a:rPr lang="en-US" altLang="ko-KR" dirty="0"/>
              <a:t> mapping, we need the ability to </a:t>
            </a:r>
            <a:r>
              <a:rPr lang="en-US" altLang="ko-KR" b="1" dirty="0"/>
              <a:t>assign an absolute </a:t>
            </a:r>
            <a:r>
              <a:rPr lang="en-US" altLang="ko-KR" b="1" dirty="0" err="1"/>
              <a:t>timeslice</a:t>
            </a:r>
            <a:endParaRPr lang="en-US" altLang="ko-KR" b="1" dirty="0"/>
          </a:p>
          <a:p>
            <a:pPr lvl="1"/>
            <a:r>
              <a:rPr lang="en-US" altLang="ko-KR" dirty="0"/>
              <a:t>This absolute value must be measured in terms the kernel can measure</a:t>
            </a:r>
          </a:p>
          <a:p>
            <a:r>
              <a:rPr lang="en-US" altLang="ko-KR" dirty="0"/>
              <a:t>This means the </a:t>
            </a:r>
            <a:r>
              <a:rPr lang="en-US" altLang="ko-KR" dirty="0" err="1"/>
              <a:t>timeslice</a:t>
            </a:r>
            <a:r>
              <a:rPr lang="en-US" altLang="ko-KR" dirty="0"/>
              <a:t> must be </a:t>
            </a:r>
            <a:r>
              <a:rPr lang="en-US" altLang="ko-KR" b="1" dirty="0"/>
              <a:t>multiple of the timer tick</a:t>
            </a:r>
          </a:p>
          <a:p>
            <a:pPr lvl="1"/>
            <a:r>
              <a:rPr lang="en-US" altLang="ko-KR" dirty="0"/>
              <a:t>The minimum </a:t>
            </a:r>
            <a:r>
              <a:rPr lang="en-US" altLang="ko-KR" dirty="0" err="1"/>
              <a:t>timeslice</a:t>
            </a:r>
            <a:r>
              <a:rPr lang="en-US" altLang="ko-KR" dirty="0"/>
              <a:t> has a floor of the period of the timer tick</a:t>
            </a:r>
          </a:p>
          <a:p>
            <a:pPr lvl="2"/>
            <a:r>
              <a:rPr lang="en-US" altLang="ko-KR" dirty="0"/>
              <a:t>10 milliseconds or 1 millisecond</a:t>
            </a:r>
          </a:p>
          <a:p>
            <a:pPr lvl="1"/>
            <a:r>
              <a:rPr lang="en-US" altLang="ko-KR" dirty="0"/>
              <a:t>The system timer limits the difference between two </a:t>
            </a:r>
            <a:r>
              <a:rPr lang="en-US" altLang="ko-KR" dirty="0" err="1"/>
              <a:t>timeslices</a:t>
            </a:r>
            <a:endParaRPr lang="en-US" altLang="ko-KR" dirty="0"/>
          </a:p>
          <a:p>
            <a:pPr lvl="2"/>
            <a:r>
              <a:rPr lang="en-US" altLang="ko-KR" dirty="0"/>
              <a:t>Successive nice values might map to </a:t>
            </a:r>
            <a:r>
              <a:rPr lang="en-US" altLang="ko-KR" dirty="0" err="1"/>
              <a:t>timeslices</a:t>
            </a:r>
            <a:r>
              <a:rPr lang="en-US" altLang="ko-KR" dirty="0"/>
              <a:t> as much as 10 milliseconds or as little as 1 millisecond apart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Process Scheduling in Unix Systems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515156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204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final problem concerns handling process </a:t>
            </a:r>
            <a:r>
              <a:rPr lang="en-US" altLang="ko-KR" b="1" dirty="0"/>
              <a:t>wake up </a:t>
            </a:r>
            <a:r>
              <a:rPr lang="en-US" altLang="ko-KR" dirty="0"/>
              <a:t>in a priority-based scheduler that wants to optimize for </a:t>
            </a:r>
            <a:r>
              <a:rPr lang="en-US" altLang="ko-KR" b="1" dirty="0"/>
              <a:t>interactive tasks</a:t>
            </a:r>
          </a:p>
          <a:p>
            <a:r>
              <a:rPr lang="en-US" altLang="ko-KR" dirty="0"/>
              <a:t>In such a system, you might want to give </a:t>
            </a:r>
            <a:r>
              <a:rPr lang="en-US" altLang="ko-KR" b="1" dirty="0"/>
              <a:t>freshly woken-up tasks a priority boost </a:t>
            </a:r>
            <a:r>
              <a:rPr lang="en-US" altLang="ko-KR" dirty="0"/>
              <a:t>by allowing them to run immediately, even if their </a:t>
            </a:r>
            <a:r>
              <a:rPr lang="en-US" altLang="ko-KR" dirty="0" err="1"/>
              <a:t>timeslice</a:t>
            </a:r>
            <a:r>
              <a:rPr lang="en-US" altLang="ko-KR" dirty="0"/>
              <a:t> was expired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Process Scheduling in Unix Systems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162466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205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 Completely Fair Scheduler (CFS) is a process scheduler</a:t>
            </a:r>
          </a:p>
          <a:p>
            <a:r>
              <a:rPr lang="en-US" altLang="ko-KR" dirty="0"/>
              <a:t>Merged into the 2.6.23 release of the Linux kernel and is the default scheduler</a:t>
            </a:r>
          </a:p>
          <a:p>
            <a:r>
              <a:rPr lang="en-US" altLang="ko-KR" dirty="0"/>
              <a:t>Maximize overall CPU </a:t>
            </a:r>
            <a:r>
              <a:rPr lang="en-US" altLang="ko-KR" b="1" dirty="0"/>
              <a:t>utilization</a:t>
            </a:r>
            <a:r>
              <a:rPr lang="en-US" altLang="ko-KR" dirty="0"/>
              <a:t> while also maximizing </a:t>
            </a:r>
            <a:r>
              <a:rPr lang="en-US" altLang="ko-KR" b="1" dirty="0"/>
              <a:t>interactive</a:t>
            </a:r>
            <a:r>
              <a:rPr lang="en-US" altLang="ko-KR" dirty="0"/>
              <a:t> performance</a:t>
            </a:r>
          </a:p>
          <a:p>
            <a:r>
              <a:rPr lang="en-US" altLang="ko-KR" dirty="0"/>
              <a:t>CFS does not use the old data structures for the </a:t>
            </a:r>
            <a:r>
              <a:rPr lang="en-US" altLang="ko-KR" b="1" i="1" dirty="0" err="1"/>
              <a:t>runqueues</a:t>
            </a:r>
            <a:r>
              <a:rPr lang="en-US" altLang="ko-KR" dirty="0"/>
              <a:t>, but it uses a time-ordered </a:t>
            </a:r>
            <a:r>
              <a:rPr lang="en-US" altLang="ko-KR" b="1" i="1" dirty="0"/>
              <a:t>red black tree </a:t>
            </a:r>
            <a:r>
              <a:rPr lang="en-US" altLang="ko-KR" dirty="0"/>
              <a:t>to build a "timeline" of future task execution</a:t>
            </a:r>
          </a:p>
          <a:p>
            <a:r>
              <a:rPr lang="en-US" altLang="ko-KR" dirty="0"/>
              <a:t>In CFS the virtual runtime is expressed and tracked via the per-task</a:t>
            </a:r>
          </a:p>
          <a:p>
            <a:pPr lvl="1"/>
            <a:r>
              <a:rPr lang="en-US" altLang="ko-KR" dirty="0"/>
              <a:t>p-&gt;</a:t>
            </a:r>
            <a:r>
              <a:rPr lang="en-US" altLang="ko-KR" dirty="0" err="1"/>
              <a:t>se.vruntime</a:t>
            </a:r>
            <a:endParaRPr lang="en-US" altLang="ko-KR" dirty="0"/>
          </a:p>
          <a:p>
            <a:pPr lvl="1"/>
            <a:r>
              <a:rPr lang="en-US" altLang="ko-KR" b="1" dirty="0" err="1"/>
              <a:t>nanosec</a:t>
            </a:r>
            <a:r>
              <a:rPr lang="en-US" altLang="ko-KR" b="1" dirty="0"/>
              <a:t>-unit</a:t>
            </a:r>
            <a:endParaRPr lang="en-US" altLang="ko-K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Completely fair scheduling (CFS)</a:t>
            </a:r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5054285" y="4600099"/>
            <a:ext cx="3728907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spc="-100" dirty="0"/>
              <a:t>uint64_t </a:t>
            </a:r>
            <a:r>
              <a:rPr lang="en-US" sz="1200" spc="-100" dirty="0" err="1"/>
              <a:t>get_nanoseconds_since_epoch</a:t>
            </a:r>
            <a:r>
              <a:rPr lang="en-US" sz="1200" spc="-100" dirty="0"/>
              <a:t>(void) {</a:t>
            </a:r>
            <a:br>
              <a:rPr lang="en-US" sz="1200" spc="-100" dirty="0"/>
            </a:br>
            <a:r>
              <a:rPr lang="en-US" sz="1200" spc="-100" dirty="0"/>
              <a:t>    </a:t>
            </a:r>
            <a:r>
              <a:rPr lang="en-US" sz="1200" spc="-100" dirty="0" err="1"/>
              <a:t>TSC_now</a:t>
            </a:r>
            <a:r>
              <a:rPr lang="en-US" sz="1200" spc="-100" dirty="0"/>
              <a:t> = RDTSC();</a:t>
            </a:r>
            <a:br>
              <a:rPr lang="en-US" sz="1200" spc="-100" dirty="0"/>
            </a:br>
            <a:r>
              <a:rPr lang="en-US" sz="1200" spc="-100" dirty="0"/>
              <a:t>    </a:t>
            </a:r>
            <a:r>
              <a:rPr lang="en-US" sz="1200" spc="-100" dirty="0" err="1"/>
              <a:t>time_now</a:t>
            </a:r>
            <a:r>
              <a:rPr lang="en-US" sz="1200" spc="-100" dirty="0"/>
              <a:t> = </a:t>
            </a:r>
            <a:r>
              <a:rPr lang="en-US" sz="1200" spc="-100" dirty="0" err="1"/>
              <a:t>last_time_for_this_CPU</a:t>
            </a:r>
            <a:r>
              <a:rPr lang="en-US" sz="1200" spc="-100" dirty="0"/>
              <a:t> + (</a:t>
            </a:r>
            <a:r>
              <a:rPr lang="en-US" sz="1200" spc="-100" dirty="0" err="1"/>
              <a:t>TSC_now</a:t>
            </a:r>
            <a:r>
              <a:rPr lang="en-US" sz="1200" spc="-100" dirty="0"/>
              <a:t> - </a:t>
            </a:r>
            <a:r>
              <a:rPr lang="en-US" sz="1200" spc="-100" dirty="0" err="1"/>
              <a:t>TSC_last_time_for_this_CPU</a:t>
            </a:r>
            <a:r>
              <a:rPr lang="en-US" sz="1200" spc="-100" dirty="0"/>
              <a:t>) * </a:t>
            </a:r>
            <a:r>
              <a:rPr lang="en-US" sz="1200" spc="-100" dirty="0" err="1"/>
              <a:t>TSC_speed_for_this_CPU</a:t>
            </a:r>
            <a:r>
              <a:rPr lang="en-US" sz="1200" spc="-100" dirty="0"/>
              <a:t>;</a:t>
            </a:r>
            <a:br>
              <a:rPr lang="en-US" sz="1200" spc="-100" dirty="0"/>
            </a:br>
            <a:br>
              <a:rPr lang="en-US" sz="1200" spc="-100" dirty="0"/>
            </a:br>
            <a:r>
              <a:rPr lang="en-US" sz="1200" spc="-100" dirty="0"/>
              <a:t>    </a:t>
            </a:r>
            <a:r>
              <a:rPr lang="en-US" sz="1200" spc="-100" dirty="0" err="1"/>
              <a:t>last_time_for_this_CPU</a:t>
            </a:r>
            <a:r>
              <a:rPr lang="en-US" sz="1200" spc="-100" dirty="0"/>
              <a:t> = </a:t>
            </a:r>
            <a:r>
              <a:rPr lang="en-US" sz="1200" spc="-100" dirty="0" err="1"/>
              <a:t>time_now</a:t>
            </a:r>
            <a:r>
              <a:rPr lang="en-US" sz="1200" spc="-100" dirty="0"/>
              <a:t>;</a:t>
            </a:r>
            <a:br>
              <a:rPr lang="en-US" sz="1200" spc="-100" dirty="0"/>
            </a:br>
            <a:r>
              <a:rPr lang="en-US" sz="1200" spc="-100" dirty="0"/>
              <a:t>    </a:t>
            </a:r>
            <a:r>
              <a:rPr lang="en-US" sz="1200" spc="-100" dirty="0" err="1"/>
              <a:t>TSC_last_time_for_this_CPU</a:t>
            </a:r>
            <a:r>
              <a:rPr lang="en-US" sz="1200" spc="-100" dirty="0"/>
              <a:t> = </a:t>
            </a:r>
            <a:r>
              <a:rPr lang="en-US" sz="1200" spc="-100" dirty="0" err="1"/>
              <a:t>TSC_now</a:t>
            </a:r>
            <a:r>
              <a:rPr lang="en-US" sz="1200" spc="-100" dirty="0"/>
              <a:t>;</a:t>
            </a:r>
            <a:br>
              <a:rPr lang="en-US" sz="1200" spc="-100" dirty="0"/>
            </a:br>
            <a:r>
              <a:rPr lang="en-US" sz="1200" spc="-100" dirty="0"/>
              <a:t>    return </a:t>
            </a:r>
            <a:r>
              <a:rPr lang="en-US" sz="1200" spc="-100" dirty="0" err="1"/>
              <a:t>time_now</a:t>
            </a:r>
            <a:r>
              <a:rPr lang="en-US" sz="1200" spc="-100" dirty="0"/>
              <a:t>;</a:t>
            </a:r>
            <a:br>
              <a:rPr lang="en-US" sz="1200" spc="-100" dirty="0"/>
            </a:br>
            <a:r>
              <a:rPr lang="en-US" sz="1200" spc="-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5350433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206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CFS is based on a simple concept</a:t>
            </a:r>
          </a:p>
          <a:p>
            <a:pPr lvl="1"/>
            <a:r>
              <a:rPr lang="en-US" altLang="ko-KR" dirty="0"/>
              <a:t>Model process scheduling as if the system had an </a:t>
            </a:r>
            <a:r>
              <a:rPr lang="en-US" altLang="ko-KR" b="1" dirty="0"/>
              <a:t>ideal, perfectly multitasking</a:t>
            </a:r>
            <a:r>
              <a:rPr lang="en-US" altLang="ko-KR" dirty="0"/>
              <a:t> processor</a:t>
            </a:r>
          </a:p>
          <a:p>
            <a:pPr lvl="1"/>
            <a:r>
              <a:rPr lang="en-US" altLang="ko-KR" dirty="0"/>
              <a:t>In such a system, each process would receive </a:t>
            </a:r>
            <a:r>
              <a:rPr lang="en-US" altLang="ko-KR" b="1" dirty="0"/>
              <a:t>1/</a:t>
            </a:r>
            <a:r>
              <a:rPr lang="en-US" altLang="ko-KR" b="1" i="1" dirty="0"/>
              <a:t>n</a:t>
            </a:r>
            <a:r>
              <a:rPr lang="en-US" altLang="ko-KR" dirty="0"/>
              <a:t> of the processor’s time</a:t>
            </a:r>
          </a:p>
          <a:p>
            <a:r>
              <a:rPr lang="en-US" altLang="ko-KR" dirty="0"/>
              <a:t>CFS will run each process for some amount of time, </a:t>
            </a:r>
            <a:r>
              <a:rPr lang="en-US" altLang="ko-KR" b="1" dirty="0"/>
              <a:t>round-robin</a:t>
            </a:r>
            <a:r>
              <a:rPr lang="en-US" altLang="ko-KR" dirty="0"/>
              <a:t>, selecting next the process that has run the least</a:t>
            </a:r>
          </a:p>
          <a:p>
            <a:pPr lvl="1"/>
            <a:r>
              <a:rPr lang="en-US" altLang="ko-KR" dirty="0"/>
              <a:t>CFS calculates </a:t>
            </a:r>
            <a:r>
              <a:rPr lang="en-US" altLang="ko-KR" b="1" dirty="0"/>
              <a:t>how long a process should run </a:t>
            </a:r>
            <a:r>
              <a:rPr lang="en-US" altLang="ko-KR" dirty="0"/>
              <a:t>as a function of the total number of runnable processes</a:t>
            </a:r>
          </a:p>
          <a:p>
            <a:r>
              <a:rPr lang="en-US" altLang="ko-KR" dirty="0"/>
              <a:t>Instead of using the </a:t>
            </a:r>
            <a:r>
              <a:rPr lang="en-US" altLang="ko-KR" b="1" dirty="0"/>
              <a:t>nice</a:t>
            </a:r>
            <a:r>
              <a:rPr lang="en-US" altLang="ko-KR" dirty="0"/>
              <a:t> value to calculate a </a:t>
            </a:r>
            <a:r>
              <a:rPr lang="en-US" altLang="ko-KR" b="1" dirty="0" err="1"/>
              <a:t>timeslice</a:t>
            </a:r>
            <a:r>
              <a:rPr lang="en-US" altLang="ko-KR" dirty="0"/>
              <a:t>, CFS uses the nice value to </a:t>
            </a:r>
            <a:r>
              <a:rPr lang="en-US" altLang="ko-KR" b="1" dirty="0"/>
              <a:t>weight</a:t>
            </a:r>
            <a:r>
              <a:rPr lang="en-US" altLang="ko-KR" dirty="0"/>
              <a:t> the proportion of processor a process is to receive: </a:t>
            </a:r>
          </a:p>
          <a:p>
            <a:pPr lvl="1"/>
            <a:r>
              <a:rPr lang="en-US" dirty="0"/>
              <a:t>Weight is calculated as 1024 / (1.25 ^ </a:t>
            </a:r>
            <a:r>
              <a:rPr lang="en-US" dirty="0" err="1"/>
              <a:t>nice_value</a:t>
            </a:r>
            <a:r>
              <a:rPr lang="en-US" dirty="0"/>
              <a:t>) in CFS</a:t>
            </a:r>
            <a:endParaRPr lang="en-US" altLang="ko-KR" b="1" dirty="0"/>
          </a:p>
          <a:p>
            <a:endParaRPr lang="en-US" altLang="ko-K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Completely fair scheduling (CFS)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41439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207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Each process then runs for a "</a:t>
            </a:r>
            <a:r>
              <a:rPr lang="en-US" altLang="ko-KR" dirty="0" err="1"/>
              <a:t>timeslice</a:t>
            </a:r>
            <a:r>
              <a:rPr lang="en-US" altLang="ko-KR" dirty="0"/>
              <a:t>" proportional to its weight divided by the total weight of all runnable threads</a:t>
            </a:r>
          </a:p>
          <a:p>
            <a:r>
              <a:rPr lang="en-US" altLang="ko-KR" dirty="0"/>
              <a:t>To calculate the actual </a:t>
            </a:r>
            <a:r>
              <a:rPr lang="en-US" altLang="ko-KR" dirty="0" err="1"/>
              <a:t>timeslice</a:t>
            </a:r>
            <a:r>
              <a:rPr lang="en-US" altLang="ko-KR" dirty="0"/>
              <a:t>, CFS sets a target for its approximation of the "infinitely small" scheduling duration</a:t>
            </a:r>
          </a:p>
          <a:p>
            <a:pPr lvl="1"/>
            <a:r>
              <a:rPr lang="en-US" altLang="ko-KR" dirty="0"/>
              <a:t>This target is called the </a:t>
            </a:r>
            <a:r>
              <a:rPr lang="en-US" altLang="ko-KR" b="1" i="1" dirty="0"/>
              <a:t>targeted latency</a:t>
            </a:r>
          </a:p>
          <a:p>
            <a:r>
              <a:rPr lang="en-US" altLang="ko-KR" b="1" dirty="0"/>
              <a:t>Smaller targets </a:t>
            </a:r>
            <a:r>
              <a:rPr lang="en-US" altLang="ko-KR" dirty="0"/>
              <a:t>yield better interactivity and a closer approximation to perfect multitasking, at the expense of </a:t>
            </a:r>
            <a:r>
              <a:rPr lang="en-US" altLang="ko-KR" b="1" dirty="0"/>
              <a:t>higher switching costs</a:t>
            </a:r>
            <a:r>
              <a:rPr lang="en-US" altLang="ko-KR" dirty="0"/>
              <a:t> and thus worse overall throughput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Completely fair scheduling (CFS)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8863430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208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Assume the </a:t>
            </a:r>
            <a:r>
              <a:rPr lang="en-US" altLang="ko-KR" b="1" u="sng" dirty="0"/>
              <a:t>targeted latency</a:t>
            </a:r>
            <a:r>
              <a:rPr lang="en-US" altLang="ko-KR" b="1" dirty="0"/>
              <a:t> </a:t>
            </a:r>
            <a:r>
              <a:rPr lang="en-US" altLang="ko-KR" dirty="0"/>
              <a:t>is </a:t>
            </a:r>
            <a:r>
              <a:rPr lang="en-US" altLang="ko-KR" b="1" dirty="0"/>
              <a:t>20 milliseconds </a:t>
            </a:r>
            <a:r>
              <a:rPr lang="en-US" altLang="ko-KR" dirty="0"/>
              <a:t>and we have </a:t>
            </a:r>
            <a:r>
              <a:rPr lang="en-US" altLang="ko-KR" b="1" dirty="0"/>
              <a:t>2 runnable tasks</a:t>
            </a:r>
            <a:r>
              <a:rPr lang="en-US" altLang="ko-KR" dirty="0"/>
              <a:t> at the same priority</a:t>
            </a:r>
          </a:p>
          <a:p>
            <a:pPr lvl="1"/>
            <a:r>
              <a:rPr lang="en-US" altLang="ko-KR" dirty="0"/>
              <a:t>Each will run for 10 milliseconds before preempting the other</a:t>
            </a:r>
          </a:p>
          <a:p>
            <a:pPr lvl="1"/>
            <a:r>
              <a:rPr lang="en-US" altLang="ko-KR" dirty="0"/>
              <a:t>If we have </a:t>
            </a:r>
            <a:r>
              <a:rPr lang="en-US" altLang="ko-KR" b="1" dirty="0"/>
              <a:t>4 tasks </a:t>
            </a:r>
            <a:r>
              <a:rPr lang="en-US" altLang="ko-KR" dirty="0"/>
              <a:t>at the same priority, each will run for 5 milliseconds</a:t>
            </a:r>
          </a:p>
          <a:p>
            <a:pPr lvl="1"/>
            <a:r>
              <a:rPr lang="en-US" altLang="ko-KR" dirty="0"/>
              <a:t>If there are </a:t>
            </a:r>
            <a:r>
              <a:rPr lang="en-US" altLang="ko-KR" b="1" dirty="0"/>
              <a:t>20 tasks</a:t>
            </a:r>
            <a:r>
              <a:rPr lang="en-US" altLang="ko-KR" dirty="0"/>
              <a:t>, each will run for 1 millisecond</a:t>
            </a:r>
          </a:p>
          <a:p>
            <a:r>
              <a:rPr lang="en-US" altLang="ko-KR" dirty="0"/>
              <a:t>As the number of runnable tasks approaches infinity, the assigned </a:t>
            </a:r>
            <a:r>
              <a:rPr lang="en-US" altLang="ko-KR" dirty="0" err="1"/>
              <a:t>timeslice</a:t>
            </a:r>
            <a:r>
              <a:rPr lang="en-US" altLang="ko-KR" dirty="0"/>
              <a:t> approaches zero</a:t>
            </a:r>
          </a:p>
          <a:p>
            <a:r>
              <a:rPr lang="en-US" altLang="ko-KR" dirty="0"/>
              <a:t>As this will eventually result in unacceptable switching costs, CFS imposes a </a:t>
            </a:r>
            <a:r>
              <a:rPr lang="en-US" altLang="ko-KR" b="1" dirty="0"/>
              <a:t>floor</a:t>
            </a:r>
            <a:r>
              <a:rPr lang="en-US" altLang="ko-KR" dirty="0"/>
              <a:t> on the </a:t>
            </a:r>
            <a:r>
              <a:rPr lang="en-US" altLang="ko-KR" dirty="0" err="1"/>
              <a:t>timeslice</a:t>
            </a:r>
            <a:r>
              <a:rPr lang="en-US" altLang="ko-KR" dirty="0"/>
              <a:t> assigned to each process</a:t>
            </a:r>
          </a:p>
          <a:p>
            <a:pPr lvl="1"/>
            <a:r>
              <a:rPr lang="en-US" altLang="ko-KR" dirty="0"/>
              <a:t>This floor is called the </a:t>
            </a:r>
            <a:r>
              <a:rPr lang="en-US" altLang="ko-KR" b="1" u="sng" dirty="0"/>
              <a:t>minimum granularity</a:t>
            </a:r>
          </a:p>
          <a:p>
            <a:pPr lvl="1"/>
            <a:r>
              <a:rPr lang="en-US" altLang="ko-KR" dirty="0"/>
              <a:t>By default it is 1 millisecond</a:t>
            </a:r>
          </a:p>
          <a:p>
            <a:pPr lvl="1"/>
            <a:r>
              <a:rPr lang="en-US" altLang="ko-KR" dirty="0"/>
              <a:t>Thus, even as the number of runnable processes approaches infinity, each will run for at least 1 millisecond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Completely fair scheduling (CFS)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317399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209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Now, let’s again consider the case of </a:t>
            </a:r>
            <a:r>
              <a:rPr lang="en-US" altLang="ko-KR" b="1" dirty="0"/>
              <a:t>two runnable processes</a:t>
            </a:r>
            <a:r>
              <a:rPr lang="en-US" altLang="ko-KR" dirty="0"/>
              <a:t> with dissimilar nice values</a:t>
            </a:r>
          </a:p>
          <a:p>
            <a:pPr lvl="1"/>
            <a:r>
              <a:rPr lang="en-US" altLang="ko-KR" dirty="0"/>
              <a:t>One with the default nice value </a:t>
            </a:r>
            <a:r>
              <a:rPr lang="en-US" altLang="ko-KR" b="1" dirty="0"/>
              <a:t>(0)</a:t>
            </a:r>
          </a:p>
          <a:p>
            <a:pPr lvl="1"/>
            <a:r>
              <a:rPr lang="en-US" altLang="ko-KR" dirty="0"/>
              <a:t>One with a nice value of </a:t>
            </a:r>
            <a:r>
              <a:rPr lang="en-US" altLang="ko-KR" b="1" dirty="0"/>
              <a:t>5</a:t>
            </a:r>
          </a:p>
          <a:p>
            <a:r>
              <a:rPr lang="en-US" altLang="ko-KR" dirty="0"/>
              <a:t>These </a:t>
            </a:r>
            <a:r>
              <a:rPr lang="en-US" altLang="ko-KR" b="1" dirty="0"/>
              <a:t>nice</a:t>
            </a:r>
            <a:r>
              <a:rPr lang="en-US" altLang="ko-KR" dirty="0"/>
              <a:t> values have dissimilar weights and thus our two processes receive different proportions of the processor’s time</a:t>
            </a:r>
          </a:p>
          <a:p>
            <a:pPr lvl="1"/>
            <a:r>
              <a:rPr lang="en-US" altLang="ko-KR" dirty="0"/>
              <a:t>The weights work out to about a </a:t>
            </a:r>
            <a:r>
              <a:rPr lang="en-US" altLang="ko-KR" b="1" dirty="0"/>
              <a:t>1⁄3 penalty </a:t>
            </a:r>
            <a:r>
              <a:rPr lang="en-US" altLang="ko-KR" dirty="0"/>
              <a:t>for the nice-5 process</a:t>
            </a:r>
          </a:p>
          <a:p>
            <a:pPr lvl="1"/>
            <a:r>
              <a:rPr lang="en-US" altLang="ko-KR" dirty="0"/>
              <a:t>If our </a:t>
            </a:r>
            <a:r>
              <a:rPr lang="en-US" altLang="ko-KR" b="1" dirty="0"/>
              <a:t>target latency </a:t>
            </a:r>
            <a:r>
              <a:rPr lang="en-US" altLang="ko-KR" dirty="0"/>
              <a:t>is again </a:t>
            </a:r>
            <a:r>
              <a:rPr lang="en-US" altLang="ko-KR" b="1" dirty="0"/>
              <a:t>20 milliseconds</a:t>
            </a:r>
            <a:r>
              <a:rPr lang="en-US" altLang="ko-KR" dirty="0"/>
              <a:t>, our two processes will receive </a:t>
            </a:r>
            <a:r>
              <a:rPr lang="en-US" altLang="ko-KR" b="1" dirty="0"/>
              <a:t>15 and 5 milliseconds </a:t>
            </a:r>
            <a:r>
              <a:rPr lang="en-US" altLang="ko-KR" dirty="0"/>
              <a:t>each of processor time, respectively</a:t>
            </a:r>
          </a:p>
          <a:p>
            <a:r>
              <a:rPr lang="en-US" altLang="ko-KR" dirty="0"/>
              <a:t>What would be the allotted </a:t>
            </a:r>
            <a:r>
              <a:rPr lang="en-US" altLang="ko-KR" dirty="0" err="1"/>
              <a:t>timeslices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Again 15 and 5 milliseconds each!</a:t>
            </a:r>
          </a:p>
          <a:p>
            <a:pPr lvl="1"/>
            <a:r>
              <a:rPr lang="en-US" altLang="ko-KR" b="1" dirty="0"/>
              <a:t>Absolute nice values </a:t>
            </a:r>
            <a:r>
              <a:rPr lang="en-US" altLang="ko-KR" dirty="0"/>
              <a:t>no longer affect scheduling decisions</a:t>
            </a:r>
          </a:p>
          <a:p>
            <a:pPr lvl="1"/>
            <a:r>
              <a:rPr lang="en-US" altLang="ko-KR" dirty="0"/>
              <a:t>Only </a:t>
            </a:r>
            <a:r>
              <a:rPr lang="en-US" altLang="ko-KR" b="1" dirty="0"/>
              <a:t>relative values </a:t>
            </a:r>
            <a:r>
              <a:rPr lang="en-US" altLang="ko-KR" dirty="0"/>
              <a:t>affect the proportion of processor time allotted</a:t>
            </a:r>
            <a:endParaRPr lang="ko-KR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Completely fair scheduling (CFS)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553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All of the above with redirection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7544" y="1793111"/>
            <a:ext cx="8136904" cy="39703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string.h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fcntl.h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&lt;sys/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wait.h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endParaRPr lang="en-US" altLang="ko-KR" sz="14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main(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char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fork();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fork failed; exit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stderr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"fork failed\n");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exit(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child: redirect standard output to a file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close(STDOUT_FILENO);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open("./p4.output", O_CREAT|O_WRONLY|O_TRUNC, S_IRWXU);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…</a:t>
            </a:r>
          </a:p>
          <a:p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1468785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p4.c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759753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210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CFS implementation</a:t>
            </a:r>
            <a:endParaRPr lang="ko-KR" altLang="en-US" dirty="0"/>
          </a:p>
        </p:txBody>
      </p:sp>
      <p:pic>
        <p:nvPicPr>
          <p:cNvPr id="2050" name="Picture 2" descr="image:cfs-sch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2" y="1268760"/>
            <a:ext cx="6240857" cy="513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517365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211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CFS's task picking logic is based on this </a:t>
            </a:r>
            <a:r>
              <a:rPr lang="en-US" altLang="ko-KR" b="1" dirty="0"/>
              <a:t>p-&gt;</a:t>
            </a:r>
            <a:r>
              <a:rPr lang="en-US" altLang="ko-KR" b="1" dirty="0" err="1"/>
              <a:t>se.vruntime</a:t>
            </a:r>
            <a:r>
              <a:rPr lang="en-US" altLang="ko-KR" b="1" dirty="0"/>
              <a:t> </a:t>
            </a:r>
            <a:r>
              <a:rPr lang="en-US" altLang="ko-KR" dirty="0"/>
              <a:t>value</a:t>
            </a:r>
          </a:p>
          <a:p>
            <a:pPr lvl="1"/>
            <a:r>
              <a:rPr lang="en-US" altLang="ko-KR" dirty="0"/>
              <a:t>It always tries to run the task with the smallest p-&gt;</a:t>
            </a:r>
            <a:r>
              <a:rPr lang="en-US" altLang="ko-KR" dirty="0" err="1"/>
              <a:t>se.vruntime</a:t>
            </a:r>
            <a:r>
              <a:rPr lang="en-US" altLang="ko-KR" dirty="0"/>
              <a:t> value (i.e., the task which executed least so far)</a:t>
            </a:r>
          </a:p>
          <a:p>
            <a:pPr lvl="1"/>
            <a:r>
              <a:rPr lang="en-US" altLang="ko-KR" dirty="0"/>
              <a:t>The </a:t>
            </a:r>
            <a:r>
              <a:rPr lang="en-US" altLang="ko-KR" b="1" dirty="0"/>
              <a:t>left most node </a:t>
            </a:r>
            <a:r>
              <a:rPr lang="en-US" altLang="ko-KR" dirty="0"/>
              <a:t>of the scheduling </a:t>
            </a:r>
            <a:r>
              <a:rPr lang="en-US" altLang="ko-KR" b="1" dirty="0"/>
              <a:t>red-black tree </a:t>
            </a:r>
            <a:r>
              <a:rPr lang="en-US" altLang="ko-KR" dirty="0"/>
              <a:t>is chosen and sent for execution</a:t>
            </a:r>
          </a:p>
          <a:p>
            <a:r>
              <a:rPr lang="en-US" altLang="ko-KR" dirty="0"/>
              <a:t>If the process completes execution, it is removed from the system and scheduling tree</a:t>
            </a:r>
          </a:p>
          <a:p>
            <a:r>
              <a:rPr lang="en-US" altLang="ko-KR" dirty="0"/>
              <a:t>If the process reaches its maximum execution time or is otherwise stopped it is reinserted into the scheduling tree </a:t>
            </a:r>
            <a:r>
              <a:rPr lang="en-US" altLang="ko-KR" b="1" dirty="0"/>
              <a:t>based on its new spent execution time</a:t>
            </a:r>
          </a:p>
          <a:p>
            <a:pPr lvl="1"/>
            <a:r>
              <a:rPr lang="en-US" altLang="ko-KR" dirty="0"/>
              <a:t>The </a:t>
            </a:r>
            <a:r>
              <a:rPr lang="en-US" altLang="ko-KR" b="1" dirty="0"/>
              <a:t>new left-most node </a:t>
            </a:r>
            <a:r>
              <a:rPr lang="en-US" altLang="ko-KR" dirty="0"/>
              <a:t>will then be selected from the tree, repeating the iteration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CFS implementation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5766301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212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CFS implementation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466" y="1543574"/>
            <a:ext cx="6937069" cy="421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96048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213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https://www.kernel.org/doc/Documentation/scheduler/sched-design-CFS.txt</a:t>
            </a:r>
          </a:p>
          <a:p>
            <a:r>
              <a:rPr lang="en-US" altLang="ko-KR" dirty="0">
                <a:hlinkClick r:id="rId2"/>
              </a:rPr>
              <a:t>https://elixir.bootlin.com/linux/v4.5/source/include/linux/sched.h#L1250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https://elixir.bootlin.com/linux/v4.5/source/include/linux/sched.h#L1389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https://elixir.bootlin.com/linux/v4.5/source/kernel/sched/fair.c#L5334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https://elixir.bootlin.com/linux/v4.5/source/kernel/sched/fair.c#L3314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https://elixir.bootlin.com/linux/v4.5/source/kernel/sched/fair.c#L534</a:t>
            </a:r>
            <a:endParaRPr lang="en-US" altLang="ko-KR" dirty="0"/>
          </a:p>
          <a:p>
            <a:r>
              <a:rPr lang="en-US" altLang="ko-KR" dirty="0">
                <a:hlinkClick r:id="rId7"/>
              </a:rPr>
              <a:t>https://elixir.bootlin.com/linux/v4.5/source/lib/rbtree.c#L450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CFS implementation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382087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704602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 in </a:t>
            </a:r>
            <a:r>
              <a:rPr lang="en-US" dirty="0" err="1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https://elixir.bootlin.com/linux/v4.5/source/kernel/sched/core.c#L2766</a:t>
            </a:r>
            <a:endParaRPr lang="en-US" dirty="0"/>
          </a:p>
          <a:p>
            <a:r>
              <a:rPr lang="en-US" dirty="0">
                <a:hlinkClick r:id="rId3"/>
              </a:rPr>
              <a:t>https://elixir.bootlin.com/linux/v4.5/source/arch/ia64/include/asm/switch_to.h#L60</a:t>
            </a:r>
            <a:endParaRPr lang="en-US" dirty="0"/>
          </a:p>
          <a:p>
            <a:r>
              <a:rPr lang="en-US" dirty="0">
                <a:hlinkClick r:id="rId4"/>
              </a:rPr>
              <a:t>https://elixir.bootlin.com/linux/v4.5/source/arch/x86/kernel/process_64.c#L273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3332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84" name="Rectangle 50"/>
          <p:cNvSpPr>
            <a:spLocks noChangeArrowheads="1"/>
          </p:cNvSpPr>
          <p:nvPr/>
        </p:nvSpPr>
        <p:spPr bwMode="auto">
          <a:xfrm>
            <a:off x="533400" y="2971800"/>
            <a:ext cx="8001000" cy="28194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5" name="Rectangle 86"/>
          <p:cNvSpPr>
            <a:spLocks noChangeArrowheads="1"/>
          </p:cNvSpPr>
          <p:nvPr/>
        </p:nvSpPr>
        <p:spPr bwMode="auto">
          <a:xfrm>
            <a:off x="3505200" y="838200"/>
            <a:ext cx="2209800" cy="15240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grpSp>
        <p:nvGrpSpPr>
          <p:cNvPr id="86" name="Group 87"/>
          <p:cNvGrpSpPr>
            <a:grpSpLocks/>
          </p:cNvGrpSpPr>
          <p:nvPr/>
        </p:nvGrpSpPr>
        <p:grpSpPr bwMode="auto">
          <a:xfrm>
            <a:off x="3886200" y="914400"/>
            <a:ext cx="914400" cy="1327150"/>
            <a:chOff x="672" y="604"/>
            <a:chExt cx="576" cy="836"/>
          </a:xfrm>
        </p:grpSpPr>
        <p:sp>
          <p:nvSpPr>
            <p:cNvPr id="87" name="Text Box 88"/>
            <p:cNvSpPr txBox="1">
              <a:spLocks noChangeArrowheads="1"/>
            </p:cNvSpPr>
            <p:nvPr/>
          </p:nvSpPr>
          <p:spPr bwMode="auto">
            <a:xfrm>
              <a:off x="672" y="604"/>
              <a:ext cx="5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Stack</a:t>
              </a:r>
            </a:p>
          </p:txBody>
        </p:sp>
        <p:grpSp>
          <p:nvGrpSpPr>
            <p:cNvPr id="88" name="Group 89"/>
            <p:cNvGrpSpPr>
              <a:grpSpLocks/>
            </p:cNvGrpSpPr>
            <p:nvPr/>
          </p:nvGrpSpPr>
          <p:grpSpPr bwMode="auto">
            <a:xfrm>
              <a:off x="672" y="768"/>
              <a:ext cx="432" cy="672"/>
              <a:chOff x="1248" y="816"/>
              <a:chExt cx="384" cy="672"/>
            </a:xfrm>
          </p:grpSpPr>
          <p:sp>
            <p:nvSpPr>
              <p:cNvPr id="89" name="Line 90"/>
              <p:cNvSpPr>
                <a:spLocks noChangeShapeType="1"/>
              </p:cNvSpPr>
              <p:nvPr/>
            </p:nvSpPr>
            <p:spPr bwMode="auto">
              <a:xfrm>
                <a:off x="1248" y="816"/>
                <a:ext cx="0" cy="6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90" name="Line 91"/>
              <p:cNvSpPr>
                <a:spLocks noChangeShapeType="1"/>
              </p:cNvSpPr>
              <p:nvPr/>
            </p:nvSpPr>
            <p:spPr bwMode="auto">
              <a:xfrm>
                <a:off x="1632" y="816"/>
                <a:ext cx="0" cy="6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91" name="Line 92"/>
              <p:cNvSpPr>
                <a:spLocks noChangeShapeType="1"/>
              </p:cNvSpPr>
              <p:nvPr/>
            </p:nvSpPr>
            <p:spPr bwMode="auto">
              <a:xfrm>
                <a:off x="1248" y="912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92" name="Line 93"/>
              <p:cNvSpPr>
                <a:spLocks noChangeShapeType="1"/>
              </p:cNvSpPr>
              <p:nvPr/>
            </p:nvSpPr>
            <p:spPr bwMode="auto">
              <a:xfrm>
                <a:off x="1248" y="1056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93" name="Line 94"/>
              <p:cNvSpPr>
                <a:spLocks noChangeShapeType="1"/>
              </p:cNvSpPr>
              <p:nvPr/>
            </p:nvSpPr>
            <p:spPr bwMode="auto">
              <a:xfrm>
                <a:off x="1248" y="1200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94" name="Line 95"/>
              <p:cNvSpPr>
                <a:spLocks noChangeShapeType="1"/>
              </p:cNvSpPr>
              <p:nvPr/>
            </p:nvSpPr>
            <p:spPr bwMode="auto">
              <a:xfrm>
                <a:off x="1248" y="1344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95" name="Text Box 117"/>
          <p:cNvSpPr txBox="1">
            <a:spLocks noChangeArrowheads="1"/>
          </p:cNvSpPr>
          <p:nvPr/>
        </p:nvSpPr>
        <p:spPr bwMode="auto">
          <a:xfrm>
            <a:off x="3352800" y="2300288"/>
            <a:ext cx="2743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Process Y user memory</a:t>
            </a:r>
          </a:p>
        </p:txBody>
      </p:sp>
      <p:grpSp>
        <p:nvGrpSpPr>
          <p:cNvPr id="96" name="Group 214"/>
          <p:cNvGrpSpPr>
            <a:grpSpLocks/>
          </p:cNvGrpSpPr>
          <p:nvPr/>
        </p:nvGrpSpPr>
        <p:grpSpPr bwMode="auto">
          <a:xfrm>
            <a:off x="4724400" y="3657600"/>
            <a:ext cx="2057400" cy="1149350"/>
            <a:chOff x="-1152" y="1440"/>
            <a:chExt cx="1296" cy="724"/>
          </a:xfrm>
        </p:grpSpPr>
        <p:sp>
          <p:nvSpPr>
            <p:cNvPr id="97" name="Rectangle 212"/>
            <p:cNvSpPr>
              <a:spLocks noChangeArrowheads="1"/>
            </p:cNvSpPr>
            <p:nvPr/>
          </p:nvSpPr>
          <p:spPr bwMode="auto">
            <a:xfrm>
              <a:off x="-1104" y="1440"/>
              <a:ext cx="432" cy="432"/>
            </a:xfrm>
            <a:prstGeom prst="rect">
              <a:avLst/>
            </a:prstGeom>
            <a:solidFill>
              <a:srgbClr val="38F51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98" name="Text Box 144"/>
            <p:cNvSpPr txBox="1">
              <a:spLocks noChangeArrowheads="1"/>
            </p:cNvSpPr>
            <p:nvPr/>
          </p:nvSpPr>
          <p:spPr bwMode="auto">
            <a:xfrm>
              <a:off x="-1152" y="1834"/>
              <a:ext cx="57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TSS of CPU i</a:t>
              </a:r>
            </a:p>
          </p:txBody>
        </p:sp>
        <p:sp>
          <p:nvSpPr>
            <p:cNvPr id="99" name="Line 149"/>
            <p:cNvSpPr>
              <a:spLocks noChangeShapeType="1"/>
            </p:cNvSpPr>
            <p:nvPr/>
          </p:nvSpPr>
          <p:spPr bwMode="auto">
            <a:xfrm>
              <a:off x="-1104" y="1592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00" name="Line 150"/>
            <p:cNvSpPr>
              <a:spLocks noChangeShapeType="1"/>
            </p:cNvSpPr>
            <p:nvPr/>
          </p:nvSpPr>
          <p:spPr bwMode="auto">
            <a:xfrm>
              <a:off x="-1104" y="1741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01" name="Text Box 157"/>
            <p:cNvSpPr txBox="1">
              <a:spLocks noChangeArrowheads="1"/>
            </p:cNvSpPr>
            <p:nvPr/>
          </p:nvSpPr>
          <p:spPr bwMode="auto">
            <a:xfrm>
              <a:off x="-672" y="1584"/>
              <a:ext cx="8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tss-&gt;esp0</a:t>
              </a:r>
            </a:p>
          </p:txBody>
        </p:sp>
      </p:grpSp>
      <p:sp>
        <p:nvSpPr>
          <p:cNvPr id="102" name="Rectangle 189"/>
          <p:cNvSpPr>
            <a:spLocks noChangeArrowheads="1"/>
          </p:cNvSpPr>
          <p:nvPr/>
        </p:nvSpPr>
        <p:spPr bwMode="auto">
          <a:xfrm>
            <a:off x="609600" y="838200"/>
            <a:ext cx="2209800" cy="15240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grpSp>
        <p:nvGrpSpPr>
          <p:cNvPr id="103" name="Group 190"/>
          <p:cNvGrpSpPr>
            <a:grpSpLocks/>
          </p:cNvGrpSpPr>
          <p:nvPr/>
        </p:nvGrpSpPr>
        <p:grpSpPr bwMode="auto">
          <a:xfrm>
            <a:off x="990600" y="914400"/>
            <a:ext cx="914400" cy="1327150"/>
            <a:chOff x="672" y="604"/>
            <a:chExt cx="576" cy="836"/>
          </a:xfrm>
        </p:grpSpPr>
        <p:sp>
          <p:nvSpPr>
            <p:cNvPr id="104" name="Text Box 191"/>
            <p:cNvSpPr txBox="1">
              <a:spLocks noChangeArrowheads="1"/>
            </p:cNvSpPr>
            <p:nvPr/>
          </p:nvSpPr>
          <p:spPr bwMode="auto">
            <a:xfrm>
              <a:off x="672" y="604"/>
              <a:ext cx="5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Stack</a:t>
              </a:r>
            </a:p>
          </p:txBody>
        </p:sp>
        <p:grpSp>
          <p:nvGrpSpPr>
            <p:cNvPr id="105" name="Group 192"/>
            <p:cNvGrpSpPr>
              <a:grpSpLocks/>
            </p:cNvGrpSpPr>
            <p:nvPr/>
          </p:nvGrpSpPr>
          <p:grpSpPr bwMode="auto">
            <a:xfrm>
              <a:off x="672" y="768"/>
              <a:ext cx="432" cy="672"/>
              <a:chOff x="1248" y="816"/>
              <a:chExt cx="384" cy="672"/>
            </a:xfrm>
          </p:grpSpPr>
          <p:sp>
            <p:nvSpPr>
              <p:cNvPr id="106" name="Line 193"/>
              <p:cNvSpPr>
                <a:spLocks noChangeShapeType="1"/>
              </p:cNvSpPr>
              <p:nvPr/>
            </p:nvSpPr>
            <p:spPr bwMode="auto">
              <a:xfrm>
                <a:off x="1248" y="816"/>
                <a:ext cx="0" cy="6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07" name="Line 194"/>
              <p:cNvSpPr>
                <a:spLocks noChangeShapeType="1"/>
              </p:cNvSpPr>
              <p:nvPr/>
            </p:nvSpPr>
            <p:spPr bwMode="auto">
              <a:xfrm>
                <a:off x="1632" y="816"/>
                <a:ext cx="0" cy="6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08" name="Line 195"/>
              <p:cNvSpPr>
                <a:spLocks noChangeShapeType="1"/>
              </p:cNvSpPr>
              <p:nvPr/>
            </p:nvSpPr>
            <p:spPr bwMode="auto">
              <a:xfrm>
                <a:off x="1248" y="912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09" name="Line 196"/>
              <p:cNvSpPr>
                <a:spLocks noChangeShapeType="1"/>
              </p:cNvSpPr>
              <p:nvPr/>
            </p:nvSpPr>
            <p:spPr bwMode="auto">
              <a:xfrm>
                <a:off x="1248" y="1056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10" name="Line 197"/>
              <p:cNvSpPr>
                <a:spLocks noChangeShapeType="1"/>
              </p:cNvSpPr>
              <p:nvPr/>
            </p:nvSpPr>
            <p:spPr bwMode="auto">
              <a:xfrm>
                <a:off x="1248" y="1200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11" name="Line 198"/>
              <p:cNvSpPr>
                <a:spLocks noChangeShapeType="1"/>
              </p:cNvSpPr>
              <p:nvPr/>
            </p:nvSpPr>
            <p:spPr bwMode="auto">
              <a:xfrm>
                <a:off x="1248" y="1344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2" name="Text Box 199"/>
          <p:cNvSpPr txBox="1">
            <a:spLocks noChangeArrowheads="1"/>
          </p:cNvSpPr>
          <p:nvPr/>
        </p:nvSpPr>
        <p:spPr bwMode="auto">
          <a:xfrm>
            <a:off x="457200" y="2300288"/>
            <a:ext cx="2743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Process X user memory</a:t>
            </a:r>
          </a:p>
        </p:txBody>
      </p:sp>
      <p:sp>
        <p:nvSpPr>
          <p:cNvPr id="113" name="Rectangle 200"/>
          <p:cNvSpPr>
            <a:spLocks noChangeArrowheads="1"/>
          </p:cNvSpPr>
          <p:nvPr/>
        </p:nvSpPr>
        <p:spPr bwMode="auto">
          <a:xfrm>
            <a:off x="6400800" y="838200"/>
            <a:ext cx="2209800" cy="15240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grpSp>
        <p:nvGrpSpPr>
          <p:cNvPr id="114" name="Group 201"/>
          <p:cNvGrpSpPr>
            <a:grpSpLocks/>
          </p:cNvGrpSpPr>
          <p:nvPr/>
        </p:nvGrpSpPr>
        <p:grpSpPr bwMode="auto">
          <a:xfrm>
            <a:off x="6781800" y="914400"/>
            <a:ext cx="914400" cy="1327150"/>
            <a:chOff x="672" y="604"/>
            <a:chExt cx="576" cy="836"/>
          </a:xfrm>
        </p:grpSpPr>
        <p:sp>
          <p:nvSpPr>
            <p:cNvPr id="115" name="Text Box 202"/>
            <p:cNvSpPr txBox="1">
              <a:spLocks noChangeArrowheads="1"/>
            </p:cNvSpPr>
            <p:nvPr/>
          </p:nvSpPr>
          <p:spPr bwMode="auto">
            <a:xfrm>
              <a:off x="672" y="604"/>
              <a:ext cx="5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Stack</a:t>
              </a:r>
            </a:p>
          </p:txBody>
        </p:sp>
        <p:grpSp>
          <p:nvGrpSpPr>
            <p:cNvPr id="116" name="Group 203"/>
            <p:cNvGrpSpPr>
              <a:grpSpLocks/>
            </p:cNvGrpSpPr>
            <p:nvPr/>
          </p:nvGrpSpPr>
          <p:grpSpPr bwMode="auto">
            <a:xfrm>
              <a:off x="672" y="768"/>
              <a:ext cx="432" cy="672"/>
              <a:chOff x="1248" y="816"/>
              <a:chExt cx="384" cy="672"/>
            </a:xfrm>
          </p:grpSpPr>
          <p:sp>
            <p:nvSpPr>
              <p:cNvPr id="117" name="Line 204"/>
              <p:cNvSpPr>
                <a:spLocks noChangeShapeType="1"/>
              </p:cNvSpPr>
              <p:nvPr/>
            </p:nvSpPr>
            <p:spPr bwMode="auto">
              <a:xfrm>
                <a:off x="1248" y="816"/>
                <a:ext cx="0" cy="6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18" name="Line 205"/>
              <p:cNvSpPr>
                <a:spLocks noChangeShapeType="1"/>
              </p:cNvSpPr>
              <p:nvPr/>
            </p:nvSpPr>
            <p:spPr bwMode="auto">
              <a:xfrm>
                <a:off x="1632" y="816"/>
                <a:ext cx="0" cy="6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19" name="Line 206"/>
              <p:cNvSpPr>
                <a:spLocks noChangeShapeType="1"/>
              </p:cNvSpPr>
              <p:nvPr/>
            </p:nvSpPr>
            <p:spPr bwMode="auto">
              <a:xfrm>
                <a:off x="1248" y="912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20" name="Line 207"/>
              <p:cNvSpPr>
                <a:spLocks noChangeShapeType="1"/>
              </p:cNvSpPr>
              <p:nvPr/>
            </p:nvSpPr>
            <p:spPr bwMode="auto">
              <a:xfrm>
                <a:off x="1248" y="1056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21" name="Line 208"/>
              <p:cNvSpPr>
                <a:spLocks noChangeShapeType="1"/>
              </p:cNvSpPr>
              <p:nvPr/>
            </p:nvSpPr>
            <p:spPr bwMode="auto">
              <a:xfrm>
                <a:off x="1248" y="1200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22" name="Line 209"/>
              <p:cNvSpPr>
                <a:spLocks noChangeShapeType="1"/>
              </p:cNvSpPr>
              <p:nvPr/>
            </p:nvSpPr>
            <p:spPr bwMode="auto">
              <a:xfrm>
                <a:off x="1248" y="1344"/>
                <a:ext cx="38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23" name="Text Box 210"/>
          <p:cNvSpPr txBox="1">
            <a:spLocks noChangeArrowheads="1"/>
          </p:cNvSpPr>
          <p:nvPr/>
        </p:nvSpPr>
        <p:spPr bwMode="auto">
          <a:xfrm>
            <a:off x="6248400" y="2300288"/>
            <a:ext cx="2743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Process Z user memory</a:t>
            </a:r>
          </a:p>
        </p:txBody>
      </p:sp>
      <p:sp>
        <p:nvSpPr>
          <p:cNvPr id="124" name="Line 215"/>
          <p:cNvSpPr>
            <a:spLocks noChangeShapeType="1"/>
          </p:cNvSpPr>
          <p:nvPr/>
        </p:nvSpPr>
        <p:spPr bwMode="auto">
          <a:xfrm flipH="1" flipV="1">
            <a:off x="3810000" y="3124200"/>
            <a:ext cx="1066800" cy="609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5" name="Text Box 216"/>
          <p:cNvSpPr txBox="1">
            <a:spLocks noChangeArrowheads="1"/>
          </p:cNvSpPr>
          <p:nvPr/>
        </p:nvSpPr>
        <p:spPr bwMode="auto">
          <a:xfrm>
            <a:off x="3429000" y="5867400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Kernel memory</a:t>
            </a:r>
          </a:p>
        </p:txBody>
      </p:sp>
      <p:grpSp>
        <p:nvGrpSpPr>
          <p:cNvPr id="126" name="Group 222"/>
          <p:cNvGrpSpPr>
            <a:grpSpLocks/>
          </p:cNvGrpSpPr>
          <p:nvPr/>
        </p:nvGrpSpPr>
        <p:grpSpPr bwMode="auto">
          <a:xfrm>
            <a:off x="6477000" y="3109913"/>
            <a:ext cx="2057400" cy="2505075"/>
            <a:chOff x="-1584" y="1248"/>
            <a:chExt cx="1296" cy="1578"/>
          </a:xfrm>
        </p:grpSpPr>
        <p:sp>
          <p:nvSpPr>
            <p:cNvPr id="127" name="Text Box 179"/>
            <p:cNvSpPr txBox="1">
              <a:spLocks noChangeArrowheads="1"/>
            </p:cNvSpPr>
            <p:nvPr/>
          </p:nvSpPr>
          <p:spPr bwMode="auto">
            <a:xfrm>
              <a:off x="-1056" y="1440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Stack</a:t>
              </a:r>
            </a:p>
          </p:txBody>
        </p:sp>
        <p:sp>
          <p:nvSpPr>
            <p:cNvPr id="128" name="Text Box 180"/>
            <p:cNvSpPr txBox="1">
              <a:spLocks noChangeArrowheads="1"/>
            </p:cNvSpPr>
            <p:nvPr/>
          </p:nvSpPr>
          <p:spPr bwMode="auto">
            <a:xfrm>
              <a:off x="-1584" y="2496"/>
              <a:ext cx="124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Process Z kernel stack and task_struct</a:t>
              </a:r>
            </a:p>
          </p:txBody>
        </p:sp>
        <p:sp>
          <p:nvSpPr>
            <p:cNvPr id="129" name="Rectangle 181"/>
            <p:cNvSpPr>
              <a:spLocks noChangeArrowheads="1"/>
            </p:cNvSpPr>
            <p:nvPr/>
          </p:nvSpPr>
          <p:spPr bwMode="auto">
            <a:xfrm>
              <a:off x="-1536" y="1248"/>
              <a:ext cx="528" cy="12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30" name="Line 185"/>
            <p:cNvSpPr>
              <a:spLocks noChangeShapeType="1"/>
            </p:cNvSpPr>
            <p:nvPr/>
          </p:nvSpPr>
          <p:spPr bwMode="auto">
            <a:xfrm>
              <a:off x="-1536" y="1824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31" name="Text Box 188"/>
            <p:cNvSpPr txBox="1">
              <a:spLocks noChangeArrowheads="1"/>
            </p:cNvSpPr>
            <p:nvPr/>
          </p:nvSpPr>
          <p:spPr bwMode="auto">
            <a:xfrm>
              <a:off x="-1056" y="2208"/>
              <a:ext cx="7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task_struc</a:t>
              </a: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132" name="Line 217"/>
            <p:cNvSpPr>
              <a:spLocks noChangeShapeType="1"/>
            </p:cNvSpPr>
            <p:nvPr/>
          </p:nvSpPr>
          <p:spPr bwMode="auto">
            <a:xfrm>
              <a:off x="-1536" y="1680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33" name="Line 218"/>
            <p:cNvSpPr>
              <a:spLocks noChangeShapeType="1"/>
            </p:cNvSpPr>
            <p:nvPr/>
          </p:nvSpPr>
          <p:spPr bwMode="auto">
            <a:xfrm>
              <a:off x="-1536" y="1536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34" name="Line 219"/>
            <p:cNvSpPr>
              <a:spLocks noChangeShapeType="1"/>
            </p:cNvSpPr>
            <p:nvPr/>
          </p:nvSpPr>
          <p:spPr bwMode="auto">
            <a:xfrm>
              <a:off x="-1536" y="1392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35" name="Line 220"/>
            <p:cNvSpPr>
              <a:spLocks noChangeShapeType="1"/>
            </p:cNvSpPr>
            <p:nvPr/>
          </p:nvSpPr>
          <p:spPr bwMode="auto">
            <a:xfrm>
              <a:off x="-1536" y="2304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36" name="Line 221"/>
            <p:cNvSpPr>
              <a:spLocks noChangeShapeType="1"/>
            </p:cNvSpPr>
            <p:nvPr/>
          </p:nvSpPr>
          <p:spPr bwMode="auto">
            <a:xfrm>
              <a:off x="-1536" y="2160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grpSp>
        <p:nvGrpSpPr>
          <p:cNvPr id="137" name="Group 223"/>
          <p:cNvGrpSpPr>
            <a:grpSpLocks/>
          </p:cNvGrpSpPr>
          <p:nvPr/>
        </p:nvGrpSpPr>
        <p:grpSpPr bwMode="auto">
          <a:xfrm>
            <a:off x="685800" y="3109913"/>
            <a:ext cx="2057400" cy="2505075"/>
            <a:chOff x="-1584" y="1248"/>
            <a:chExt cx="1296" cy="1578"/>
          </a:xfrm>
        </p:grpSpPr>
        <p:sp>
          <p:nvSpPr>
            <p:cNvPr id="138" name="Text Box 224"/>
            <p:cNvSpPr txBox="1">
              <a:spLocks noChangeArrowheads="1"/>
            </p:cNvSpPr>
            <p:nvPr/>
          </p:nvSpPr>
          <p:spPr bwMode="auto">
            <a:xfrm>
              <a:off x="-1056" y="1440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Stack</a:t>
              </a:r>
            </a:p>
          </p:txBody>
        </p:sp>
        <p:sp>
          <p:nvSpPr>
            <p:cNvPr id="139" name="Text Box 225"/>
            <p:cNvSpPr txBox="1">
              <a:spLocks noChangeArrowheads="1"/>
            </p:cNvSpPr>
            <p:nvPr/>
          </p:nvSpPr>
          <p:spPr bwMode="auto">
            <a:xfrm>
              <a:off x="-1584" y="2496"/>
              <a:ext cx="124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Process X kernel stack and task_struct</a:t>
              </a:r>
            </a:p>
          </p:txBody>
        </p:sp>
        <p:sp>
          <p:nvSpPr>
            <p:cNvPr id="140" name="Rectangle 226"/>
            <p:cNvSpPr>
              <a:spLocks noChangeArrowheads="1"/>
            </p:cNvSpPr>
            <p:nvPr/>
          </p:nvSpPr>
          <p:spPr bwMode="auto">
            <a:xfrm>
              <a:off x="-1536" y="1248"/>
              <a:ext cx="528" cy="12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41" name="Line 227"/>
            <p:cNvSpPr>
              <a:spLocks noChangeShapeType="1"/>
            </p:cNvSpPr>
            <p:nvPr/>
          </p:nvSpPr>
          <p:spPr bwMode="auto">
            <a:xfrm>
              <a:off x="-1536" y="1824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42" name="Text Box 228"/>
            <p:cNvSpPr txBox="1">
              <a:spLocks noChangeArrowheads="1"/>
            </p:cNvSpPr>
            <p:nvPr/>
          </p:nvSpPr>
          <p:spPr bwMode="auto">
            <a:xfrm>
              <a:off x="-1056" y="2208"/>
              <a:ext cx="7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task_struc</a:t>
              </a: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143" name="Line 229"/>
            <p:cNvSpPr>
              <a:spLocks noChangeShapeType="1"/>
            </p:cNvSpPr>
            <p:nvPr/>
          </p:nvSpPr>
          <p:spPr bwMode="auto">
            <a:xfrm>
              <a:off x="-1536" y="1680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44" name="Line 230"/>
            <p:cNvSpPr>
              <a:spLocks noChangeShapeType="1"/>
            </p:cNvSpPr>
            <p:nvPr/>
          </p:nvSpPr>
          <p:spPr bwMode="auto">
            <a:xfrm>
              <a:off x="-1536" y="1536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45" name="Line 231"/>
            <p:cNvSpPr>
              <a:spLocks noChangeShapeType="1"/>
            </p:cNvSpPr>
            <p:nvPr/>
          </p:nvSpPr>
          <p:spPr bwMode="auto">
            <a:xfrm>
              <a:off x="-1536" y="1392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46" name="Line 232"/>
            <p:cNvSpPr>
              <a:spLocks noChangeShapeType="1"/>
            </p:cNvSpPr>
            <p:nvPr/>
          </p:nvSpPr>
          <p:spPr bwMode="auto">
            <a:xfrm>
              <a:off x="-1536" y="2304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47" name="Line 233"/>
            <p:cNvSpPr>
              <a:spLocks noChangeShapeType="1"/>
            </p:cNvSpPr>
            <p:nvPr/>
          </p:nvSpPr>
          <p:spPr bwMode="auto">
            <a:xfrm>
              <a:off x="-1536" y="2160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grpSp>
        <p:nvGrpSpPr>
          <p:cNvPr id="148" name="Group 234"/>
          <p:cNvGrpSpPr>
            <a:grpSpLocks/>
          </p:cNvGrpSpPr>
          <p:nvPr/>
        </p:nvGrpSpPr>
        <p:grpSpPr bwMode="auto">
          <a:xfrm>
            <a:off x="2895600" y="3124200"/>
            <a:ext cx="2057400" cy="2505075"/>
            <a:chOff x="-1584" y="1248"/>
            <a:chExt cx="1296" cy="1578"/>
          </a:xfrm>
        </p:grpSpPr>
        <p:sp>
          <p:nvSpPr>
            <p:cNvPr id="149" name="Text Box 235"/>
            <p:cNvSpPr txBox="1">
              <a:spLocks noChangeArrowheads="1"/>
            </p:cNvSpPr>
            <p:nvPr/>
          </p:nvSpPr>
          <p:spPr bwMode="auto">
            <a:xfrm>
              <a:off x="-1056" y="1440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Stack</a:t>
              </a:r>
            </a:p>
          </p:txBody>
        </p:sp>
        <p:sp>
          <p:nvSpPr>
            <p:cNvPr id="150" name="Text Box 236"/>
            <p:cNvSpPr txBox="1">
              <a:spLocks noChangeArrowheads="1"/>
            </p:cNvSpPr>
            <p:nvPr/>
          </p:nvSpPr>
          <p:spPr bwMode="auto">
            <a:xfrm>
              <a:off x="-1584" y="2496"/>
              <a:ext cx="124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Process Y kernel stack and task_struct</a:t>
              </a:r>
            </a:p>
          </p:txBody>
        </p:sp>
        <p:sp>
          <p:nvSpPr>
            <p:cNvPr id="151" name="Rectangle 237"/>
            <p:cNvSpPr>
              <a:spLocks noChangeArrowheads="1"/>
            </p:cNvSpPr>
            <p:nvPr/>
          </p:nvSpPr>
          <p:spPr bwMode="auto">
            <a:xfrm>
              <a:off x="-1536" y="1248"/>
              <a:ext cx="528" cy="12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52" name="Line 238"/>
            <p:cNvSpPr>
              <a:spLocks noChangeShapeType="1"/>
            </p:cNvSpPr>
            <p:nvPr/>
          </p:nvSpPr>
          <p:spPr bwMode="auto">
            <a:xfrm>
              <a:off x="-1536" y="1824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53" name="Text Box 239"/>
            <p:cNvSpPr txBox="1">
              <a:spLocks noChangeArrowheads="1"/>
            </p:cNvSpPr>
            <p:nvPr/>
          </p:nvSpPr>
          <p:spPr bwMode="auto">
            <a:xfrm>
              <a:off x="-1056" y="2208"/>
              <a:ext cx="7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task_struc</a:t>
              </a: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154" name="Line 240"/>
            <p:cNvSpPr>
              <a:spLocks noChangeShapeType="1"/>
            </p:cNvSpPr>
            <p:nvPr/>
          </p:nvSpPr>
          <p:spPr bwMode="auto">
            <a:xfrm>
              <a:off x="-1536" y="1680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55" name="Line 241"/>
            <p:cNvSpPr>
              <a:spLocks noChangeShapeType="1"/>
            </p:cNvSpPr>
            <p:nvPr/>
          </p:nvSpPr>
          <p:spPr bwMode="auto">
            <a:xfrm>
              <a:off x="-1536" y="1536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56" name="Line 242"/>
            <p:cNvSpPr>
              <a:spLocks noChangeShapeType="1"/>
            </p:cNvSpPr>
            <p:nvPr/>
          </p:nvSpPr>
          <p:spPr bwMode="auto">
            <a:xfrm>
              <a:off x="-1536" y="1392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57" name="Line 243"/>
            <p:cNvSpPr>
              <a:spLocks noChangeShapeType="1"/>
            </p:cNvSpPr>
            <p:nvPr/>
          </p:nvSpPr>
          <p:spPr bwMode="auto">
            <a:xfrm>
              <a:off x="-1536" y="2304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58" name="Line 244"/>
            <p:cNvSpPr>
              <a:spLocks noChangeShapeType="1"/>
            </p:cNvSpPr>
            <p:nvPr/>
          </p:nvSpPr>
          <p:spPr bwMode="auto">
            <a:xfrm>
              <a:off x="-1536" y="2160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59" name="Line 245"/>
          <p:cNvSpPr>
            <a:spLocks noChangeShapeType="1"/>
          </p:cNvSpPr>
          <p:nvPr/>
        </p:nvSpPr>
        <p:spPr bwMode="auto">
          <a:xfrm flipV="1">
            <a:off x="6629400" y="1447800"/>
            <a:ext cx="152400" cy="1981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60" name="Line 246"/>
          <p:cNvSpPr>
            <a:spLocks noChangeShapeType="1"/>
          </p:cNvSpPr>
          <p:nvPr/>
        </p:nvSpPr>
        <p:spPr bwMode="auto">
          <a:xfrm flipV="1">
            <a:off x="3200400" y="1447800"/>
            <a:ext cx="685800" cy="2057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61" name="Line 247"/>
          <p:cNvSpPr>
            <a:spLocks noChangeShapeType="1"/>
          </p:cNvSpPr>
          <p:nvPr/>
        </p:nvSpPr>
        <p:spPr bwMode="auto">
          <a:xfrm flipV="1">
            <a:off x="838200" y="1447800"/>
            <a:ext cx="152400" cy="1981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216722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grpSp>
        <p:nvGrpSpPr>
          <p:cNvPr id="63" name="Group 3"/>
          <p:cNvGrpSpPr>
            <a:grpSpLocks/>
          </p:cNvGrpSpPr>
          <p:nvPr/>
        </p:nvGrpSpPr>
        <p:grpSpPr bwMode="auto">
          <a:xfrm>
            <a:off x="228600" y="2743200"/>
            <a:ext cx="874713" cy="863600"/>
            <a:chOff x="2472" y="3249"/>
            <a:chExt cx="1089" cy="544"/>
          </a:xfrm>
        </p:grpSpPr>
        <p:sp>
          <p:nvSpPr>
            <p:cNvPr id="64" name="Rectangle 4"/>
            <p:cNvSpPr>
              <a:spLocks noChangeArrowheads="1"/>
            </p:cNvSpPr>
            <p:nvPr/>
          </p:nvSpPr>
          <p:spPr bwMode="auto">
            <a:xfrm>
              <a:off x="2472" y="3249"/>
              <a:ext cx="1089" cy="544"/>
            </a:xfrm>
            <a:prstGeom prst="rect">
              <a:avLst/>
            </a:prstGeom>
            <a:solidFill>
              <a:srgbClr val="38F519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65" name="Line 5"/>
            <p:cNvSpPr>
              <a:spLocks noChangeShapeType="1"/>
            </p:cNvSpPr>
            <p:nvPr/>
          </p:nvSpPr>
          <p:spPr bwMode="auto">
            <a:xfrm>
              <a:off x="2472" y="3612"/>
              <a:ext cx="1089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66" name="Line 6"/>
            <p:cNvSpPr>
              <a:spLocks noChangeShapeType="1"/>
            </p:cNvSpPr>
            <p:nvPr/>
          </p:nvSpPr>
          <p:spPr bwMode="auto">
            <a:xfrm flipV="1">
              <a:off x="2472" y="3430"/>
              <a:ext cx="1089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67" name="Rectangle 7"/>
          <p:cNvSpPr>
            <a:spLocks noChangeArrowheads="1"/>
          </p:cNvSpPr>
          <p:nvPr/>
        </p:nvSpPr>
        <p:spPr bwMode="auto">
          <a:xfrm>
            <a:off x="-76200" y="2438400"/>
            <a:ext cx="984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00"/>
                </a:solidFill>
                <a:cs typeface="Arial" panose="020B0604020202020204" pitchFamily="34" charset="0"/>
              </a:rPr>
              <a:t>TSS</a:t>
            </a:r>
          </a:p>
        </p:txBody>
      </p:sp>
      <p:sp>
        <p:nvSpPr>
          <p:cNvPr id="68" name="Text Box 8"/>
          <p:cNvSpPr txBox="1">
            <a:spLocks noChangeArrowheads="1"/>
          </p:cNvSpPr>
          <p:nvPr/>
        </p:nvSpPr>
        <p:spPr bwMode="auto">
          <a:xfrm>
            <a:off x="457200" y="3048000"/>
            <a:ext cx="1071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cs typeface="Arial" panose="020B0604020202020204" pitchFamily="34" charset="0"/>
              </a:rPr>
              <a:t>tss-&gt;esp0</a:t>
            </a:r>
          </a:p>
        </p:txBody>
      </p:sp>
      <p:sp>
        <p:nvSpPr>
          <p:cNvPr id="69" name="Text Box 15"/>
          <p:cNvSpPr txBox="1">
            <a:spLocks noChangeArrowheads="1"/>
          </p:cNvSpPr>
          <p:nvPr/>
        </p:nvSpPr>
        <p:spPr bwMode="auto">
          <a:xfrm>
            <a:off x="152400" y="152400"/>
            <a:ext cx="9197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#1 – kernel stack after any system call, before context switch</a:t>
            </a:r>
          </a:p>
        </p:txBody>
      </p:sp>
      <p:graphicFrame>
        <p:nvGraphicFramePr>
          <p:cNvPr id="70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908528"/>
              </p:ext>
            </p:extLst>
          </p:nvPr>
        </p:nvGraphicFramePr>
        <p:xfrm>
          <a:off x="5486400" y="685800"/>
          <a:ext cx="1439863" cy="5943600"/>
        </p:xfrm>
        <a:graphic>
          <a:graphicData uri="http://schemas.openxmlformats.org/drawingml/2006/table">
            <a:tbl>
              <a:tblPr rtl="1"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46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60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32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2004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76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60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32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2004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76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46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60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32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2004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76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eflags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6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60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32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2004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76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60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32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2004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76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46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60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32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2004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76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orig_eax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46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60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32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2004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76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875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60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32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2004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76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46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60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32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2004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76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46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60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32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2004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76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ebp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9875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60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32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2004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76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46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60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32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2004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76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46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60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32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2004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76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9875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60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32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2004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76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463">
                <a:tc>
                  <a:txBody>
                    <a:bodyPr/>
                    <a:lstStyle>
                      <a:lvl1pPr marL="0" algn="l" defTabSz="914400" rtl="0" eaLnBrk="1" latinLnBrk="1" hangingPunct="1">
                        <a:spcBef>
                          <a:spcPct val="20000"/>
                        </a:spcBef>
                        <a:defRPr sz="2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457200" algn="l" defTabSz="914400" rtl="0" eaLnBrk="1" latinLnBrk="1" hangingPunct="1">
                        <a:spcBef>
                          <a:spcPct val="20000"/>
                        </a:spcBef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914400" algn="l" defTabSz="914400" rtl="0" eaLnBrk="1" latinLnBrk="1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3716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828800" algn="l" defTabSz="914400" rtl="0" eaLnBrk="1" latinLnBrk="1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2860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7432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2004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657600" algn="r" defTabSz="914400" rtl="1" eaLnBrk="1" fontAlgn="base" latinLnBrk="1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ebx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1" name="Text Box 100"/>
          <p:cNvSpPr txBox="1">
            <a:spLocks noChangeArrowheads="1"/>
          </p:cNvSpPr>
          <p:nvPr/>
        </p:nvSpPr>
        <p:spPr bwMode="auto">
          <a:xfrm>
            <a:off x="2090738" y="619125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FF"/>
                </a:solidFill>
                <a:cs typeface="Arial" panose="020B0604020202020204" pitchFamily="34" charset="0"/>
              </a:rPr>
              <a:t>prev</a:t>
            </a:r>
          </a:p>
        </p:txBody>
      </p:sp>
      <p:grpSp>
        <p:nvGrpSpPr>
          <p:cNvPr id="72" name="Group 110"/>
          <p:cNvGrpSpPr>
            <a:grpSpLocks/>
          </p:cNvGrpSpPr>
          <p:nvPr/>
        </p:nvGrpSpPr>
        <p:grpSpPr bwMode="auto">
          <a:xfrm>
            <a:off x="4035425" y="3367088"/>
            <a:ext cx="720725" cy="366712"/>
            <a:chOff x="2154" y="2156"/>
            <a:chExt cx="545" cy="231"/>
          </a:xfrm>
        </p:grpSpPr>
        <p:sp>
          <p:nvSpPr>
            <p:cNvPr id="73" name="Line 111"/>
            <p:cNvSpPr>
              <a:spLocks noChangeShapeType="1"/>
            </p:cNvSpPr>
            <p:nvPr/>
          </p:nvSpPr>
          <p:spPr bwMode="auto">
            <a:xfrm flipH="1">
              <a:off x="2154" y="2205"/>
              <a:ext cx="54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74" name="Text Box 112"/>
            <p:cNvSpPr txBox="1">
              <a:spLocks noChangeArrowheads="1"/>
            </p:cNvSpPr>
            <p:nvPr/>
          </p:nvSpPr>
          <p:spPr bwMode="auto">
            <a:xfrm>
              <a:off x="2200" y="2156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esp</a:t>
              </a:r>
            </a:p>
          </p:txBody>
        </p:sp>
      </p:grpSp>
      <p:sp>
        <p:nvSpPr>
          <p:cNvPr id="75" name="Rectangle 119"/>
          <p:cNvSpPr>
            <a:spLocks noChangeArrowheads="1"/>
          </p:cNvSpPr>
          <p:nvPr/>
        </p:nvSpPr>
        <p:spPr bwMode="auto">
          <a:xfrm>
            <a:off x="1400175" y="990600"/>
            <a:ext cx="2635250" cy="3517900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76" name="Rectangle 120"/>
          <p:cNvSpPr>
            <a:spLocks noChangeArrowheads="1"/>
          </p:cNvSpPr>
          <p:nvPr/>
        </p:nvSpPr>
        <p:spPr bwMode="auto">
          <a:xfrm>
            <a:off x="1371600" y="4725988"/>
            <a:ext cx="2665413" cy="15113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77" name="Line 121"/>
          <p:cNvSpPr>
            <a:spLocks noChangeShapeType="1"/>
          </p:cNvSpPr>
          <p:nvPr/>
        </p:nvSpPr>
        <p:spPr bwMode="auto">
          <a:xfrm>
            <a:off x="1400175" y="2554288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78" name="Line 122"/>
          <p:cNvSpPr>
            <a:spLocks noChangeShapeType="1"/>
          </p:cNvSpPr>
          <p:nvPr/>
        </p:nvSpPr>
        <p:spPr bwMode="auto">
          <a:xfrm>
            <a:off x="1400175" y="29130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79" name="Line 123"/>
          <p:cNvSpPr>
            <a:spLocks noChangeShapeType="1"/>
          </p:cNvSpPr>
          <p:nvPr/>
        </p:nvSpPr>
        <p:spPr bwMode="auto">
          <a:xfrm>
            <a:off x="1411288" y="3633788"/>
            <a:ext cx="2624137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0" name="Line 124"/>
          <p:cNvSpPr>
            <a:spLocks noChangeShapeType="1"/>
          </p:cNvSpPr>
          <p:nvPr/>
        </p:nvSpPr>
        <p:spPr bwMode="auto">
          <a:xfrm flipH="1">
            <a:off x="1371600" y="979488"/>
            <a:ext cx="28575" cy="48974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1" name="Line 126"/>
          <p:cNvSpPr>
            <a:spLocks noChangeShapeType="1"/>
          </p:cNvSpPr>
          <p:nvPr/>
        </p:nvSpPr>
        <p:spPr bwMode="auto">
          <a:xfrm>
            <a:off x="1400175" y="2193925"/>
            <a:ext cx="2635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2" name="Line 127"/>
          <p:cNvSpPr>
            <a:spLocks noChangeShapeType="1"/>
          </p:cNvSpPr>
          <p:nvPr/>
        </p:nvSpPr>
        <p:spPr bwMode="auto">
          <a:xfrm>
            <a:off x="4035425" y="979488"/>
            <a:ext cx="0" cy="48974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3" name="Line 129"/>
          <p:cNvSpPr>
            <a:spLocks noChangeShapeType="1"/>
          </p:cNvSpPr>
          <p:nvPr/>
        </p:nvSpPr>
        <p:spPr bwMode="auto">
          <a:xfrm>
            <a:off x="1371600" y="4354513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4" name="Line 134"/>
          <p:cNvSpPr>
            <a:spLocks noChangeShapeType="1"/>
          </p:cNvSpPr>
          <p:nvPr/>
        </p:nvSpPr>
        <p:spPr bwMode="auto">
          <a:xfrm>
            <a:off x="1411288" y="3273425"/>
            <a:ext cx="2624137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5" name="Line 135"/>
          <p:cNvSpPr>
            <a:spLocks noChangeShapeType="1"/>
          </p:cNvSpPr>
          <p:nvPr/>
        </p:nvSpPr>
        <p:spPr bwMode="auto">
          <a:xfrm>
            <a:off x="1416050" y="990600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6" name="Line 136"/>
          <p:cNvSpPr>
            <a:spLocks noChangeShapeType="1"/>
          </p:cNvSpPr>
          <p:nvPr/>
        </p:nvSpPr>
        <p:spPr bwMode="auto">
          <a:xfrm>
            <a:off x="1400175" y="6237288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7" name="Line 137"/>
          <p:cNvSpPr>
            <a:spLocks noChangeShapeType="1"/>
          </p:cNvSpPr>
          <p:nvPr/>
        </p:nvSpPr>
        <p:spPr bwMode="auto">
          <a:xfrm>
            <a:off x="1400175" y="594995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8" name="Line 138"/>
          <p:cNvSpPr>
            <a:spLocks noChangeShapeType="1"/>
          </p:cNvSpPr>
          <p:nvPr/>
        </p:nvSpPr>
        <p:spPr bwMode="auto">
          <a:xfrm>
            <a:off x="1400175" y="566261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9" name="Line 139"/>
          <p:cNvSpPr>
            <a:spLocks noChangeShapeType="1"/>
          </p:cNvSpPr>
          <p:nvPr/>
        </p:nvSpPr>
        <p:spPr bwMode="auto">
          <a:xfrm>
            <a:off x="1400175" y="5373688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0" name="Line 140"/>
          <p:cNvSpPr>
            <a:spLocks noChangeShapeType="1"/>
          </p:cNvSpPr>
          <p:nvPr/>
        </p:nvSpPr>
        <p:spPr bwMode="auto">
          <a:xfrm>
            <a:off x="1400175" y="508635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1" name="Text Box 145"/>
          <p:cNvSpPr txBox="1">
            <a:spLocks noChangeArrowheads="1"/>
          </p:cNvSpPr>
          <p:nvPr/>
        </p:nvSpPr>
        <p:spPr bwMode="auto">
          <a:xfrm>
            <a:off x="2090738" y="2492375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92" name="Line 146"/>
          <p:cNvSpPr>
            <a:spLocks noChangeShapeType="1"/>
          </p:cNvSpPr>
          <p:nvPr/>
        </p:nvSpPr>
        <p:spPr bwMode="auto">
          <a:xfrm>
            <a:off x="1371600" y="4005263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93" name="Text Box 147"/>
          <p:cNvSpPr txBox="1">
            <a:spLocks noChangeArrowheads="1"/>
          </p:cNvSpPr>
          <p:nvPr/>
        </p:nvSpPr>
        <p:spPr bwMode="auto">
          <a:xfrm>
            <a:off x="1677988" y="3306763"/>
            <a:ext cx="21542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Schedule() function frame</a:t>
            </a:r>
          </a:p>
        </p:txBody>
      </p:sp>
      <p:sp>
        <p:nvSpPr>
          <p:cNvPr id="94" name="Text Box 148"/>
          <p:cNvSpPr txBox="1">
            <a:spLocks noChangeArrowheads="1"/>
          </p:cNvSpPr>
          <p:nvPr/>
        </p:nvSpPr>
        <p:spPr bwMode="auto">
          <a:xfrm>
            <a:off x="2058988" y="2833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95" name="Text Box 149"/>
          <p:cNvSpPr txBox="1">
            <a:spLocks noChangeArrowheads="1"/>
          </p:cNvSpPr>
          <p:nvPr/>
        </p:nvSpPr>
        <p:spPr bwMode="auto">
          <a:xfrm>
            <a:off x="2058988" y="2133600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96" name="Line 150"/>
          <p:cNvSpPr>
            <a:spLocks noChangeShapeType="1"/>
          </p:cNvSpPr>
          <p:nvPr/>
        </p:nvSpPr>
        <p:spPr bwMode="auto">
          <a:xfrm flipV="1">
            <a:off x="4038600" y="685800"/>
            <a:ext cx="144780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97" name="Line 151"/>
          <p:cNvSpPr>
            <a:spLocks noChangeShapeType="1"/>
          </p:cNvSpPr>
          <p:nvPr/>
        </p:nvSpPr>
        <p:spPr bwMode="auto">
          <a:xfrm>
            <a:off x="4038600" y="2209800"/>
            <a:ext cx="1447800" cy="441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98" name="Text Box 153"/>
          <p:cNvSpPr txBox="1">
            <a:spLocks noChangeArrowheads="1"/>
          </p:cNvSpPr>
          <p:nvPr/>
        </p:nvSpPr>
        <p:spPr bwMode="auto">
          <a:xfrm>
            <a:off x="7467600" y="685800"/>
            <a:ext cx="1219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User Stack</a:t>
            </a:r>
          </a:p>
        </p:txBody>
      </p:sp>
      <p:grpSp>
        <p:nvGrpSpPr>
          <p:cNvPr id="99" name="Group 154"/>
          <p:cNvGrpSpPr>
            <a:grpSpLocks/>
          </p:cNvGrpSpPr>
          <p:nvPr/>
        </p:nvGrpSpPr>
        <p:grpSpPr bwMode="auto">
          <a:xfrm>
            <a:off x="7696200" y="946150"/>
            <a:ext cx="685800" cy="1066800"/>
            <a:chOff x="1248" y="816"/>
            <a:chExt cx="384" cy="672"/>
          </a:xfrm>
        </p:grpSpPr>
        <p:sp>
          <p:nvSpPr>
            <p:cNvPr id="100" name="Line 155"/>
            <p:cNvSpPr>
              <a:spLocks noChangeShapeType="1"/>
            </p:cNvSpPr>
            <p:nvPr/>
          </p:nvSpPr>
          <p:spPr bwMode="auto">
            <a:xfrm>
              <a:off x="1248" y="816"/>
              <a:ext cx="0" cy="6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01" name="Line 156"/>
            <p:cNvSpPr>
              <a:spLocks noChangeShapeType="1"/>
            </p:cNvSpPr>
            <p:nvPr/>
          </p:nvSpPr>
          <p:spPr bwMode="auto">
            <a:xfrm>
              <a:off x="1632" y="816"/>
              <a:ext cx="0" cy="6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02" name="Line 157"/>
            <p:cNvSpPr>
              <a:spLocks noChangeShapeType="1"/>
            </p:cNvSpPr>
            <p:nvPr/>
          </p:nvSpPr>
          <p:spPr bwMode="auto">
            <a:xfrm>
              <a:off x="1248" y="912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03" name="Line 158"/>
            <p:cNvSpPr>
              <a:spLocks noChangeShapeType="1"/>
            </p:cNvSpPr>
            <p:nvPr/>
          </p:nvSpPr>
          <p:spPr bwMode="auto">
            <a:xfrm>
              <a:off x="1248" y="1056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04" name="Line 159"/>
            <p:cNvSpPr>
              <a:spLocks noChangeShapeType="1"/>
            </p:cNvSpPr>
            <p:nvPr/>
          </p:nvSpPr>
          <p:spPr bwMode="auto">
            <a:xfrm>
              <a:off x="1248" y="1200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05" name="Line 160"/>
            <p:cNvSpPr>
              <a:spLocks noChangeShapeType="1"/>
            </p:cNvSpPr>
            <p:nvPr/>
          </p:nvSpPr>
          <p:spPr bwMode="auto">
            <a:xfrm>
              <a:off x="1248" y="1344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06" name="Text Box 161"/>
          <p:cNvSpPr txBox="1">
            <a:spLocks noChangeArrowheads="1"/>
          </p:cNvSpPr>
          <p:nvPr/>
        </p:nvSpPr>
        <p:spPr bwMode="auto">
          <a:xfrm>
            <a:off x="7467600" y="2057400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User Code</a:t>
            </a:r>
          </a:p>
        </p:txBody>
      </p:sp>
      <p:sp>
        <p:nvSpPr>
          <p:cNvPr id="107" name="Rectangle 162"/>
          <p:cNvSpPr>
            <a:spLocks noChangeArrowheads="1"/>
          </p:cNvSpPr>
          <p:nvPr/>
        </p:nvSpPr>
        <p:spPr bwMode="auto">
          <a:xfrm>
            <a:off x="7620000" y="2362200"/>
            <a:ext cx="838200" cy="990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08" name="Line 163"/>
          <p:cNvSpPr>
            <a:spLocks noChangeShapeType="1"/>
          </p:cNvSpPr>
          <p:nvPr/>
        </p:nvSpPr>
        <p:spPr bwMode="auto">
          <a:xfrm>
            <a:off x="6926263" y="1295400"/>
            <a:ext cx="7620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09" name="Line 164"/>
          <p:cNvSpPr>
            <a:spLocks noChangeShapeType="1"/>
          </p:cNvSpPr>
          <p:nvPr/>
        </p:nvSpPr>
        <p:spPr bwMode="auto">
          <a:xfrm>
            <a:off x="6926263" y="2514600"/>
            <a:ext cx="68580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0" name="AutoShape 165"/>
          <p:cNvSpPr>
            <a:spLocks/>
          </p:cNvSpPr>
          <p:nvPr/>
        </p:nvSpPr>
        <p:spPr bwMode="auto">
          <a:xfrm>
            <a:off x="6926263" y="685800"/>
            <a:ext cx="533400" cy="5903913"/>
          </a:xfrm>
          <a:prstGeom prst="rightBrace">
            <a:avLst>
              <a:gd name="adj1" fmla="val 9223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1" name="Text Box 166"/>
          <p:cNvSpPr txBox="1">
            <a:spLocks noChangeArrowheads="1"/>
          </p:cNvSpPr>
          <p:nvPr/>
        </p:nvSpPr>
        <p:spPr bwMode="auto">
          <a:xfrm>
            <a:off x="7239000" y="3886200"/>
            <a:ext cx="1676400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cs typeface="Arial" panose="020B0604020202020204" pitchFamily="34" charset="0"/>
              </a:rPr>
              <a:t>Saved on the kernel stack during  transition to kernel mode by int80 </a:t>
            </a:r>
            <a:br>
              <a:rPr lang="en-US" altLang="en-US" sz="140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altLang="en-US" sz="1400">
                <a:solidFill>
                  <a:srgbClr val="000000"/>
                </a:solidFill>
                <a:cs typeface="Arial" panose="020B0604020202020204" pitchFamily="34" charset="0"/>
              </a:rPr>
              <a:t>and by SAVE_ALL macro</a:t>
            </a:r>
          </a:p>
        </p:txBody>
      </p:sp>
      <p:grpSp>
        <p:nvGrpSpPr>
          <p:cNvPr id="112" name="Group 171"/>
          <p:cNvGrpSpPr>
            <a:grpSpLocks/>
          </p:cNvGrpSpPr>
          <p:nvPr/>
        </p:nvGrpSpPr>
        <p:grpSpPr bwMode="auto">
          <a:xfrm>
            <a:off x="914400" y="990600"/>
            <a:ext cx="990600" cy="4800600"/>
            <a:chOff x="96" y="583"/>
            <a:chExt cx="624" cy="3161"/>
          </a:xfrm>
        </p:grpSpPr>
        <p:sp>
          <p:nvSpPr>
            <p:cNvPr id="113" name="Line 172"/>
            <p:cNvSpPr>
              <a:spLocks noChangeShapeType="1"/>
            </p:cNvSpPr>
            <p:nvPr/>
          </p:nvSpPr>
          <p:spPr bwMode="auto">
            <a:xfrm>
              <a:off x="96" y="583"/>
              <a:ext cx="0" cy="31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grpSp>
          <p:nvGrpSpPr>
            <p:cNvPr id="114" name="Group 173"/>
            <p:cNvGrpSpPr>
              <a:grpSpLocks/>
            </p:cNvGrpSpPr>
            <p:nvPr/>
          </p:nvGrpSpPr>
          <p:grpSpPr bwMode="auto">
            <a:xfrm>
              <a:off x="96" y="583"/>
              <a:ext cx="624" cy="3161"/>
              <a:chOff x="96" y="583"/>
              <a:chExt cx="624" cy="3161"/>
            </a:xfrm>
          </p:grpSpPr>
          <p:sp>
            <p:nvSpPr>
              <p:cNvPr id="115" name="Line 174"/>
              <p:cNvSpPr>
                <a:spLocks noChangeShapeType="1"/>
              </p:cNvSpPr>
              <p:nvPr/>
            </p:nvSpPr>
            <p:spPr bwMode="auto">
              <a:xfrm flipV="1">
                <a:off x="96" y="583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16" name="Line 175"/>
              <p:cNvSpPr>
                <a:spLocks noChangeShapeType="1"/>
              </p:cNvSpPr>
              <p:nvPr/>
            </p:nvSpPr>
            <p:spPr bwMode="auto">
              <a:xfrm>
                <a:off x="96" y="3744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7" name="Rectangle 177"/>
          <p:cNvSpPr>
            <a:spLocks noChangeArrowheads="1"/>
          </p:cNvSpPr>
          <p:nvPr/>
        </p:nvSpPr>
        <p:spPr bwMode="auto">
          <a:xfrm>
            <a:off x="3879850" y="4540250"/>
            <a:ext cx="1377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00"/>
                </a:solidFill>
                <a:cs typeface="Arial" panose="020B0604020202020204" pitchFamily="34" charset="0"/>
              </a:rPr>
              <a:t>task_struct</a:t>
            </a:r>
          </a:p>
        </p:txBody>
      </p:sp>
      <p:sp>
        <p:nvSpPr>
          <p:cNvPr id="118" name="Text Box 180"/>
          <p:cNvSpPr txBox="1">
            <a:spLocks noChangeArrowheads="1"/>
          </p:cNvSpPr>
          <p:nvPr/>
        </p:nvSpPr>
        <p:spPr bwMode="auto">
          <a:xfrm>
            <a:off x="3994150" y="5607050"/>
            <a:ext cx="136390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thread.esp0</a:t>
            </a:r>
          </a:p>
        </p:txBody>
      </p:sp>
      <p:sp>
        <p:nvSpPr>
          <p:cNvPr id="119" name="Line 185"/>
          <p:cNvSpPr>
            <a:spLocks noChangeShapeType="1"/>
          </p:cNvSpPr>
          <p:nvPr/>
        </p:nvSpPr>
        <p:spPr bwMode="auto">
          <a:xfrm flipV="1">
            <a:off x="457200" y="1066800"/>
            <a:ext cx="914400" cy="2133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771781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6" name="Text Box 2"/>
          <p:cNvSpPr txBox="1">
            <a:spLocks noChangeArrowheads="1"/>
          </p:cNvSpPr>
          <p:nvPr/>
        </p:nvSpPr>
        <p:spPr bwMode="auto">
          <a:xfrm>
            <a:off x="1438275" y="547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FF"/>
                </a:solidFill>
                <a:cs typeface="Arial" panose="020B0604020202020204" pitchFamily="34" charset="0"/>
              </a:rPr>
              <a:t>prev</a:t>
            </a:r>
          </a:p>
        </p:txBody>
      </p:sp>
      <p:grpSp>
        <p:nvGrpSpPr>
          <p:cNvPr id="57" name="Group 3"/>
          <p:cNvGrpSpPr>
            <a:grpSpLocks/>
          </p:cNvGrpSpPr>
          <p:nvPr/>
        </p:nvGrpSpPr>
        <p:grpSpPr bwMode="auto">
          <a:xfrm>
            <a:off x="4273550" y="2344738"/>
            <a:ext cx="874713" cy="863600"/>
            <a:chOff x="2472" y="3249"/>
            <a:chExt cx="1089" cy="544"/>
          </a:xfrm>
        </p:grpSpPr>
        <p:sp>
          <p:nvSpPr>
            <p:cNvPr id="58" name="Rectangle 4"/>
            <p:cNvSpPr>
              <a:spLocks noChangeArrowheads="1"/>
            </p:cNvSpPr>
            <p:nvPr/>
          </p:nvSpPr>
          <p:spPr bwMode="auto">
            <a:xfrm>
              <a:off x="2472" y="3249"/>
              <a:ext cx="1089" cy="544"/>
            </a:xfrm>
            <a:prstGeom prst="rect">
              <a:avLst/>
            </a:prstGeom>
            <a:solidFill>
              <a:srgbClr val="38F519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59" name="Line 5"/>
            <p:cNvSpPr>
              <a:spLocks noChangeShapeType="1"/>
            </p:cNvSpPr>
            <p:nvPr/>
          </p:nvSpPr>
          <p:spPr bwMode="auto">
            <a:xfrm>
              <a:off x="2472" y="3612"/>
              <a:ext cx="1089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60" name="Line 6"/>
            <p:cNvSpPr>
              <a:spLocks noChangeShapeType="1"/>
            </p:cNvSpPr>
            <p:nvPr/>
          </p:nvSpPr>
          <p:spPr bwMode="auto">
            <a:xfrm flipV="1">
              <a:off x="2472" y="3430"/>
              <a:ext cx="1089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61" name="Rectangle 7"/>
          <p:cNvSpPr>
            <a:spLocks noChangeArrowheads="1"/>
          </p:cNvSpPr>
          <p:nvPr/>
        </p:nvSpPr>
        <p:spPr bwMode="auto">
          <a:xfrm>
            <a:off x="4379913" y="2032000"/>
            <a:ext cx="984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00"/>
                </a:solidFill>
                <a:cs typeface="Arial" panose="020B0604020202020204" pitchFamily="34" charset="0"/>
              </a:rPr>
              <a:t>TSS</a:t>
            </a:r>
          </a:p>
        </p:txBody>
      </p:sp>
      <p:sp>
        <p:nvSpPr>
          <p:cNvPr id="62" name="Text Box 8"/>
          <p:cNvSpPr txBox="1">
            <a:spLocks noChangeArrowheads="1"/>
          </p:cNvSpPr>
          <p:nvPr/>
        </p:nvSpPr>
        <p:spPr bwMode="auto">
          <a:xfrm>
            <a:off x="5076825" y="2584450"/>
            <a:ext cx="1071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cs typeface="Arial" panose="020B0604020202020204" pitchFamily="34" charset="0"/>
              </a:rPr>
              <a:t>tss-&gt;esp0</a:t>
            </a:r>
          </a:p>
        </p:txBody>
      </p:sp>
      <p:grpSp>
        <p:nvGrpSpPr>
          <p:cNvPr id="63" name="Group 9"/>
          <p:cNvGrpSpPr>
            <a:grpSpLocks/>
          </p:cNvGrpSpPr>
          <p:nvPr/>
        </p:nvGrpSpPr>
        <p:grpSpPr bwMode="auto">
          <a:xfrm>
            <a:off x="3352800" y="914400"/>
            <a:ext cx="1290638" cy="1814513"/>
            <a:chOff x="2154" y="164"/>
            <a:chExt cx="817" cy="3357"/>
          </a:xfrm>
        </p:grpSpPr>
        <p:sp>
          <p:nvSpPr>
            <p:cNvPr id="64" name="Line 10"/>
            <p:cNvSpPr>
              <a:spLocks noChangeShapeType="1"/>
            </p:cNvSpPr>
            <p:nvPr/>
          </p:nvSpPr>
          <p:spPr bwMode="auto">
            <a:xfrm flipV="1">
              <a:off x="2971" y="164"/>
              <a:ext cx="0" cy="335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65" name="Line 11"/>
            <p:cNvSpPr>
              <a:spLocks noChangeShapeType="1"/>
            </p:cNvSpPr>
            <p:nvPr/>
          </p:nvSpPr>
          <p:spPr bwMode="auto">
            <a:xfrm flipH="1">
              <a:off x="2154" y="164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grpSp>
        <p:nvGrpSpPr>
          <p:cNvPr id="66" name="Group 12"/>
          <p:cNvGrpSpPr>
            <a:grpSpLocks/>
          </p:cNvGrpSpPr>
          <p:nvPr/>
        </p:nvGrpSpPr>
        <p:grpSpPr bwMode="auto">
          <a:xfrm>
            <a:off x="3348038" y="2865438"/>
            <a:ext cx="720725" cy="366712"/>
            <a:chOff x="2154" y="2156"/>
            <a:chExt cx="545" cy="231"/>
          </a:xfrm>
        </p:grpSpPr>
        <p:sp>
          <p:nvSpPr>
            <p:cNvPr id="67" name="Line 13"/>
            <p:cNvSpPr>
              <a:spLocks noChangeShapeType="1"/>
            </p:cNvSpPr>
            <p:nvPr/>
          </p:nvSpPr>
          <p:spPr bwMode="auto">
            <a:xfrm flipH="1">
              <a:off x="2154" y="2205"/>
              <a:ext cx="54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68" name="Text Box 14"/>
            <p:cNvSpPr txBox="1">
              <a:spLocks noChangeArrowheads="1"/>
            </p:cNvSpPr>
            <p:nvPr/>
          </p:nvSpPr>
          <p:spPr bwMode="auto">
            <a:xfrm>
              <a:off x="2200" y="2156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esp</a:t>
              </a:r>
            </a:p>
          </p:txBody>
        </p:sp>
      </p:grpSp>
      <p:sp>
        <p:nvSpPr>
          <p:cNvPr id="69" name="Text Box 15"/>
          <p:cNvSpPr txBox="1">
            <a:spLocks noChangeArrowheads="1"/>
          </p:cNvSpPr>
          <p:nvPr/>
        </p:nvSpPr>
        <p:spPr bwMode="auto">
          <a:xfrm>
            <a:off x="152400" y="152400"/>
            <a:ext cx="899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#2 – stack of prev before switch_to macro in schedule() func</a:t>
            </a:r>
          </a:p>
        </p:txBody>
      </p:sp>
      <p:grpSp>
        <p:nvGrpSpPr>
          <p:cNvPr id="70" name="Group 16"/>
          <p:cNvGrpSpPr>
            <a:grpSpLocks/>
          </p:cNvGrpSpPr>
          <p:nvPr/>
        </p:nvGrpSpPr>
        <p:grpSpPr bwMode="auto">
          <a:xfrm>
            <a:off x="3194050" y="4673599"/>
            <a:ext cx="1449388" cy="1441450"/>
            <a:chOff x="2012" y="2841"/>
            <a:chExt cx="913" cy="908"/>
          </a:xfrm>
        </p:grpSpPr>
        <p:sp>
          <p:nvSpPr>
            <p:cNvPr id="71" name="Rectangle 17"/>
            <p:cNvSpPr>
              <a:spLocks noChangeArrowheads="1"/>
            </p:cNvSpPr>
            <p:nvPr/>
          </p:nvSpPr>
          <p:spPr bwMode="auto">
            <a:xfrm>
              <a:off x="2012" y="2841"/>
              <a:ext cx="8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defTabSz="914400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>
                  <a:solidFill>
                    <a:srgbClr val="000000"/>
                  </a:solidFill>
                  <a:cs typeface="Arial" panose="020B0604020202020204" pitchFamily="34" charset="0"/>
                </a:rPr>
                <a:t>task_struct</a:t>
              </a:r>
            </a:p>
          </p:txBody>
        </p:sp>
        <p:sp>
          <p:nvSpPr>
            <p:cNvPr id="72" name="Text Box 18"/>
            <p:cNvSpPr txBox="1">
              <a:spLocks noChangeArrowheads="1"/>
            </p:cNvSpPr>
            <p:nvPr/>
          </p:nvSpPr>
          <p:spPr bwMode="auto">
            <a:xfrm>
              <a:off x="2084" y="3173"/>
              <a:ext cx="8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 err="1">
                  <a:solidFill>
                    <a:srgbClr val="000000"/>
                  </a:solidFill>
                  <a:cs typeface="Arial" panose="020B0604020202020204" pitchFamily="34" charset="0"/>
                </a:rPr>
                <a:t>thread.eip</a:t>
              </a:r>
              <a:endParaRPr lang="en-US" altLang="en-US" sz="1600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3" name="Text Box 19"/>
            <p:cNvSpPr txBox="1">
              <a:spLocks noChangeArrowheads="1"/>
            </p:cNvSpPr>
            <p:nvPr/>
          </p:nvSpPr>
          <p:spPr bwMode="auto">
            <a:xfrm>
              <a:off x="2081" y="3355"/>
              <a:ext cx="7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cs typeface="Arial" panose="020B0604020202020204" pitchFamily="34" charset="0"/>
                </a:rPr>
                <a:t>thread.esp</a:t>
              </a:r>
            </a:p>
          </p:txBody>
        </p:sp>
        <p:sp>
          <p:nvSpPr>
            <p:cNvPr id="74" name="Text Box 20"/>
            <p:cNvSpPr txBox="1">
              <a:spLocks noChangeArrowheads="1"/>
            </p:cNvSpPr>
            <p:nvPr/>
          </p:nvSpPr>
          <p:spPr bwMode="auto">
            <a:xfrm>
              <a:off x="2081" y="3536"/>
              <a:ext cx="84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rgbClr val="000000"/>
                  </a:solidFill>
                  <a:cs typeface="Arial" panose="020B0604020202020204" pitchFamily="34" charset="0"/>
                </a:rPr>
                <a:t>thread.esp0</a:t>
              </a:r>
            </a:p>
          </p:txBody>
        </p:sp>
      </p:grpSp>
      <p:sp>
        <p:nvSpPr>
          <p:cNvPr id="75" name="Rectangle 21"/>
          <p:cNvSpPr>
            <a:spLocks noChangeArrowheads="1"/>
          </p:cNvSpPr>
          <p:nvPr/>
        </p:nvSpPr>
        <p:spPr bwMode="auto">
          <a:xfrm>
            <a:off x="685800" y="925513"/>
            <a:ext cx="2667000" cy="3746500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76" name="Rectangle 22"/>
          <p:cNvSpPr>
            <a:spLocks noChangeArrowheads="1"/>
          </p:cNvSpPr>
          <p:nvPr/>
        </p:nvSpPr>
        <p:spPr bwMode="auto">
          <a:xfrm>
            <a:off x="684213" y="4889500"/>
            <a:ext cx="2665412" cy="15113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77" name="Line 23"/>
          <p:cNvSpPr>
            <a:spLocks noChangeShapeType="1"/>
          </p:cNvSpPr>
          <p:nvPr/>
        </p:nvSpPr>
        <p:spPr bwMode="auto">
          <a:xfrm>
            <a:off x="712788" y="2717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78" name="Line 24"/>
          <p:cNvSpPr>
            <a:spLocks noChangeShapeType="1"/>
          </p:cNvSpPr>
          <p:nvPr/>
        </p:nvSpPr>
        <p:spPr bwMode="auto">
          <a:xfrm>
            <a:off x="712788" y="307657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79" name="Line 25"/>
          <p:cNvSpPr>
            <a:spLocks noChangeShapeType="1"/>
          </p:cNvSpPr>
          <p:nvPr/>
        </p:nvSpPr>
        <p:spPr bwMode="auto">
          <a:xfrm>
            <a:off x="723900" y="3797300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0" name="Line 27"/>
          <p:cNvSpPr>
            <a:spLocks noChangeShapeType="1"/>
          </p:cNvSpPr>
          <p:nvPr/>
        </p:nvSpPr>
        <p:spPr bwMode="auto">
          <a:xfrm>
            <a:off x="712788" y="199707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1" name="Line 28"/>
          <p:cNvSpPr>
            <a:spLocks noChangeShapeType="1"/>
          </p:cNvSpPr>
          <p:nvPr/>
        </p:nvSpPr>
        <p:spPr bwMode="auto">
          <a:xfrm>
            <a:off x="712788" y="2357438"/>
            <a:ext cx="2635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2" name="Line 29"/>
          <p:cNvSpPr>
            <a:spLocks noChangeShapeType="1"/>
          </p:cNvSpPr>
          <p:nvPr/>
        </p:nvSpPr>
        <p:spPr bwMode="auto">
          <a:xfrm flipH="1">
            <a:off x="3348038" y="925513"/>
            <a:ext cx="4762" cy="511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3" name="Text Box 30"/>
          <p:cNvSpPr txBox="1">
            <a:spLocks noChangeArrowheads="1"/>
          </p:cNvSpPr>
          <p:nvPr/>
        </p:nvSpPr>
        <p:spPr bwMode="auto">
          <a:xfrm>
            <a:off x="804863" y="1289050"/>
            <a:ext cx="26876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Schedule() saved EAX, ECX, EDX</a:t>
            </a:r>
          </a:p>
        </p:txBody>
      </p:sp>
      <p:sp>
        <p:nvSpPr>
          <p:cNvPr id="84" name="Line 31"/>
          <p:cNvSpPr>
            <a:spLocks noChangeShapeType="1"/>
          </p:cNvSpPr>
          <p:nvPr/>
        </p:nvSpPr>
        <p:spPr bwMode="auto">
          <a:xfrm>
            <a:off x="684213" y="451802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5" name="Text Box 32"/>
          <p:cNvSpPr txBox="1">
            <a:spLocks noChangeArrowheads="1"/>
          </p:cNvSpPr>
          <p:nvPr/>
        </p:nvSpPr>
        <p:spPr bwMode="auto">
          <a:xfrm>
            <a:off x="539750" y="235743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Old (schedule’s()) EBP </a:t>
            </a:r>
          </a:p>
        </p:txBody>
      </p:sp>
      <p:sp>
        <p:nvSpPr>
          <p:cNvPr id="86" name="Text Box 33"/>
          <p:cNvSpPr txBox="1">
            <a:spLocks noChangeArrowheads="1"/>
          </p:cNvSpPr>
          <p:nvPr/>
        </p:nvSpPr>
        <p:spPr bwMode="auto">
          <a:xfrm>
            <a:off x="539750" y="16367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Arguments to contex_switch()</a:t>
            </a:r>
          </a:p>
        </p:txBody>
      </p:sp>
      <p:sp>
        <p:nvSpPr>
          <p:cNvPr id="87" name="Text Box 34"/>
          <p:cNvSpPr txBox="1">
            <a:spLocks noChangeArrowheads="1"/>
          </p:cNvSpPr>
          <p:nvPr/>
        </p:nvSpPr>
        <p:spPr bwMode="auto">
          <a:xfrm>
            <a:off x="539750" y="1997075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Return address to schedule() </a:t>
            </a:r>
          </a:p>
        </p:txBody>
      </p:sp>
      <p:sp>
        <p:nvSpPr>
          <p:cNvPr id="88" name="Line 35"/>
          <p:cNvSpPr>
            <a:spLocks noChangeShapeType="1"/>
          </p:cNvSpPr>
          <p:nvPr/>
        </p:nvSpPr>
        <p:spPr bwMode="auto">
          <a:xfrm>
            <a:off x="723900" y="1636713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9" name="Line 36"/>
          <p:cNvSpPr>
            <a:spLocks noChangeShapeType="1"/>
          </p:cNvSpPr>
          <p:nvPr/>
        </p:nvSpPr>
        <p:spPr bwMode="auto">
          <a:xfrm>
            <a:off x="723900" y="3436938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0" name="Line 37"/>
          <p:cNvSpPr>
            <a:spLocks noChangeShapeType="1"/>
          </p:cNvSpPr>
          <p:nvPr/>
        </p:nvSpPr>
        <p:spPr bwMode="auto">
          <a:xfrm>
            <a:off x="723900" y="1277938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91" name="Line 38"/>
          <p:cNvSpPr>
            <a:spLocks noChangeShapeType="1"/>
          </p:cNvSpPr>
          <p:nvPr/>
        </p:nvSpPr>
        <p:spPr bwMode="auto">
          <a:xfrm>
            <a:off x="712788" y="6400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2" name="Line 39"/>
          <p:cNvSpPr>
            <a:spLocks noChangeShapeType="1"/>
          </p:cNvSpPr>
          <p:nvPr/>
        </p:nvSpPr>
        <p:spPr bwMode="auto">
          <a:xfrm>
            <a:off x="712788" y="61134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3" name="Line 40"/>
          <p:cNvSpPr>
            <a:spLocks noChangeShapeType="1"/>
          </p:cNvSpPr>
          <p:nvPr/>
        </p:nvSpPr>
        <p:spPr bwMode="auto">
          <a:xfrm>
            <a:off x="712788" y="582612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4" name="Line 41"/>
          <p:cNvSpPr>
            <a:spLocks noChangeShapeType="1"/>
          </p:cNvSpPr>
          <p:nvPr/>
        </p:nvSpPr>
        <p:spPr bwMode="auto">
          <a:xfrm>
            <a:off x="712788" y="55372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5" name="Line 42"/>
          <p:cNvSpPr>
            <a:spLocks noChangeShapeType="1"/>
          </p:cNvSpPr>
          <p:nvPr/>
        </p:nvSpPr>
        <p:spPr bwMode="auto">
          <a:xfrm>
            <a:off x="712788" y="52498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6" name="Text Box 47"/>
          <p:cNvSpPr txBox="1">
            <a:spLocks noChangeArrowheads="1"/>
          </p:cNvSpPr>
          <p:nvPr/>
        </p:nvSpPr>
        <p:spPr bwMode="auto">
          <a:xfrm>
            <a:off x="1403350" y="26558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97" name="Line 48"/>
          <p:cNvSpPr>
            <a:spLocks noChangeShapeType="1"/>
          </p:cNvSpPr>
          <p:nvPr/>
        </p:nvSpPr>
        <p:spPr bwMode="auto">
          <a:xfrm>
            <a:off x="684213" y="416877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98" name="Line 49"/>
          <p:cNvSpPr>
            <a:spLocks noChangeShapeType="1"/>
          </p:cNvSpPr>
          <p:nvPr/>
        </p:nvSpPr>
        <p:spPr bwMode="auto">
          <a:xfrm>
            <a:off x="728663" y="925513"/>
            <a:ext cx="2624137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9" name="Line 50"/>
          <p:cNvSpPr>
            <a:spLocks noChangeShapeType="1"/>
          </p:cNvSpPr>
          <p:nvPr/>
        </p:nvSpPr>
        <p:spPr bwMode="auto">
          <a:xfrm flipH="1">
            <a:off x="685800" y="925513"/>
            <a:ext cx="4763" cy="511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0" name="Text Box 51"/>
          <p:cNvSpPr txBox="1">
            <a:spLocks noChangeArrowheads="1"/>
          </p:cNvSpPr>
          <p:nvPr/>
        </p:nvSpPr>
        <p:spPr bwMode="auto">
          <a:xfrm>
            <a:off x="1371600" y="8524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grpSp>
        <p:nvGrpSpPr>
          <p:cNvPr id="101" name="Group 56"/>
          <p:cNvGrpSpPr>
            <a:grpSpLocks/>
          </p:cNvGrpSpPr>
          <p:nvPr/>
        </p:nvGrpSpPr>
        <p:grpSpPr bwMode="auto">
          <a:xfrm>
            <a:off x="152400" y="925513"/>
            <a:ext cx="990600" cy="5018087"/>
            <a:chOff x="96" y="583"/>
            <a:chExt cx="624" cy="3161"/>
          </a:xfrm>
        </p:grpSpPr>
        <p:sp>
          <p:nvSpPr>
            <p:cNvPr id="102" name="Line 57"/>
            <p:cNvSpPr>
              <a:spLocks noChangeShapeType="1"/>
            </p:cNvSpPr>
            <p:nvPr/>
          </p:nvSpPr>
          <p:spPr bwMode="auto">
            <a:xfrm>
              <a:off x="96" y="583"/>
              <a:ext cx="0" cy="31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grpSp>
          <p:nvGrpSpPr>
            <p:cNvPr id="103" name="Group 58"/>
            <p:cNvGrpSpPr>
              <a:grpSpLocks/>
            </p:cNvGrpSpPr>
            <p:nvPr/>
          </p:nvGrpSpPr>
          <p:grpSpPr bwMode="auto">
            <a:xfrm>
              <a:off x="96" y="583"/>
              <a:ext cx="624" cy="3161"/>
              <a:chOff x="96" y="583"/>
              <a:chExt cx="624" cy="3161"/>
            </a:xfrm>
          </p:grpSpPr>
          <p:sp>
            <p:nvSpPr>
              <p:cNvPr id="104" name="Line 59"/>
              <p:cNvSpPr>
                <a:spLocks noChangeShapeType="1"/>
              </p:cNvSpPr>
              <p:nvPr/>
            </p:nvSpPr>
            <p:spPr bwMode="auto">
              <a:xfrm flipV="1">
                <a:off x="96" y="583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05" name="Line 60"/>
              <p:cNvSpPr>
                <a:spLocks noChangeShapeType="1"/>
              </p:cNvSpPr>
              <p:nvPr/>
            </p:nvSpPr>
            <p:spPr bwMode="auto">
              <a:xfrm>
                <a:off x="96" y="3744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387979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grpSp>
        <p:nvGrpSpPr>
          <p:cNvPr id="59" name="Group 2"/>
          <p:cNvGrpSpPr>
            <a:grpSpLocks/>
          </p:cNvGrpSpPr>
          <p:nvPr/>
        </p:nvGrpSpPr>
        <p:grpSpPr bwMode="auto">
          <a:xfrm>
            <a:off x="4273550" y="2344738"/>
            <a:ext cx="874713" cy="863600"/>
            <a:chOff x="2472" y="3249"/>
            <a:chExt cx="1089" cy="544"/>
          </a:xfrm>
        </p:grpSpPr>
        <p:sp>
          <p:nvSpPr>
            <p:cNvPr id="60" name="Rectangle 3"/>
            <p:cNvSpPr>
              <a:spLocks noChangeArrowheads="1"/>
            </p:cNvSpPr>
            <p:nvPr/>
          </p:nvSpPr>
          <p:spPr bwMode="auto">
            <a:xfrm>
              <a:off x="2472" y="3249"/>
              <a:ext cx="1089" cy="544"/>
            </a:xfrm>
            <a:prstGeom prst="rect">
              <a:avLst/>
            </a:prstGeom>
            <a:solidFill>
              <a:srgbClr val="38F519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61" name="Line 4"/>
            <p:cNvSpPr>
              <a:spLocks noChangeShapeType="1"/>
            </p:cNvSpPr>
            <p:nvPr/>
          </p:nvSpPr>
          <p:spPr bwMode="auto">
            <a:xfrm>
              <a:off x="2472" y="3612"/>
              <a:ext cx="1089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62" name="Line 5"/>
            <p:cNvSpPr>
              <a:spLocks noChangeShapeType="1"/>
            </p:cNvSpPr>
            <p:nvPr/>
          </p:nvSpPr>
          <p:spPr bwMode="auto">
            <a:xfrm flipV="1">
              <a:off x="2472" y="3430"/>
              <a:ext cx="1089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63" name="Rectangle 6"/>
          <p:cNvSpPr>
            <a:spLocks noChangeArrowheads="1"/>
          </p:cNvSpPr>
          <p:nvPr/>
        </p:nvSpPr>
        <p:spPr bwMode="auto">
          <a:xfrm>
            <a:off x="4379913" y="2032000"/>
            <a:ext cx="984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00"/>
                </a:solidFill>
                <a:cs typeface="Arial" panose="020B0604020202020204" pitchFamily="34" charset="0"/>
              </a:rPr>
              <a:t>TSS</a:t>
            </a:r>
          </a:p>
        </p:txBody>
      </p:sp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5076825" y="2584450"/>
            <a:ext cx="1071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cs typeface="Arial" panose="020B0604020202020204" pitchFamily="34" charset="0"/>
              </a:rPr>
              <a:t>tss-&gt;esp0</a:t>
            </a:r>
          </a:p>
        </p:txBody>
      </p:sp>
      <p:grpSp>
        <p:nvGrpSpPr>
          <p:cNvPr id="65" name="Group 8"/>
          <p:cNvGrpSpPr>
            <a:grpSpLocks/>
          </p:cNvGrpSpPr>
          <p:nvPr/>
        </p:nvGrpSpPr>
        <p:grpSpPr bwMode="auto">
          <a:xfrm>
            <a:off x="3352800" y="914400"/>
            <a:ext cx="1290638" cy="1814513"/>
            <a:chOff x="2154" y="164"/>
            <a:chExt cx="817" cy="3357"/>
          </a:xfrm>
        </p:grpSpPr>
        <p:sp>
          <p:nvSpPr>
            <p:cNvPr id="66" name="Line 9"/>
            <p:cNvSpPr>
              <a:spLocks noChangeShapeType="1"/>
            </p:cNvSpPr>
            <p:nvPr/>
          </p:nvSpPr>
          <p:spPr bwMode="auto">
            <a:xfrm flipV="1">
              <a:off x="2971" y="164"/>
              <a:ext cx="0" cy="335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67" name="Line 10"/>
            <p:cNvSpPr>
              <a:spLocks noChangeShapeType="1"/>
            </p:cNvSpPr>
            <p:nvPr/>
          </p:nvSpPr>
          <p:spPr bwMode="auto">
            <a:xfrm flipH="1">
              <a:off x="2154" y="164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68" name="Text Box 11"/>
          <p:cNvSpPr txBox="1">
            <a:spLocks noChangeArrowheads="1"/>
          </p:cNvSpPr>
          <p:nvPr/>
        </p:nvSpPr>
        <p:spPr bwMode="auto">
          <a:xfrm>
            <a:off x="762000" y="188913"/>
            <a:ext cx="8131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#3 – switch_to: save esi, edi, ebp on the stack of prev</a:t>
            </a:r>
          </a:p>
        </p:txBody>
      </p:sp>
      <p:grpSp>
        <p:nvGrpSpPr>
          <p:cNvPr id="69" name="Group 12"/>
          <p:cNvGrpSpPr>
            <a:grpSpLocks/>
          </p:cNvGrpSpPr>
          <p:nvPr/>
        </p:nvGrpSpPr>
        <p:grpSpPr bwMode="auto">
          <a:xfrm>
            <a:off x="3194050" y="4673599"/>
            <a:ext cx="1449388" cy="1441450"/>
            <a:chOff x="2012" y="2841"/>
            <a:chExt cx="913" cy="908"/>
          </a:xfrm>
        </p:grpSpPr>
        <p:sp>
          <p:nvSpPr>
            <p:cNvPr id="70" name="Rectangle 13"/>
            <p:cNvSpPr>
              <a:spLocks noChangeArrowheads="1"/>
            </p:cNvSpPr>
            <p:nvPr/>
          </p:nvSpPr>
          <p:spPr bwMode="auto">
            <a:xfrm>
              <a:off x="2012" y="2841"/>
              <a:ext cx="8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defTabSz="914400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>
                  <a:solidFill>
                    <a:srgbClr val="000000"/>
                  </a:solidFill>
                  <a:cs typeface="Arial" panose="020B0604020202020204" pitchFamily="34" charset="0"/>
                </a:rPr>
                <a:t>task_struct</a:t>
              </a:r>
            </a:p>
          </p:txBody>
        </p:sp>
        <p:sp>
          <p:nvSpPr>
            <p:cNvPr id="71" name="Text Box 14"/>
            <p:cNvSpPr txBox="1">
              <a:spLocks noChangeArrowheads="1"/>
            </p:cNvSpPr>
            <p:nvPr/>
          </p:nvSpPr>
          <p:spPr bwMode="auto">
            <a:xfrm>
              <a:off x="2085" y="3173"/>
              <a:ext cx="8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 err="1">
                  <a:solidFill>
                    <a:srgbClr val="000000"/>
                  </a:solidFill>
                  <a:cs typeface="Arial" panose="020B0604020202020204" pitchFamily="34" charset="0"/>
                </a:rPr>
                <a:t>thread.eip</a:t>
              </a:r>
              <a:endParaRPr lang="en-US" altLang="en-US" sz="1600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2" name="Text Box 15"/>
            <p:cNvSpPr txBox="1">
              <a:spLocks noChangeArrowheads="1"/>
            </p:cNvSpPr>
            <p:nvPr/>
          </p:nvSpPr>
          <p:spPr bwMode="auto">
            <a:xfrm>
              <a:off x="2081" y="3355"/>
              <a:ext cx="7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cs typeface="Arial" panose="020B0604020202020204" pitchFamily="34" charset="0"/>
                </a:rPr>
                <a:t>thread.esp</a:t>
              </a:r>
            </a:p>
          </p:txBody>
        </p:sp>
        <p:sp>
          <p:nvSpPr>
            <p:cNvPr id="73" name="Text Box 16"/>
            <p:cNvSpPr txBox="1">
              <a:spLocks noChangeArrowheads="1"/>
            </p:cNvSpPr>
            <p:nvPr/>
          </p:nvSpPr>
          <p:spPr bwMode="auto">
            <a:xfrm>
              <a:off x="2081" y="3536"/>
              <a:ext cx="84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rgbClr val="000000"/>
                  </a:solidFill>
                  <a:cs typeface="Arial" panose="020B0604020202020204" pitchFamily="34" charset="0"/>
                </a:rPr>
                <a:t>thread.esp0</a:t>
              </a:r>
            </a:p>
          </p:txBody>
        </p:sp>
      </p:grpSp>
      <p:sp>
        <p:nvSpPr>
          <p:cNvPr id="74" name="Text Box 18"/>
          <p:cNvSpPr txBox="1">
            <a:spLocks noChangeArrowheads="1"/>
          </p:cNvSpPr>
          <p:nvPr/>
        </p:nvSpPr>
        <p:spPr bwMode="auto">
          <a:xfrm>
            <a:off x="1438275" y="547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FF"/>
                </a:solidFill>
                <a:cs typeface="Arial" panose="020B0604020202020204" pitchFamily="34" charset="0"/>
              </a:rPr>
              <a:t>prev</a:t>
            </a:r>
          </a:p>
        </p:txBody>
      </p:sp>
      <p:grpSp>
        <p:nvGrpSpPr>
          <p:cNvPr id="75" name="Group 19"/>
          <p:cNvGrpSpPr>
            <a:grpSpLocks/>
          </p:cNvGrpSpPr>
          <p:nvPr/>
        </p:nvGrpSpPr>
        <p:grpSpPr bwMode="auto">
          <a:xfrm>
            <a:off x="3419475" y="3946525"/>
            <a:ext cx="720725" cy="366713"/>
            <a:chOff x="2154" y="2156"/>
            <a:chExt cx="545" cy="231"/>
          </a:xfrm>
        </p:grpSpPr>
        <p:sp>
          <p:nvSpPr>
            <p:cNvPr id="76" name="Line 20"/>
            <p:cNvSpPr>
              <a:spLocks noChangeShapeType="1"/>
            </p:cNvSpPr>
            <p:nvPr/>
          </p:nvSpPr>
          <p:spPr bwMode="auto">
            <a:xfrm flipH="1">
              <a:off x="2154" y="2205"/>
              <a:ext cx="54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77" name="Text Box 21"/>
            <p:cNvSpPr txBox="1">
              <a:spLocks noChangeArrowheads="1"/>
            </p:cNvSpPr>
            <p:nvPr/>
          </p:nvSpPr>
          <p:spPr bwMode="auto">
            <a:xfrm>
              <a:off x="2200" y="2156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esp</a:t>
              </a:r>
            </a:p>
          </p:txBody>
        </p:sp>
      </p:grpSp>
      <p:sp>
        <p:nvSpPr>
          <p:cNvPr id="78" name="Rectangle 22"/>
          <p:cNvSpPr>
            <a:spLocks noChangeArrowheads="1"/>
          </p:cNvSpPr>
          <p:nvPr/>
        </p:nvSpPr>
        <p:spPr bwMode="auto">
          <a:xfrm>
            <a:off x="685800" y="925513"/>
            <a:ext cx="2662238" cy="3746500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79" name="Rectangle 23"/>
          <p:cNvSpPr>
            <a:spLocks noChangeArrowheads="1"/>
          </p:cNvSpPr>
          <p:nvPr/>
        </p:nvSpPr>
        <p:spPr bwMode="auto">
          <a:xfrm>
            <a:off x="684213" y="4889500"/>
            <a:ext cx="2665412" cy="15113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0" name="Line 24"/>
          <p:cNvSpPr>
            <a:spLocks noChangeShapeType="1"/>
          </p:cNvSpPr>
          <p:nvPr/>
        </p:nvSpPr>
        <p:spPr bwMode="auto">
          <a:xfrm>
            <a:off x="712788" y="2717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1" name="Line 25"/>
          <p:cNvSpPr>
            <a:spLocks noChangeShapeType="1"/>
          </p:cNvSpPr>
          <p:nvPr/>
        </p:nvSpPr>
        <p:spPr bwMode="auto">
          <a:xfrm>
            <a:off x="712788" y="307657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2" name="Line 26"/>
          <p:cNvSpPr>
            <a:spLocks noChangeShapeType="1"/>
          </p:cNvSpPr>
          <p:nvPr/>
        </p:nvSpPr>
        <p:spPr bwMode="auto">
          <a:xfrm>
            <a:off x="723900" y="3797300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3" name="Line 28"/>
          <p:cNvSpPr>
            <a:spLocks noChangeShapeType="1"/>
          </p:cNvSpPr>
          <p:nvPr/>
        </p:nvSpPr>
        <p:spPr bwMode="auto">
          <a:xfrm>
            <a:off x="712788" y="199707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4" name="Line 29"/>
          <p:cNvSpPr>
            <a:spLocks noChangeShapeType="1"/>
          </p:cNvSpPr>
          <p:nvPr/>
        </p:nvSpPr>
        <p:spPr bwMode="auto">
          <a:xfrm>
            <a:off x="712788" y="2357438"/>
            <a:ext cx="2635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5" name="Line 30"/>
          <p:cNvSpPr>
            <a:spLocks noChangeShapeType="1"/>
          </p:cNvSpPr>
          <p:nvPr/>
        </p:nvSpPr>
        <p:spPr bwMode="auto">
          <a:xfrm flipH="1">
            <a:off x="3348038" y="925513"/>
            <a:ext cx="4762" cy="511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6" name="Text Box 31"/>
          <p:cNvSpPr txBox="1">
            <a:spLocks noChangeArrowheads="1"/>
          </p:cNvSpPr>
          <p:nvPr/>
        </p:nvSpPr>
        <p:spPr bwMode="auto">
          <a:xfrm>
            <a:off x="804863" y="1289050"/>
            <a:ext cx="26876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Schedule() saved EAX, ECX, EDX</a:t>
            </a:r>
          </a:p>
        </p:txBody>
      </p:sp>
      <p:sp>
        <p:nvSpPr>
          <p:cNvPr id="87" name="Line 32"/>
          <p:cNvSpPr>
            <a:spLocks noChangeShapeType="1"/>
          </p:cNvSpPr>
          <p:nvPr/>
        </p:nvSpPr>
        <p:spPr bwMode="auto">
          <a:xfrm>
            <a:off x="684213" y="451802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8" name="Text Box 33"/>
          <p:cNvSpPr txBox="1">
            <a:spLocks noChangeArrowheads="1"/>
          </p:cNvSpPr>
          <p:nvPr/>
        </p:nvSpPr>
        <p:spPr bwMode="auto">
          <a:xfrm>
            <a:off x="539750" y="235743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Old (schedule’s()) EBP </a:t>
            </a:r>
          </a:p>
        </p:txBody>
      </p:sp>
      <p:sp>
        <p:nvSpPr>
          <p:cNvPr id="89" name="Text Box 34"/>
          <p:cNvSpPr txBox="1">
            <a:spLocks noChangeArrowheads="1"/>
          </p:cNvSpPr>
          <p:nvPr/>
        </p:nvSpPr>
        <p:spPr bwMode="auto">
          <a:xfrm>
            <a:off x="539750" y="16367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Arguments to contex_switch()</a:t>
            </a:r>
          </a:p>
        </p:txBody>
      </p:sp>
      <p:sp>
        <p:nvSpPr>
          <p:cNvPr id="90" name="Text Box 35"/>
          <p:cNvSpPr txBox="1">
            <a:spLocks noChangeArrowheads="1"/>
          </p:cNvSpPr>
          <p:nvPr/>
        </p:nvSpPr>
        <p:spPr bwMode="auto">
          <a:xfrm>
            <a:off x="539750" y="1997075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Return address to schedule() </a:t>
            </a:r>
          </a:p>
        </p:txBody>
      </p:sp>
      <p:sp>
        <p:nvSpPr>
          <p:cNvPr id="91" name="Line 36"/>
          <p:cNvSpPr>
            <a:spLocks noChangeShapeType="1"/>
          </p:cNvSpPr>
          <p:nvPr/>
        </p:nvSpPr>
        <p:spPr bwMode="auto">
          <a:xfrm>
            <a:off x="723900" y="1636713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92" name="Line 37"/>
          <p:cNvSpPr>
            <a:spLocks noChangeShapeType="1"/>
          </p:cNvSpPr>
          <p:nvPr/>
        </p:nvSpPr>
        <p:spPr bwMode="auto">
          <a:xfrm>
            <a:off x="723900" y="3436938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3" name="Line 38"/>
          <p:cNvSpPr>
            <a:spLocks noChangeShapeType="1"/>
          </p:cNvSpPr>
          <p:nvPr/>
        </p:nvSpPr>
        <p:spPr bwMode="auto">
          <a:xfrm>
            <a:off x="723900" y="1277938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94" name="Line 39"/>
          <p:cNvSpPr>
            <a:spLocks noChangeShapeType="1"/>
          </p:cNvSpPr>
          <p:nvPr/>
        </p:nvSpPr>
        <p:spPr bwMode="auto">
          <a:xfrm>
            <a:off x="712788" y="6400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5" name="Line 40"/>
          <p:cNvSpPr>
            <a:spLocks noChangeShapeType="1"/>
          </p:cNvSpPr>
          <p:nvPr/>
        </p:nvSpPr>
        <p:spPr bwMode="auto">
          <a:xfrm>
            <a:off x="712788" y="61134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6" name="Line 41"/>
          <p:cNvSpPr>
            <a:spLocks noChangeShapeType="1"/>
          </p:cNvSpPr>
          <p:nvPr/>
        </p:nvSpPr>
        <p:spPr bwMode="auto">
          <a:xfrm>
            <a:off x="712788" y="582612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7" name="Line 42"/>
          <p:cNvSpPr>
            <a:spLocks noChangeShapeType="1"/>
          </p:cNvSpPr>
          <p:nvPr/>
        </p:nvSpPr>
        <p:spPr bwMode="auto">
          <a:xfrm>
            <a:off x="712788" y="55372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8" name="Line 43"/>
          <p:cNvSpPr>
            <a:spLocks noChangeShapeType="1"/>
          </p:cNvSpPr>
          <p:nvPr/>
        </p:nvSpPr>
        <p:spPr bwMode="auto">
          <a:xfrm>
            <a:off x="712788" y="52498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9" name="Text Box 48"/>
          <p:cNvSpPr txBox="1">
            <a:spLocks noChangeArrowheads="1"/>
          </p:cNvSpPr>
          <p:nvPr/>
        </p:nvSpPr>
        <p:spPr bwMode="auto">
          <a:xfrm>
            <a:off x="395288" y="3448050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EDI</a:t>
            </a:r>
          </a:p>
        </p:txBody>
      </p:sp>
      <p:sp>
        <p:nvSpPr>
          <p:cNvPr id="100" name="Text Box 49"/>
          <p:cNvSpPr txBox="1">
            <a:spLocks noChangeArrowheads="1"/>
          </p:cNvSpPr>
          <p:nvPr/>
        </p:nvSpPr>
        <p:spPr bwMode="auto">
          <a:xfrm>
            <a:off x="395288" y="308768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ESI</a:t>
            </a:r>
          </a:p>
        </p:txBody>
      </p:sp>
      <p:sp>
        <p:nvSpPr>
          <p:cNvPr id="101" name="Text Box 50"/>
          <p:cNvSpPr txBox="1">
            <a:spLocks noChangeArrowheads="1"/>
          </p:cNvSpPr>
          <p:nvPr/>
        </p:nvSpPr>
        <p:spPr bwMode="auto">
          <a:xfrm>
            <a:off x="395288" y="38084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EBP</a:t>
            </a:r>
          </a:p>
        </p:txBody>
      </p:sp>
      <p:sp>
        <p:nvSpPr>
          <p:cNvPr id="102" name="Text Box 51"/>
          <p:cNvSpPr txBox="1">
            <a:spLocks noChangeArrowheads="1"/>
          </p:cNvSpPr>
          <p:nvPr/>
        </p:nvSpPr>
        <p:spPr bwMode="auto">
          <a:xfrm>
            <a:off x="1403350" y="26558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03" name="Line 52"/>
          <p:cNvSpPr>
            <a:spLocks noChangeShapeType="1"/>
          </p:cNvSpPr>
          <p:nvPr/>
        </p:nvSpPr>
        <p:spPr bwMode="auto">
          <a:xfrm>
            <a:off x="684213" y="416877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04" name="Line 53"/>
          <p:cNvSpPr>
            <a:spLocks noChangeShapeType="1"/>
          </p:cNvSpPr>
          <p:nvPr/>
        </p:nvSpPr>
        <p:spPr bwMode="auto">
          <a:xfrm flipH="1">
            <a:off x="685800" y="925513"/>
            <a:ext cx="4763" cy="511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5" name="Line 54"/>
          <p:cNvSpPr>
            <a:spLocks noChangeShapeType="1"/>
          </p:cNvSpPr>
          <p:nvPr/>
        </p:nvSpPr>
        <p:spPr bwMode="auto">
          <a:xfrm>
            <a:off x="685800" y="92551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6" name="Text Box 59"/>
          <p:cNvSpPr txBox="1">
            <a:spLocks noChangeArrowheads="1"/>
          </p:cNvSpPr>
          <p:nvPr/>
        </p:nvSpPr>
        <p:spPr bwMode="auto">
          <a:xfrm>
            <a:off x="1371600" y="849313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grpSp>
        <p:nvGrpSpPr>
          <p:cNvPr id="107" name="Group 60"/>
          <p:cNvGrpSpPr>
            <a:grpSpLocks/>
          </p:cNvGrpSpPr>
          <p:nvPr/>
        </p:nvGrpSpPr>
        <p:grpSpPr bwMode="auto">
          <a:xfrm>
            <a:off x="152400" y="925513"/>
            <a:ext cx="990600" cy="5018087"/>
            <a:chOff x="96" y="583"/>
            <a:chExt cx="624" cy="3161"/>
          </a:xfrm>
        </p:grpSpPr>
        <p:sp>
          <p:nvSpPr>
            <p:cNvPr id="108" name="Line 61"/>
            <p:cNvSpPr>
              <a:spLocks noChangeShapeType="1"/>
            </p:cNvSpPr>
            <p:nvPr/>
          </p:nvSpPr>
          <p:spPr bwMode="auto">
            <a:xfrm>
              <a:off x="96" y="583"/>
              <a:ext cx="0" cy="31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grpSp>
          <p:nvGrpSpPr>
            <p:cNvPr id="109" name="Group 62"/>
            <p:cNvGrpSpPr>
              <a:grpSpLocks/>
            </p:cNvGrpSpPr>
            <p:nvPr/>
          </p:nvGrpSpPr>
          <p:grpSpPr bwMode="auto">
            <a:xfrm>
              <a:off x="96" y="583"/>
              <a:ext cx="624" cy="3161"/>
              <a:chOff x="96" y="583"/>
              <a:chExt cx="624" cy="3161"/>
            </a:xfrm>
          </p:grpSpPr>
          <p:sp>
            <p:nvSpPr>
              <p:cNvPr id="110" name="Line 63"/>
              <p:cNvSpPr>
                <a:spLocks noChangeShapeType="1"/>
              </p:cNvSpPr>
              <p:nvPr/>
            </p:nvSpPr>
            <p:spPr bwMode="auto">
              <a:xfrm flipV="1">
                <a:off x="96" y="583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11" name="Line 64"/>
              <p:cNvSpPr>
                <a:spLocks noChangeShapeType="1"/>
              </p:cNvSpPr>
              <p:nvPr/>
            </p:nvSpPr>
            <p:spPr bwMode="auto">
              <a:xfrm>
                <a:off x="96" y="3744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43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All of the above with redirection (Cont.)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7544" y="1671748"/>
            <a:ext cx="8136904" cy="26776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…</a:t>
            </a:r>
          </a:p>
          <a:p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// now exec "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"...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strdup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");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program: "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 (word count)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strdup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("p4.c");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argument: file to count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 = NULL; 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marks end of array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execvp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myargs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runs word count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else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{ 		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parent goes down this path (main)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wait(NULL);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1311708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p4.c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9160" y="4912108"/>
            <a:ext cx="7992888" cy="9541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./p4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cat p4.output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32 109 846 p4.c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4556940"/>
            <a:ext cx="2655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Result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217368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grpSp>
        <p:nvGrpSpPr>
          <p:cNvPr id="63" name="Group 2"/>
          <p:cNvGrpSpPr>
            <a:grpSpLocks/>
          </p:cNvGrpSpPr>
          <p:nvPr/>
        </p:nvGrpSpPr>
        <p:grpSpPr bwMode="auto">
          <a:xfrm>
            <a:off x="4273550" y="2344738"/>
            <a:ext cx="874713" cy="863600"/>
            <a:chOff x="2472" y="3249"/>
            <a:chExt cx="1089" cy="544"/>
          </a:xfrm>
        </p:grpSpPr>
        <p:sp>
          <p:nvSpPr>
            <p:cNvPr id="64" name="Rectangle 3"/>
            <p:cNvSpPr>
              <a:spLocks noChangeArrowheads="1"/>
            </p:cNvSpPr>
            <p:nvPr/>
          </p:nvSpPr>
          <p:spPr bwMode="auto">
            <a:xfrm>
              <a:off x="2472" y="3249"/>
              <a:ext cx="1089" cy="544"/>
            </a:xfrm>
            <a:prstGeom prst="rect">
              <a:avLst/>
            </a:prstGeom>
            <a:solidFill>
              <a:srgbClr val="38F519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65" name="Line 4"/>
            <p:cNvSpPr>
              <a:spLocks noChangeShapeType="1"/>
            </p:cNvSpPr>
            <p:nvPr/>
          </p:nvSpPr>
          <p:spPr bwMode="auto">
            <a:xfrm>
              <a:off x="2472" y="3612"/>
              <a:ext cx="1089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66" name="Line 5"/>
            <p:cNvSpPr>
              <a:spLocks noChangeShapeType="1"/>
            </p:cNvSpPr>
            <p:nvPr/>
          </p:nvSpPr>
          <p:spPr bwMode="auto">
            <a:xfrm flipV="1">
              <a:off x="2472" y="3430"/>
              <a:ext cx="1089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4379913" y="2032000"/>
            <a:ext cx="984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00"/>
                </a:solidFill>
                <a:cs typeface="Arial" panose="020B0604020202020204" pitchFamily="34" charset="0"/>
              </a:rPr>
              <a:t>TSS</a:t>
            </a: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5076825" y="2584450"/>
            <a:ext cx="1071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cs typeface="Arial" panose="020B0604020202020204" pitchFamily="34" charset="0"/>
              </a:rPr>
              <a:t>tss-&gt;esp0</a:t>
            </a:r>
          </a:p>
        </p:txBody>
      </p:sp>
      <p:grpSp>
        <p:nvGrpSpPr>
          <p:cNvPr id="69" name="Group 12"/>
          <p:cNvGrpSpPr>
            <a:grpSpLocks/>
          </p:cNvGrpSpPr>
          <p:nvPr/>
        </p:nvGrpSpPr>
        <p:grpSpPr bwMode="auto">
          <a:xfrm>
            <a:off x="3352800" y="914400"/>
            <a:ext cx="1290638" cy="1814513"/>
            <a:chOff x="2154" y="164"/>
            <a:chExt cx="817" cy="3357"/>
          </a:xfrm>
        </p:grpSpPr>
        <p:sp>
          <p:nvSpPr>
            <p:cNvPr id="70" name="Line 13"/>
            <p:cNvSpPr>
              <a:spLocks noChangeShapeType="1"/>
            </p:cNvSpPr>
            <p:nvPr/>
          </p:nvSpPr>
          <p:spPr bwMode="auto">
            <a:xfrm flipV="1">
              <a:off x="2971" y="164"/>
              <a:ext cx="0" cy="335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71" name="Line 14"/>
            <p:cNvSpPr>
              <a:spLocks noChangeShapeType="1"/>
            </p:cNvSpPr>
            <p:nvPr/>
          </p:nvSpPr>
          <p:spPr bwMode="auto">
            <a:xfrm flipH="1">
              <a:off x="2154" y="164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72" name="Text Box 15"/>
          <p:cNvSpPr txBox="1">
            <a:spLocks noChangeArrowheads="1"/>
          </p:cNvSpPr>
          <p:nvPr/>
        </p:nvSpPr>
        <p:spPr bwMode="auto">
          <a:xfrm>
            <a:off x="900113" y="188913"/>
            <a:ext cx="7704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#4 – switch_to:</a:t>
            </a:r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save esp in prev-&gt;thread.esp</a:t>
            </a:r>
          </a:p>
        </p:txBody>
      </p:sp>
      <p:grpSp>
        <p:nvGrpSpPr>
          <p:cNvPr id="73" name="Group 18"/>
          <p:cNvGrpSpPr>
            <a:grpSpLocks/>
          </p:cNvGrpSpPr>
          <p:nvPr/>
        </p:nvGrpSpPr>
        <p:grpSpPr bwMode="auto">
          <a:xfrm>
            <a:off x="3419475" y="3946525"/>
            <a:ext cx="720725" cy="366713"/>
            <a:chOff x="2154" y="2156"/>
            <a:chExt cx="545" cy="231"/>
          </a:xfrm>
        </p:grpSpPr>
        <p:sp>
          <p:nvSpPr>
            <p:cNvPr id="74" name="Line 19"/>
            <p:cNvSpPr>
              <a:spLocks noChangeShapeType="1"/>
            </p:cNvSpPr>
            <p:nvPr/>
          </p:nvSpPr>
          <p:spPr bwMode="auto">
            <a:xfrm flipH="1">
              <a:off x="2154" y="2205"/>
              <a:ext cx="54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75" name="Text Box 20"/>
            <p:cNvSpPr txBox="1">
              <a:spLocks noChangeArrowheads="1"/>
            </p:cNvSpPr>
            <p:nvPr/>
          </p:nvSpPr>
          <p:spPr bwMode="auto">
            <a:xfrm>
              <a:off x="2200" y="2156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esp</a:t>
              </a:r>
            </a:p>
          </p:txBody>
        </p:sp>
      </p:grpSp>
      <p:sp>
        <p:nvSpPr>
          <p:cNvPr id="76" name="Rectangle 21"/>
          <p:cNvSpPr>
            <a:spLocks noChangeArrowheads="1"/>
          </p:cNvSpPr>
          <p:nvPr/>
        </p:nvSpPr>
        <p:spPr bwMode="auto">
          <a:xfrm>
            <a:off x="685800" y="914400"/>
            <a:ext cx="2662238" cy="3757613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77" name="Rectangle 22"/>
          <p:cNvSpPr>
            <a:spLocks noChangeArrowheads="1"/>
          </p:cNvSpPr>
          <p:nvPr/>
        </p:nvSpPr>
        <p:spPr bwMode="auto">
          <a:xfrm>
            <a:off x="684213" y="4889500"/>
            <a:ext cx="2665412" cy="15113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78" name="Line 23"/>
          <p:cNvSpPr>
            <a:spLocks noChangeShapeType="1"/>
          </p:cNvSpPr>
          <p:nvPr/>
        </p:nvSpPr>
        <p:spPr bwMode="auto">
          <a:xfrm>
            <a:off x="712788" y="2717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79" name="Line 24"/>
          <p:cNvSpPr>
            <a:spLocks noChangeShapeType="1"/>
          </p:cNvSpPr>
          <p:nvPr/>
        </p:nvSpPr>
        <p:spPr bwMode="auto">
          <a:xfrm>
            <a:off x="712788" y="307657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0" name="Line 25"/>
          <p:cNvSpPr>
            <a:spLocks noChangeShapeType="1"/>
          </p:cNvSpPr>
          <p:nvPr/>
        </p:nvSpPr>
        <p:spPr bwMode="auto">
          <a:xfrm>
            <a:off x="723900" y="3797300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1" name="Line 27"/>
          <p:cNvSpPr>
            <a:spLocks noChangeShapeType="1"/>
          </p:cNvSpPr>
          <p:nvPr/>
        </p:nvSpPr>
        <p:spPr bwMode="auto">
          <a:xfrm>
            <a:off x="712788" y="199707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2" name="Line 28"/>
          <p:cNvSpPr>
            <a:spLocks noChangeShapeType="1"/>
          </p:cNvSpPr>
          <p:nvPr/>
        </p:nvSpPr>
        <p:spPr bwMode="auto">
          <a:xfrm>
            <a:off x="712788" y="2357438"/>
            <a:ext cx="2635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3" name="Line 29"/>
          <p:cNvSpPr>
            <a:spLocks noChangeShapeType="1"/>
          </p:cNvSpPr>
          <p:nvPr/>
        </p:nvSpPr>
        <p:spPr bwMode="auto">
          <a:xfrm flipH="1">
            <a:off x="3348038" y="914400"/>
            <a:ext cx="4762" cy="5126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4" name="Text Box 30"/>
          <p:cNvSpPr txBox="1">
            <a:spLocks noChangeArrowheads="1"/>
          </p:cNvSpPr>
          <p:nvPr/>
        </p:nvSpPr>
        <p:spPr bwMode="auto">
          <a:xfrm>
            <a:off x="804863" y="1289050"/>
            <a:ext cx="26876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Schedule() saved EAX, ECX, EDX</a:t>
            </a:r>
          </a:p>
        </p:txBody>
      </p:sp>
      <p:sp>
        <p:nvSpPr>
          <p:cNvPr id="85" name="Line 31"/>
          <p:cNvSpPr>
            <a:spLocks noChangeShapeType="1"/>
          </p:cNvSpPr>
          <p:nvPr/>
        </p:nvSpPr>
        <p:spPr bwMode="auto">
          <a:xfrm>
            <a:off x="684213" y="451802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6" name="Text Box 32"/>
          <p:cNvSpPr txBox="1">
            <a:spLocks noChangeArrowheads="1"/>
          </p:cNvSpPr>
          <p:nvPr/>
        </p:nvSpPr>
        <p:spPr bwMode="auto">
          <a:xfrm>
            <a:off x="539750" y="235743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Old (schedule’s()) EBP </a:t>
            </a:r>
          </a:p>
        </p:txBody>
      </p:sp>
      <p:sp>
        <p:nvSpPr>
          <p:cNvPr id="87" name="Text Box 33"/>
          <p:cNvSpPr txBox="1">
            <a:spLocks noChangeArrowheads="1"/>
          </p:cNvSpPr>
          <p:nvPr/>
        </p:nvSpPr>
        <p:spPr bwMode="auto">
          <a:xfrm>
            <a:off x="539750" y="16367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Arguments to contex_switch()</a:t>
            </a:r>
          </a:p>
        </p:txBody>
      </p:sp>
      <p:sp>
        <p:nvSpPr>
          <p:cNvPr id="88" name="Text Box 34"/>
          <p:cNvSpPr txBox="1">
            <a:spLocks noChangeArrowheads="1"/>
          </p:cNvSpPr>
          <p:nvPr/>
        </p:nvSpPr>
        <p:spPr bwMode="auto">
          <a:xfrm>
            <a:off x="539750" y="1997075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Return address to schedule() </a:t>
            </a:r>
          </a:p>
        </p:txBody>
      </p:sp>
      <p:sp>
        <p:nvSpPr>
          <p:cNvPr id="89" name="Line 35"/>
          <p:cNvSpPr>
            <a:spLocks noChangeShapeType="1"/>
          </p:cNvSpPr>
          <p:nvPr/>
        </p:nvSpPr>
        <p:spPr bwMode="auto">
          <a:xfrm>
            <a:off x="723900" y="1636713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90" name="Line 36"/>
          <p:cNvSpPr>
            <a:spLocks noChangeShapeType="1"/>
          </p:cNvSpPr>
          <p:nvPr/>
        </p:nvSpPr>
        <p:spPr bwMode="auto">
          <a:xfrm>
            <a:off x="723900" y="3436938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1" name="Line 37"/>
          <p:cNvSpPr>
            <a:spLocks noChangeShapeType="1"/>
          </p:cNvSpPr>
          <p:nvPr/>
        </p:nvSpPr>
        <p:spPr bwMode="auto">
          <a:xfrm>
            <a:off x="723900" y="1277938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92" name="Line 38"/>
          <p:cNvSpPr>
            <a:spLocks noChangeShapeType="1"/>
          </p:cNvSpPr>
          <p:nvPr/>
        </p:nvSpPr>
        <p:spPr bwMode="auto">
          <a:xfrm>
            <a:off x="712788" y="6400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3" name="Line 39"/>
          <p:cNvSpPr>
            <a:spLocks noChangeShapeType="1"/>
          </p:cNvSpPr>
          <p:nvPr/>
        </p:nvSpPr>
        <p:spPr bwMode="auto">
          <a:xfrm>
            <a:off x="712788" y="61134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4" name="Line 40"/>
          <p:cNvSpPr>
            <a:spLocks noChangeShapeType="1"/>
          </p:cNvSpPr>
          <p:nvPr/>
        </p:nvSpPr>
        <p:spPr bwMode="auto">
          <a:xfrm>
            <a:off x="712788" y="582612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5" name="Line 41"/>
          <p:cNvSpPr>
            <a:spLocks noChangeShapeType="1"/>
          </p:cNvSpPr>
          <p:nvPr/>
        </p:nvSpPr>
        <p:spPr bwMode="auto">
          <a:xfrm>
            <a:off x="712788" y="55372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6" name="Line 42"/>
          <p:cNvSpPr>
            <a:spLocks noChangeShapeType="1"/>
          </p:cNvSpPr>
          <p:nvPr/>
        </p:nvSpPr>
        <p:spPr bwMode="auto">
          <a:xfrm>
            <a:off x="712788" y="52498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7" name="Text Box 47"/>
          <p:cNvSpPr txBox="1">
            <a:spLocks noChangeArrowheads="1"/>
          </p:cNvSpPr>
          <p:nvPr/>
        </p:nvSpPr>
        <p:spPr bwMode="auto">
          <a:xfrm>
            <a:off x="395288" y="3448050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EDI</a:t>
            </a:r>
          </a:p>
        </p:txBody>
      </p:sp>
      <p:sp>
        <p:nvSpPr>
          <p:cNvPr id="98" name="Text Box 48"/>
          <p:cNvSpPr txBox="1">
            <a:spLocks noChangeArrowheads="1"/>
          </p:cNvSpPr>
          <p:nvPr/>
        </p:nvSpPr>
        <p:spPr bwMode="auto">
          <a:xfrm>
            <a:off x="395288" y="308768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ESI</a:t>
            </a:r>
          </a:p>
        </p:txBody>
      </p:sp>
      <p:sp>
        <p:nvSpPr>
          <p:cNvPr id="99" name="Text Box 49"/>
          <p:cNvSpPr txBox="1">
            <a:spLocks noChangeArrowheads="1"/>
          </p:cNvSpPr>
          <p:nvPr/>
        </p:nvSpPr>
        <p:spPr bwMode="auto">
          <a:xfrm>
            <a:off x="395288" y="38084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EBP</a:t>
            </a:r>
          </a:p>
        </p:txBody>
      </p:sp>
      <p:sp>
        <p:nvSpPr>
          <p:cNvPr id="100" name="Text Box 50"/>
          <p:cNvSpPr txBox="1">
            <a:spLocks noChangeArrowheads="1"/>
          </p:cNvSpPr>
          <p:nvPr/>
        </p:nvSpPr>
        <p:spPr bwMode="auto">
          <a:xfrm>
            <a:off x="1403350" y="26558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01" name="Line 51"/>
          <p:cNvSpPr>
            <a:spLocks noChangeShapeType="1"/>
          </p:cNvSpPr>
          <p:nvPr/>
        </p:nvSpPr>
        <p:spPr bwMode="auto">
          <a:xfrm>
            <a:off x="684213" y="416877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grpSp>
        <p:nvGrpSpPr>
          <p:cNvPr id="102" name="Group 52"/>
          <p:cNvGrpSpPr>
            <a:grpSpLocks/>
          </p:cNvGrpSpPr>
          <p:nvPr/>
        </p:nvGrpSpPr>
        <p:grpSpPr bwMode="auto">
          <a:xfrm>
            <a:off x="3194050" y="4673599"/>
            <a:ext cx="1449388" cy="1441450"/>
            <a:chOff x="2012" y="2841"/>
            <a:chExt cx="913" cy="908"/>
          </a:xfrm>
        </p:grpSpPr>
        <p:sp>
          <p:nvSpPr>
            <p:cNvPr id="103" name="Rectangle 53"/>
            <p:cNvSpPr>
              <a:spLocks noChangeArrowheads="1"/>
            </p:cNvSpPr>
            <p:nvPr/>
          </p:nvSpPr>
          <p:spPr bwMode="auto">
            <a:xfrm>
              <a:off x="2012" y="2841"/>
              <a:ext cx="8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defTabSz="914400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>
                  <a:solidFill>
                    <a:srgbClr val="000000"/>
                  </a:solidFill>
                  <a:cs typeface="Arial" panose="020B0604020202020204" pitchFamily="34" charset="0"/>
                </a:rPr>
                <a:t>task_struct</a:t>
              </a:r>
            </a:p>
          </p:txBody>
        </p:sp>
        <p:sp>
          <p:nvSpPr>
            <p:cNvPr id="104" name="Text Box 54"/>
            <p:cNvSpPr txBox="1">
              <a:spLocks noChangeArrowheads="1"/>
            </p:cNvSpPr>
            <p:nvPr/>
          </p:nvSpPr>
          <p:spPr bwMode="auto">
            <a:xfrm>
              <a:off x="2082" y="3173"/>
              <a:ext cx="8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 err="1">
                  <a:solidFill>
                    <a:srgbClr val="000000"/>
                  </a:solidFill>
                  <a:cs typeface="Arial" panose="020B0604020202020204" pitchFamily="34" charset="0"/>
                </a:rPr>
                <a:t>thread.eip</a:t>
              </a:r>
              <a:endParaRPr lang="en-US" altLang="en-US" sz="1600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5" name="Text Box 55"/>
            <p:cNvSpPr txBox="1">
              <a:spLocks noChangeArrowheads="1"/>
            </p:cNvSpPr>
            <p:nvPr/>
          </p:nvSpPr>
          <p:spPr bwMode="auto">
            <a:xfrm>
              <a:off x="2081" y="3355"/>
              <a:ext cx="7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 err="1">
                  <a:solidFill>
                    <a:srgbClr val="000000"/>
                  </a:solidFill>
                  <a:cs typeface="Arial" panose="020B0604020202020204" pitchFamily="34" charset="0"/>
                </a:rPr>
                <a:t>thread.esp</a:t>
              </a:r>
              <a:endParaRPr lang="en-US" altLang="en-US" sz="1600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6" name="Text Box 56"/>
            <p:cNvSpPr txBox="1">
              <a:spLocks noChangeArrowheads="1"/>
            </p:cNvSpPr>
            <p:nvPr/>
          </p:nvSpPr>
          <p:spPr bwMode="auto">
            <a:xfrm>
              <a:off x="2081" y="3536"/>
              <a:ext cx="84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rgbClr val="000000"/>
                  </a:solidFill>
                  <a:cs typeface="Arial" panose="020B0604020202020204" pitchFamily="34" charset="0"/>
                </a:rPr>
                <a:t>thread.esp0</a:t>
              </a:r>
            </a:p>
          </p:txBody>
        </p:sp>
      </p:grpSp>
      <p:sp>
        <p:nvSpPr>
          <p:cNvPr id="107" name="Line 57"/>
          <p:cNvSpPr>
            <a:spLocks noChangeShapeType="1"/>
          </p:cNvSpPr>
          <p:nvPr/>
        </p:nvSpPr>
        <p:spPr bwMode="auto">
          <a:xfrm flipH="1">
            <a:off x="685800" y="914400"/>
            <a:ext cx="4763" cy="5126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8" name="Line 58"/>
          <p:cNvSpPr>
            <a:spLocks noChangeShapeType="1"/>
          </p:cNvSpPr>
          <p:nvPr/>
        </p:nvSpPr>
        <p:spPr bwMode="auto">
          <a:xfrm>
            <a:off x="685800" y="914400"/>
            <a:ext cx="266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09" name="Text Box 60"/>
          <p:cNvSpPr txBox="1">
            <a:spLocks noChangeArrowheads="1"/>
          </p:cNvSpPr>
          <p:nvPr/>
        </p:nvSpPr>
        <p:spPr bwMode="auto">
          <a:xfrm>
            <a:off x="1438275" y="547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FF"/>
                </a:solidFill>
                <a:cs typeface="Arial" panose="020B0604020202020204" pitchFamily="34" charset="0"/>
              </a:rPr>
              <a:t>prev</a:t>
            </a:r>
          </a:p>
        </p:txBody>
      </p:sp>
      <p:grpSp>
        <p:nvGrpSpPr>
          <p:cNvPr id="110" name="Group 69"/>
          <p:cNvGrpSpPr>
            <a:grpSpLocks/>
          </p:cNvGrpSpPr>
          <p:nvPr/>
        </p:nvGrpSpPr>
        <p:grpSpPr bwMode="auto">
          <a:xfrm>
            <a:off x="152400" y="925513"/>
            <a:ext cx="990600" cy="5018087"/>
            <a:chOff x="96" y="583"/>
            <a:chExt cx="624" cy="3161"/>
          </a:xfrm>
        </p:grpSpPr>
        <p:sp>
          <p:nvSpPr>
            <p:cNvPr id="111" name="Line 63"/>
            <p:cNvSpPr>
              <a:spLocks noChangeShapeType="1"/>
            </p:cNvSpPr>
            <p:nvPr/>
          </p:nvSpPr>
          <p:spPr bwMode="auto">
            <a:xfrm>
              <a:off x="96" y="583"/>
              <a:ext cx="0" cy="31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grpSp>
          <p:nvGrpSpPr>
            <p:cNvPr id="112" name="Group 68"/>
            <p:cNvGrpSpPr>
              <a:grpSpLocks/>
            </p:cNvGrpSpPr>
            <p:nvPr/>
          </p:nvGrpSpPr>
          <p:grpSpPr bwMode="auto">
            <a:xfrm>
              <a:off x="96" y="583"/>
              <a:ext cx="624" cy="3161"/>
              <a:chOff x="96" y="583"/>
              <a:chExt cx="624" cy="3161"/>
            </a:xfrm>
          </p:grpSpPr>
          <p:sp>
            <p:nvSpPr>
              <p:cNvPr id="113" name="Line 62"/>
              <p:cNvSpPr>
                <a:spLocks noChangeShapeType="1"/>
              </p:cNvSpPr>
              <p:nvPr/>
            </p:nvSpPr>
            <p:spPr bwMode="auto">
              <a:xfrm flipV="1">
                <a:off x="96" y="583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14" name="Line 64"/>
              <p:cNvSpPr>
                <a:spLocks noChangeShapeType="1"/>
              </p:cNvSpPr>
              <p:nvPr/>
            </p:nvSpPr>
            <p:spPr bwMode="auto">
              <a:xfrm>
                <a:off x="96" y="3744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5" name="Text Box 65"/>
          <p:cNvSpPr txBox="1">
            <a:spLocks noChangeArrowheads="1"/>
          </p:cNvSpPr>
          <p:nvPr/>
        </p:nvSpPr>
        <p:spPr bwMode="auto">
          <a:xfrm>
            <a:off x="1371600" y="8524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grpSp>
        <p:nvGrpSpPr>
          <p:cNvPr id="116" name="Group 67"/>
          <p:cNvGrpSpPr>
            <a:grpSpLocks/>
          </p:cNvGrpSpPr>
          <p:nvPr/>
        </p:nvGrpSpPr>
        <p:grpSpPr bwMode="auto">
          <a:xfrm>
            <a:off x="381000" y="3952875"/>
            <a:ext cx="762000" cy="1762125"/>
            <a:chOff x="240" y="2490"/>
            <a:chExt cx="480" cy="1110"/>
          </a:xfrm>
        </p:grpSpPr>
        <p:sp>
          <p:nvSpPr>
            <p:cNvPr id="117" name="Line 9"/>
            <p:cNvSpPr>
              <a:spLocks noChangeShapeType="1"/>
            </p:cNvSpPr>
            <p:nvPr/>
          </p:nvSpPr>
          <p:spPr bwMode="auto">
            <a:xfrm flipV="1">
              <a:off x="240" y="2490"/>
              <a:ext cx="18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18" name="Line 10"/>
            <p:cNvSpPr>
              <a:spLocks noChangeShapeType="1"/>
            </p:cNvSpPr>
            <p:nvPr/>
          </p:nvSpPr>
          <p:spPr bwMode="auto">
            <a:xfrm>
              <a:off x="240" y="2490"/>
              <a:ext cx="0" cy="111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19" name="Line 66"/>
            <p:cNvSpPr>
              <a:spLocks noChangeShapeType="1"/>
            </p:cNvSpPr>
            <p:nvPr/>
          </p:nvSpPr>
          <p:spPr bwMode="auto">
            <a:xfrm>
              <a:off x="240" y="3600"/>
              <a:ext cx="4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611259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105" name="Text Box 2"/>
          <p:cNvSpPr txBox="1">
            <a:spLocks noChangeArrowheads="1"/>
          </p:cNvSpPr>
          <p:nvPr/>
        </p:nvSpPr>
        <p:spPr bwMode="auto">
          <a:xfrm>
            <a:off x="6638925" y="547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FF"/>
                </a:solidFill>
                <a:cs typeface="Arial" panose="020B0604020202020204" pitchFamily="34" charset="0"/>
              </a:rPr>
              <a:t>next</a:t>
            </a:r>
          </a:p>
        </p:txBody>
      </p:sp>
      <p:grpSp>
        <p:nvGrpSpPr>
          <p:cNvPr id="106" name="Group 3"/>
          <p:cNvGrpSpPr>
            <a:grpSpLocks/>
          </p:cNvGrpSpPr>
          <p:nvPr/>
        </p:nvGrpSpPr>
        <p:grpSpPr bwMode="auto">
          <a:xfrm>
            <a:off x="4273550" y="2344738"/>
            <a:ext cx="874713" cy="863600"/>
            <a:chOff x="2472" y="3249"/>
            <a:chExt cx="1089" cy="544"/>
          </a:xfrm>
        </p:grpSpPr>
        <p:sp>
          <p:nvSpPr>
            <p:cNvPr id="107" name="Rectangle 4"/>
            <p:cNvSpPr>
              <a:spLocks noChangeArrowheads="1"/>
            </p:cNvSpPr>
            <p:nvPr/>
          </p:nvSpPr>
          <p:spPr bwMode="auto">
            <a:xfrm>
              <a:off x="2472" y="3249"/>
              <a:ext cx="1089" cy="544"/>
            </a:xfrm>
            <a:prstGeom prst="rect">
              <a:avLst/>
            </a:prstGeom>
            <a:solidFill>
              <a:srgbClr val="38F519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08" name="Line 5"/>
            <p:cNvSpPr>
              <a:spLocks noChangeShapeType="1"/>
            </p:cNvSpPr>
            <p:nvPr/>
          </p:nvSpPr>
          <p:spPr bwMode="auto">
            <a:xfrm>
              <a:off x="2472" y="3612"/>
              <a:ext cx="1089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09" name="Line 6"/>
            <p:cNvSpPr>
              <a:spLocks noChangeShapeType="1"/>
            </p:cNvSpPr>
            <p:nvPr/>
          </p:nvSpPr>
          <p:spPr bwMode="auto">
            <a:xfrm flipV="1">
              <a:off x="2472" y="3430"/>
              <a:ext cx="1089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10" name="Rectangle 7"/>
          <p:cNvSpPr>
            <a:spLocks noChangeArrowheads="1"/>
          </p:cNvSpPr>
          <p:nvPr/>
        </p:nvSpPr>
        <p:spPr bwMode="auto">
          <a:xfrm>
            <a:off x="4379913" y="2032000"/>
            <a:ext cx="984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00"/>
                </a:solidFill>
                <a:cs typeface="Arial" panose="020B0604020202020204" pitchFamily="34" charset="0"/>
              </a:rPr>
              <a:t>TSS</a:t>
            </a:r>
          </a:p>
        </p:txBody>
      </p:sp>
      <p:sp>
        <p:nvSpPr>
          <p:cNvPr id="111" name="Text Box 8"/>
          <p:cNvSpPr txBox="1">
            <a:spLocks noChangeArrowheads="1"/>
          </p:cNvSpPr>
          <p:nvPr/>
        </p:nvSpPr>
        <p:spPr bwMode="auto">
          <a:xfrm>
            <a:off x="5076825" y="2584450"/>
            <a:ext cx="1071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cs typeface="Arial" panose="020B0604020202020204" pitchFamily="34" charset="0"/>
              </a:rPr>
              <a:t>tss-&gt;esp0</a:t>
            </a:r>
          </a:p>
        </p:txBody>
      </p:sp>
      <p:grpSp>
        <p:nvGrpSpPr>
          <p:cNvPr id="112" name="Group 9"/>
          <p:cNvGrpSpPr>
            <a:grpSpLocks/>
          </p:cNvGrpSpPr>
          <p:nvPr/>
        </p:nvGrpSpPr>
        <p:grpSpPr bwMode="auto">
          <a:xfrm>
            <a:off x="3352800" y="925513"/>
            <a:ext cx="1290638" cy="1803400"/>
            <a:chOff x="2154" y="164"/>
            <a:chExt cx="817" cy="3357"/>
          </a:xfrm>
        </p:grpSpPr>
        <p:sp>
          <p:nvSpPr>
            <p:cNvPr id="113" name="Line 10"/>
            <p:cNvSpPr>
              <a:spLocks noChangeShapeType="1"/>
            </p:cNvSpPr>
            <p:nvPr/>
          </p:nvSpPr>
          <p:spPr bwMode="auto">
            <a:xfrm flipV="1">
              <a:off x="2971" y="164"/>
              <a:ext cx="0" cy="335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14" name="Line 11"/>
            <p:cNvSpPr>
              <a:spLocks noChangeShapeType="1"/>
            </p:cNvSpPr>
            <p:nvPr/>
          </p:nvSpPr>
          <p:spPr bwMode="auto">
            <a:xfrm flipH="1">
              <a:off x="2154" y="164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15" name="Text Box 12"/>
          <p:cNvSpPr txBox="1">
            <a:spLocks noChangeArrowheads="1"/>
          </p:cNvSpPr>
          <p:nvPr/>
        </p:nvSpPr>
        <p:spPr bwMode="auto">
          <a:xfrm>
            <a:off x="971550" y="188913"/>
            <a:ext cx="7704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#5 – switch_to:</a:t>
            </a:r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load next-&gt;thread.esp into esp</a:t>
            </a:r>
          </a:p>
        </p:txBody>
      </p:sp>
      <p:sp>
        <p:nvSpPr>
          <p:cNvPr id="116" name="Text Box 17"/>
          <p:cNvSpPr txBox="1">
            <a:spLocks noChangeArrowheads="1"/>
          </p:cNvSpPr>
          <p:nvPr/>
        </p:nvSpPr>
        <p:spPr bwMode="auto">
          <a:xfrm>
            <a:off x="1371600" y="547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FF"/>
                </a:solidFill>
                <a:cs typeface="Arial" panose="020B0604020202020204" pitchFamily="34" charset="0"/>
              </a:rPr>
              <a:t>prev</a:t>
            </a:r>
          </a:p>
        </p:txBody>
      </p:sp>
      <p:sp>
        <p:nvSpPr>
          <p:cNvPr id="117" name="Rectangle 18"/>
          <p:cNvSpPr>
            <a:spLocks noChangeArrowheads="1"/>
          </p:cNvSpPr>
          <p:nvPr/>
        </p:nvSpPr>
        <p:spPr bwMode="auto">
          <a:xfrm>
            <a:off x="685800" y="925513"/>
            <a:ext cx="2662238" cy="3746500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8" name="Rectangle 19"/>
          <p:cNvSpPr>
            <a:spLocks noChangeArrowheads="1"/>
          </p:cNvSpPr>
          <p:nvPr/>
        </p:nvSpPr>
        <p:spPr bwMode="auto">
          <a:xfrm>
            <a:off x="684213" y="4889500"/>
            <a:ext cx="2665412" cy="15113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9" name="Line 20"/>
          <p:cNvSpPr>
            <a:spLocks noChangeShapeType="1"/>
          </p:cNvSpPr>
          <p:nvPr/>
        </p:nvSpPr>
        <p:spPr bwMode="auto">
          <a:xfrm>
            <a:off x="712788" y="2717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0" name="Line 21"/>
          <p:cNvSpPr>
            <a:spLocks noChangeShapeType="1"/>
          </p:cNvSpPr>
          <p:nvPr/>
        </p:nvSpPr>
        <p:spPr bwMode="auto">
          <a:xfrm>
            <a:off x="712788" y="307657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1" name="Line 22"/>
          <p:cNvSpPr>
            <a:spLocks noChangeShapeType="1"/>
          </p:cNvSpPr>
          <p:nvPr/>
        </p:nvSpPr>
        <p:spPr bwMode="auto">
          <a:xfrm>
            <a:off x="723900" y="3797300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2" name="Line 24"/>
          <p:cNvSpPr>
            <a:spLocks noChangeShapeType="1"/>
          </p:cNvSpPr>
          <p:nvPr/>
        </p:nvSpPr>
        <p:spPr bwMode="auto">
          <a:xfrm>
            <a:off x="712788" y="199707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3" name="Line 25"/>
          <p:cNvSpPr>
            <a:spLocks noChangeShapeType="1"/>
          </p:cNvSpPr>
          <p:nvPr/>
        </p:nvSpPr>
        <p:spPr bwMode="auto">
          <a:xfrm>
            <a:off x="712788" y="2357438"/>
            <a:ext cx="2635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4" name="Line 26"/>
          <p:cNvSpPr>
            <a:spLocks noChangeShapeType="1"/>
          </p:cNvSpPr>
          <p:nvPr/>
        </p:nvSpPr>
        <p:spPr bwMode="auto">
          <a:xfrm flipH="1">
            <a:off x="3348038" y="925513"/>
            <a:ext cx="4762" cy="511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5" name="Text Box 27"/>
          <p:cNvSpPr txBox="1">
            <a:spLocks noChangeArrowheads="1"/>
          </p:cNvSpPr>
          <p:nvPr/>
        </p:nvSpPr>
        <p:spPr bwMode="auto">
          <a:xfrm>
            <a:off x="804863" y="1289050"/>
            <a:ext cx="26876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Schedule() saved EAX, ECX, EDX</a:t>
            </a:r>
          </a:p>
        </p:txBody>
      </p:sp>
      <p:sp>
        <p:nvSpPr>
          <p:cNvPr id="126" name="Line 28"/>
          <p:cNvSpPr>
            <a:spLocks noChangeShapeType="1"/>
          </p:cNvSpPr>
          <p:nvPr/>
        </p:nvSpPr>
        <p:spPr bwMode="auto">
          <a:xfrm>
            <a:off x="684213" y="451802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7" name="Text Box 29"/>
          <p:cNvSpPr txBox="1">
            <a:spLocks noChangeArrowheads="1"/>
          </p:cNvSpPr>
          <p:nvPr/>
        </p:nvSpPr>
        <p:spPr bwMode="auto">
          <a:xfrm>
            <a:off x="539750" y="235743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Old (schedule’s()) EBP </a:t>
            </a:r>
          </a:p>
        </p:txBody>
      </p:sp>
      <p:sp>
        <p:nvSpPr>
          <p:cNvPr id="128" name="Text Box 30"/>
          <p:cNvSpPr txBox="1">
            <a:spLocks noChangeArrowheads="1"/>
          </p:cNvSpPr>
          <p:nvPr/>
        </p:nvSpPr>
        <p:spPr bwMode="auto">
          <a:xfrm>
            <a:off x="539750" y="16367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Arguments to contex_switch()</a:t>
            </a:r>
          </a:p>
        </p:txBody>
      </p:sp>
      <p:sp>
        <p:nvSpPr>
          <p:cNvPr id="129" name="Text Box 31"/>
          <p:cNvSpPr txBox="1">
            <a:spLocks noChangeArrowheads="1"/>
          </p:cNvSpPr>
          <p:nvPr/>
        </p:nvSpPr>
        <p:spPr bwMode="auto">
          <a:xfrm>
            <a:off x="539750" y="1997075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Return address to schedule() </a:t>
            </a:r>
          </a:p>
        </p:txBody>
      </p:sp>
      <p:sp>
        <p:nvSpPr>
          <p:cNvPr id="130" name="Line 32"/>
          <p:cNvSpPr>
            <a:spLocks noChangeShapeType="1"/>
          </p:cNvSpPr>
          <p:nvPr/>
        </p:nvSpPr>
        <p:spPr bwMode="auto">
          <a:xfrm>
            <a:off x="723900" y="1636713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31" name="Line 33"/>
          <p:cNvSpPr>
            <a:spLocks noChangeShapeType="1"/>
          </p:cNvSpPr>
          <p:nvPr/>
        </p:nvSpPr>
        <p:spPr bwMode="auto">
          <a:xfrm>
            <a:off x="723900" y="3436938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2" name="Line 34"/>
          <p:cNvSpPr>
            <a:spLocks noChangeShapeType="1"/>
          </p:cNvSpPr>
          <p:nvPr/>
        </p:nvSpPr>
        <p:spPr bwMode="auto">
          <a:xfrm>
            <a:off x="723900" y="1277938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33" name="Line 35"/>
          <p:cNvSpPr>
            <a:spLocks noChangeShapeType="1"/>
          </p:cNvSpPr>
          <p:nvPr/>
        </p:nvSpPr>
        <p:spPr bwMode="auto">
          <a:xfrm>
            <a:off x="712788" y="6400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4" name="Line 36"/>
          <p:cNvSpPr>
            <a:spLocks noChangeShapeType="1"/>
          </p:cNvSpPr>
          <p:nvPr/>
        </p:nvSpPr>
        <p:spPr bwMode="auto">
          <a:xfrm>
            <a:off x="712788" y="61134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5" name="Line 37"/>
          <p:cNvSpPr>
            <a:spLocks noChangeShapeType="1"/>
          </p:cNvSpPr>
          <p:nvPr/>
        </p:nvSpPr>
        <p:spPr bwMode="auto">
          <a:xfrm>
            <a:off x="712788" y="582612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6" name="Line 38"/>
          <p:cNvSpPr>
            <a:spLocks noChangeShapeType="1"/>
          </p:cNvSpPr>
          <p:nvPr/>
        </p:nvSpPr>
        <p:spPr bwMode="auto">
          <a:xfrm>
            <a:off x="712788" y="55372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7" name="Line 39"/>
          <p:cNvSpPr>
            <a:spLocks noChangeShapeType="1"/>
          </p:cNvSpPr>
          <p:nvPr/>
        </p:nvSpPr>
        <p:spPr bwMode="auto">
          <a:xfrm>
            <a:off x="712788" y="52498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8" name="Text Box 44"/>
          <p:cNvSpPr txBox="1">
            <a:spLocks noChangeArrowheads="1"/>
          </p:cNvSpPr>
          <p:nvPr/>
        </p:nvSpPr>
        <p:spPr bwMode="auto">
          <a:xfrm>
            <a:off x="395288" y="3448050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EDI</a:t>
            </a:r>
          </a:p>
        </p:txBody>
      </p:sp>
      <p:sp>
        <p:nvSpPr>
          <p:cNvPr id="139" name="Text Box 45"/>
          <p:cNvSpPr txBox="1">
            <a:spLocks noChangeArrowheads="1"/>
          </p:cNvSpPr>
          <p:nvPr/>
        </p:nvSpPr>
        <p:spPr bwMode="auto">
          <a:xfrm>
            <a:off x="395288" y="308768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ESI</a:t>
            </a:r>
          </a:p>
        </p:txBody>
      </p:sp>
      <p:sp>
        <p:nvSpPr>
          <p:cNvPr id="140" name="Text Box 46"/>
          <p:cNvSpPr txBox="1">
            <a:spLocks noChangeArrowheads="1"/>
          </p:cNvSpPr>
          <p:nvPr/>
        </p:nvSpPr>
        <p:spPr bwMode="auto">
          <a:xfrm>
            <a:off x="395288" y="38084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EBP</a:t>
            </a:r>
          </a:p>
        </p:txBody>
      </p:sp>
      <p:sp>
        <p:nvSpPr>
          <p:cNvPr id="141" name="Text Box 47"/>
          <p:cNvSpPr txBox="1">
            <a:spLocks noChangeArrowheads="1"/>
          </p:cNvSpPr>
          <p:nvPr/>
        </p:nvSpPr>
        <p:spPr bwMode="auto">
          <a:xfrm>
            <a:off x="1403350" y="26558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42" name="Line 48"/>
          <p:cNvSpPr>
            <a:spLocks noChangeShapeType="1"/>
          </p:cNvSpPr>
          <p:nvPr/>
        </p:nvSpPr>
        <p:spPr bwMode="auto">
          <a:xfrm>
            <a:off x="684213" y="416877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grpSp>
        <p:nvGrpSpPr>
          <p:cNvPr id="143" name="Group 49"/>
          <p:cNvGrpSpPr>
            <a:grpSpLocks/>
          </p:cNvGrpSpPr>
          <p:nvPr/>
        </p:nvGrpSpPr>
        <p:grpSpPr bwMode="auto">
          <a:xfrm>
            <a:off x="3194050" y="4673599"/>
            <a:ext cx="1414463" cy="1441450"/>
            <a:chOff x="2012" y="2841"/>
            <a:chExt cx="891" cy="908"/>
          </a:xfrm>
        </p:grpSpPr>
        <p:sp>
          <p:nvSpPr>
            <p:cNvPr id="144" name="Rectangle 50"/>
            <p:cNvSpPr>
              <a:spLocks noChangeArrowheads="1"/>
            </p:cNvSpPr>
            <p:nvPr/>
          </p:nvSpPr>
          <p:spPr bwMode="auto">
            <a:xfrm>
              <a:off x="2012" y="2841"/>
              <a:ext cx="8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defTabSz="914400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>
                  <a:solidFill>
                    <a:srgbClr val="000000"/>
                  </a:solidFill>
                  <a:cs typeface="Arial" panose="020B0604020202020204" pitchFamily="34" charset="0"/>
                </a:rPr>
                <a:t>task_struct</a:t>
              </a:r>
            </a:p>
          </p:txBody>
        </p:sp>
        <p:sp>
          <p:nvSpPr>
            <p:cNvPr id="145" name="Text Box 51"/>
            <p:cNvSpPr txBox="1">
              <a:spLocks noChangeArrowheads="1"/>
            </p:cNvSpPr>
            <p:nvPr/>
          </p:nvSpPr>
          <p:spPr bwMode="auto">
            <a:xfrm>
              <a:off x="2082" y="3173"/>
              <a:ext cx="8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 err="1">
                  <a:solidFill>
                    <a:srgbClr val="000000"/>
                  </a:solidFill>
                  <a:cs typeface="Arial" panose="020B0604020202020204" pitchFamily="34" charset="0"/>
                </a:rPr>
                <a:t>thread.eip</a:t>
              </a:r>
              <a:endParaRPr lang="en-US" altLang="en-US" sz="1600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6" name="Text Box 52"/>
            <p:cNvSpPr txBox="1">
              <a:spLocks noChangeArrowheads="1"/>
            </p:cNvSpPr>
            <p:nvPr/>
          </p:nvSpPr>
          <p:spPr bwMode="auto">
            <a:xfrm>
              <a:off x="2081" y="3355"/>
              <a:ext cx="7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cs typeface="Arial" panose="020B0604020202020204" pitchFamily="34" charset="0"/>
                </a:rPr>
                <a:t>thread.esp</a:t>
              </a:r>
            </a:p>
          </p:txBody>
        </p:sp>
        <p:sp>
          <p:nvSpPr>
            <p:cNvPr id="147" name="Text Box 53"/>
            <p:cNvSpPr txBox="1">
              <a:spLocks noChangeArrowheads="1"/>
            </p:cNvSpPr>
            <p:nvPr/>
          </p:nvSpPr>
          <p:spPr bwMode="auto">
            <a:xfrm>
              <a:off x="2081" y="3536"/>
              <a:ext cx="82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rgbClr val="000000"/>
                  </a:solidFill>
                  <a:cs typeface="Arial" panose="020B0604020202020204" pitchFamily="34" charset="0"/>
                </a:rPr>
                <a:t>thread.esp0</a:t>
              </a:r>
            </a:p>
          </p:txBody>
        </p:sp>
      </p:grpSp>
      <p:sp>
        <p:nvSpPr>
          <p:cNvPr id="148" name="Rectangle 54"/>
          <p:cNvSpPr>
            <a:spLocks noChangeArrowheads="1"/>
          </p:cNvSpPr>
          <p:nvPr/>
        </p:nvSpPr>
        <p:spPr bwMode="auto">
          <a:xfrm>
            <a:off x="6018213" y="914400"/>
            <a:ext cx="2668587" cy="3757613"/>
          </a:xfrm>
          <a:prstGeom prst="rect">
            <a:avLst/>
          </a:prstGeom>
          <a:solidFill>
            <a:srgbClr val="F3F7A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9" name="Rectangle 55"/>
          <p:cNvSpPr>
            <a:spLocks noChangeArrowheads="1"/>
          </p:cNvSpPr>
          <p:nvPr/>
        </p:nvSpPr>
        <p:spPr bwMode="auto">
          <a:xfrm>
            <a:off x="5989638" y="4889500"/>
            <a:ext cx="2665412" cy="15113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0" name="Line 56"/>
          <p:cNvSpPr>
            <a:spLocks noChangeShapeType="1"/>
          </p:cNvSpPr>
          <p:nvPr/>
        </p:nvSpPr>
        <p:spPr bwMode="auto">
          <a:xfrm>
            <a:off x="6018213" y="2717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1" name="Line 57"/>
          <p:cNvSpPr>
            <a:spLocks noChangeShapeType="1"/>
          </p:cNvSpPr>
          <p:nvPr/>
        </p:nvSpPr>
        <p:spPr bwMode="auto">
          <a:xfrm>
            <a:off x="6018213" y="307657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2" name="Line 58"/>
          <p:cNvSpPr>
            <a:spLocks noChangeShapeType="1"/>
          </p:cNvSpPr>
          <p:nvPr/>
        </p:nvSpPr>
        <p:spPr bwMode="auto">
          <a:xfrm>
            <a:off x="6029325" y="3797300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3" name="Line 59"/>
          <p:cNvSpPr>
            <a:spLocks noChangeShapeType="1"/>
          </p:cNvSpPr>
          <p:nvPr/>
        </p:nvSpPr>
        <p:spPr bwMode="auto">
          <a:xfrm flipH="1">
            <a:off x="5989638" y="914400"/>
            <a:ext cx="30162" cy="5126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4" name="Line 60"/>
          <p:cNvSpPr>
            <a:spLocks noChangeShapeType="1"/>
          </p:cNvSpPr>
          <p:nvPr/>
        </p:nvSpPr>
        <p:spPr bwMode="auto">
          <a:xfrm>
            <a:off x="6018213" y="199707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5" name="Line 61"/>
          <p:cNvSpPr>
            <a:spLocks noChangeShapeType="1"/>
          </p:cNvSpPr>
          <p:nvPr/>
        </p:nvSpPr>
        <p:spPr bwMode="auto">
          <a:xfrm>
            <a:off x="6018213" y="2357438"/>
            <a:ext cx="2635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6" name="Text Box 63"/>
          <p:cNvSpPr txBox="1">
            <a:spLocks noChangeArrowheads="1"/>
          </p:cNvSpPr>
          <p:nvPr/>
        </p:nvSpPr>
        <p:spPr bwMode="auto">
          <a:xfrm>
            <a:off x="6110288" y="1289050"/>
            <a:ext cx="26876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Schedule() saved EAX, ECX, EDX</a:t>
            </a:r>
          </a:p>
        </p:txBody>
      </p:sp>
      <p:sp>
        <p:nvSpPr>
          <p:cNvPr id="157" name="Line 64"/>
          <p:cNvSpPr>
            <a:spLocks noChangeShapeType="1"/>
          </p:cNvSpPr>
          <p:nvPr/>
        </p:nvSpPr>
        <p:spPr bwMode="auto">
          <a:xfrm>
            <a:off x="5989638" y="451802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8" name="Text Box 65"/>
          <p:cNvSpPr txBox="1">
            <a:spLocks noChangeArrowheads="1"/>
          </p:cNvSpPr>
          <p:nvPr/>
        </p:nvSpPr>
        <p:spPr bwMode="auto">
          <a:xfrm>
            <a:off x="5845175" y="235743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Old (schedule’s()) EBP </a:t>
            </a:r>
          </a:p>
        </p:txBody>
      </p:sp>
      <p:sp>
        <p:nvSpPr>
          <p:cNvPr id="159" name="Text Box 66"/>
          <p:cNvSpPr txBox="1">
            <a:spLocks noChangeArrowheads="1"/>
          </p:cNvSpPr>
          <p:nvPr/>
        </p:nvSpPr>
        <p:spPr bwMode="auto">
          <a:xfrm>
            <a:off x="5845175" y="16367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Arguments to contex_switch()</a:t>
            </a:r>
          </a:p>
        </p:txBody>
      </p:sp>
      <p:sp>
        <p:nvSpPr>
          <p:cNvPr id="160" name="Text Box 67"/>
          <p:cNvSpPr txBox="1">
            <a:spLocks noChangeArrowheads="1"/>
          </p:cNvSpPr>
          <p:nvPr/>
        </p:nvSpPr>
        <p:spPr bwMode="auto">
          <a:xfrm>
            <a:off x="5845175" y="1997075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Return address to schedule() </a:t>
            </a:r>
          </a:p>
        </p:txBody>
      </p:sp>
      <p:sp>
        <p:nvSpPr>
          <p:cNvPr id="161" name="Line 68"/>
          <p:cNvSpPr>
            <a:spLocks noChangeShapeType="1"/>
          </p:cNvSpPr>
          <p:nvPr/>
        </p:nvSpPr>
        <p:spPr bwMode="auto">
          <a:xfrm>
            <a:off x="6029325" y="1636713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62" name="Line 69"/>
          <p:cNvSpPr>
            <a:spLocks noChangeShapeType="1"/>
          </p:cNvSpPr>
          <p:nvPr/>
        </p:nvSpPr>
        <p:spPr bwMode="auto">
          <a:xfrm>
            <a:off x="6029325" y="3436938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3" name="Line 70"/>
          <p:cNvSpPr>
            <a:spLocks noChangeShapeType="1"/>
          </p:cNvSpPr>
          <p:nvPr/>
        </p:nvSpPr>
        <p:spPr bwMode="auto">
          <a:xfrm>
            <a:off x="6029325" y="1277938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64" name="Line 71"/>
          <p:cNvSpPr>
            <a:spLocks noChangeShapeType="1"/>
          </p:cNvSpPr>
          <p:nvPr/>
        </p:nvSpPr>
        <p:spPr bwMode="auto">
          <a:xfrm>
            <a:off x="6018213" y="6400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5" name="Line 72"/>
          <p:cNvSpPr>
            <a:spLocks noChangeShapeType="1"/>
          </p:cNvSpPr>
          <p:nvPr/>
        </p:nvSpPr>
        <p:spPr bwMode="auto">
          <a:xfrm>
            <a:off x="6018213" y="61134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6" name="Line 73"/>
          <p:cNvSpPr>
            <a:spLocks noChangeShapeType="1"/>
          </p:cNvSpPr>
          <p:nvPr/>
        </p:nvSpPr>
        <p:spPr bwMode="auto">
          <a:xfrm>
            <a:off x="6018213" y="582612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7" name="Line 74"/>
          <p:cNvSpPr>
            <a:spLocks noChangeShapeType="1"/>
          </p:cNvSpPr>
          <p:nvPr/>
        </p:nvSpPr>
        <p:spPr bwMode="auto">
          <a:xfrm>
            <a:off x="6018213" y="55372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8" name="Line 75"/>
          <p:cNvSpPr>
            <a:spLocks noChangeShapeType="1"/>
          </p:cNvSpPr>
          <p:nvPr/>
        </p:nvSpPr>
        <p:spPr bwMode="auto">
          <a:xfrm>
            <a:off x="6018213" y="52498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pSp>
        <p:nvGrpSpPr>
          <p:cNvPr id="169" name="Group 110"/>
          <p:cNvGrpSpPr>
            <a:grpSpLocks/>
          </p:cNvGrpSpPr>
          <p:nvPr/>
        </p:nvGrpSpPr>
        <p:grpSpPr bwMode="auto">
          <a:xfrm>
            <a:off x="8153400" y="914400"/>
            <a:ext cx="838200" cy="5029200"/>
            <a:chOff x="5136" y="576"/>
            <a:chExt cx="528" cy="3168"/>
          </a:xfrm>
        </p:grpSpPr>
        <p:sp>
          <p:nvSpPr>
            <p:cNvPr id="170" name="Line 77"/>
            <p:cNvSpPr>
              <a:spLocks noChangeShapeType="1"/>
            </p:cNvSpPr>
            <p:nvPr/>
          </p:nvSpPr>
          <p:spPr bwMode="auto">
            <a:xfrm flipH="1" flipV="1">
              <a:off x="5472" y="576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71" name="Line 78"/>
            <p:cNvSpPr>
              <a:spLocks noChangeShapeType="1"/>
            </p:cNvSpPr>
            <p:nvPr/>
          </p:nvSpPr>
          <p:spPr bwMode="auto">
            <a:xfrm flipH="1">
              <a:off x="5664" y="576"/>
              <a:ext cx="0" cy="31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72" name="Line 79"/>
            <p:cNvSpPr>
              <a:spLocks noChangeShapeType="1"/>
            </p:cNvSpPr>
            <p:nvPr/>
          </p:nvSpPr>
          <p:spPr bwMode="auto">
            <a:xfrm flipH="1">
              <a:off x="5136" y="3744"/>
              <a:ext cx="52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73" name="Text Box 80"/>
          <p:cNvSpPr txBox="1">
            <a:spLocks noChangeArrowheads="1"/>
          </p:cNvSpPr>
          <p:nvPr/>
        </p:nvSpPr>
        <p:spPr bwMode="auto">
          <a:xfrm>
            <a:off x="5700713" y="3448050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EDI</a:t>
            </a:r>
          </a:p>
        </p:txBody>
      </p:sp>
      <p:sp>
        <p:nvSpPr>
          <p:cNvPr id="174" name="Text Box 81"/>
          <p:cNvSpPr txBox="1">
            <a:spLocks noChangeArrowheads="1"/>
          </p:cNvSpPr>
          <p:nvPr/>
        </p:nvSpPr>
        <p:spPr bwMode="auto">
          <a:xfrm>
            <a:off x="5700713" y="308768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ESI</a:t>
            </a:r>
          </a:p>
        </p:txBody>
      </p:sp>
      <p:sp>
        <p:nvSpPr>
          <p:cNvPr id="175" name="Text Box 82"/>
          <p:cNvSpPr txBox="1">
            <a:spLocks noChangeArrowheads="1"/>
          </p:cNvSpPr>
          <p:nvPr/>
        </p:nvSpPr>
        <p:spPr bwMode="auto">
          <a:xfrm>
            <a:off x="5700713" y="38084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EBP</a:t>
            </a:r>
          </a:p>
        </p:txBody>
      </p:sp>
      <p:sp>
        <p:nvSpPr>
          <p:cNvPr id="176" name="Text Box 83"/>
          <p:cNvSpPr txBox="1">
            <a:spLocks noChangeArrowheads="1"/>
          </p:cNvSpPr>
          <p:nvPr/>
        </p:nvSpPr>
        <p:spPr bwMode="auto">
          <a:xfrm>
            <a:off x="6708775" y="26558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77" name="Line 84"/>
          <p:cNvSpPr>
            <a:spLocks noChangeShapeType="1"/>
          </p:cNvSpPr>
          <p:nvPr/>
        </p:nvSpPr>
        <p:spPr bwMode="auto">
          <a:xfrm>
            <a:off x="5989638" y="416877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8" name="Line 85"/>
          <p:cNvSpPr>
            <a:spLocks noChangeShapeType="1"/>
          </p:cNvSpPr>
          <p:nvPr/>
        </p:nvSpPr>
        <p:spPr bwMode="auto">
          <a:xfrm flipV="1">
            <a:off x="5149850" y="4017963"/>
            <a:ext cx="7905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9" name="Text Box 86"/>
          <p:cNvSpPr txBox="1">
            <a:spLocks noChangeArrowheads="1"/>
          </p:cNvSpPr>
          <p:nvPr/>
        </p:nvSpPr>
        <p:spPr bwMode="auto">
          <a:xfrm>
            <a:off x="5148263" y="3946525"/>
            <a:ext cx="72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esp</a:t>
            </a:r>
          </a:p>
        </p:txBody>
      </p:sp>
      <p:sp>
        <p:nvSpPr>
          <p:cNvPr id="180" name="Text Box 87"/>
          <p:cNvSpPr txBox="1">
            <a:spLocks noChangeArrowheads="1"/>
          </p:cNvSpPr>
          <p:nvPr/>
        </p:nvSpPr>
        <p:spPr bwMode="auto">
          <a:xfrm>
            <a:off x="6805613" y="5248275"/>
            <a:ext cx="688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$1f</a:t>
            </a:r>
          </a:p>
        </p:txBody>
      </p:sp>
      <p:sp>
        <p:nvSpPr>
          <p:cNvPr id="181" name="Text Box 88"/>
          <p:cNvSpPr txBox="1">
            <a:spLocks noChangeArrowheads="1"/>
          </p:cNvSpPr>
          <p:nvPr/>
        </p:nvSpPr>
        <p:spPr bwMode="auto">
          <a:xfrm>
            <a:off x="4790410" y="5200650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thread.eip</a:t>
            </a:r>
            <a:endParaRPr lang="en-US" altLang="en-US" sz="16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82" name="Text Box 89"/>
          <p:cNvSpPr txBox="1">
            <a:spLocks noChangeArrowheads="1"/>
          </p:cNvSpPr>
          <p:nvPr/>
        </p:nvSpPr>
        <p:spPr bwMode="auto">
          <a:xfrm>
            <a:off x="4787900" y="5489575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thread.esp</a:t>
            </a:r>
          </a:p>
        </p:txBody>
      </p:sp>
      <p:sp>
        <p:nvSpPr>
          <p:cNvPr id="183" name="Text Box 90"/>
          <p:cNvSpPr txBox="1">
            <a:spLocks noChangeArrowheads="1"/>
          </p:cNvSpPr>
          <p:nvPr/>
        </p:nvSpPr>
        <p:spPr bwMode="auto">
          <a:xfrm>
            <a:off x="4787900" y="5776913"/>
            <a:ext cx="13223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thread.esp0</a:t>
            </a:r>
          </a:p>
        </p:txBody>
      </p:sp>
      <p:sp>
        <p:nvSpPr>
          <p:cNvPr id="184" name="Rectangle 91"/>
          <p:cNvSpPr>
            <a:spLocks noChangeArrowheads="1"/>
          </p:cNvSpPr>
          <p:nvPr/>
        </p:nvSpPr>
        <p:spPr bwMode="auto">
          <a:xfrm>
            <a:off x="4633913" y="4673600"/>
            <a:ext cx="1377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00"/>
                </a:solidFill>
                <a:cs typeface="Arial" panose="020B0604020202020204" pitchFamily="34" charset="0"/>
              </a:rPr>
              <a:t>task_struct</a:t>
            </a:r>
          </a:p>
        </p:txBody>
      </p:sp>
      <p:sp>
        <p:nvSpPr>
          <p:cNvPr id="185" name="Line 92"/>
          <p:cNvSpPr>
            <a:spLocks noChangeShapeType="1"/>
          </p:cNvSpPr>
          <p:nvPr/>
        </p:nvSpPr>
        <p:spPr bwMode="auto">
          <a:xfrm>
            <a:off x="728663" y="925513"/>
            <a:ext cx="26241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86" name="Line 93"/>
          <p:cNvSpPr>
            <a:spLocks noChangeShapeType="1"/>
          </p:cNvSpPr>
          <p:nvPr/>
        </p:nvSpPr>
        <p:spPr bwMode="auto">
          <a:xfrm flipH="1">
            <a:off x="681038" y="925513"/>
            <a:ext cx="4762" cy="511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87" name="Line 94"/>
          <p:cNvSpPr>
            <a:spLocks noChangeShapeType="1"/>
          </p:cNvSpPr>
          <p:nvPr/>
        </p:nvSpPr>
        <p:spPr bwMode="auto">
          <a:xfrm flipH="1">
            <a:off x="8656638" y="914400"/>
            <a:ext cx="30162" cy="5126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88" name="Line 95"/>
          <p:cNvSpPr>
            <a:spLocks noChangeShapeType="1"/>
          </p:cNvSpPr>
          <p:nvPr/>
        </p:nvSpPr>
        <p:spPr bwMode="auto">
          <a:xfrm>
            <a:off x="6019800" y="914400"/>
            <a:ext cx="266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89" name="Text Box 99"/>
          <p:cNvSpPr txBox="1">
            <a:spLocks noChangeArrowheads="1"/>
          </p:cNvSpPr>
          <p:nvPr/>
        </p:nvSpPr>
        <p:spPr bwMode="auto">
          <a:xfrm>
            <a:off x="1371600" y="849313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grpSp>
        <p:nvGrpSpPr>
          <p:cNvPr id="190" name="Group 101"/>
          <p:cNvGrpSpPr>
            <a:grpSpLocks/>
          </p:cNvGrpSpPr>
          <p:nvPr/>
        </p:nvGrpSpPr>
        <p:grpSpPr bwMode="auto">
          <a:xfrm>
            <a:off x="152400" y="925513"/>
            <a:ext cx="990600" cy="5018087"/>
            <a:chOff x="96" y="583"/>
            <a:chExt cx="624" cy="3161"/>
          </a:xfrm>
        </p:grpSpPr>
        <p:sp>
          <p:nvSpPr>
            <p:cNvPr id="191" name="Line 102"/>
            <p:cNvSpPr>
              <a:spLocks noChangeShapeType="1"/>
            </p:cNvSpPr>
            <p:nvPr/>
          </p:nvSpPr>
          <p:spPr bwMode="auto">
            <a:xfrm>
              <a:off x="96" y="583"/>
              <a:ext cx="0" cy="31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grpSp>
          <p:nvGrpSpPr>
            <p:cNvPr id="192" name="Group 103"/>
            <p:cNvGrpSpPr>
              <a:grpSpLocks/>
            </p:cNvGrpSpPr>
            <p:nvPr/>
          </p:nvGrpSpPr>
          <p:grpSpPr bwMode="auto">
            <a:xfrm>
              <a:off x="96" y="583"/>
              <a:ext cx="624" cy="3161"/>
              <a:chOff x="96" y="583"/>
              <a:chExt cx="624" cy="3161"/>
            </a:xfrm>
          </p:grpSpPr>
          <p:sp>
            <p:nvSpPr>
              <p:cNvPr id="193" name="Line 104"/>
              <p:cNvSpPr>
                <a:spLocks noChangeShapeType="1"/>
              </p:cNvSpPr>
              <p:nvPr/>
            </p:nvSpPr>
            <p:spPr bwMode="auto">
              <a:xfrm flipV="1">
                <a:off x="96" y="583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94" name="Line 105"/>
              <p:cNvSpPr>
                <a:spLocks noChangeShapeType="1"/>
              </p:cNvSpPr>
              <p:nvPr/>
            </p:nvSpPr>
            <p:spPr bwMode="auto">
              <a:xfrm>
                <a:off x="96" y="3744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95" name="Group 106"/>
          <p:cNvGrpSpPr>
            <a:grpSpLocks/>
          </p:cNvGrpSpPr>
          <p:nvPr/>
        </p:nvGrpSpPr>
        <p:grpSpPr bwMode="auto">
          <a:xfrm>
            <a:off x="381000" y="3952875"/>
            <a:ext cx="762000" cy="1762125"/>
            <a:chOff x="240" y="2490"/>
            <a:chExt cx="480" cy="1110"/>
          </a:xfrm>
        </p:grpSpPr>
        <p:sp>
          <p:nvSpPr>
            <p:cNvPr id="196" name="Line 107"/>
            <p:cNvSpPr>
              <a:spLocks noChangeShapeType="1"/>
            </p:cNvSpPr>
            <p:nvPr/>
          </p:nvSpPr>
          <p:spPr bwMode="auto">
            <a:xfrm flipV="1">
              <a:off x="240" y="2490"/>
              <a:ext cx="18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97" name="Line 108"/>
            <p:cNvSpPr>
              <a:spLocks noChangeShapeType="1"/>
            </p:cNvSpPr>
            <p:nvPr/>
          </p:nvSpPr>
          <p:spPr bwMode="auto">
            <a:xfrm>
              <a:off x="240" y="2490"/>
              <a:ext cx="0" cy="111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98" name="Line 109"/>
            <p:cNvSpPr>
              <a:spLocks noChangeShapeType="1"/>
            </p:cNvSpPr>
            <p:nvPr/>
          </p:nvSpPr>
          <p:spPr bwMode="auto">
            <a:xfrm>
              <a:off x="240" y="3600"/>
              <a:ext cx="4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99" name="Text Box 111"/>
          <p:cNvSpPr txBox="1">
            <a:spLocks noChangeArrowheads="1"/>
          </p:cNvSpPr>
          <p:nvPr/>
        </p:nvSpPr>
        <p:spPr bwMode="auto">
          <a:xfrm>
            <a:off x="6696075" y="838200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grpSp>
        <p:nvGrpSpPr>
          <p:cNvPr id="200" name="Group 112"/>
          <p:cNvGrpSpPr>
            <a:grpSpLocks/>
          </p:cNvGrpSpPr>
          <p:nvPr/>
        </p:nvGrpSpPr>
        <p:grpSpPr bwMode="auto">
          <a:xfrm flipH="1">
            <a:off x="8229600" y="3962400"/>
            <a:ext cx="609600" cy="1762125"/>
            <a:chOff x="240" y="2490"/>
            <a:chExt cx="480" cy="1110"/>
          </a:xfrm>
        </p:grpSpPr>
        <p:sp>
          <p:nvSpPr>
            <p:cNvPr id="201" name="Line 113"/>
            <p:cNvSpPr>
              <a:spLocks noChangeShapeType="1"/>
            </p:cNvSpPr>
            <p:nvPr/>
          </p:nvSpPr>
          <p:spPr bwMode="auto">
            <a:xfrm flipV="1">
              <a:off x="240" y="2490"/>
              <a:ext cx="18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202" name="Line 114"/>
            <p:cNvSpPr>
              <a:spLocks noChangeShapeType="1"/>
            </p:cNvSpPr>
            <p:nvPr/>
          </p:nvSpPr>
          <p:spPr bwMode="auto">
            <a:xfrm>
              <a:off x="240" y="2490"/>
              <a:ext cx="0" cy="111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203" name="Line 115"/>
            <p:cNvSpPr>
              <a:spLocks noChangeShapeType="1"/>
            </p:cNvSpPr>
            <p:nvPr/>
          </p:nvSpPr>
          <p:spPr bwMode="auto">
            <a:xfrm>
              <a:off x="240" y="3600"/>
              <a:ext cx="4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81544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102" name="Rectangle 49"/>
          <p:cNvSpPr>
            <a:spLocks noChangeArrowheads="1"/>
          </p:cNvSpPr>
          <p:nvPr/>
        </p:nvSpPr>
        <p:spPr bwMode="auto">
          <a:xfrm>
            <a:off x="6018213" y="914400"/>
            <a:ext cx="2668587" cy="3757613"/>
          </a:xfrm>
          <a:prstGeom prst="rect">
            <a:avLst/>
          </a:prstGeom>
          <a:solidFill>
            <a:srgbClr val="F3F7A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3" name="Text Box 2"/>
          <p:cNvSpPr txBox="1">
            <a:spLocks noChangeArrowheads="1"/>
          </p:cNvSpPr>
          <p:nvPr/>
        </p:nvSpPr>
        <p:spPr bwMode="auto">
          <a:xfrm>
            <a:off x="6638925" y="547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FF"/>
                </a:solidFill>
                <a:cs typeface="Arial" panose="020B0604020202020204" pitchFamily="34" charset="0"/>
              </a:rPr>
              <a:t>next</a:t>
            </a:r>
          </a:p>
        </p:txBody>
      </p:sp>
      <p:grpSp>
        <p:nvGrpSpPr>
          <p:cNvPr id="104" name="Group 3"/>
          <p:cNvGrpSpPr>
            <a:grpSpLocks/>
          </p:cNvGrpSpPr>
          <p:nvPr/>
        </p:nvGrpSpPr>
        <p:grpSpPr bwMode="auto">
          <a:xfrm>
            <a:off x="4273550" y="2344738"/>
            <a:ext cx="874713" cy="863600"/>
            <a:chOff x="2472" y="3249"/>
            <a:chExt cx="1089" cy="544"/>
          </a:xfrm>
        </p:grpSpPr>
        <p:sp>
          <p:nvSpPr>
            <p:cNvPr id="105" name="Rectangle 4"/>
            <p:cNvSpPr>
              <a:spLocks noChangeArrowheads="1"/>
            </p:cNvSpPr>
            <p:nvPr/>
          </p:nvSpPr>
          <p:spPr bwMode="auto">
            <a:xfrm>
              <a:off x="2472" y="3249"/>
              <a:ext cx="1089" cy="544"/>
            </a:xfrm>
            <a:prstGeom prst="rect">
              <a:avLst/>
            </a:prstGeom>
            <a:solidFill>
              <a:srgbClr val="38F519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06" name="Line 5"/>
            <p:cNvSpPr>
              <a:spLocks noChangeShapeType="1"/>
            </p:cNvSpPr>
            <p:nvPr/>
          </p:nvSpPr>
          <p:spPr bwMode="auto">
            <a:xfrm>
              <a:off x="2472" y="3612"/>
              <a:ext cx="1089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07" name="Line 6"/>
            <p:cNvSpPr>
              <a:spLocks noChangeShapeType="1"/>
            </p:cNvSpPr>
            <p:nvPr/>
          </p:nvSpPr>
          <p:spPr bwMode="auto">
            <a:xfrm flipV="1">
              <a:off x="2472" y="3430"/>
              <a:ext cx="1089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08" name="Rectangle 7"/>
          <p:cNvSpPr>
            <a:spLocks noChangeArrowheads="1"/>
          </p:cNvSpPr>
          <p:nvPr/>
        </p:nvSpPr>
        <p:spPr bwMode="auto">
          <a:xfrm>
            <a:off x="4379913" y="2032000"/>
            <a:ext cx="984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00"/>
                </a:solidFill>
                <a:cs typeface="Arial" panose="020B0604020202020204" pitchFamily="34" charset="0"/>
              </a:rPr>
              <a:t>TSS</a:t>
            </a:r>
          </a:p>
        </p:txBody>
      </p:sp>
      <p:sp>
        <p:nvSpPr>
          <p:cNvPr id="109" name="Text Box 8"/>
          <p:cNvSpPr txBox="1">
            <a:spLocks noChangeArrowheads="1"/>
          </p:cNvSpPr>
          <p:nvPr/>
        </p:nvSpPr>
        <p:spPr bwMode="auto">
          <a:xfrm>
            <a:off x="5076825" y="2584450"/>
            <a:ext cx="1071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cs typeface="Arial" panose="020B0604020202020204" pitchFamily="34" charset="0"/>
              </a:rPr>
              <a:t>tss-&gt;esp0</a:t>
            </a:r>
          </a:p>
        </p:txBody>
      </p:sp>
      <p:grpSp>
        <p:nvGrpSpPr>
          <p:cNvPr id="110" name="Group 9"/>
          <p:cNvGrpSpPr>
            <a:grpSpLocks/>
          </p:cNvGrpSpPr>
          <p:nvPr/>
        </p:nvGrpSpPr>
        <p:grpSpPr bwMode="auto">
          <a:xfrm>
            <a:off x="3352800" y="925513"/>
            <a:ext cx="1290638" cy="1803400"/>
            <a:chOff x="2154" y="164"/>
            <a:chExt cx="817" cy="3357"/>
          </a:xfrm>
        </p:grpSpPr>
        <p:sp>
          <p:nvSpPr>
            <p:cNvPr id="111" name="Line 10"/>
            <p:cNvSpPr>
              <a:spLocks noChangeShapeType="1"/>
            </p:cNvSpPr>
            <p:nvPr/>
          </p:nvSpPr>
          <p:spPr bwMode="auto">
            <a:xfrm flipV="1">
              <a:off x="2971" y="164"/>
              <a:ext cx="0" cy="335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12" name="Line 11"/>
            <p:cNvSpPr>
              <a:spLocks noChangeShapeType="1"/>
            </p:cNvSpPr>
            <p:nvPr/>
          </p:nvSpPr>
          <p:spPr bwMode="auto">
            <a:xfrm flipH="1">
              <a:off x="2154" y="164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13" name="Text Box 17"/>
          <p:cNvSpPr txBox="1">
            <a:spLocks noChangeArrowheads="1"/>
          </p:cNvSpPr>
          <p:nvPr/>
        </p:nvSpPr>
        <p:spPr bwMode="auto">
          <a:xfrm>
            <a:off x="1371600" y="547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FF"/>
                </a:solidFill>
                <a:cs typeface="Arial" panose="020B0604020202020204" pitchFamily="34" charset="0"/>
              </a:rPr>
              <a:t>prev</a:t>
            </a:r>
          </a:p>
        </p:txBody>
      </p:sp>
      <p:sp>
        <p:nvSpPr>
          <p:cNvPr id="114" name="Rectangle 18"/>
          <p:cNvSpPr>
            <a:spLocks noChangeArrowheads="1"/>
          </p:cNvSpPr>
          <p:nvPr/>
        </p:nvSpPr>
        <p:spPr bwMode="auto">
          <a:xfrm>
            <a:off x="685800" y="925513"/>
            <a:ext cx="2662238" cy="3746500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5" name="Rectangle 19"/>
          <p:cNvSpPr>
            <a:spLocks noChangeArrowheads="1"/>
          </p:cNvSpPr>
          <p:nvPr/>
        </p:nvSpPr>
        <p:spPr bwMode="auto">
          <a:xfrm>
            <a:off x="684213" y="4889500"/>
            <a:ext cx="2665412" cy="15113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6" name="Line 20"/>
          <p:cNvSpPr>
            <a:spLocks noChangeShapeType="1"/>
          </p:cNvSpPr>
          <p:nvPr/>
        </p:nvSpPr>
        <p:spPr bwMode="auto">
          <a:xfrm>
            <a:off x="712788" y="2717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7" name="Line 21"/>
          <p:cNvSpPr>
            <a:spLocks noChangeShapeType="1"/>
          </p:cNvSpPr>
          <p:nvPr/>
        </p:nvSpPr>
        <p:spPr bwMode="auto">
          <a:xfrm>
            <a:off x="712788" y="307657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8" name="Line 22"/>
          <p:cNvSpPr>
            <a:spLocks noChangeShapeType="1"/>
          </p:cNvSpPr>
          <p:nvPr/>
        </p:nvSpPr>
        <p:spPr bwMode="auto">
          <a:xfrm>
            <a:off x="723900" y="3797300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9" name="Line 23"/>
          <p:cNvSpPr>
            <a:spLocks noChangeShapeType="1"/>
          </p:cNvSpPr>
          <p:nvPr/>
        </p:nvSpPr>
        <p:spPr bwMode="auto">
          <a:xfrm>
            <a:off x="712788" y="199707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0" name="Line 24"/>
          <p:cNvSpPr>
            <a:spLocks noChangeShapeType="1"/>
          </p:cNvSpPr>
          <p:nvPr/>
        </p:nvSpPr>
        <p:spPr bwMode="auto">
          <a:xfrm>
            <a:off x="712788" y="2357438"/>
            <a:ext cx="2635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1" name="Line 25"/>
          <p:cNvSpPr>
            <a:spLocks noChangeShapeType="1"/>
          </p:cNvSpPr>
          <p:nvPr/>
        </p:nvSpPr>
        <p:spPr bwMode="auto">
          <a:xfrm flipH="1">
            <a:off x="3348038" y="925513"/>
            <a:ext cx="4762" cy="511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2" name="Text Box 26"/>
          <p:cNvSpPr txBox="1">
            <a:spLocks noChangeArrowheads="1"/>
          </p:cNvSpPr>
          <p:nvPr/>
        </p:nvSpPr>
        <p:spPr bwMode="auto">
          <a:xfrm>
            <a:off x="804863" y="1289050"/>
            <a:ext cx="26876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Schedule() saved EAX, ECX, EDX</a:t>
            </a:r>
          </a:p>
        </p:txBody>
      </p:sp>
      <p:sp>
        <p:nvSpPr>
          <p:cNvPr id="123" name="Line 27"/>
          <p:cNvSpPr>
            <a:spLocks noChangeShapeType="1"/>
          </p:cNvSpPr>
          <p:nvPr/>
        </p:nvSpPr>
        <p:spPr bwMode="auto">
          <a:xfrm>
            <a:off x="684213" y="451802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4" name="Text Box 28"/>
          <p:cNvSpPr txBox="1">
            <a:spLocks noChangeArrowheads="1"/>
          </p:cNvSpPr>
          <p:nvPr/>
        </p:nvSpPr>
        <p:spPr bwMode="auto">
          <a:xfrm>
            <a:off x="539750" y="235743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Old (schedule’s()) EBP </a:t>
            </a:r>
          </a:p>
        </p:txBody>
      </p:sp>
      <p:sp>
        <p:nvSpPr>
          <p:cNvPr id="125" name="Text Box 29"/>
          <p:cNvSpPr txBox="1">
            <a:spLocks noChangeArrowheads="1"/>
          </p:cNvSpPr>
          <p:nvPr/>
        </p:nvSpPr>
        <p:spPr bwMode="auto">
          <a:xfrm>
            <a:off x="539750" y="16367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Arguments to contex_switch()</a:t>
            </a:r>
          </a:p>
        </p:txBody>
      </p:sp>
      <p:sp>
        <p:nvSpPr>
          <p:cNvPr id="126" name="Text Box 30"/>
          <p:cNvSpPr txBox="1">
            <a:spLocks noChangeArrowheads="1"/>
          </p:cNvSpPr>
          <p:nvPr/>
        </p:nvSpPr>
        <p:spPr bwMode="auto">
          <a:xfrm>
            <a:off x="539750" y="1997075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Return address to schedule() </a:t>
            </a:r>
          </a:p>
        </p:txBody>
      </p:sp>
      <p:sp>
        <p:nvSpPr>
          <p:cNvPr id="127" name="Line 31"/>
          <p:cNvSpPr>
            <a:spLocks noChangeShapeType="1"/>
          </p:cNvSpPr>
          <p:nvPr/>
        </p:nvSpPr>
        <p:spPr bwMode="auto">
          <a:xfrm>
            <a:off x="723900" y="1636713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8" name="Line 32"/>
          <p:cNvSpPr>
            <a:spLocks noChangeShapeType="1"/>
          </p:cNvSpPr>
          <p:nvPr/>
        </p:nvSpPr>
        <p:spPr bwMode="auto">
          <a:xfrm>
            <a:off x="723900" y="3436938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9" name="Line 33"/>
          <p:cNvSpPr>
            <a:spLocks noChangeShapeType="1"/>
          </p:cNvSpPr>
          <p:nvPr/>
        </p:nvSpPr>
        <p:spPr bwMode="auto">
          <a:xfrm>
            <a:off x="723900" y="1277938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30" name="Line 34"/>
          <p:cNvSpPr>
            <a:spLocks noChangeShapeType="1"/>
          </p:cNvSpPr>
          <p:nvPr/>
        </p:nvSpPr>
        <p:spPr bwMode="auto">
          <a:xfrm>
            <a:off x="712788" y="6400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1" name="Line 35"/>
          <p:cNvSpPr>
            <a:spLocks noChangeShapeType="1"/>
          </p:cNvSpPr>
          <p:nvPr/>
        </p:nvSpPr>
        <p:spPr bwMode="auto">
          <a:xfrm>
            <a:off x="712788" y="61134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2" name="Line 36"/>
          <p:cNvSpPr>
            <a:spLocks noChangeShapeType="1"/>
          </p:cNvSpPr>
          <p:nvPr/>
        </p:nvSpPr>
        <p:spPr bwMode="auto">
          <a:xfrm>
            <a:off x="712788" y="582612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3" name="Line 37"/>
          <p:cNvSpPr>
            <a:spLocks noChangeShapeType="1"/>
          </p:cNvSpPr>
          <p:nvPr/>
        </p:nvSpPr>
        <p:spPr bwMode="auto">
          <a:xfrm>
            <a:off x="712788" y="55372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4" name="Line 38"/>
          <p:cNvSpPr>
            <a:spLocks noChangeShapeType="1"/>
          </p:cNvSpPr>
          <p:nvPr/>
        </p:nvSpPr>
        <p:spPr bwMode="auto">
          <a:xfrm>
            <a:off x="712788" y="52498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5" name="Text Box 39"/>
          <p:cNvSpPr txBox="1">
            <a:spLocks noChangeArrowheads="1"/>
          </p:cNvSpPr>
          <p:nvPr/>
        </p:nvSpPr>
        <p:spPr bwMode="auto">
          <a:xfrm>
            <a:off x="395288" y="3448050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EDI</a:t>
            </a:r>
          </a:p>
        </p:txBody>
      </p:sp>
      <p:sp>
        <p:nvSpPr>
          <p:cNvPr id="136" name="Text Box 40"/>
          <p:cNvSpPr txBox="1">
            <a:spLocks noChangeArrowheads="1"/>
          </p:cNvSpPr>
          <p:nvPr/>
        </p:nvSpPr>
        <p:spPr bwMode="auto">
          <a:xfrm>
            <a:off x="395288" y="308768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ESI</a:t>
            </a:r>
          </a:p>
        </p:txBody>
      </p:sp>
      <p:sp>
        <p:nvSpPr>
          <p:cNvPr id="137" name="Text Box 41"/>
          <p:cNvSpPr txBox="1">
            <a:spLocks noChangeArrowheads="1"/>
          </p:cNvSpPr>
          <p:nvPr/>
        </p:nvSpPr>
        <p:spPr bwMode="auto">
          <a:xfrm>
            <a:off x="395288" y="38084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EBP</a:t>
            </a:r>
          </a:p>
        </p:txBody>
      </p:sp>
      <p:sp>
        <p:nvSpPr>
          <p:cNvPr id="138" name="Text Box 42"/>
          <p:cNvSpPr txBox="1">
            <a:spLocks noChangeArrowheads="1"/>
          </p:cNvSpPr>
          <p:nvPr/>
        </p:nvSpPr>
        <p:spPr bwMode="auto">
          <a:xfrm>
            <a:off x="1403350" y="26558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39" name="Line 43"/>
          <p:cNvSpPr>
            <a:spLocks noChangeShapeType="1"/>
          </p:cNvSpPr>
          <p:nvPr/>
        </p:nvSpPr>
        <p:spPr bwMode="auto">
          <a:xfrm>
            <a:off x="684213" y="416877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grpSp>
        <p:nvGrpSpPr>
          <p:cNvPr id="140" name="Group 44"/>
          <p:cNvGrpSpPr>
            <a:grpSpLocks/>
          </p:cNvGrpSpPr>
          <p:nvPr/>
        </p:nvGrpSpPr>
        <p:grpSpPr bwMode="auto">
          <a:xfrm>
            <a:off x="3194050" y="4673599"/>
            <a:ext cx="1414463" cy="1441450"/>
            <a:chOff x="2012" y="2841"/>
            <a:chExt cx="891" cy="908"/>
          </a:xfrm>
        </p:grpSpPr>
        <p:sp>
          <p:nvSpPr>
            <p:cNvPr id="141" name="Rectangle 45"/>
            <p:cNvSpPr>
              <a:spLocks noChangeArrowheads="1"/>
            </p:cNvSpPr>
            <p:nvPr/>
          </p:nvSpPr>
          <p:spPr bwMode="auto">
            <a:xfrm>
              <a:off x="2012" y="2841"/>
              <a:ext cx="8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defTabSz="914400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>
                  <a:solidFill>
                    <a:srgbClr val="000000"/>
                  </a:solidFill>
                  <a:cs typeface="Arial" panose="020B0604020202020204" pitchFamily="34" charset="0"/>
                </a:rPr>
                <a:t>task_struct</a:t>
              </a:r>
            </a:p>
          </p:txBody>
        </p:sp>
        <p:sp>
          <p:nvSpPr>
            <p:cNvPr id="142" name="Text Box 46"/>
            <p:cNvSpPr txBox="1">
              <a:spLocks noChangeArrowheads="1"/>
            </p:cNvSpPr>
            <p:nvPr/>
          </p:nvSpPr>
          <p:spPr bwMode="auto">
            <a:xfrm>
              <a:off x="2082" y="3173"/>
              <a:ext cx="8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 err="1">
                  <a:solidFill>
                    <a:srgbClr val="000000"/>
                  </a:solidFill>
                  <a:cs typeface="Arial" panose="020B0604020202020204" pitchFamily="34" charset="0"/>
                </a:rPr>
                <a:t>thread.eip</a:t>
              </a:r>
              <a:endParaRPr lang="en-US" altLang="en-US" sz="1600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3" name="Text Box 47"/>
            <p:cNvSpPr txBox="1">
              <a:spLocks noChangeArrowheads="1"/>
            </p:cNvSpPr>
            <p:nvPr/>
          </p:nvSpPr>
          <p:spPr bwMode="auto">
            <a:xfrm>
              <a:off x="2081" y="3355"/>
              <a:ext cx="7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cs typeface="Arial" panose="020B0604020202020204" pitchFamily="34" charset="0"/>
                </a:rPr>
                <a:t>thread.esp</a:t>
              </a:r>
            </a:p>
          </p:txBody>
        </p:sp>
        <p:sp>
          <p:nvSpPr>
            <p:cNvPr id="144" name="Text Box 48"/>
            <p:cNvSpPr txBox="1">
              <a:spLocks noChangeArrowheads="1"/>
            </p:cNvSpPr>
            <p:nvPr/>
          </p:nvSpPr>
          <p:spPr bwMode="auto">
            <a:xfrm>
              <a:off x="2081" y="3536"/>
              <a:ext cx="82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rgbClr val="000000"/>
                  </a:solidFill>
                  <a:cs typeface="Arial" panose="020B0604020202020204" pitchFamily="34" charset="0"/>
                </a:rPr>
                <a:t>thread.esp0</a:t>
              </a:r>
            </a:p>
          </p:txBody>
        </p:sp>
      </p:grpSp>
      <p:sp>
        <p:nvSpPr>
          <p:cNvPr id="145" name="Rectangle 50"/>
          <p:cNvSpPr>
            <a:spLocks noChangeArrowheads="1"/>
          </p:cNvSpPr>
          <p:nvPr/>
        </p:nvSpPr>
        <p:spPr bwMode="auto">
          <a:xfrm>
            <a:off x="5989638" y="4889500"/>
            <a:ext cx="2665412" cy="15113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6" name="Line 51"/>
          <p:cNvSpPr>
            <a:spLocks noChangeShapeType="1"/>
          </p:cNvSpPr>
          <p:nvPr/>
        </p:nvSpPr>
        <p:spPr bwMode="auto">
          <a:xfrm>
            <a:off x="6018213" y="2717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7" name="Line 52"/>
          <p:cNvSpPr>
            <a:spLocks noChangeShapeType="1"/>
          </p:cNvSpPr>
          <p:nvPr/>
        </p:nvSpPr>
        <p:spPr bwMode="auto">
          <a:xfrm>
            <a:off x="6018213" y="307657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8" name="Line 53"/>
          <p:cNvSpPr>
            <a:spLocks noChangeShapeType="1"/>
          </p:cNvSpPr>
          <p:nvPr/>
        </p:nvSpPr>
        <p:spPr bwMode="auto">
          <a:xfrm>
            <a:off x="6029325" y="3797300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9" name="Line 54"/>
          <p:cNvSpPr>
            <a:spLocks noChangeShapeType="1"/>
          </p:cNvSpPr>
          <p:nvPr/>
        </p:nvSpPr>
        <p:spPr bwMode="auto">
          <a:xfrm flipH="1">
            <a:off x="5989638" y="914400"/>
            <a:ext cx="30162" cy="5126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0" name="Line 55"/>
          <p:cNvSpPr>
            <a:spLocks noChangeShapeType="1"/>
          </p:cNvSpPr>
          <p:nvPr/>
        </p:nvSpPr>
        <p:spPr bwMode="auto">
          <a:xfrm>
            <a:off x="6018213" y="199707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1" name="Line 56"/>
          <p:cNvSpPr>
            <a:spLocks noChangeShapeType="1"/>
          </p:cNvSpPr>
          <p:nvPr/>
        </p:nvSpPr>
        <p:spPr bwMode="auto">
          <a:xfrm>
            <a:off x="6018213" y="2357438"/>
            <a:ext cx="2635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2" name="Text Box 57"/>
          <p:cNvSpPr txBox="1">
            <a:spLocks noChangeArrowheads="1"/>
          </p:cNvSpPr>
          <p:nvPr/>
        </p:nvSpPr>
        <p:spPr bwMode="auto">
          <a:xfrm>
            <a:off x="6110288" y="1289050"/>
            <a:ext cx="26876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Schedule() saved EAX, ECX, EDX</a:t>
            </a:r>
          </a:p>
        </p:txBody>
      </p:sp>
      <p:sp>
        <p:nvSpPr>
          <p:cNvPr id="153" name="Line 58"/>
          <p:cNvSpPr>
            <a:spLocks noChangeShapeType="1"/>
          </p:cNvSpPr>
          <p:nvPr/>
        </p:nvSpPr>
        <p:spPr bwMode="auto">
          <a:xfrm>
            <a:off x="5989638" y="451802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4" name="Text Box 59"/>
          <p:cNvSpPr txBox="1">
            <a:spLocks noChangeArrowheads="1"/>
          </p:cNvSpPr>
          <p:nvPr/>
        </p:nvSpPr>
        <p:spPr bwMode="auto">
          <a:xfrm>
            <a:off x="5845175" y="235743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Old (schedule’s()) EBP </a:t>
            </a:r>
          </a:p>
        </p:txBody>
      </p:sp>
      <p:sp>
        <p:nvSpPr>
          <p:cNvPr id="155" name="Text Box 60"/>
          <p:cNvSpPr txBox="1">
            <a:spLocks noChangeArrowheads="1"/>
          </p:cNvSpPr>
          <p:nvPr/>
        </p:nvSpPr>
        <p:spPr bwMode="auto">
          <a:xfrm>
            <a:off x="5845175" y="16367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Arguments to contex_switch()</a:t>
            </a:r>
          </a:p>
        </p:txBody>
      </p:sp>
      <p:sp>
        <p:nvSpPr>
          <p:cNvPr id="156" name="Text Box 61"/>
          <p:cNvSpPr txBox="1">
            <a:spLocks noChangeArrowheads="1"/>
          </p:cNvSpPr>
          <p:nvPr/>
        </p:nvSpPr>
        <p:spPr bwMode="auto">
          <a:xfrm>
            <a:off x="5845175" y="1997075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Return address to schedule() </a:t>
            </a:r>
          </a:p>
        </p:txBody>
      </p:sp>
      <p:sp>
        <p:nvSpPr>
          <p:cNvPr id="157" name="Line 62"/>
          <p:cNvSpPr>
            <a:spLocks noChangeShapeType="1"/>
          </p:cNvSpPr>
          <p:nvPr/>
        </p:nvSpPr>
        <p:spPr bwMode="auto">
          <a:xfrm>
            <a:off x="6029325" y="1636713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8" name="Line 63"/>
          <p:cNvSpPr>
            <a:spLocks noChangeShapeType="1"/>
          </p:cNvSpPr>
          <p:nvPr/>
        </p:nvSpPr>
        <p:spPr bwMode="auto">
          <a:xfrm>
            <a:off x="6029325" y="3436938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9" name="Line 64"/>
          <p:cNvSpPr>
            <a:spLocks noChangeShapeType="1"/>
          </p:cNvSpPr>
          <p:nvPr/>
        </p:nvSpPr>
        <p:spPr bwMode="auto">
          <a:xfrm>
            <a:off x="6029325" y="1277938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60" name="Line 65"/>
          <p:cNvSpPr>
            <a:spLocks noChangeShapeType="1"/>
          </p:cNvSpPr>
          <p:nvPr/>
        </p:nvSpPr>
        <p:spPr bwMode="auto">
          <a:xfrm>
            <a:off x="6018213" y="6400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1" name="Line 66"/>
          <p:cNvSpPr>
            <a:spLocks noChangeShapeType="1"/>
          </p:cNvSpPr>
          <p:nvPr/>
        </p:nvSpPr>
        <p:spPr bwMode="auto">
          <a:xfrm>
            <a:off x="6018213" y="61134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2" name="Line 67"/>
          <p:cNvSpPr>
            <a:spLocks noChangeShapeType="1"/>
          </p:cNvSpPr>
          <p:nvPr/>
        </p:nvSpPr>
        <p:spPr bwMode="auto">
          <a:xfrm>
            <a:off x="6018213" y="582612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3" name="Line 68"/>
          <p:cNvSpPr>
            <a:spLocks noChangeShapeType="1"/>
          </p:cNvSpPr>
          <p:nvPr/>
        </p:nvSpPr>
        <p:spPr bwMode="auto">
          <a:xfrm>
            <a:off x="6018213" y="55372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4" name="Line 69"/>
          <p:cNvSpPr>
            <a:spLocks noChangeShapeType="1"/>
          </p:cNvSpPr>
          <p:nvPr/>
        </p:nvSpPr>
        <p:spPr bwMode="auto">
          <a:xfrm>
            <a:off x="6018213" y="52498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5" name="Text Box 74"/>
          <p:cNvSpPr txBox="1">
            <a:spLocks noChangeArrowheads="1"/>
          </p:cNvSpPr>
          <p:nvPr/>
        </p:nvSpPr>
        <p:spPr bwMode="auto">
          <a:xfrm>
            <a:off x="5700713" y="3448050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EDI</a:t>
            </a:r>
          </a:p>
        </p:txBody>
      </p:sp>
      <p:sp>
        <p:nvSpPr>
          <p:cNvPr id="166" name="Text Box 75"/>
          <p:cNvSpPr txBox="1">
            <a:spLocks noChangeArrowheads="1"/>
          </p:cNvSpPr>
          <p:nvPr/>
        </p:nvSpPr>
        <p:spPr bwMode="auto">
          <a:xfrm>
            <a:off x="5700713" y="308768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ESI</a:t>
            </a:r>
          </a:p>
        </p:txBody>
      </p:sp>
      <p:sp>
        <p:nvSpPr>
          <p:cNvPr id="167" name="Text Box 76"/>
          <p:cNvSpPr txBox="1">
            <a:spLocks noChangeArrowheads="1"/>
          </p:cNvSpPr>
          <p:nvPr/>
        </p:nvSpPr>
        <p:spPr bwMode="auto">
          <a:xfrm>
            <a:off x="5700713" y="38084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EBP</a:t>
            </a:r>
          </a:p>
        </p:txBody>
      </p:sp>
      <p:sp>
        <p:nvSpPr>
          <p:cNvPr id="168" name="Text Box 77"/>
          <p:cNvSpPr txBox="1">
            <a:spLocks noChangeArrowheads="1"/>
          </p:cNvSpPr>
          <p:nvPr/>
        </p:nvSpPr>
        <p:spPr bwMode="auto">
          <a:xfrm>
            <a:off x="6708775" y="26558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69" name="Line 78"/>
          <p:cNvSpPr>
            <a:spLocks noChangeShapeType="1"/>
          </p:cNvSpPr>
          <p:nvPr/>
        </p:nvSpPr>
        <p:spPr bwMode="auto">
          <a:xfrm>
            <a:off x="5989638" y="416877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0" name="Line 79"/>
          <p:cNvSpPr>
            <a:spLocks noChangeShapeType="1"/>
          </p:cNvSpPr>
          <p:nvPr/>
        </p:nvSpPr>
        <p:spPr bwMode="auto">
          <a:xfrm flipV="1">
            <a:off x="5149850" y="4017963"/>
            <a:ext cx="7905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1" name="Text Box 80"/>
          <p:cNvSpPr txBox="1">
            <a:spLocks noChangeArrowheads="1"/>
          </p:cNvSpPr>
          <p:nvPr/>
        </p:nvSpPr>
        <p:spPr bwMode="auto">
          <a:xfrm>
            <a:off x="5148263" y="3946525"/>
            <a:ext cx="72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esp</a:t>
            </a:r>
          </a:p>
        </p:txBody>
      </p:sp>
      <p:sp>
        <p:nvSpPr>
          <p:cNvPr id="172" name="Text Box 81"/>
          <p:cNvSpPr txBox="1">
            <a:spLocks noChangeArrowheads="1"/>
          </p:cNvSpPr>
          <p:nvPr/>
        </p:nvSpPr>
        <p:spPr bwMode="auto">
          <a:xfrm>
            <a:off x="6805613" y="5248275"/>
            <a:ext cx="688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$1f</a:t>
            </a:r>
          </a:p>
        </p:txBody>
      </p:sp>
      <p:sp>
        <p:nvSpPr>
          <p:cNvPr id="173" name="Text Box 82"/>
          <p:cNvSpPr txBox="1">
            <a:spLocks noChangeArrowheads="1"/>
          </p:cNvSpPr>
          <p:nvPr/>
        </p:nvSpPr>
        <p:spPr bwMode="auto">
          <a:xfrm>
            <a:off x="4790410" y="5200650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thread.eip</a:t>
            </a:r>
            <a:endParaRPr lang="en-US" altLang="en-US" sz="16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74" name="Text Box 83"/>
          <p:cNvSpPr txBox="1">
            <a:spLocks noChangeArrowheads="1"/>
          </p:cNvSpPr>
          <p:nvPr/>
        </p:nvSpPr>
        <p:spPr bwMode="auto">
          <a:xfrm>
            <a:off x="4787900" y="5489575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thread.esp</a:t>
            </a:r>
          </a:p>
        </p:txBody>
      </p:sp>
      <p:sp>
        <p:nvSpPr>
          <p:cNvPr id="175" name="Text Box 84"/>
          <p:cNvSpPr txBox="1">
            <a:spLocks noChangeArrowheads="1"/>
          </p:cNvSpPr>
          <p:nvPr/>
        </p:nvSpPr>
        <p:spPr bwMode="auto">
          <a:xfrm>
            <a:off x="4787900" y="5776913"/>
            <a:ext cx="13223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thread.esp0</a:t>
            </a:r>
          </a:p>
        </p:txBody>
      </p:sp>
      <p:sp>
        <p:nvSpPr>
          <p:cNvPr id="176" name="Rectangle 85"/>
          <p:cNvSpPr>
            <a:spLocks noChangeArrowheads="1"/>
          </p:cNvSpPr>
          <p:nvPr/>
        </p:nvSpPr>
        <p:spPr bwMode="auto">
          <a:xfrm>
            <a:off x="4633913" y="4673600"/>
            <a:ext cx="1377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00"/>
                </a:solidFill>
                <a:cs typeface="Arial" panose="020B0604020202020204" pitchFamily="34" charset="0"/>
              </a:rPr>
              <a:t>task_struct</a:t>
            </a:r>
          </a:p>
        </p:txBody>
      </p:sp>
      <p:sp>
        <p:nvSpPr>
          <p:cNvPr id="177" name="Line 86"/>
          <p:cNvSpPr>
            <a:spLocks noChangeShapeType="1"/>
          </p:cNvSpPr>
          <p:nvPr/>
        </p:nvSpPr>
        <p:spPr bwMode="auto">
          <a:xfrm>
            <a:off x="728663" y="925513"/>
            <a:ext cx="26241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8" name="Line 87"/>
          <p:cNvSpPr>
            <a:spLocks noChangeShapeType="1"/>
          </p:cNvSpPr>
          <p:nvPr/>
        </p:nvSpPr>
        <p:spPr bwMode="auto">
          <a:xfrm flipH="1">
            <a:off x="681038" y="925513"/>
            <a:ext cx="4762" cy="511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79" name="Line 88"/>
          <p:cNvSpPr>
            <a:spLocks noChangeShapeType="1"/>
          </p:cNvSpPr>
          <p:nvPr/>
        </p:nvSpPr>
        <p:spPr bwMode="auto">
          <a:xfrm flipH="1">
            <a:off x="8656638" y="914400"/>
            <a:ext cx="30162" cy="5126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80" name="Line 89"/>
          <p:cNvSpPr>
            <a:spLocks noChangeShapeType="1"/>
          </p:cNvSpPr>
          <p:nvPr/>
        </p:nvSpPr>
        <p:spPr bwMode="auto">
          <a:xfrm>
            <a:off x="6019800" y="914400"/>
            <a:ext cx="266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81" name="Text Box 94"/>
          <p:cNvSpPr txBox="1">
            <a:spLocks noChangeArrowheads="1"/>
          </p:cNvSpPr>
          <p:nvPr/>
        </p:nvSpPr>
        <p:spPr bwMode="auto">
          <a:xfrm>
            <a:off x="1371600" y="849313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82" name="Text Box 95"/>
          <p:cNvSpPr txBox="1">
            <a:spLocks noChangeArrowheads="1"/>
          </p:cNvSpPr>
          <p:nvPr/>
        </p:nvSpPr>
        <p:spPr bwMode="auto">
          <a:xfrm>
            <a:off x="323850" y="163513"/>
            <a:ext cx="8713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#6 – switch_to:</a:t>
            </a:r>
            <a:r>
              <a:rPr lang="en-US" altLang="en-US" sz="240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save return address in the prev-&gt;thread.eip</a:t>
            </a:r>
          </a:p>
        </p:txBody>
      </p:sp>
      <p:sp>
        <p:nvSpPr>
          <p:cNvPr id="183" name="Text Box 96"/>
          <p:cNvSpPr txBox="1">
            <a:spLocks noChangeArrowheads="1"/>
          </p:cNvSpPr>
          <p:nvPr/>
        </p:nvSpPr>
        <p:spPr bwMode="auto">
          <a:xfrm>
            <a:off x="1524000" y="5226050"/>
            <a:ext cx="688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$1f</a:t>
            </a:r>
          </a:p>
        </p:txBody>
      </p:sp>
      <p:grpSp>
        <p:nvGrpSpPr>
          <p:cNvPr id="184" name="Group 97"/>
          <p:cNvGrpSpPr>
            <a:grpSpLocks/>
          </p:cNvGrpSpPr>
          <p:nvPr/>
        </p:nvGrpSpPr>
        <p:grpSpPr bwMode="auto">
          <a:xfrm>
            <a:off x="152400" y="925513"/>
            <a:ext cx="990600" cy="5018087"/>
            <a:chOff x="96" y="583"/>
            <a:chExt cx="624" cy="3161"/>
          </a:xfrm>
        </p:grpSpPr>
        <p:sp>
          <p:nvSpPr>
            <p:cNvPr id="185" name="Line 98"/>
            <p:cNvSpPr>
              <a:spLocks noChangeShapeType="1"/>
            </p:cNvSpPr>
            <p:nvPr/>
          </p:nvSpPr>
          <p:spPr bwMode="auto">
            <a:xfrm>
              <a:off x="96" y="583"/>
              <a:ext cx="0" cy="31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grpSp>
          <p:nvGrpSpPr>
            <p:cNvPr id="186" name="Group 99"/>
            <p:cNvGrpSpPr>
              <a:grpSpLocks/>
            </p:cNvGrpSpPr>
            <p:nvPr/>
          </p:nvGrpSpPr>
          <p:grpSpPr bwMode="auto">
            <a:xfrm>
              <a:off x="96" y="583"/>
              <a:ext cx="624" cy="3161"/>
              <a:chOff x="96" y="583"/>
              <a:chExt cx="624" cy="3161"/>
            </a:xfrm>
          </p:grpSpPr>
          <p:sp>
            <p:nvSpPr>
              <p:cNvPr id="187" name="Line 100"/>
              <p:cNvSpPr>
                <a:spLocks noChangeShapeType="1"/>
              </p:cNvSpPr>
              <p:nvPr/>
            </p:nvSpPr>
            <p:spPr bwMode="auto">
              <a:xfrm flipV="1">
                <a:off x="96" y="583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88" name="Line 101"/>
              <p:cNvSpPr>
                <a:spLocks noChangeShapeType="1"/>
              </p:cNvSpPr>
              <p:nvPr/>
            </p:nvSpPr>
            <p:spPr bwMode="auto">
              <a:xfrm>
                <a:off x="96" y="3744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89" name="Group 102"/>
          <p:cNvGrpSpPr>
            <a:grpSpLocks/>
          </p:cNvGrpSpPr>
          <p:nvPr/>
        </p:nvGrpSpPr>
        <p:grpSpPr bwMode="auto">
          <a:xfrm>
            <a:off x="381000" y="3952875"/>
            <a:ext cx="762000" cy="1762125"/>
            <a:chOff x="240" y="2490"/>
            <a:chExt cx="480" cy="1110"/>
          </a:xfrm>
        </p:grpSpPr>
        <p:sp>
          <p:nvSpPr>
            <p:cNvPr id="190" name="Line 103"/>
            <p:cNvSpPr>
              <a:spLocks noChangeShapeType="1"/>
            </p:cNvSpPr>
            <p:nvPr/>
          </p:nvSpPr>
          <p:spPr bwMode="auto">
            <a:xfrm flipV="1">
              <a:off x="240" y="2490"/>
              <a:ext cx="18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91" name="Line 104"/>
            <p:cNvSpPr>
              <a:spLocks noChangeShapeType="1"/>
            </p:cNvSpPr>
            <p:nvPr/>
          </p:nvSpPr>
          <p:spPr bwMode="auto">
            <a:xfrm>
              <a:off x="240" y="2490"/>
              <a:ext cx="0" cy="111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92" name="Line 105"/>
            <p:cNvSpPr>
              <a:spLocks noChangeShapeType="1"/>
            </p:cNvSpPr>
            <p:nvPr/>
          </p:nvSpPr>
          <p:spPr bwMode="auto">
            <a:xfrm>
              <a:off x="240" y="3600"/>
              <a:ext cx="4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grpSp>
        <p:nvGrpSpPr>
          <p:cNvPr id="193" name="Group 106"/>
          <p:cNvGrpSpPr>
            <a:grpSpLocks/>
          </p:cNvGrpSpPr>
          <p:nvPr/>
        </p:nvGrpSpPr>
        <p:grpSpPr bwMode="auto">
          <a:xfrm>
            <a:off x="8153400" y="914400"/>
            <a:ext cx="838200" cy="5029200"/>
            <a:chOff x="5136" y="576"/>
            <a:chExt cx="528" cy="3168"/>
          </a:xfrm>
        </p:grpSpPr>
        <p:sp>
          <p:nvSpPr>
            <p:cNvPr id="194" name="Line 107"/>
            <p:cNvSpPr>
              <a:spLocks noChangeShapeType="1"/>
            </p:cNvSpPr>
            <p:nvPr/>
          </p:nvSpPr>
          <p:spPr bwMode="auto">
            <a:xfrm flipH="1" flipV="1">
              <a:off x="5472" y="576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95" name="Line 108"/>
            <p:cNvSpPr>
              <a:spLocks noChangeShapeType="1"/>
            </p:cNvSpPr>
            <p:nvPr/>
          </p:nvSpPr>
          <p:spPr bwMode="auto">
            <a:xfrm flipH="1">
              <a:off x="5664" y="576"/>
              <a:ext cx="0" cy="31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96" name="Line 109"/>
            <p:cNvSpPr>
              <a:spLocks noChangeShapeType="1"/>
            </p:cNvSpPr>
            <p:nvPr/>
          </p:nvSpPr>
          <p:spPr bwMode="auto">
            <a:xfrm flipH="1">
              <a:off x="5136" y="3744"/>
              <a:ext cx="52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97" name="Text Box 111"/>
          <p:cNvSpPr txBox="1">
            <a:spLocks noChangeArrowheads="1"/>
          </p:cNvSpPr>
          <p:nvPr/>
        </p:nvSpPr>
        <p:spPr bwMode="auto">
          <a:xfrm>
            <a:off x="6696075" y="838200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270235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103" name="Text Box 2"/>
          <p:cNvSpPr txBox="1">
            <a:spLocks noChangeArrowheads="1"/>
          </p:cNvSpPr>
          <p:nvPr/>
        </p:nvSpPr>
        <p:spPr bwMode="auto">
          <a:xfrm>
            <a:off x="6638925" y="547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FF"/>
                </a:solidFill>
                <a:cs typeface="Arial" panose="020B0604020202020204" pitchFamily="34" charset="0"/>
              </a:rPr>
              <a:t>next</a:t>
            </a:r>
          </a:p>
        </p:txBody>
      </p:sp>
      <p:grpSp>
        <p:nvGrpSpPr>
          <p:cNvPr id="104" name="Group 3"/>
          <p:cNvGrpSpPr>
            <a:grpSpLocks/>
          </p:cNvGrpSpPr>
          <p:nvPr/>
        </p:nvGrpSpPr>
        <p:grpSpPr bwMode="auto">
          <a:xfrm>
            <a:off x="4273550" y="2344738"/>
            <a:ext cx="874713" cy="863600"/>
            <a:chOff x="2472" y="3249"/>
            <a:chExt cx="1089" cy="544"/>
          </a:xfrm>
        </p:grpSpPr>
        <p:sp>
          <p:nvSpPr>
            <p:cNvPr id="105" name="Rectangle 4"/>
            <p:cNvSpPr>
              <a:spLocks noChangeArrowheads="1"/>
            </p:cNvSpPr>
            <p:nvPr/>
          </p:nvSpPr>
          <p:spPr bwMode="auto">
            <a:xfrm>
              <a:off x="2472" y="3249"/>
              <a:ext cx="1089" cy="544"/>
            </a:xfrm>
            <a:prstGeom prst="rect">
              <a:avLst/>
            </a:prstGeom>
            <a:solidFill>
              <a:srgbClr val="38F519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06" name="Line 5"/>
            <p:cNvSpPr>
              <a:spLocks noChangeShapeType="1"/>
            </p:cNvSpPr>
            <p:nvPr/>
          </p:nvSpPr>
          <p:spPr bwMode="auto">
            <a:xfrm>
              <a:off x="2472" y="3612"/>
              <a:ext cx="1089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07" name="Line 6"/>
            <p:cNvSpPr>
              <a:spLocks noChangeShapeType="1"/>
            </p:cNvSpPr>
            <p:nvPr/>
          </p:nvSpPr>
          <p:spPr bwMode="auto">
            <a:xfrm flipV="1">
              <a:off x="2472" y="3430"/>
              <a:ext cx="1089" cy="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08" name="Rectangle 7"/>
          <p:cNvSpPr>
            <a:spLocks noChangeArrowheads="1"/>
          </p:cNvSpPr>
          <p:nvPr/>
        </p:nvSpPr>
        <p:spPr bwMode="auto">
          <a:xfrm>
            <a:off x="4379913" y="2032000"/>
            <a:ext cx="984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00"/>
                </a:solidFill>
                <a:cs typeface="Arial" panose="020B0604020202020204" pitchFamily="34" charset="0"/>
              </a:rPr>
              <a:t>TSS</a:t>
            </a:r>
          </a:p>
        </p:txBody>
      </p:sp>
      <p:sp>
        <p:nvSpPr>
          <p:cNvPr id="109" name="Text Box 8"/>
          <p:cNvSpPr txBox="1">
            <a:spLocks noChangeArrowheads="1"/>
          </p:cNvSpPr>
          <p:nvPr/>
        </p:nvSpPr>
        <p:spPr bwMode="auto">
          <a:xfrm>
            <a:off x="5076825" y="2584450"/>
            <a:ext cx="1071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cs typeface="Arial" panose="020B0604020202020204" pitchFamily="34" charset="0"/>
              </a:rPr>
              <a:t>tss-&gt;esp0</a:t>
            </a:r>
          </a:p>
        </p:txBody>
      </p:sp>
      <p:grpSp>
        <p:nvGrpSpPr>
          <p:cNvPr id="110" name="Group 9"/>
          <p:cNvGrpSpPr>
            <a:grpSpLocks/>
          </p:cNvGrpSpPr>
          <p:nvPr/>
        </p:nvGrpSpPr>
        <p:grpSpPr bwMode="auto">
          <a:xfrm>
            <a:off x="3352800" y="925513"/>
            <a:ext cx="1290638" cy="1803400"/>
            <a:chOff x="2154" y="164"/>
            <a:chExt cx="817" cy="3357"/>
          </a:xfrm>
        </p:grpSpPr>
        <p:sp>
          <p:nvSpPr>
            <p:cNvPr id="111" name="Line 10"/>
            <p:cNvSpPr>
              <a:spLocks noChangeShapeType="1"/>
            </p:cNvSpPr>
            <p:nvPr/>
          </p:nvSpPr>
          <p:spPr bwMode="auto">
            <a:xfrm flipV="1">
              <a:off x="2971" y="164"/>
              <a:ext cx="0" cy="335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12" name="Line 11"/>
            <p:cNvSpPr>
              <a:spLocks noChangeShapeType="1"/>
            </p:cNvSpPr>
            <p:nvPr/>
          </p:nvSpPr>
          <p:spPr bwMode="auto">
            <a:xfrm flipH="1">
              <a:off x="2154" y="164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13" name="Text Box 16"/>
          <p:cNvSpPr txBox="1">
            <a:spLocks noChangeArrowheads="1"/>
          </p:cNvSpPr>
          <p:nvPr/>
        </p:nvSpPr>
        <p:spPr bwMode="auto">
          <a:xfrm>
            <a:off x="1371600" y="547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FF"/>
                </a:solidFill>
                <a:cs typeface="Arial" panose="020B0604020202020204" pitchFamily="34" charset="0"/>
              </a:rPr>
              <a:t>prev</a:t>
            </a:r>
          </a:p>
        </p:txBody>
      </p:sp>
      <p:sp>
        <p:nvSpPr>
          <p:cNvPr id="114" name="Rectangle 17"/>
          <p:cNvSpPr>
            <a:spLocks noChangeArrowheads="1"/>
          </p:cNvSpPr>
          <p:nvPr/>
        </p:nvSpPr>
        <p:spPr bwMode="auto">
          <a:xfrm>
            <a:off x="685800" y="925513"/>
            <a:ext cx="2662238" cy="3746500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5" name="Rectangle 18"/>
          <p:cNvSpPr>
            <a:spLocks noChangeArrowheads="1"/>
          </p:cNvSpPr>
          <p:nvPr/>
        </p:nvSpPr>
        <p:spPr bwMode="auto">
          <a:xfrm>
            <a:off x="684213" y="4889500"/>
            <a:ext cx="2665412" cy="15113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6" name="Line 19"/>
          <p:cNvSpPr>
            <a:spLocks noChangeShapeType="1"/>
          </p:cNvSpPr>
          <p:nvPr/>
        </p:nvSpPr>
        <p:spPr bwMode="auto">
          <a:xfrm>
            <a:off x="712788" y="2717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7" name="Line 20"/>
          <p:cNvSpPr>
            <a:spLocks noChangeShapeType="1"/>
          </p:cNvSpPr>
          <p:nvPr/>
        </p:nvSpPr>
        <p:spPr bwMode="auto">
          <a:xfrm>
            <a:off x="712788" y="307657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8" name="Line 21"/>
          <p:cNvSpPr>
            <a:spLocks noChangeShapeType="1"/>
          </p:cNvSpPr>
          <p:nvPr/>
        </p:nvSpPr>
        <p:spPr bwMode="auto">
          <a:xfrm>
            <a:off x="723900" y="3797300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9" name="Line 22"/>
          <p:cNvSpPr>
            <a:spLocks noChangeShapeType="1"/>
          </p:cNvSpPr>
          <p:nvPr/>
        </p:nvSpPr>
        <p:spPr bwMode="auto">
          <a:xfrm>
            <a:off x="712788" y="199707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0" name="Line 23"/>
          <p:cNvSpPr>
            <a:spLocks noChangeShapeType="1"/>
          </p:cNvSpPr>
          <p:nvPr/>
        </p:nvSpPr>
        <p:spPr bwMode="auto">
          <a:xfrm>
            <a:off x="712788" y="2357438"/>
            <a:ext cx="2635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1" name="Line 24"/>
          <p:cNvSpPr>
            <a:spLocks noChangeShapeType="1"/>
          </p:cNvSpPr>
          <p:nvPr/>
        </p:nvSpPr>
        <p:spPr bwMode="auto">
          <a:xfrm flipH="1">
            <a:off x="3348038" y="925513"/>
            <a:ext cx="4762" cy="511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2" name="Text Box 25"/>
          <p:cNvSpPr txBox="1">
            <a:spLocks noChangeArrowheads="1"/>
          </p:cNvSpPr>
          <p:nvPr/>
        </p:nvSpPr>
        <p:spPr bwMode="auto">
          <a:xfrm>
            <a:off x="804863" y="1289050"/>
            <a:ext cx="26876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Schedule() saved EAX, ECX, EDX</a:t>
            </a:r>
          </a:p>
        </p:txBody>
      </p:sp>
      <p:sp>
        <p:nvSpPr>
          <p:cNvPr id="123" name="Line 26"/>
          <p:cNvSpPr>
            <a:spLocks noChangeShapeType="1"/>
          </p:cNvSpPr>
          <p:nvPr/>
        </p:nvSpPr>
        <p:spPr bwMode="auto">
          <a:xfrm>
            <a:off x="684213" y="451802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4" name="Text Box 27"/>
          <p:cNvSpPr txBox="1">
            <a:spLocks noChangeArrowheads="1"/>
          </p:cNvSpPr>
          <p:nvPr/>
        </p:nvSpPr>
        <p:spPr bwMode="auto">
          <a:xfrm>
            <a:off x="539750" y="235743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Old (schedule’s()) EBP </a:t>
            </a:r>
          </a:p>
        </p:txBody>
      </p:sp>
      <p:sp>
        <p:nvSpPr>
          <p:cNvPr id="125" name="Text Box 28"/>
          <p:cNvSpPr txBox="1">
            <a:spLocks noChangeArrowheads="1"/>
          </p:cNvSpPr>
          <p:nvPr/>
        </p:nvSpPr>
        <p:spPr bwMode="auto">
          <a:xfrm>
            <a:off x="539750" y="16367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Arguments to contex_switch()</a:t>
            </a:r>
          </a:p>
        </p:txBody>
      </p:sp>
      <p:sp>
        <p:nvSpPr>
          <p:cNvPr id="126" name="Text Box 29"/>
          <p:cNvSpPr txBox="1">
            <a:spLocks noChangeArrowheads="1"/>
          </p:cNvSpPr>
          <p:nvPr/>
        </p:nvSpPr>
        <p:spPr bwMode="auto">
          <a:xfrm>
            <a:off x="539750" y="1997075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Return address to schedule() </a:t>
            </a:r>
          </a:p>
        </p:txBody>
      </p:sp>
      <p:sp>
        <p:nvSpPr>
          <p:cNvPr id="127" name="Line 30"/>
          <p:cNvSpPr>
            <a:spLocks noChangeShapeType="1"/>
          </p:cNvSpPr>
          <p:nvPr/>
        </p:nvSpPr>
        <p:spPr bwMode="auto">
          <a:xfrm>
            <a:off x="723900" y="1636713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8" name="Line 31"/>
          <p:cNvSpPr>
            <a:spLocks noChangeShapeType="1"/>
          </p:cNvSpPr>
          <p:nvPr/>
        </p:nvSpPr>
        <p:spPr bwMode="auto">
          <a:xfrm>
            <a:off x="723900" y="3436938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9" name="Line 32"/>
          <p:cNvSpPr>
            <a:spLocks noChangeShapeType="1"/>
          </p:cNvSpPr>
          <p:nvPr/>
        </p:nvSpPr>
        <p:spPr bwMode="auto">
          <a:xfrm>
            <a:off x="723900" y="1277938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30" name="Line 33"/>
          <p:cNvSpPr>
            <a:spLocks noChangeShapeType="1"/>
          </p:cNvSpPr>
          <p:nvPr/>
        </p:nvSpPr>
        <p:spPr bwMode="auto">
          <a:xfrm>
            <a:off x="712788" y="6400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1" name="Line 34"/>
          <p:cNvSpPr>
            <a:spLocks noChangeShapeType="1"/>
          </p:cNvSpPr>
          <p:nvPr/>
        </p:nvSpPr>
        <p:spPr bwMode="auto">
          <a:xfrm>
            <a:off x="712788" y="61134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2" name="Line 35"/>
          <p:cNvSpPr>
            <a:spLocks noChangeShapeType="1"/>
          </p:cNvSpPr>
          <p:nvPr/>
        </p:nvSpPr>
        <p:spPr bwMode="auto">
          <a:xfrm>
            <a:off x="712788" y="582612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3" name="Line 36"/>
          <p:cNvSpPr>
            <a:spLocks noChangeShapeType="1"/>
          </p:cNvSpPr>
          <p:nvPr/>
        </p:nvSpPr>
        <p:spPr bwMode="auto">
          <a:xfrm>
            <a:off x="712788" y="55372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4" name="Line 37"/>
          <p:cNvSpPr>
            <a:spLocks noChangeShapeType="1"/>
          </p:cNvSpPr>
          <p:nvPr/>
        </p:nvSpPr>
        <p:spPr bwMode="auto">
          <a:xfrm>
            <a:off x="712788" y="52498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5" name="Text Box 38"/>
          <p:cNvSpPr txBox="1">
            <a:spLocks noChangeArrowheads="1"/>
          </p:cNvSpPr>
          <p:nvPr/>
        </p:nvSpPr>
        <p:spPr bwMode="auto">
          <a:xfrm>
            <a:off x="395288" y="3448050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EDI</a:t>
            </a:r>
          </a:p>
        </p:txBody>
      </p:sp>
      <p:sp>
        <p:nvSpPr>
          <p:cNvPr id="136" name="Text Box 39"/>
          <p:cNvSpPr txBox="1">
            <a:spLocks noChangeArrowheads="1"/>
          </p:cNvSpPr>
          <p:nvPr/>
        </p:nvSpPr>
        <p:spPr bwMode="auto">
          <a:xfrm>
            <a:off x="395288" y="308768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ESI</a:t>
            </a:r>
          </a:p>
        </p:txBody>
      </p:sp>
      <p:sp>
        <p:nvSpPr>
          <p:cNvPr id="137" name="Text Box 40"/>
          <p:cNvSpPr txBox="1">
            <a:spLocks noChangeArrowheads="1"/>
          </p:cNvSpPr>
          <p:nvPr/>
        </p:nvSpPr>
        <p:spPr bwMode="auto">
          <a:xfrm>
            <a:off x="395288" y="38084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EBP</a:t>
            </a:r>
          </a:p>
        </p:txBody>
      </p:sp>
      <p:sp>
        <p:nvSpPr>
          <p:cNvPr id="138" name="Text Box 41"/>
          <p:cNvSpPr txBox="1">
            <a:spLocks noChangeArrowheads="1"/>
          </p:cNvSpPr>
          <p:nvPr/>
        </p:nvSpPr>
        <p:spPr bwMode="auto">
          <a:xfrm>
            <a:off x="1403350" y="26558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39" name="Line 42"/>
          <p:cNvSpPr>
            <a:spLocks noChangeShapeType="1"/>
          </p:cNvSpPr>
          <p:nvPr/>
        </p:nvSpPr>
        <p:spPr bwMode="auto">
          <a:xfrm>
            <a:off x="684213" y="416877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grpSp>
        <p:nvGrpSpPr>
          <p:cNvPr id="140" name="Group 43"/>
          <p:cNvGrpSpPr>
            <a:grpSpLocks/>
          </p:cNvGrpSpPr>
          <p:nvPr/>
        </p:nvGrpSpPr>
        <p:grpSpPr bwMode="auto">
          <a:xfrm>
            <a:off x="3194050" y="4673599"/>
            <a:ext cx="1439863" cy="1441450"/>
            <a:chOff x="2012" y="2841"/>
            <a:chExt cx="907" cy="908"/>
          </a:xfrm>
        </p:grpSpPr>
        <p:sp>
          <p:nvSpPr>
            <p:cNvPr id="141" name="Rectangle 44"/>
            <p:cNvSpPr>
              <a:spLocks noChangeArrowheads="1"/>
            </p:cNvSpPr>
            <p:nvPr/>
          </p:nvSpPr>
          <p:spPr bwMode="auto">
            <a:xfrm>
              <a:off x="2012" y="2841"/>
              <a:ext cx="8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defTabSz="914400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>
                  <a:solidFill>
                    <a:srgbClr val="000000"/>
                  </a:solidFill>
                  <a:cs typeface="Arial" panose="020B0604020202020204" pitchFamily="34" charset="0"/>
                </a:rPr>
                <a:t>task_struct</a:t>
              </a:r>
            </a:p>
          </p:txBody>
        </p:sp>
        <p:sp>
          <p:nvSpPr>
            <p:cNvPr id="142" name="Text Box 45"/>
            <p:cNvSpPr txBox="1">
              <a:spLocks noChangeArrowheads="1"/>
            </p:cNvSpPr>
            <p:nvPr/>
          </p:nvSpPr>
          <p:spPr bwMode="auto">
            <a:xfrm>
              <a:off x="2082" y="3173"/>
              <a:ext cx="8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 err="1">
                  <a:solidFill>
                    <a:srgbClr val="000000"/>
                  </a:solidFill>
                  <a:cs typeface="Arial" panose="020B0604020202020204" pitchFamily="34" charset="0"/>
                </a:rPr>
                <a:t>thread.eip</a:t>
              </a:r>
              <a:endParaRPr lang="en-US" altLang="en-US" sz="1600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3" name="Text Box 46"/>
            <p:cNvSpPr txBox="1">
              <a:spLocks noChangeArrowheads="1"/>
            </p:cNvSpPr>
            <p:nvPr/>
          </p:nvSpPr>
          <p:spPr bwMode="auto">
            <a:xfrm>
              <a:off x="2081" y="3355"/>
              <a:ext cx="7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cs typeface="Arial" panose="020B0604020202020204" pitchFamily="34" charset="0"/>
                </a:rPr>
                <a:t>thread.esp</a:t>
              </a:r>
            </a:p>
          </p:txBody>
        </p:sp>
        <p:sp>
          <p:nvSpPr>
            <p:cNvPr id="144" name="Text Box 47"/>
            <p:cNvSpPr txBox="1">
              <a:spLocks noChangeArrowheads="1"/>
            </p:cNvSpPr>
            <p:nvPr/>
          </p:nvSpPr>
          <p:spPr bwMode="auto">
            <a:xfrm>
              <a:off x="2081" y="3536"/>
              <a:ext cx="83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rgbClr val="000000"/>
                  </a:solidFill>
                  <a:cs typeface="Arial" panose="020B0604020202020204" pitchFamily="34" charset="0"/>
                </a:rPr>
                <a:t>thread.esp0</a:t>
              </a:r>
            </a:p>
          </p:txBody>
        </p:sp>
      </p:grpSp>
      <p:sp>
        <p:nvSpPr>
          <p:cNvPr id="145" name="Rectangle 48"/>
          <p:cNvSpPr>
            <a:spLocks noChangeArrowheads="1"/>
          </p:cNvSpPr>
          <p:nvPr/>
        </p:nvSpPr>
        <p:spPr bwMode="auto">
          <a:xfrm>
            <a:off x="6018213" y="914400"/>
            <a:ext cx="2668587" cy="3757613"/>
          </a:xfrm>
          <a:prstGeom prst="rect">
            <a:avLst/>
          </a:prstGeom>
          <a:solidFill>
            <a:srgbClr val="F3F7A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6" name="Rectangle 49"/>
          <p:cNvSpPr>
            <a:spLocks noChangeArrowheads="1"/>
          </p:cNvSpPr>
          <p:nvPr/>
        </p:nvSpPr>
        <p:spPr bwMode="auto">
          <a:xfrm>
            <a:off x="5989638" y="4889500"/>
            <a:ext cx="2665412" cy="15113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7" name="Line 50"/>
          <p:cNvSpPr>
            <a:spLocks noChangeShapeType="1"/>
          </p:cNvSpPr>
          <p:nvPr/>
        </p:nvSpPr>
        <p:spPr bwMode="auto">
          <a:xfrm>
            <a:off x="6018213" y="2717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8" name="Line 51"/>
          <p:cNvSpPr>
            <a:spLocks noChangeShapeType="1"/>
          </p:cNvSpPr>
          <p:nvPr/>
        </p:nvSpPr>
        <p:spPr bwMode="auto">
          <a:xfrm>
            <a:off x="6018213" y="307657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9" name="Line 52"/>
          <p:cNvSpPr>
            <a:spLocks noChangeShapeType="1"/>
          </p:cNvSpPr>
          <p:nvPr/>
        </p:nvSpPr>
        <p:spPr bwMode="auto">
          <a:xfrm>
            <a:off x="6029325" y="3797300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0" name="Line 53"/>
          <p:cNvSpPr>
            <a:spLocks noChangeShapeType="1"/>
          </p:cNvSpPr>
          <p:nvPr/>
        </p:nvSpPr>
        <p:spPr bwMode="auto">
          <a:xfrm flipH="1">
            <a:off x="5989638" y="914400"/>
            <a:ext cx="30162" cy="5126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1" name="Line 54"/>
          <p:cNvSpPr>
            <a:spLocks noChangeShapeType="1"/>
          </p:cNvSpPr>
          <p:nvPr/>
        </p:nvSpPr>
        <p:spPr bwMode="auto">
          <a:xfrm>
            <a:off x="6018213" y="199707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2" name="Line 55"/>
          <p:cNvSpPr>
            <a:spLocks noChangeShapeType="1"/>
          </p:cNvSpPr>
          <p:nvPr/>
        </p:nvSpPr>
        <p:spPr bwMode="auto">
          <a:xfrm>
            <a:off x="6018213" y="2357438"/>
            <a:ext cx="2635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3" name="Text Box 56"/>
          <p:cNvSpPr txBox="1">
            <a:spLocks noChangeArrowheads="1"/>
          </p:cNvSpPr>
          <p:nvPr/>
        </p:nvSpPr>
        <p:spPr bwMode="auto">
          <a:xfrm>
            <a:off x="6110288" y="1289050"/>
            <a:ext cx="26876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Schedule() saved EAX, ECX, EDX</a:t>
            </a:r>
          </a:p>
        </p:txBody>
      </p:sp>
      <p:sp>
        <p:nvSpPr>
          <p:cNvPr id="154" name="Line 57"/>
          <p:cNvSpPr>
            <a:spLocks noChangeShapeType="1"/>
          </p:cNvSpPr>
          <p:nvPr/>
        </p:nvSpPr>
        <p:spPr bwMode="auto">
          <a:xfrm>
            <a:off x="5989638" y="451802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5" name="Text Box 58"/>
          <p:cNvSpPr txBox="1">
            <a:spLocks noChangeArrowheads="1"/>
          </p:cNvSpPr>
          <p:nvPr/>
        </p:nvSpPr>
        <p:spPr bwMode="auto">
          <a:xfrm>
            <a:off x="5845175" y="235743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Old (schedule’s()) EBP </a:t>
            </a:r>
          </a:p>
        </p:txBody>
      </p:sp>
      <p:sp>
        <p:nvSpPr>
          <p:cNvPr id="156" name="Text Box 59"/>
          <p:cNvSpPr txBox="1">
            <a:spLocks noChangeArrowheads="1"/>
          </p:cNvSpPr>
          <p:nvPr/>
        </p:nvSpPr>
        <p:spPr bwMode="auto">
          <a:xfrm>
            <a:off x="5845175" y="16367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Arguments to contex_switch()</a:t>
            </a:r>
          </a:p>
        </p:txBody>
      </p:sp>
      <p:sp>
        <p:nvSpPr>
          <p:cNvPr id="157" name="Text Box 60"/>
          <p:cNvSpPr txBox="1">
            <a:spLocks noChangeArrowheads="1"/>
          </p:cNvSpPr>
          <p:nvPr/>
        </p:nvSpPr>
        <p:spPr bwMode="auto">
          <a:xfrm>
            <a:off x="5845175" y="1997075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Return address to schedule() </a:t>
            </a:r>
          </a:p>
        </p:txBody>
      </p:sp>
      <p:sp>
        <p:nvSpPr>
          <p:cNvPr id="158" name="Line 61"/>
          <p:cNvSpPr>
            <a:spLocks noChangeShapeType="1"/>
          </p:cNvSpPr>
          <p:nvPr/>
        </p:nvSpPr>
        <p:spPr bwMode="auto">
          <a:xfrm>
            <a:off x="6029325" y="1636713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9" name="Line 62"/>
          <p:cNvSpPr>
            <a:spLocks noChangeShapeType="1"/>
          </p:cNvSpPr>
          <p:nvPr/>
        </p:nvSpPr>
        <p:spPr bwMode="auto">
          <a:xfrm>
            <a:off x="6029325" y="3436938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0" name="Line 63"/>
          <p:cNvSpPr>
            <a:spLocks noChangeShapeType="1"/>
          </p:cNvSpPr>
          <p:nvPr/>
        </p:nvSpPr>
        <p:spPr bwMode="auto">
          <a:xfrm>
            <a:off x="6029325" y="1277938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61" name="Line 64"/>
          <p:cNvSpPr>
            <a:spLocks noChangeShapeType="1"/>
          </p:cNvSpPr>
          <p:nvPr/>
        </p:nvSpPr>
        <p:spPr bwMode="auto">
          <a:xfrm>
            <a:off x="6018213" y="6400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2" name="Line 65"/>
          <p:cNvSpPr>
            <a:spLocks noChangeShapeType="1"/>
          </p:cNvSpPr>
          <p:nvPr/>
        </p:nvSpPr>
        <p:spPr bwMode="auto">
          <a:xfrm>
            <a:off x="6018213" y="61134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3" name="Line 66"/>
          <p:cNvSpPr>
            <a:spLocks noChangeShapeType="1"/>
          </p:cNvSpPr>
          <p:nvPr/>
        </p:nvSpPr>
        <p:spPr bwMode="auto">
          <a:xfrm>
            <a:off x="6018213" y="582612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4" name="Line 67"/>
          <p:cNvSpPr>
            <a:spLocks noChangeShapeType="1"/>
          </p:cNvSpPr>
          <p:nvPr/>
        </p:nvSpPr>
        <p:spPr bwMode="auto">
          <a:xfrm>
            <a:off x="6018213" y="55372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5" name="Line 68"/>
          <p:cNvSpPr>
            <a:spLocks noChangeShapeType="1"/>
          </p:cNvSpPr>
          <p:nvPr/>
        </p:nvSpPr>
        <p:spPr bwMode="auto">
          <a:xfrm>
            <a:off x="6018213" y="52498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6" name="Text Box 73"/>
          <p:cNvSpPr txBox="1">
            <a:spLocks noChangeArrowheads="1"/>
          </p:cNvSpPr>
          <p:nvPr/>
        </p:nvSpPr>
        <p:spPr bwMode="auto">
          <a:xfrm>
            <a:off x="5700713" y="3448050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EDI</a:t>
            </a:r>
          </a:p>
        </p:txBody>
      </p:sp>
      <p:sp>
        <p:nvSpPr>
          <p:cNvPr id="167" name="Text Box 74"/>
          <p:cNvSpPr txBox="1">
            <a:spLocks noChangeArrowheads="1"/>
          </p:cNvSpPr>
          <p:nvPr/>
        </p:nvSpPr>
        <p:spPr bwMode="auto">
          <a:xfrm>
            <a:off x="5700713" y="308768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ESI</a:t>
            </a:r>
          </a:p>
        </p:txBody>
      </p:sp>
      <p:sp>
        <p:nvSpPr>
          <p:cNvPr id="168" name="Text Box 75"/>
          <p:cNvSpPr txBox="1">
            <a:spLocks noChangeArrowheads="1"/>
          </p:cNvSpPr>
          <p:nvPr/>
        </p:nvSpPr>
        <p:spPr bwMode="auto">
          <a:xfrm>
            <a:off x="5700713" y="38084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EBP</a:t>
            </a:r>
          </a:p>
        </p:txBody>
      </p:sp>
      <p:sp>
        <p:nvSpPr>
          <p:cNvPr id="169" name="Text Box 76"/>
          <p:cNvSpPr txBox="1">
            <a:spLocks noChangeArrowheads="1"/>
          </p:cNvSpPr>
          <p:nvPr/>
        </p:nvSpPr>
        <p:spPr bwMode="auto">
          <a:xfrm>
            <a:off x="6708775" y="26558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70" name="Line 77"/>
          <p:cNvSpPr>
            <a:spLocks noChangeShapeType="1"/>
          </p:cNvSpPr>
          <p:nvPr/>
        </p:nvSpPr>
        <p:spPr bwMode="auto">
          <a:xfrm>
            <a:off x="5989638" y="416877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1" name="Line 78"/>
          <p:cNvSpPr>
            <a:spLocks noChangeShapeType="1"/>
          </p:cNvSpPr>
          <p:nvPr/>
        </p:nvSpPr>
        <p:spPr bwMode="auto">
          <a:xfrm flipV="1">
            <a:off x="5149850" y="4338638"/>
            <a:ext cx="7905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2" name="Text Box 79"/>
          <p:cNvSpPr txBox="1">
            <a:spLocks noChangeArrowheads="1"/>
          </p:cNvSpPr>
          <p:nvPr/>
        </p:nvSpPr>
        <p:spPr bwMode="auto">
          <a:xfrm>
            <a:off x="5148263" y="4267200"/>
            <a:ext cx="72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esp</a:t>
            </a:r>
          </a:p>
        </p:txBody>
      </p:sp>
      <p:sp>
        <p:nvSpPr>
          <p:cNvPr id="173" name="Text Box 80"/>
          <p:cNvSpPr txBox="1">
            <a:spLocks noChangeArrowheads="1"/>
          </p:cNvSpPr>
          <p:nvPr/>
        </p:nvSpPr>
        <p:spPr bwMode="auto">
          <a:xfrm>
            <a:off x="6805613" y="5248275"/>
            <a:ext cx="688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$1f</a:t>
            </a:r>
          </a:p>
        </p:txBody>
      </p:sp>
      <p:sp>
        <p:nvSpPr>
          <p:cNvPr id="174" name="Text Box 81"/>
          <p:cNvSpPr txBox="1">
            <a:spLocks noChangeArrowheads="1"/>
          </p:cNvSpPr>
          <p:nvPr/>
        </p:nvSpPr>
        <p:spPr bwMode="auto">
          <a:xfrm>
            <a:off x="4794604" y="5200650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thread.eip</a:t>
            </a:r>
            <a:endParaRPr lang="en-US" altLang="en-US" sz="16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75" name="Text Box 82"/>
          <p:cNvSpPr txBox="1">
            <a:spLocks noChangeArrowheads="1"/>
          </p:cNvSpPr>
          <p:nvPr/>
        </p:nvSpPr>
        <p:spPr bwMode="auto">
          <a:xfrm>
            <a:off x="4787900" y="5489575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thread.esp</a:t>
            </a:r>
          </a:p>
        </p:txBody>
      </p:sp>
      <p:sp>
        <p:nvSpPr>
          <p:cNvPr id="176" name="Text Box 83"/>
          <p:cNvSpPr txBox="1">
            <a:spLocks noChangeArrowheads="1"/>
          </p:cNvSpPr>
          <p:nvPr/>
        </p:nvSpPr>
        <p:spPr bwMode="auto">
          <a:xfrm>
            <a:off x="4787900" y="5776913"/>
            <a:ext cx="13223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thread.esp0</a:t>
            </a:r>
          </a:p>
        </p:txBody>
      </p:sp>
      <p:sp>
        <p:nvSpPr>
          <p:cNvPr id="177" name="Rectangle 84"/>
          <p:cNvSpPr>
            <a:spLocks noChangeArrowheads="1"/>
          </p:cNvSpPr>
          <p:nvPr/>
        </p:nvSpPr>
        <p:spPr bwMode="auto">
          <a:xfrm>
            <a:off x="4633913" y="4673600"/>
            <a:ext cx="1377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00"/>
                </a:solidFill>
                <a:cs typeface="Arial" panose="020B0604020202020204" pitchFamily="34" charset="0"/>
              </a:rPr>
              <a:t>task_struct</a:t>
            </a:r>
          </a:p>
        </p:txBody>
      </p:sp>
      <p:sp>
        <p:nvSpPr>
          <p:cNvPr id="178" name="Line 85"/>
          <p:cNvSpPr>
            <a:spLocks noChangeShapeType="1"/>
          </p:cNvSpPr>
          <p:nvPr/>
        </p:nvSpPr>
        <p:spPr bwMode="auto">
          <a:xfrm>
            <a:off x="728663" y="925513"/>
            <a:ext cx="26241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9" name="Line 86"/>
          <p:cNvSpPr>
            <a:spLocks noChangeShapeType="1"/>
          </p:cNvSpPr>
          <p:nvPr/>
        </p:nvSpPr>
        <p:spPr bwMode="auto">
          <a:xfrm flipH="1">
            <a:off x="681038" y="925513"/>
            <a:ext cx="4762" cy="511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80" name="Line 87"/>
          <p:cNvSpPr>
            <a:spLocks noChangeShapeType="1"/>
          </p:cNvSpPr>
          <p:nvPr/>
        </p:nvSpPr>
        <p:spPr bwMode="auto">
          <a:xfrm flipH="1">
            <a:off x="8656638" y="914400"/>
            <a:ext cx="30162" cy="5126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81" name="Line 88"/>
          <p:cNvSpPr>
            <a:spLocks noChangeShapeType="1"/>
          </p:cNvSpPr>
          <p:nvPr/>
        </p:nvSpPr>
        <p:spPr bwMode="auto">
          <a:xfrm>
            <a:off x="6019800" y="914400"/>
            <a:ext cx="266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82" name="Text Box 93"/>
          <p:cNvSpPr txBox="1">
            <a:spLocks noChangeArrowheads="1"/>
          </p:cNvSpPr>
          <p:nvPr/>
        </p:nvSpPr>
        <p:spPr bwMode="auto">
          <a:xfrm>
            <a:off x="1371600" y="849313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83" name="Text Box 95"/>
          <p:cNvSpPr txBox="1">
            <a:spLocks noChangeArrowheads="1"/>
          </p:cNvSpPr>
          <p:nvPr/>
        </p:nvSpPr>
        <p:spPr bwMode="auto">
          <a:xfrm>
            <a:off x="1524000" y="5226050"/>
            <a:ext cx="688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$1f</a:t>
            </a:r>
          </a:p>
        </p:txBody>
      </p:sp>
      <p:sp>
        <p:nvSpPr>
          <p:cNvPr id="184" name="Text Box 96"/>
          <p:cNvSpPr txBox="1">
            <a:spLocks noChangeArrowheads="1"/>
          </p:cNvSpPr>
          <p:nvPr/>
        </p:nvSpPr>
        <p:spPr bwMode="auto">
          <a:xfrm>
            <a:off x="533400" y="163513"/>
            <a:ext cx="8467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#7 – switch_to:</a:t>
            </a:r>
            <a:r>
              <a:rPr lang="en-US" altLang="en-US" sz="240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save return address on the stack of next</a:t>
            </a:r>
          </a:p>
        </p:txBody>
      </p:sp>
      <p:sp>
        <p:nvSpPr>
          <p:cNvPr id="185" name="Text Box 97"/>
          <p:cNvSpPr txBox="1">
            <a:spLocks noChangeArrowheads="1"/>
          </p:cNvSpPr>
          <p:nvPr/>
        </p:nvSpPr>
        <p:spPr bwMode="auto">
          <a:xfrm>
            <a:off x="6781800" y="4191000"/>
            <a:ext cx="688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$1f</a:t>
            </a:r>
          </a:p>
        </p:txBody>
      </p:sp>
      <p:grpSp>
        <p:nvGrpSpPr>
          <p:cNvPr id="186" name="Group 98"/>
          <p:cNvGrpSpPr>
            <a:grpSpLocks/>
          </p:cNvGrpSpPr>
          <p:nvPr/>
        </p:nvGrpSpPr>
        <p:grpSpPr bwMode="auto">
          <a:xfrm>
            <a:off x="152400" y="925513"/>
            <a:ext cx="990600" cy="5018087"/>
            <a:chOff x="96" y="583"/>
            <a:chExt cx="624" cy="3161"/>
          </a:xfrm>
        </p:grpSpPr>
        <p:sp>
          <p:nvSpPr>
            <p:cNvPr id="187" name="Line 99"/>
            <p:cNvSpPr>
              <a:spLocks noChangeShapeType="1"/>
            </p:cNvSpPr>
            <p:nvPr/>
          </p:nvSpPr>
          <p:spPr bwMode="auto">
            <a:xfrm>
              <a:off x="96" y="583"/>
              <a:ext cx="0" cy="31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grpSp>
          <p:nvGrpSpPr>
            <p:cNvPr id="188" name="Group 100"/>
            <p:cNvGrpSpPr>
              <a:grpSpLocks/>
            </p:cNvGrpSpPr>
            <p:nvPr/>
          </p:nvGrpSpPr>
          <p:grpSpPr bwMode="auto">
            <a:xfrm>
              <a:off x="96" y="583"/>
              <a:ext cx="624" cy="3161"/>
              <a:chOff x="96" y="583"/>
              <a:chExt cx="624" cy="3161"/>
            </a:xfrm>
          </p:grpSpPr>
          <p:sp>
            <p:nvSpPr>
              <p:cNvPr id="189" name="Line 101"/>
              <p:cNvSpPr>
                <a:spLocks noChangeShapeType="1"/>
              </p:cNvSpPr>
              <p:nvPr/>
            </p:nvSpPr>
            <p:spPr bwMode="auto">
              <a:xfrm flipV="1">
                <a:off x="96" y="583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90" name="Line 102"/>
              <p:cNvSpPr>
                <a:spLocks noChangeShapeType="1"/>
              </p:cNvSpPr>
              <p:nvPr/>
            </p:nvSpPr>
            <p:spPr bwMode="auto">
              <a:xfrm>
                <a:off x="96" y="3744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91" name="Group 103"/>
          <p:cNvGrpSpPr>
            <a:grpSpLocks/>
          </p:cNvGrpSpPr>
          <p:nvPr/>
        </p:nvGrpSpPr>
        <p:grpSpPr bwMode="auto">
          <a:xfrm>
            <a:off x="381000" y="3952875"/>
            <a:ext cx="762000" cy="1762125"/>
            <a:chOff x="240" y="2490"/>
            <a:chExt cx="480" cy="1110"/>
          </a:xfrm>
        </p:grpSpPr>
        <p:sp>
          <p:nvSpPr>
            <p:cNvPr id="192" name="Line 104"/>
            <p:cNvSpPr>
              <a:spLocks noChangeShapeType="1"/>
            </p:cNvSpPr>
            <p:nvPr/>
          </p:nvSpPr>
          <p:spPr bwMode="auto">
            <a:xfrm flipV="1">
              <a:off x="240" y="2490"/>
              <a:ext cx="18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93" name="Line 105"/>
            <p:cNvSpPr>
              <a:spLocks noChangeShapeType="1"/>
            </p:cNvSpPr>
            <p:nvPr/>
          </p:nvSpPr>
          <p:spPr bwMode="auto">
            <a:xfrm>
              <a:off x="240" y="2490"/>
              <a:ext cx="0" cy="111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94" name="Line 106"/>
            <p:cNvSpPr>
              <a:spLocks noChangeShapeType="1"/>
            </p:cNvSpPr>
            <p:nvPr/>
          </p:nvSpPr>
          <p:spPr bwMode="auto">
            <a:xfrm>
              <a:off x="240" y="3600"/>
              <a:ext cx="4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grpSp>
        <p:nvGrpSpPr>
          <p:cNvPr id="195" name="Group 107"/>
          <p:cNvGrpSpPr>
            <a:grpSpLocks/>
          </p:cNvGrpSpPr>
          <p:nvPr/>
        </p:nvGrpSpPr>
        <p:grpSpPr bwMode="auto">
          <a:xfrm>
            <a:off x="8153400" y="914400"/>
            <a:ext cx="838200" cy="5029200"/>
            <a:chOff x="5136" y="576"/>
            <a:chExt cx="528" cy="3168"/>
          </a:xfrm>
        </p:grpSpPr>
        <p:sp>
          <p:nvSpPr>
            <p:cNvPr id="196" name="Line 108"/>
            <p:cNvSpPr>
              <a:spLocks noChangeShapeType="1"/>
            </p:cNvSpPr>
            <p:nvPr/>
          </p:nvSpPr>
          <p:spPr bwMode="auto">
            <a:xfrm flipH="1" flipV="1">
              <a:off x="5472" y="576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97" name="Line 109"/>
            <p:cNvSpPr>
              <a:spLocks noChangeShapeType="1"/>
            </p:cNvSpPr>
            <p:nvPr/>
          </p:nvSpPr>
          <p:spPr bwMode="auto">
            <a:xfrm flipH="1">
              <a:off x="5664" y="576"/>
              <a:ext cx="0" cy="31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98" name="Line 110"/>
            <p:cNvSpPr>
              <a:spLocks noChangeShapeType="1"/>
            </p:cNvSpPr>
            <p:nvPr/>
          </p:nvSpPr>
          <p:spPr bwMode="auto">
            <a:xfrm flipH="1">
              <a:off x="5136" y="3744"/>
              <a:ext cx="52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99" name="Text Box 111"/>
          <p:cNvSpPr txBox="1">
            <a:spLocks noChangeArrowheads="1"/>
          </p:cNvSpPr>
          <p:nvPr/>
        </p:nvSpPr>
        <p:spPr bwMode="auto">
          <a:xfrm>
            <a:off x="6696075" y="838200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582358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105" name="Text Box 2"/>
          <p:cNvSpPr txBox="1">
            <a:spLocks noChangeArrowheads="1"/>
          </p:cNvSpPr>
          <p:nvPr/>
        </p:nvSpPr>
        <p:spPr bwMode="auto">
          <a:xfrm>
            <a:off x="6638925" y="547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FF"/>
                </a:solidFill>
                <a:cs typeface="Arial" panose="020B0604020202020204" pitchFamily="34" charset="0"/>
              </a:rPr>
              <a:t>next</a:t>
            </a:r>
          </a:p>
        </p:txBody>
      </p:sp>
      <p:sp>
        <p:nvSpPr>
          <p:cNvPr id="106" name="Text Box 16"/>
          <p:cNvSpPr txBox="1">
            <a:spLocks noChangeArrowheads="1"/>
          </p:cNvSpPr>
          <p:nvPr/>
        </p:nvSpPr>
        <p:spPr bwMode="auto">
          <a:xfrm>
            <a:off x="1371600" y="547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FF"/>
                </a:solidFill>
                <a:cs typeface="Arial" panose="020B0604020202020204" pitchFamily="34" charset="0"/>
              </a:rPr>
              <a:t>prev</a:t>
            </a:r>
          </a:p>
        </p:txBody>
      </p:sp>
      <p:sp>
        <p:nvSpPr>
          <p:cNvPr id="107" name="Rectangle 17"/>
          <p:cNvSpPr>
            <a:spLocks noChangeArrowheads="1"/>
          </p:cNvSpPr>
          <p:nvPr/>
        </p:nvSpPr>
        <p:spPr bwMode="auto">
          <a:xfrm>
            <a:off x="685800" y="925513"/>
            <a:ext cx="2662238" cy="3746500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08" name="Rectangle 18"/>
          <p:cNvSpPr>
            <a:spLocks noChangeArrowheads="1"/>
          </p:cNvSpPr>
          <p:nvPr/>
        </p:nvSpPr>
        <p:spPr bwMode="auto">
          <a:xfrm>
            <a:off x="684213" y="4889500"/>
            <a:ext cx="2665412" cy="15113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09" name="Line 19"/>
          <p:cNvSpPr>
            <a:spLocks noChangeShapeType="1"/>
          </p:cNvSpPr>
          <p:nvPr/>
        </p:nvSpPr>
        <p:spPr bwMode="auto">
          <a:xfrm>
            <a:off x="712788" y="2717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0" name="Line 20"/>
          <p:cNvSpPr>
            <a:spLocks noChangeShapeType="1"/>
          </p:cNvSpPr>
          <p:nvPr/>
        </p:nvSpPr>
        <p:spPr bwMode="auto">
          <a:xfrm>
            <a:off x="712788" y="307657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1" name="Line 21"/>
          <p:cNvSpPr>
            <a:spLocks noChangeShapeType="1"/>
          </p:cNvSpPr>
          <p:nvPr/>
        </p:nvSpPr>
        <p:spPr bwMode="auto">
          <a:xfrm>
            <a:off x="723900" y="3797300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2" name="Line 22"/>
          <p:cNvSpPr>
            <a:spLocks noChangeShapeType="1"/>
          </p:cNvSpPr>
          <p:nvPr/>
        </p:nvSpPr>
        <p:spPr bwMode="auto">
          <a:xfrm>
            <a:off x="712788" y="199707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3" name="Line 23"/>
          <p:cNvSpPr>
            <a:spLocks noChangeShapeType="1"/>
          </p:cNvSpPr>
          <p:nvPr/>
        </p:nvSpPr>
        <p:spPr bwMode="auto">
          <a:xfrm>
            <a:off x="712788" y="2357438"/>
            <a:ext cx="2635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4" name="Line 24"/>
          <p:cNvSpPr>
            <a:spLocks noChangeShapeType="1"/>
          </p:cNvSpPr>
          <p:nvPr/>
        </p:nvSpPr>
        <p:spPr bwMode="auto">
          <a:xfrm flipH="1">
            <a:off x="3348038" y="925513"/>
            <a:ext cx="4762" cy="511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5" name="Text Box 25"/>
          <p:cNvSpPr txBox="1">
            <a:spLocks noChangeArrowheads="1"/>
          </p:cNvSpPr>
          <p:nvPr/>
        </p:nvSpPr>
        <p:spPr bwMode="auto">
          <a:xfrm>
            <a:off x="804863" y="1289050"/>
            <a:ext cx="26876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Schedule() saved EAX, ECX, EDX</a:t>
            </a:r>
          </a:p>
        </p:txBody>
      </p:sp>
      <p:sp>
        <p:nvSpPr>
          <p:cNvPr id="116" name="Line 26"/>
          <p:cNvSpPr>
            <a:spLocks noChangeShapeType="1"/>
          </p:cNvSpPr>
          <p:nvPr/>
        </p:nvSpPr>
        <p:spPr bwMode="auto">
          <a:xfrm>
            <a:off x="684213" y="451802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7" name="Text Box 27"/>
          <p:cNvSpPr txBox="1">
            <a:spLocks noChangeArrowheads="1"/>
          </p:cNvSpPr>
          <p:nvPr/>
        </p:nvSpPr>
        <p:spPr bwMode="auto">
          <a:xfrm>
            <a:off x="539750" y="235743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Old (schedule’s()) EBP </a:t>
            </a:r>
          </a:p>
        </p:txBody>
      </p:sp>
      <p:sp>
        <p:nvSpPr>
          <p:cNvPr id="118" name="Text Box 28"/>
          <p:cNvSpPr txBox="1">
            <a:spLocks noChangeArrowheads="1"/>
          </p:cNvSpPr>
          <p:nvPr/>
        </p:nvSpPr>
        <p:spPr bwMode="auto">
          <a:xfrm>
            <a:off x="539750" y="16367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Arguments to contex_switch()</a:t>
            </a:r>
          </a:p>
        </p:txBody>
      </p:sp>
      <p:sp>
        <p:nvSpPr>
          <p:cNvPr id="119" name="Text Box 29"/>
          <p:cNvSpPr txBox="1">
            <a:spLocks noChangeArrowheads="1"/>
          </p:cNvSpPr>
          <p:nvPr/>
        </p:nvSpPr>
        <p:spPr bwMode="auto">
          <a:xfrm>
            <a:off x="539750" y="1997075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Return address to schedule() </a:t>
            </a:r>
          </a:p>
        </p:txBody>
      </p:sp>
      <p:sp>
        <p:nvSpPr>
          <p:cNvPr id="120" name="Line 30"/>
          <p:cNvSpPr>
            <a:spLocks noChangeShapeType="1"/>
          </p:cNvSpPr>
          <p:nvPr/>
        </p:nvSpPr>
        <p:spPr bwMode="auto">
          <a:xfrm>
            <a:off x="723900" y="1636713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1" name="Line 31"/>
          <p:cNvSpPr>
            <a:spLocks noChangeShapeType="1"/>
          </p:cNvSpPr>
          <p:nvPr/>
        </p:nvSpPr>
        <p:spPr bwMode="auto">
          <a:xfrm>
            <a:off x="723900" y="3436938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2" name="Line 32"/>
          <p:cNvSpPr>
            <a:spLocks noChangeShapeType="1"/>
          </p:cNvSpPr>
          <p:nvPr/>
        </p:nvSpPr>
        <p:spPr bwMode="auto">
          <a:xfrm>
            <a:off x="723900" y="1277938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3" name="Line 33"/>
          <p:cNvSpPr>
            <a:spLocks noChangeShapeType="1"/>
          </p:cNvSpPr>
          <p:nvPr/>
        </p:nvSpPr>
        <p:spPr bwMode="auto">
          <a:xfrm>
            <a:off x="712788" y="6400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4" name="Line 34"/>
          <p:cNvSpPr>
            <a:spLocks noChangeShapeType="1"/>
          </p:cNvSpPr>
          <p:nvPr/>
        </p:nvSpPr>
        <p:spPr bwMode="auto">
          <a:xfrm>
            <a:off x="712788" y="61134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5" name="Line 35"/>
          <p:cNvSpPr>
            <a:spLocks noChangeShapeType="1"/>
          </p:cNvSpPr>
          <p:nvPr/>
        </p:nvSpPr>
        <p:spPr bwMode="auto">
          <a:xfrm>
            <a:off x="712788" y="582612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6" name="Line 36"/>
          <p:cNvSpPr>
            <a:spLocks noChangeShapeType="1"/>
          </p:cNvSpPr>
          <p:nvPr/>
        </p:nvSpPr>
        <p:spPr bwMode="auto">
          <a:xfrm>
            <a:off x="712788" y="55372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7" name="Line 37"/>
          <p:cNvSpPr>
            <a:spLocks noChangeShapeType="1"/>
          </p:cNvSpPr>
          <p:nvPr/>
        </p:nvSpPr>
        <p:spPr bwMode="auto">
          <a:xfrm>
            <a:off x="712788" y="52498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8" name="Text Box 38"/>
          <p:cNvSpPr txBox="1">
            <a:spLocks noChangeArrowheads="1"/>
          </p:cNvSpPr>
          <p:nvPr/>
        </p:nvSpPr>
        <p:spPr bwMode="auto">
          <a:xfrm>
            <a:off x="395288" y="3448050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EDI</a:t>
            </a:r>
          </a:p>
        </p:txBody>
      </p:sp>
      <p:sp>
        <p:nvSpPr>
          <p:cNvPr id="129" name="Text Box 39"/>
          <p:cNvSpPr txBox="1">
            <a:spLocks noChangeArrowheads="1"/>
          </p:cNvSpPr>
          <p:nvPr/>
        </p:nvSpPr>
        <p:spPr bwMode="auto">
          <a:xfrm>
            <a:off x="395288" y="308768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ESI</a:t>
            </a:r>
          </a:p>
        </p:txBody>
      </p:sp>
      <p:sp>
        <p:nvSpPr>
          <p:cNvPr id="130" name="Text Box 40"/>
          <p:cNvSpPr txBox="1">
            <a:spLocks noChangeArrowheads="1"/>
          </p:cNvSpPr>
          <p:nvPr/>
        </p:nvSpPr>
        <p:spPr bwMode="auto">
          <a:xfrm>
            <a:off x="395288" y="38084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EBP</a:t>
            </a:r>
          </a:p>
        </p:txBody>
      </p:sp>
      <p:sp>
        <p:nvSpPr>
          <p:cNvPr id="131" name="Text Box 41"/>
          <p:cNvSpPr txBox="1">
            <a:spLocks noChangeArrowheads="1"/>
          </p:cNvSpPr>
          <p:nvPr/>
        </p:nvSpPr>
        <p:spPr bwMode="auto">
          <a:xfrm>
            <a:off x="1403350" y="26558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32" name="Line 42"/>
          <p:cNvSpPr>
            <a:spLocks noChangeShapeType="1"/>
          </p:cNvSpPr>
          <p:nvPr/>
        </p:nvSpPr>
        <p:spPr bwMode="auto">
          <a:xfrm>
            <a:off x="684213" y="416877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grpSp>
        <p:nvGrpSpPr>
          <p:cNvPr id="133" name="Group 43"/>
          <p:cNvGrpSpPr>
            <a:grpSpLocks/>
          </p:cNvGrpSpPr>
          <p:nvPr/>
        </p:nvGrpSpPr>
        <p:grpSpPr bwMode="auto">
          <a:xfrm>
            <a:off x="3194050" y="4673599"/>
            <a:ext cx="1439863" cy="1441450"/>
            <a:chOff x="2012" y="2841"/>
            <a:chExt cx="907" cy="908"/>
          </a:xfrm>
        </p:grpSpPr>
        <p:sp>
          <p:nvSpPr>
            <p:cNvPr id="134" name="Rectangle 44"/>
            <p:cNvSpPr>
              <a:spLocks noChangeArrowheads="1"/>
            </p:cNvSpPr>
            <p:nvPr/>
          </p:nvSpPr>
          <p:spPr bwMode="auto">
            <a:xfrm>
              <a:off x="2012" y="2841"/>
              <a:ext cx="8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defTabSz="914400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>
                  <a:solidFill>
                    <a:srgbClr val="000000"/>
                  </a:solidFill>
                  <a:cs typeface="Arial" panose="020B0604020202020204" pitchFamily="34" charset="0"/>
                </a:rPr>
                <a:t>task_struct</a:t>
              </a:r>
            </a:p>
          </p:txBody>
        </p:sp>
        <p:sp>
          <p:nvSpPr>
            <p:cNvPr id="135" name="Text Box 45"/>
            <p:cNvSpPr txBox="1">
              <a:spLocks noChangeArrowheads="1"/>
            </p:cNvSpPr>
            <p:nvPr/>
          </p:nvSpPr>
          <p:spPr bwMode="auto">
            <a:xfrm>
              <a:off x="2082" y="3173"/>
              <a:ext cx="8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 err="1">
                  <a:solidFill>
                    <a:srgbClr val="000000"/>
                  </a:solidFill>
                  <a:cs typeface="Arial" panose="020B0604020202020204" pitchFamily="34" charset="0"/>
                </a:rPr>
                <a:t>thread.eip</a:t>
              </a:r>
              <a:endParaRPr lang="en-US" altLang="en-US" sz="1600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36" name="Text Box 46"/>
            <p:cNvSpPr txBox="1">
              <a:spLocks noChangeArrowheads="1"/>
            </p:cNvSpPr>
            <p:nvPr/>
          </p:nvSpPr>
          <p:spPr bwMode="auto">
            <a:xfrm>
              <a:off x="2081" y="3355"/>
              <a:ext cx="7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cs typeface="Arial" panose="020B0604020202020204" pitchFamily="34" charset="0"/>
                </a:rPr>
                <a:t>thread.esp</a:t>
              </a:r>
            </a:p>
          </p:txBody>
        </p:sp>
        <p:sp>
          <p:nvSpPr>
            <p:cNvPr id="137" name="Text Box 47"/>
            <p:cNvSpPr txBox="1">
              <a:spLocks noChangeArrowheads="1"/>
            </p:cNvSpPr>
            <p:nvPr/>
          </p:nvSpPr>
          <p:spPr bwMode="auto">
            <a:xfrm>
              <a:off x="2081" y="3536"/>
              <a:ext cx="83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rgbClr val="000000"/>
                  </a:solidFill>
                  <a:cs typeface="Arial" panose="020B0604020202020204" pitchFamily="34" charset="0"/>
                </a:rPr>
                <a:t>thread.esp0</a:t>
              </a:r>
            </a:p>
          </p:txBody>
        </p:sp>
      </p:grpSp>
      <p:sp>
        <p:nvSpPr>
          <p:cNvPr id="138" name="Rectangle 48"/>
          <p:cNvSpPr>
            <a:spLocks noChangeArrowheads="1"/>
          </p:cNvSpPr>
          <p:nvPr/>
        </p:nvSpPr>
        <p:spPr bwMode="auto">
          <a:xfrm>
            <a:off x="6018213" y="914400"/>
            <a:ext cx="2668587" cy="3757613"/>
          </a:xfrm>
          <a:prstGeom prst="rect">
            <a:avLst/>
          </a:prstGeom>
          <a:solidFill>
            <a:srgbClr val="F3F7A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9" name="Rectangle 49"/>
          <p:cNvSpPr>
            <a:spLocks noChangeArrowheads="1"/>
          </p:cNvSpPr>
          <p:nvPr/>
        </p:nvSpPr>
        <p:spPr bwMode="auto">
          <a:xfrm>
            <a:off x="5989638" y="4889500"/>
            <a:ext cx="2665412" cy="15113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0" name="Line 50"/>
          <p:cNvSpPr>
            <a:spLocks noChangeShapeType="1"/>
          </p:cNvSpPr>
          <p:nvPr/>
        </p:nvSpPr>
        <p:spPr bwMode="auto">
          <a:xfrm>
            <a:off x="6018213" y="2717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1" name="Line 51"/>
          <p:cNvSpPr>
            <a:spLocks noChangeShapeType="1"/>
          </p:cNvSpPr>
          <p:nvPr/>
        </p:nvSpPr>
        <p:spPr bwMode="auto">
          <a:xfrm>
            <a:off x="6018213" y="307657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2" name="Line 52"/>
          <p:cNvSpPr>
            <a:spLocks noChangeShapeType="1"/>
          </p:cNvSpPr>
          <p:nvPr/>
        </p:nvSpPr>
        <p:spPr bwMode="auto">
          <a:xfrm>
            <a:off x="6029325" y="3797300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3" name="Line 53"/>
          <p:cNvSpPr>
            <a:spLocks noChangeShapeType="1"/>
          </p:cNvSpPr>
          <p:nvPr/>
        </p:nvSpPr>
        <p:spPr bwMode="auto">
          <a:xfrm flipH="1">
            <a:off x="5989638" y="914400"/>
            <a:ext cx="30162" cy="5126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4" name="Line 54"/>
          <p:cNvSpPr>
            <a:spLocks noChangeShapeType="1"/>
          </p:cNvSpPr>
          <p:nvPr/>
        </p:nvSpPr>
        <p:spPr bwMode="auto">
          <a:xfrm>
            <a:off x="6018213" y="199707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5" name="Line 55"/>
          <p:cNvSpPr>
            <a:spLocks noChangeShapeType="1"/>
          </p:cNvSpPr>
          <p:nvPr/>
        </p:nvSpPr>
        <p:spPr bwMode="auto">
          <a:xfrm>
            <a:off x="6018213" y="2357438"/>
            <a:ext cx="2635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6" name="Text Box 56"/>
          <p:cNvSpPr txBox="1">
            <a:spLocks noChangeArrowheads="1"/>
          </p:cNvSpPr>
          <p:nvPr/>
        </p:nvSpPr>
        <p:spPr bwMode="auto">
          <a:xfrm>
            <a:off x="6110288" y="1289050"/>
            <a:ext cx="26876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Schedule() saved EAX, ECX, EDX</a:t>
            </a:r>
          </a:p>
        </p:txBody>
      </p:sp>
      <p:sp>
        <p:nvSpPr>
          <p:cNvPr id="147" name="Line 57"/>
          <p:cNvSpPr>
            <a:spLocks noChangeShapeType="1"/>
          </p:cNvSpPr>
          <p:nvPr/>
        </p:nvSpPr>
        <p:spPr bwMode="auto">
          <a:xfrm>
            <a:off x="5989638" y="451802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8" name="Text Box 58"/>
          <p:cNvSpPr txBox="1">
            <a:spLocks noChangeArrowheads="1"/>
          </p:cNvSpPr>
          <p:nvPr/>
        </p:nvSpPr>
        <p:spPr bwMode="auto">
          <a:xfrm>
            <a:off x="5845175" y="235743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Old (schedule’s()) EBP </a:t>
            </a:r>
          </a:p>
        </p:txBody>
      </p:sp>
      <p:sp>
        <p:nvSpPr>
          <p:cNvPr id="149" name="Text Box 59"/>
          <p:cNvSpPr txBox="1">
            <a:spLocks noChangeArrowheads="1"/>
          </p:cNvSpPr>
          <p:nvPr/>
        </p:nvSpPr>
        <p:spPr bwMode="auto">
          <a:xfrm>
            <a:off x="5845175" y="16367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Arguments to contex_switch()</a:t>
            </a:r>
          </a:p>
        </p:txBody>
      </p:sp>
      <p:sp>
        <p:nvSpPr>
          <p:cNvPr id="150" name="Text Box 60"/>
          <p:cNvSpPr txBox="1">
            <a:spLocks noChangeArrowheads="1"/>
          </p:cNvSpPr>
          <p:nvPr/>
        </p:nvSpPr>
        <p:spPr bwMode="auto">
          <a:xfrm>
            <a:off x="5845175" y="1997075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Return address to schedule() </a:t>
            </a:r>
          </a:p>
        </p:txBody>
      </p:sp>
      <p:sp>
        <p:nvSpPr>
          <p:cNvPr id="151" name="Line 61"/>
          <p:cNvSpPr>
            <a:spLocks noChangeShapeType="1"/>
          </p:cNvSpPr>
          <p:nvPr/>
        </p:nvSpPr>
        <p:spPr bwMode="auto">
          <a:xfrm>
            <a:off x="6029325" y="1636713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2" name="Line 62"/>
          <p:cNvSpPr>
            <a:spLocks noChangeShapeType="1"/>
          </p:cNvSpPr>
          <p:nvPr/>
        </p:nvSpPr>
        <p:spPr bwMode="auto">
          <a:xfrm>
            <a:off x="6029325" y="3436938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3" name="Line 63"/>
          <p:cNvSpPr>
            <a:spLocks noChangeShapeType="1"/>
          </p:cNvSpPr>
          <p:nvPr/>
        </p:nvSpPr>
        <p:spPr bwMode="auto">
          <a:xfrm>
            <a:off x="6029325" y="1277938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4" name="Line 64"/>
          <p:cNvSpPr>
            <a:spLocks noChangeShapeType="1"/>
          </p:cNvSpPr>
          <p:nvPr/>
        </p:nvSpPr>
        <p:spPr bwMode="auto">
          <a:xfrm>
            <a:off x="6018213" y="6400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5" name="Line 65"/>
          <p:cNvSpPr>
            <a:spLocks noChangeShapeType="1"/>
          </p:cNvSpPr>
          <p:nvPr/>
        </p:nvSpPr>
        <p:spPr bwMode="auto">
          <a:xfrm>
            <a:off x="6018213" y="61134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6" name="Line 66"/>
          <p:cNvSpPr>
            <a:spLocks noChangeShapeType="1"/>
          </p:cNvSpPr>
          <p:nvPr/>
        </p:nvSpPr>
        <p:spPr bwMode="auto">
          <a:xfrm>
            <a:off x="6018213" y="582612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7" name="Line 67"/>
          <p:cNvSpPr>
            <a:spLocks noChangeShapeType="1"/>
          </p:cNvSpPr>
          <p:nvPr/>
        </p:nvSpPr>
        <p:spPr bwMode="auto">
          <a:xfrm>
            <a:off x="6018213" y="55372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8" name="Line 68"/>
          <p:cNvSpPr>
            <a:spLocks noChangeShapeType="1"/>
          </p:cNvSpPr>
          <p:nvPr/>
        </p:nvSpPr>
        <p:spPr bwMode="auto">
          <a:xfrm>
            <a:off x="6018213" y="52498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9" name="Text Box 73"/>
          <p:cNvSpPr txBox="1">
            <a:spLocks noChangeArrowheads="1"/>
          </p:cNvSpPr>
          <p:nvPr/>
        </p:nvSpPr>
        <p:spPr bwMode="auto">
          <a:xfrm>
            <a:off x="5700713" y="3448050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EDI</a:t>
            </a:r>
          </a:p>
        </p:txBody>
      </p:sp>
      <p:sp>
        <p:nvSpPr>
          <p:cNvPr id="160" name="Text Box 74"/>
          <p:cNvSpPr txBox="1">
            <a:spLocks noChangeArrowheads="1"/>
          </p:cNvSpPr>
          <p:nvPr/>
        </p:nvSpPr>
        <p:spPr bwMode="auto">
          <a:xfrm>
            <a:off x="5700713" y="308768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ESI</a:t>
            </a:r>
          </a:p>
        </p:txBody>
      </p:sp>
      <p:sp>
        <p:nvSpPr>
          <p:cNvPr id="161" name="Text Box 75"/>
          <p:cNvSpPr txBox="1">
            <a:spLocks noChangeArrowheads="1"/>
          </p:cNvSpPr>
          <p:nvPr/>
        </p:nvSpPr>
        <p:spPr bwMode="auto">
          <a:xfrm>
            <a:off x="5700713" y="38084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EBP</a:t>
            </a:r>
          </a:p>
        </p:txBody>
      </p:sp>
      <p:sp>
        <p:nvSpPr>
          <p:cNvPr id="162" name="Text Box 76"/>
          <p:cNvSpPr txBox="1">
            <a:spLocks noChangeArrowheads="1"/>
          </p:cNvSpPr>
          <p:nvPr/>
        </p:nvSpPr>
        <p:spPr bwMode="auto">
          <a:xfrm>
            <a:off x="6708775" y="26558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63" name="Line 77"/>
          <p:cNvSpPr>
            <a:spLocks noChangeShapeType="1"/>
          </p:cNvSpPr>
          <p:nvPr/>
        </p:nvSpPr>
        <p:spPr bwMode="auto">
          <a:xfrm>
            <a:off x="5989638" y="416877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64" name="Line 78"/>
          <p:cNvSpPr>
            <a:spLocks noChangeShapeType="1"/>
          </p:cNvSpPr>
          <p:nvPr/>
        </p:nvSpPr>
        <p:spPr bwMode="auto">
          <a:xfrm flipV="1">
            <a:off x="5149850" y="4338638"/>
            <a:ext cx="7905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65" name="Text Box 79"/>
          <p:cNvSpPr txBox="1">
            <a:spLocks noChangeArrowheads="1"/>
          </p:cNvSpPr>
          <p:nvPr/>
        </p:nvSpPr>
        <p:spPr bwMode="auto">
          <a:xfrm>
            <a:off x="5148263" y="4267200"/>
            <a:ext cx="72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esp</a:t>
            </a:r>
          </a:p>
        </p:txBody>
      </p:sp>
      <p:sp>
        <p:nvSpPr>
          <p:cNvPr id="166" name="Text Box 80"/>
          <p:cNvSpPr txBox="1">
            <a:spLocks noChangeArrowheads="1"/>
          </p:cNvSpPr>
          <p:nvPr/>
        </p:nvSpPr>
        <p:spPr bwMode="auto">
          <a:xfrm>
            <a:off x="6805613" y="5248275"/>
            <a:ext cx="688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$1f</a:t>
            </a:r>
          </a:p>
        </p:txBody>
      </p:sp>
      <p:sp>
        <p:nvSpPr>
          <p:cNvPr id="167" name="Text Box 81"/>
          <p:cNvSpPr txBox="1">
            <a:spLocks noChangeArrowheads="1"/>
          </p:cNvSpPr>
          <p:nvPr/>
        </p:nvSpPr>
        <p:spPr bwMode="auto">
          <a:xfrm>
            <a:off x="4790410" y="5200650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thread.eip</a:t>
            </a:r>
            <a:endParaRPr lang="en-US" altLang="en-US" sz="16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8" name="Text Box 82"/>
          <p:cNvSpPr txBox="1">
            <a:spLocks noChangeArrowheads="1"/>
          </p:cNvSpPr>
          <p:nvPr/>
        </p:nvSpPr>
        <p:spPr bwMode="auto">
          <a:xfrm>
            <a:off x="4787900" y="5489575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thread.esp</a:t>
            </a:r>
          </a:p>
        </p:txBody>
      </p:sp>
      <p:sp>
        <p:nvSpPr>
          <p:cNvPr id="169" name="Text Box 83"/>
          <p:cNvSpPr txBox="1">
            <a:spLocks noChangeArrowheads="1"/>
          </p:cNvSpPr>
          <p:nvPr/>
        </p:nvSpPr>
        <p:spPr bwMode="auto">
          <a:xfrm>
            <a:off x="4787900" y="5776913"/>
            <a:ext cx="130810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thread.esp0</a:t>
            </a:r>
          </a:p>
        </p:txBody>
      </p:sp>
      <p:sp>
        <p:nvSpPr>
          <p:cNvPr id="170" name="Rectangle 84"/>
          <p:cNvSpPr>
            <a:spLocks noChangeArrowheads="1"/>
          </p:cNvSpPr>
          <p:nvPr/>
        </p:nvSpPr>
        <p:spPr bwMode="auto">
          <a:xfrm>
            <a:off x="4633913" y="4673600"/>
            <a:ext cx="1377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00"/>
                </a:solidFill>
                <a:cs typeface="Arial" panose="020B0604020202020204" pitchFamily="34" charset="0"/>
              </a:rPr>
              <a:t>task_struct</a:t>
            </a:r>
          </a:p>
        </p:txBody>
      </p:sp>
      <p:sp>
        <p:nvSpPr>
          <p:cNvPr id="171" name="Line 85"/>
          <p:cNvSpPr>
            <a:spLocks noChangeShapeType="1"/>
          </p:cNvSpPr>
          <p:nvPr/>
        </p:nvSpPr>
        <p:spPr bwMode="auto">
          <a:xfrm>
            <a:off x="728663" y="925513"/>
            <a:ext cx="26241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2" name="Line 86"/>
          <p:cNvSpPr>
            <a:spLocks noChangeShapeType="1"/>
          </p:cNvSpPr>
          <p:nvPr/>
        </p:nvSpPr>
        <p:spPr bwMode="auto">
          <a:xfrm flipH="1">
            <a:off x="681038" y="925513"/>
            <a:ext cx="4762" cy="511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73" name="Line 87"/>
          <p:cNvSpPr>
            <a:spLocks noChangeShapeType="1"/>
          </p:cNvSpPr>
          <p:nvPr/>
        </p:nvSpPr>
        <p:spPr bwMode="auto">
          <a:xfrm flipH="1">
            <a:off x="8656638" y="914400"/>
            <a:ext cx="30162" cy="5126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4" name="Line 88"/>
          <p:cNvSpPr>
            <a:spLocks noChangeShapeType="1"/>
          </p:cNvSpPr>
          <p:nvPr/>
        </p:nvSpPr>
        <p:spPr bwMode="auto">
          <a:xfrm>
            <a:off x="6019800" y="914400"/>
            <a:ext cx="266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5" name="Text Box 93"/>
          <p:cNvSpPr txBox="1">
            <a:spLocks noChangeArrowheads="1"/>
          </p:cNvSpPr>
          <p:nvPr/>
        </p:nvSpPr>
        <p:spPr bwMode="auto">
          <a:xfrm>
            <a:off x="1371600" y="849313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76" name="Text Box 94"/>
          <p:cNvSpPr txBox="1">
            <a:spLocks noChangeArrowheads="1"/>
          </p:cNvSpPr>
          <p:nvPr/>
        </p:nvSpPr>
        <p:spPr bwMode="auto">
          <a:xfrm>
            <a:off x="1524000" y="5226050"/>
            <a:ext cx="688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$1f</a:t>
            </a:r>
          </a:p>
        </p:txBody>
      </p:sp>
      <p:sp>
        <p:nvSpPr>
          <p:cNvPr id="177" name="Text Box 96"/>
          <p:cNvSpPr txBox="1">
            <a:spLocks noChangeArrowheads="1"/>
          </p:cNvSpPr>
          <p:nvPr/>
        </p:nvSpPr>
        <p:spPr bwMode="auto">
          <a:xfrm>
            <a:off x="6781800" y="4191000"/>
            <a:ext cx="688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$1f</a:t>
            </a:r>
          </a:p>
        </p:txBody>
      </p:sp>
      <p:sp>
        <p:nvSpPr>
          <p:cNvPr id="178" name="Text Box 97"/>
          <p:cNvSpPr txBox="1">
            <a:spLocks noChangeArrowheads="1"/>
          </p:cNvSpPr>
          <p:nvPr/>
        </p:nvSpPr>
        <p:spPr bwMode="auto">
          <a:xfrm>
            <a:off x="250825" y="163513"/>
            <a:ext cx="889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#8 – __switch_to func:</a:t>
            </a:r>
            <a:r>
              <a:rPr lang="en-US" altLang="en-US" sz="240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save the base of next’s stack in TSS</a:t>
            </a:r>
          </a:p>
        </p:txBody>
      </p:sp>
      <p:grpSp>
        <p:nvGrpSpPr>
          <p:cNvPr id="179" name="Group 101"/>
          <p:cNvGrpSpPr>
            <a:grpSpLocks/>
          </p:cNvGrpSpPr>
          <p:nvPr/>
        </p:nvGrpSpPr>
        <p:grpSpPr bwMode="auto">
          <a:xfrm>
            <a:off x="4191000" y="914400"/>
            <a:ext cx="1905000" cy="2293938"/>
            <a:chOff x="2640" y="576"/>
            <a:chExt cx="1200" cy="1445"/>
          </a:xfrm>
        </p:grpSpPr>
        <p:grpSp>
          <p:nvGrpSpPr>
            <p:cNvPr id="180" name="Group 102"/>
            <p:cNvGrpSpPr>
              <a:grpSpLocks/>
            </p:cNvGrpSpPr>
            <p:nvPr/>
          </p:nvGrpSpPr>
          <p:grpSpPr bwMode="auto">
            <a:xfrm>
              <a:off x="2640" y="1280"/>
              <a:ext cx="1200" cy="741"/>
              <a:chOff x="2640" y="1280"/>
              <a:chExt cx="1200" cy="741"/>
            </a:xfrm>
          </p:grpSpPr>
          <p:grpSp>
            <p:nvGrpSpPr>
              <p:cNvPr id="184" name="Group 103"/>
              <p:cNvGrpSpPr>
                <a:grpSpLocks/>
              </p:cNvGrpSpPr>
              <p:nvPr/>
            </p:nvGrpSpPr>
            <p:grpSpPr bwMode="auto">
              <a:xfrm>
                <a:off x="2640" y="1477"/>
                <a:ext cx="551" cy="544"/>
                <a:chOff x="2472" y="3249"/>
                <a:chExt cx="1089" cy="544"/>
              </a:xfrm>
            </p:grpSpPr>
            <p:sp>
              <p:nvSpPr>
                <p:cNvPr id="187" name="Rectangle 104"/>
                <p:cNvSpPr>
                  <a:spLocks noChangeArrowheads="1"/>
                </p:cNvSpPr>
                <p:nvPr/>
              </p:nvSpPr>
              <p:spPr bwMode="auto">
                <a:xfrm>
                  <a:off x="2472" y="3249"/>
                  <a:ext cx="1089" cy="544"/>
                </a:xfrm>
                <a:prstGeom prst="rect">
                  <a:avLst/>
                </a:prstGeom>
                <a:solidFill>
                  <a:srgbClr val="38F519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r" defTabSz="914400" rtl="1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8" name="Line 105"/>
                <p:cNvSpPr>
                  <a:spLocks noChangeShapeType="1"/>
                </p:cNvSpPr>
                <p:nvPr/>
              </p:nvSpPr>
              <p:spPr bwMode="auto">
                <a:xfrm>
                  <a:off x="2472" y="3612"/>
                  <a:ext cx="1089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r" defTabSz="914400" rtl="1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9" name="Line 106"/>
                <p:cNvSpPr>
                  <a:spLocks noChangeShapeType="1"/>
                </p:cNvSpPr>
                <p:nvPr/>
              </p:nvSpPr>
              <p:spPr bwMode="auto">
                <a:xfrm flipV="1">
                  <a:off x="2472" y="3430"/>
                  <a:ext cx="1089" cy="1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r" defTabSz="914400" rtl="1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85" name="Rectangle 107"/>
              <p:cNvSpPr>
                <a:spLocks noChangeArrowheads="1"/>
              </p:cNvSpPr>
              <p:nvPr/>
            </p:nvSpPr>
            <p:spPr bwMode="auto">
              <a:xfrm>
                <a:off x="2688" y="1280"/>
                <a:ext cx="62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TSS</a:t>
                </a:r>
              </a:p>
            </p:txBody>
          </p:sp>
          <p:sp>
            <p:nvSpPr>
              <p:cNvPr id="186" name="Text Box 108"/>
              <p:cNvSpPr txBox="1">
                <a:spLocks noChangeArrowheads="1"/>
              </p:cNvSpPr>
              <p:nvPr/>
            </p:nvSpPr>
            <p:spPr bwMode="auto">
              <a:xfrm>
                <a:off x="3165" y="1628"/>
                <a:ext cx="67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tss-&gt;esp0</a:t>
                </a:r>
              </a:p>
            </p:txBody>
          </p:sp>
        </p:grpSp>
        <p:grpSp>
          <p:nvGrpSpPr>
            <p:cNvPr id="181" name="Group 109"/>
            <p:cNvGrpSpPr>
              <a:grpSpLocks/>
            </p:cNvGrpSpPr>
            <p:nvPr/>
          </p:nvGrpSpPr>
          <p:grpSpPr bwMode="auto">
            <a:xfrm flipH="1">
              <a:off x="2832" y="576"/>
              <a:ext cx="960" cy="1200"/>
              <a:chOff x="2154" y="164"/>
              <a:chExt cx="817" cy="3357"/>
            </a:xfrm>
          </p:grpSpPr>
          <p:sp>
            <p:nvSpPr>
              <p:cNvPr id="182" name="Line 110"/>
              <p:cNvSpPr>
                <a:spLocks noChangeShapeType="1"/>
              </p:cNvSpPr>
              <p:nvPr/>
            </p:nvSpPr>
            <p:spPr bwMode="auto">
              <a:xfrm flipV="1">
                <a:off x="2971" y="164"/>
                <a:ext cx="0" cy="335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83" name="Line 111"/>
              <p:cNvSpPr>
                <a:spLocks noChangeShapeType="1"/>
              </p:cNvSpPr>
              <p:nvPr/>
            </p:nvSpPr>
            <p:spPr bwMode="auto">
              <a:xfrm flipH="1">
                <a:off x="2154" y="164"/>
                <a:ext cx="81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90" name="Group 112"/>
          <p:cNvGrpSpPr>
            <a:grpSpLocks/>
          </p:cNvGrpSpPr>
          <p:nvPr/>
        </p:nvGrpSpPr>
        <p:grpSpPr bwMode="auto">
          <a:xfrm>
            <a:off x="152400" y="925513"/>
            <a:ext cx="990600" cy="5018087"/>
            <a:chOff x="96" y="583"/>
            <a:chExt cx="624" cy="3161"/>
          </a:xfrm>
        </p:grpSpPr>
        <p:sp>
          <p:nvSpPr>
            <p:cNvPr id="191" name="Line 113"/>
            <p:cNvSpPr>
              <a:spLocks noChangeShapeType="1"/>
            </p:cNvSpPr>
            <p:nvPr/>
          </p:nvSpPr>
          <p:spPr bwMode="auto">
            <a:xfrm>
              <a:off x="96" y="583"/>
              <a:ext cx="0" cy="31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grpSp>
          <p:nvGrpSpPr>
            <p:cNvPr id="192" name="Group 114"/>
            <p:cNvGrpSpPr>
              <a:grpSpLocks/>
            </p:cNvGrpSpPr>
            <p:nvPr/>
          </p:nvGrpSpPr>
          <p:grpSpPr bwMode="auto">
            <a:xfrm>
              <a:off x="96" y="583"/>
              <a:ext cx="624" cy="3161"/>
              <a:chOff x="96" y="583"/>
              <a:chExt cx="624" cy="3161"/>
            </a:xfrm>
          </p:grpSpPr>
          <p:sp>
            <p:nvSpPr>
              <p:cNvPr id="193" name="Line 115"/>
              <p:cNvSpPr>
                <a:spLocks noChangeShapeType="1"/>
              </p:cNvSpPr>
              <p:nvPr/>
            </p:nvSpPr>
            <p:spPr bwMode="auto">
              <a:xfrm flipV="1">
                <a:off x="96" y="583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94" name="Line 116"/>
              <p:cNvSpPr>
                <a:spLocks noChangeShapeType="1"/>
              </p:cNvSpPr>
              <p:nvPr/>
            </p:nvSpPr>
            <p:spPr bwMode="auto">
              <a:xfrm>
                <a:off x="96" y="3744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95" name="Group 117"/>
          <p:cNvGrpSpPr>
            <a:grpSpLocks/>
          </p:cNvGrpSpPr>
          <p:nvPr/>
        </p:nvGrpSpPr>
        <p:grpSpPr bwMode="auto">
          <a:xfrm>
            <a:off x="381000" y="3952875"/>
            <a:ext cx="762000" cy="1762125"/>
            <a:chOff x="240" y="2490"/>
            <a:chExt cx="480" cy="1110"/>
          </a:xfrm>
        </p:grpSpPr>
        <p:sp>
          <p:nvSpPr>
            <p:cNvPr id="196" name="Line 118"/>
            <p:cNvSpPr>
              <a:spLocks noChangeShapeType="1"/>
            </p:cNvSpPr>
            <p:nvPr/>
          </p:nvSpPr>
          <p:spPr bwMode="auto">
            <a:xfrm flipV="1">
              <a:off x="240" y="2490"/>
              <a:ext cx="18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97" name="Line 119"/>
            <p:cNvSpPr>
              <a:spLocks noChangeShapeType="1"/>
            </p:cNvSpPr>
            <p:nvPr/>
          </p:nvSpPr>
          <p:spPr bwMode="auto">
            <a:xfrm>
              <a:off x="240" y="2490"/>
              <a:ext cx="0" cy="111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98" name="Line 120"/>
            <p:cNvSpPr>
              <a:spLocks noChangeShapeType="1"/>
            </p:cNvSpPr>
            <p:nvPr/>
          </p:nvSpPr>
          <p:spPr bwMode="auto">
            <a:xfrm>
              <a:off x="240" y="3600"/>
              <a:ext cx="4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grpSp>
        <p:nvGrpSpPr>
          <p:cNvPr id="199" name="Group 121"/>
          <p:cNvGrpSpPr>
            <a:grpSpLocks/>
          </p:cNvGrpSpPr>
          <p:nvPr/>
        </p:nvGrpSpPr>
        <p:grpSpPr bwMode="auto">
          <a:xfrm>
            <a:off x="8153400" y="914400"/>
            <a:ext cx="838200" cy="5029200"/>
            <a:chOff x="5136" y="576"/>
            <a:chExt cx="528" cy="3168"/>
          </a:xfrm>
        </p:grpSpPr>
        <p:sp>
          <p:nvSpPr>
            <p:cNvPr id="200" name="Line 122"/>
            <p:cNvSpPr>
              <a:spLocks noChangeShapeType="1"/>
            </p:cNvSpPr>
            <p:nvPr/>
          </p:nvSpPr>
          <p:spPr bwMode="auto">
            <a:xfrm flipH="1" flipV="1">
              <a:off x="5472" y="576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201" name="Line 123"/>
            <p:cNvSpPr>
              <a:spLocks noChangeShapeType="1"/>
            </p:cNvSpPr>
            <p:nvPr/>
          </p:nvSpPr>
          <p:spPr bwMode="auto">
            <a:xfrm flipH="1">
              <a:off x="5664" y="576"/>
              <a:ext cx="0" cy="31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202" name="Line 124"/>
            <p:cNvSpPr>
              <a:spLocks noChangeShapeType="1"/>
            </p:cNvSpPr>
            <p:nvPr/>
          </p:nvSpPr>
          <p:spPr bwMode="auto">
            <a:xfrm flipH="1">
              <a:off x="5136" y="3744"/>
              <a:ext cx="52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203" name="Text Box 125"/>
          <p:cNvSpPr txBox="1">
            <a:spLocks noChangeArrowheads="1"/>
          </p:cNvSpPr>
          <p:nvPr/>
        </p:nvSpPr>
        <p:spPr bwMode="auto">
          <a:xfrm>
            <a:off x="6696075" y="838200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228898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108" name="Text Box 2"/>
          <p:cNvSpPr txBox="1">
            <a:spLocks noChangeArrowheads="1"/>
          </p:cNvSpPr>
          <p:nvPr/>
        </p:nvSpPr>
        <p:spPr bwMode="auto">
          <a:xfrm>
            <a:off x="6638925" y="547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FF"/>
                </a:solidFill>
                <a:cs typeface="Arial" panose="020B0604020202020204" pitchFamily="34" charset="0"/>
              </a:rPr>
              <a:t>next</a:t>
            </a:r>
          </a:p>
        </p:txBody>
      </p:sp>
      <p:sp>
        <p:nvSpPr>
          <p:cNvPr id="109" name="Text Box 13"/>
          <p:cNvSpPr txBox="1">
            <a:spLocks noChangeArrowheads="1"/>
          </p:cNvSpPr>
          <p:nvPr/>
        </p:nvSpPr>
        <p:spPr bwMode="auto">
          <a:xfrm>
            <a:off x="1371600" y="547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FF"/>
                </a:solidFill>
                <a:cs typeface="Arial" panose="020B0604020202020204" pitchFamily="34" charset="0"/>
              </a:rPr>
              <a:t>prev</a:t>
            </a:r>
          </a:p>
        </p:txBody>
      </p:sp>
      <p:sp>
        <p:nvSpPr>
          <p:cNvPr id="110" name="Rectangle 14"/>
          <p:cNvSpPr>
            <a:spLocks noChangeArrowheads="1"/>
          </p:cNvSpPr>
          <p:nvPr/>
        </p:nvSpPr>
        <p:spPr bwMode="auto">
          <a:xfrm>
            <a:off x="685800" y="925513"/>
            <a:ext cx="2662238" cy="3746500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1" name="Rectangle 15"/>
          <p:cNvSpPr>
            <a:spLocks noChangeArrowheads="1"/>
          </p:cNvSpPr>
          <p:nvPr/>
        </p:nvSpPr>
        <p:spPr bwMode="auto">
          <a:xfrm>
            <a:off x="684213" y="4889500"/>
            <a:ext cx="2665412" cy="15113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2" name="Line 16"/>
          <p:cNvSpPr>
            <a:spLocks noChangeShapeType="1"/>
          </p:cNvSpPr>
          <p:nvPr/>
        </p:nvSpPr>
        <p:spPr bwMode="auto">
          <a:xfrm>
            <a:off x="712788" y="2717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3" name="Line 17"/>
          <p:cNvSpPr>
            <a:spLocks noChangeShapeType="1"/>
          </p:cNvSpPr>
          <p:nvPr/>
        </p:nvSpPr>
        <p:spPr bwMode="auto">
          <a:xfrm>
            <a:off x="712788" y="307657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4" name="Line 18"/>
          <p:cNvSpPr>
            <a:spLocks noChangeShapeType="1"/>
          </p:cNvSpPr>
          <p:nvPr/>
        </p:nvSpPr>
        <p:spPr bwMode="auto">
          <a:xfrm>
            <a:off x="723900" y="3797300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5" name="Line 19"/>
          <p:cNvSpPr>
            <a:spLocks noChangeShapeType="1"/>
          </p:cNvSpPr>
          <p:nvPr/>
        </p:nvSpPr>
        <p:spPr bwMode="auto">
          <a:xfrm>
            <a:off x="712788" y="199707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6" name="Line 20"/>
          <p:cNvSpPr>
            <a:spLocks noChangeShapeType="1"/>
          </p:cNvSpPr>
          <p:nvPr/>
        </p:nvSpPr>
        <p:spPr bwMode="auto">
          <a:xfrm>
            <a:off x="712788" y="2357438"/>
            <a:ext cx="2635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7" name="Line 21"/>
          <p:cNvSpPr>
            <a:spLocks noChangeShapeType="1"/>
          </p:cNvSpPr>
          <p:nvPr/>
        </p:nvSpPr>
        <p:spPr bwMode="auto">
          <a:xfrm flipH="1">
            <a:off x="3348038" y="925513"/>
            <a:ext cx="4762" cy="511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8" name="Text Box 22"/>
          <p:cNvSpPr txBox="1">
            <a:spLocks noChangeArrowheads="1"/>
          </p:cNvSpPr>
          <p:nvPr/>
        </p:nvSpPr>
        <p:spPr bwMode="auto">
          <a:xfrm>
            <a:off x="804863" y="1289050"/>
            <a:ext cx="26876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Schedule() saved EAX, ECX, EDX</a:t>
            </a:r>
          </a:p>
        </p:txBody>
      </p:sp>
      <p:sp>
        <p:nvSpPr>
          <p:cNvPr id="119" name="Line 23"/>
          <p:cNvSpPr>
            <a:spLocks noChangeShapeType="1"/>
          </p:cNvSpPr>
          <p:nvPr/>
        </p:nvSpPr>
        <p:spPr bwMode="auto">
          <a:xfrm>
            <a:off x="684213" y="451802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0" name="Text Box 24"/>
          <p:cNvSpPr txBox="1">
            <a:spLocks noChangeArrowheads="1"/>
          </p:cNvSpPr>
          <p:nvPr/>
        </p:nvSpPr>
        <p:spPr bwMode="auto">
          <a:xfrm>
            <a:off x="539750" y="235743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Old (schedule’s()) EBP </a:t>
            </a:r>
          </a:p>
        </p:txBody>
      </p:sp>
      <p:sp>
        <p:nvSpPr>
          <p:cNvPr id="121" name="Text Box 25"/>
          <p:cNvSpPr txBox="1">
            <a:spLocks noChangeArrowheads="1"/>
          </p:cNvSpPr>
          <p:nvPr/>
        </p:nvSpPr>
        <p:spPr bwMode="auto">
          <a:xfrm>
            <a:off x="539750" y="16367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Arguments to contex_switch()</a:t>
            </a:r>
          </a:p>
        </p:txBody>
      </p:sp>
      <p:sp>
        <p:nvSpPr>
          <p:cNvPr id="122" name="Text Box 26"/>
          <p:cNvSpPr txBox="1">
            <a:spLocks noChangeArrowheads="1"/>
          </p:cNvSpPr>
          <p:nvPr/>
        </p:nvSpPr>
        <p:spPr bwMode="auto">
          <a:xfrm>
            <a:off x="539750" y="1997075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Return address to schedule() </a:t>
            </a:r>
          </a:p>
        </p:txBody>
      </p:sp>
      <p:sp>
        <p:nvSpPr>
          <p:cNvPr id="123" name="Line 27"/>
          <p:cNvSpPr>
            <a:spLocks noChangeShapeType="1"/>
          </p:cNvSpPr>
          <p:nvPr/>
        </p:nvSpPr>
        <p:spPr bwMode="auto">
          <a:xfrm>
            <a:off x="723900" y="1636713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4" name="Line 28"/>
          <p:cNvSpPr>
            <a:spLocks noChangeShapeType="1"/>
          </p:cNvSpPr>
          <p:nvPr/>
        </p:nvSpPr>
        <p:spPr bwMode="auto">
          <a:xfrm>
            <a:off x="723900" y="3436938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5" name="Line 29"/>
          <p:cNvSpPr>
            <a:spLocks noChangeShapeType="1"/>
          </p:cNvSpPr>
          <p:nvPr/>
        </p:nvSpPr>
        <p:spPr bwMode="auto">
          <a:xfrm>
            <a:off x="723900" y="1277938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6" name="Line 30"/>
          <p:cNvSpPr>
            <a:spLocks noChangeShapeType="1"/>
          </p:cNvSpPr>
          <p:nvPr/>
        </p:nvSpPr>
        <p:spPr bwMode="auto">
          <a:xfrm>
            <a:off x="712788" y="6400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7" name="Line 31"/>
          <p:cNvSpPr>
            <a:spLocks noChangeShapeType="1"/>
          </p:cNvSpPr>
          <p:nvPr/>
        </p:nvSpPr>
        <p:spPr bwMode="auto">
          <a:xfrm>
            <a:off x="712788" y="61134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8" name="Line 32"/>
          <p:cNvSpPr>
            <a:spLocks noChangeShapeType="1"/>
          </p:cNvSpPr>
          <p:nvPr/>
        </p:nvSpPr>
        <p:spPr bwMode="auto">
          <a:xfrm>
            <a:off x="712788" y="582612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9" name="Line 33"/>
          <p:cNvSpPr>
            <a:spLocks noChangeShapeType="1"/>
          </p:cNvSpPr>
          <p:nvPr/>
        </p:nvSpPr>
        <p:spPr bwMode="auto">
          <a:xfrm>
            <a:off x="712788" y="55372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0" name="Line 34"/>
          <p:cNvSpPr>
            <a:spLocks noChangeShapeType="1"/>
          </p:cNvSpPr>
          <p:nvPr/>
        </p:nvSpPr>
        <p:spPr bwMode="auto">
          <a:xfrm>
            <a:off x="712788" y="52498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1" name="Text Box 35"/>
          <p:cNvSpPr txBox="1">
            <a:spLocks noChangeArrowheads="1"/>
          </p:cNvSpPr>
          <p:nvPr/>
        </p:nvSpPr>
        <p:spPr bwMode="auto">
          <a:xfrm>
            <a:off x="395288" y="3448050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EDI</a:t>
            </a:r>
          </a:p>
        </p:txBody>
      </p:sp>
      <p:sp>
        <p:nvSpPr>
          <p:cNvPr id="132" name="Text Box 36"/>
          <p:cNvSpPr txBox="1">
            <a:spLocks noChangeArrowheads="1"/>
          </p:cNvSpPr>
          <p:nvPr/>
        </p:nvSpPr>
        <p:spPr bwMode="auto">
          <a:xfrm>
            <a:off x="395288" y="308768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ESI</a:t>
            </a:r>
          </a:p>
        </p:txBody>
      </p:sp>
      <p:sp>
        <p:nvSpPr>
          <p:cNvPr id="133" name="Text Box 37"/>
          <p:cNvSpPr txBox="1">
            <a:spLocks noChangeArrowheads="1"/>
          </p:cNvSpPr>
          <p:nvPr/>
        </p:nvSpPr>
        <p:spPr bwMode="auto">
          <a:xfrm>
            <a:off x="395288" y="38084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EBP</a:t>
            </a:r>
          </a:p>
        </p:txBody>
      </p:sp>
      <p:sp>
        <p:nvSpPr>
          <p:cNvPr id="134" name="Text Box 38"/>
          <p:cNvSpPr txBox="1">
            <a:spLocks noChangeArrowheads="1"/>
          </p:cNvSpPr>
          <p:nvPr/>
        </p:nvSpPr>
        <p:spPr bwMode="auto">
          <a:xfrm>
            <a:off x="1403350" y="26558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35" name="Line 39"/>
          <p:cNvSpPr>
            <a:spLocks noChangeShapeType="1"/>
          </p:cNvSpPr>
          <p:nvPr/>
        </p:nvSpPr>
        <p:spPr bwMode="auto">
          <a:xfrm>
            <a:off x="684213" y="416877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grpSp>
        <p:nvGrpSpPr>
          <p:cNvPr id="136" name="Group 40"/>
          <p:cNvGrpSpPr>
            <a:grpSpLocks/>
          </p:cNvGrpSpPr>
          <p:nvPr/>
        </p:nvGrpSpPr>
        <p:grpSpPr bwMode="auto">
          <a:xfrm>
            <a:off x="3194050" y="4673599"/>
            <a:ext cx="1449388" cy="1441450"/>
            <a:chOff x="2012" y="2841"/>
            <a:chExt cx="913" cy="908"/>
          </a:xfrm>
        </p:grpSpPr>
        <p:sp>
          <p:nvSpPr>
            <p:cNvPr id="137" name="Rectangle 41"/>
            <p:cNvSpPr>
              <a:spLocks noChangeArrowheads="1"/>
            </p:cNvSpPr>
            <p:nvPr/>
          </p:nvSpPr>
          <p:spPr bwMode="auto">
            <a:xfrm>
              <a:off x="2012" y="2841"/>
              <a:ext cx="8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defTabSz="914400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>
                  <a:solidFill>
                    <a:srgbClr val="000000"/>
                  </a:solidFill>
                  <a:cs typeface="Arial" panose="020B0604020202020204" pitchFamily="34" charset="0"/>
                </a:rPr>
                <a:t>task_struct</a:t>
              </a:r>
            </a:p>
          </p:txBody>
        </p:sp>
        <p:sp>
          <p:nvSpPr>
            <p:cNvPr id="138" name="Text Box 42"/>
            <p:cNvSpPr txBox="1">
              <a:spLocks noChangeArrowheads="1"/>
            </p:cNvSpPr>
            <p:nvPr/>
          </p:nvSpPr>
          <p:spPr bwMode="auto">
            <a:xfrm>
              <a:off x="2082" y="3173"/>
              <a:ext cx="8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 err="1">
                  <a:solidFill>
                    <a:srgbClr val="000000"/>
                  </a:solidFill>
                  <a:cs typeface="Arial" panose="020B0604020202020204" pitchFamily="34" charset="0"/>
                </a:rPr>
                <a:t>thread.eip</a:t>
              </a:r>
              <a:endParaRPr lang="en-US" altLang="en-US" sz="1600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39" name="Text Box 43"/>
            <p:cNvSpPr txBox="1">
              <a:spLocks noChangeArrowheads="1"/>
            </p:cNvSpPr>
            <p:nvPr/>
          </p:nvSpPr>
          <p:spPr bwMode="auto">
            <a:xfrm>
              <a:off x="2081" y="3355"/>
              <a:ext cx="7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cs typeface="Arial" panose="020B0604020202020204" pitchFamily="34" charset="0"/>
                </a:rPr>
                <a:t>thread.esp</a:t>
              </a:r>
            </a:p>
          </p:txBody>
        </p:sp>
        <p:sp>
          <p:nvSpPr>
            <p:cNvPr id="140" name="Text Box 44"/>
            <p:cNvSpPr txBox="1">
              <a:spLocks noChangeArrowheads="1"/>
            </p:cNvSpPr>
            <p:nvPr/>
          </p:nvSpPr>
          <p:spPr bwMode="auto">
            <a:xfrm>
              <a:off x="2081" y="3536"/>
              <a:ext cx="84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rgbClr val="000000"/>
                  </a:solidFill>
                  <a:cs typeface="Arial" panose="020B0604020202020204" pitchFamily="34" charset="0"/>
                </a:rPr>
                <a:t>thread.esp0</a:t>
              </a:r>
            </a:p>
          </p:txBody>
        </p:sp>
      </p:grpSp>
      <p:sp>
        <p:nvSpPr>
          <p:cNvPr id="141" name="Rectangle 45"/>
          <p:cNvSpPr>
            <a:spLocks noChangeArrowheads="1"/>
          </p:cNvSpPr>
          <p:nvPr/>
        </p:nvSpPr>
        <p:spPr bwMode="auto">
          <a:xfrm>
            <a:off x="6018213" y="914400"/>
            <a:ext cx="2668587" cy="3757613"/>
          </a:xfrm>
          <a:prstGeom prst="rect">
            <a:avLst/>
          </a:prstGeom>
          <a:solidFill>
            <a:srgbClr val="F3F7A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2" name="Rectangle 46"/>
          <p:cNvSpPr>
            <a:spLocks noChangeArrowheads="1"/>
          </p:cNvSpPr>
          <p:nvPr/>
        </p:nvSpPr>
        <p:spPr bwMode="auto">
          <a:xfrm>
            <a:off x="5989638" y="4889500"/>
            <a:ext cx="2665412" cy="15113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3" name="Line 47"/>
          <p:cNvSpPr>
            <a:spLocks noChangeShapeType="1"/>
          </p:cNvSpPr>
          <p:nvPr/>
        </p:nvSpPr>
        <p:spPr bwMode="auto">
          <a:xfrm>
            <a:off x="6018213" y="2717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4" name="Line 48"/>
          <p:cNvSpPr>
            <a:spLocks noChangeShapeType="1"/>
          </p:cNvSpPr>
          <p:nvPr/>
        </p:nvSpPr>
        <p:spPr bwMode="auto">
          <a:xfrm>
            <a:off x="6018213" y="307657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5" name="Line 49"/>
          <p:cNvSpPr>
            <a:spLocks noChangeShapeType="1"/>
          </p:cNvSpPr>
          <p:nvPr/>
        </p:nvSpPr>
        <p:spPr bwMode="auto">
          <a:xfrm>
            <a:off x="6029325" y="3797300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6" name="Line 50"/>
          <p:cNvSpPr>
            <a:spLocks noChangeShapeType="1"/>
          </p:cNvSpPr>
          <p:nvPr/>
        </p:nvSpPr>
        <p:spPr bwMode="auto">
          <a:xfrm flipH="1">
            <a:off x="5989638" y="914400"/>
            <a:ext cx="30162" cy="5126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7" name="Line 51"/>
          <p:cNvSpPr>
            <a:spLocks noChangeShapeType="1"/>
          </p:cNvSpPr>
          <p:nvPr/>
        </p:nvSpPr>
        <p:spPr bwMode="auto">
          <a:xfrm>
            <a:off x="6018213" y="199707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8" name="Line 52"/>
          <p:cNvSpPr>
            <a:spLocks noChangeShapeType="1"/>
          </p:cNvSpPr>
          <p:nvPr/>
        </p:nvSpPr>
        <p:spPr bwMode="auto">
          <a:xfrm>
            <a:off x="6018213" y="2357438"/>
            <a:ext cx="2635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9" name="Text Box 53"/>
          <p:cNvSpPr txBox="1">
            <a:spLocks noChangeArrowheads="1"/>
          </p:cNvSpPr>
          <p:nvPr/>
        </p:nvSpPr>
        <p:spPr bwMode="auto">
          <a:xfrm>
            <a:off x="6110288" y="1289050"/>
            <a:ext cx="26876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Schedule() saved EAX, ECX, EDX</a:t>
            </a:r>
          </a:p>
        </p:txBody>
      </p:sp>
      <p:sp>
        <p:nvSpPr>
          <p:cNvPr id="150" name="Line 54"/>
          <p:cNvSpPr>
            <a:spLocks noChangeShapeType="1"/>
          </p:cNvSpPr>
          <p:nvPr/>
        </p:nvSpPr>
        <p:spPr bwMode="auto">
          <a:xfrm>
            <a:off x="5989638" y="451802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1" name="Text Box 55"/>
          <p:cNvSpPr txBox="1">
            <a:spLocks noChangeArrowheads="1"/>
          </p:cNvSpPr>
          <p:nvPr/>
        </p:nvSpPr>
        <p:spPr bwMode="auto">
          <a:xfrm>
            <a:off x="5845175" y="235743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Old (schedule’s()) EBP </a:t>
            </a:r>
          </a:p>
        </p:txBody>
      </p:sp>
      <p:sp>
        <p:nvSpPr>
          <p:cNvPr id="152" name="Text Box 56"/>
          <p:cNvSpPr txBox="1">
            <a:spLocks noChangeArrowheads="1"/>
          </p:cNvSpPr>
          <p:nvPr/>
        </p:nvSpPr>
        <p:spPr bwMode="auto">
          <a:xfrm>
            <a:off x="5845175" y="16367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Arguments to contex_switch()</a:t>
            </a:r>
          </a:p>
        </p:txBody>
      </p:sp>
      <p:sp>
        <p:nvSpPr>
          <p:cNvPr id="153" name="Text Box 57"/>
          <p:cNvSpPr txBox="1">
            <a:spLocks noChangeArrowheads="1"/>
          </p:cNvSpPr>
          <p:nvPr/>
        </p:nvSpPr>
        <p:spPr bwMode="auto">
          <a:xfrm>
            <a:off x="5845175" y="1997075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Return address to schedule() </a:t>
            </a:r>
          </a:p>
        </p:txBody>
      </p:sp>
      <p:sp>
        <p:nvSpPr>
          <p:cNvPr id="154" name="Line 58"/>
          <p:cNvSpPr>
            <a:spLocks noChangeShapeType="1"/>
          </p:cNvSpPr>
          <p:nvPr/>
        </p:nvSpPr>
        <p:spPr bwMode="auto">
          <a:xfrm>
            <a:off x="6029325" y="1636713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5" name="Line 59"/>
          <p:cNvSpPr>
            <a:spLocks noChangeShapeType="1"/>
          </p:cNvSpPr>
          <p:nvPr/>
        </p:nvSpPr>
        <p:spPr bwMode="auto">
          <a:xfrm>
            <a:off x="6029325" y="3436938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6" name="Line 60"/>
          <p:cNvSpPr>
            <a:spLocks noChangeShapeType="1"/>
          </p:cNvSpPr>
          <p:nvPr/>
        </p:nvSpPr>
        <p:spPr bwMode="auto">
          <a:xfrm>
            <a:off x="6029325" y="1277938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7" name="Line 61"/>
          <p:cNvSpPr>
            <a:spLocks noChangeShapeType="1"/>
          </p:cNvSpPr>
          <p:nvPr/>
        </p:nvSpPr>
        <p:spPr bwMode="auto">
          <a:xfrm>
            <a:off x="6018213" y="6400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8" name="Line 62"/>
          <p:cNvSpPr>
            <a:spLocks noChangeShapeType="1"/>
          </p:cNvSpPr>
          <p:nvPr/>
        </p:nvSpPr>
        <p:spPr bwMode="auto">
          <a:xfrm>
            <a:off x="6018213" y="61134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9" name="Line 63"/>
          <p:cNvSpPr>
            <a:spLocks noChangeShapeType="1"/>
          </p:cNvSpPr>
          <p:nvPr/>
        </p:nvSpPr>
        <p:spPr bwMode="auto">
          <a:xfrm>
            <a:off x="6018213" y="582612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0" name="Line 64"/>
          <p:cNvSpPr>
            <a:spLocks noChangeShapeType="1"/>
          </p:cNvSpPr>
          <p:nvPr/>
        </p:nvSpPr>
        <p:spPr bwMode="auto">
          <a:xfrm>
            <a:off x="6018213" y="55372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1" name="Line 65"/>
          <p:cNvSpPr>
            <a:spLocks noChangeShapeType="1"/>
          </p:cNvSpPr>
          <p:nvPr/>
        </p:nvSpPr>
        <p:spPr bwMode="auto">
          <a:xfrm>
            <a:off x="6018213" y="52498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2" name="Text Box 70"/>
          <p:cNvSpPr txBox="1">
            <a:spLocks noChangeArrowheads="1"/>
          </p:cNvSpPr>
          <p:nvPr/>
        </p:nvSpPr>
        <p:spPr bwMode="auto">
          <a:xfrm>
            <a:off x="5700713" y="3448050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EDI</a:t>
            </a:r>
          </a:p>
        </p:txBody>
      </p:sp>
      <p:sp>
        <p:nvSpPr>
          <p:cNvPr id="163" name="Text Box 71"/>
          <p:cNvSpPr txBox="1">
            <a:spLocks noChangeArrowheads="1"/>
          </p:cNvSpPr>
          <p:nvPr/>
        </p:nvSpPr>
        <p:spPr bwMode="auto">
          <a:xfrm>
            <a:off x="5700713" y="308768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ESI</a:t>
            </a:r>
          </a:p>
        </p:txBody>
      </p:sp>
      <p:sp>
        <p:nvSpPr>
          <p:cNvPr id="164" name="Text Box 72"/>
          <p:cNvSpPr txBox="1">
            <a:spLocks noChangeArrowheads="1"/>
          </p:cNvSpPr>
          <p:nvPr/>
        </p:nvSpPr>
        <p:spPr bwMode="auto">
          <a:xfrm>
            <a:off x="5700713" y="38084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EBP</a:t>
            </a:r>
          </a:p>
        </p:txBody>
      </p:sp>
      <p:sp>
        <p:nvSpPr>
          <p:cNvPr id="165" name="Text Box 73"/>
          <p:cNvSpPr txBox="1">
            <a:spLocks noChangeArrowheads="1"/>
          </p:cNvSpPr>
          <p:nvPr/>
        </p:nvSpPr>
        <p:spPr bwMode="auto">
          <a:xfrm>
            <a:off x="6708775" y="26558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66" name="Line 74"/>
          <p:cNvSpPr>
            <a:spLocks noChangeShapeType="1"/>
          </p:cNvSpPr>
          <p:nvPr/>
        </p:nvSpPr>
        <p:spPr bwMode="auto">
          <a:xfrm>
            <a:off x="5989638" y="416877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67" name="Line 75"/>
          <p:cNvSpPr>
            <a:spLocks noChangeShapeType="1"/>
          </p:cNvSpPr>
          <p:nvPr/>
        </p:nvSpPr>
        <p:spPr bwMode="auto">
          <a:xfrm flipV="1">
            <a:off x="5149850" y="3957638"/>
            <a:ext cx="7905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68" name="Text Box 76"/>
          <p:cNvSpPr txBox="1">
            <a:spLocks noChangeArrowheads="1"/>
          </p:cNvSpPr>
          <p:nvPr/>
        </p:nvSpPr>
        <p:spPr bwMode="auto">
          <a:xfrm>
            <a:off x="5148263" y="3886200"/>
            <a:ext cx="72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esp</a:t>
            </a:r>
          </a:p>
        </p:txBody>
      </p:sp>
      <p:sp>
        <p:nvSpPr>
          <p:cNvPr id="169" name="Text Box 77"/>
          <p:cNvSpPr txBox="1">
            <a:spLocks noChangeArrowheads="1"/>
          </p:cNvSpPr>
          <p:nvPr/>
        </p:nvSpPr>
        <p:spPr bwMode="auto">
          <a:xfrm>
            <a:off x="6805613" y="5248275"/>
            <a:ext cx="688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$1f</a:t>
            </a:r>
          </a:p>
        </p:txBody>
      </p:sp>
      <p:sp>
        <p:nvSpPr>
          <p:cNvPr id="170" name="Text Box 78"/>
          <p:cNvSpPr txBox="1">
            <a:spLocks noChangeArrowheads="1"/>
          </p:cNvSpPr>
          <p:nvPr/>
        </p:nvSpPr>
        <p:spPr bwMode="auto">
          <a:xfrm>
            <a:off x="4794604" y="5200650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thread.eip</a:t>
            </a:r>
            <a:endParaRPr lang="en-US" altLang="en-US" sz="16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71" name="Text Box 79"/>
          <p:cNvSpPr txBox="1">
            <a:spLocks noChangeArrowheads="1"/>
          </p:cNvSpPr>
          <p:nvPr/>
        </p:nvSpPr>
        <p:spPr bwMode="auto">
          <a:xfrm>
            <a:off x="4787900" y="5489575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thread.esp</a:t>
            </a:r>
          </a:p>
        </p:txBody>
      </p:sp>
      <p:sp>
        <p:nvSpPr>
          <p:cNvPr id="172" name="Text Box 80"/>
          <p:cNvSpPr txBox="1">
            <a:spLocks noChangeArrowheads="1"/>
          </p:cNvSpPr>
          <p:nvPr/>
        </p:nvSpPr>
        <p:spPr bwMode="auto">
          <a:xfrm>
            <a:off x="4787900" y="5776913"/>
            <a:ext cx="13223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thread.esp0</a:t>
            </a:r>
          </a:p>
        </p:txBody>
      </p:sp>
      <p:sp>
        <p:nvSpPr>
          <p:cNvPr id="173" name="Rectangle 81"/>
          <p:cNvSpPr>
            <a:spLocks noChangeArrowheads="1"/>
          </p:cNvSpPr>
          <p:nvPr/>
        </p:nvSpPr>
        <p:spPr bwMode="auto">
          <a:xfrm>
            <a:off x="4633913" y="4673600"/>
            <a:ext cx="1377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00"/>
                </a:solidFill>
                <a:cs typeface="Arial" panose="020B0604020202020204" pitchFamily="34" charset="0"/>
              </a:rPr>
              <a:t>task_struct</a:t>
            </a:r>
          </a:p>
        </p:txBody>
      </p:sp>
      <p:sp>
        <p:nvSpPr>
          <p:cNvPr id="174" name="Line 82"/>
          <p:cNvSpPr>
            <a:spLocks noChangeShapeType="1"/>
          </p:cNvSpPr>
          <p:nvPr/>
        </p:nvSpPr>
        <p:spPr bwMode="auto">
          <a:xfrm>
            <a:off x="728663" y="925513"/>
            <a:ext cx="26241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5" name="Line 83"/>
          <p:cNvSpPr>
            <a:spLocks noChangeShapeType="1"/>
          </p:cNvSpPr>
          <p:nvPr/>
        </p:nvSpPr>
        <p:spPr bwMode="auto">
          <a:xfrm flipH="1">
            <a:off x="681038" y="925513"/>
            <a:ext cx="4762" cy="511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76" name="Line 84"/>
          <p:cNvSpPr>
            <a:spLocks noChangeShapeType="1"/>
          </p:cNvSpPr>
          <p:nvPr/>
        </p:nvSpPr>
        <p:spPr bwMode="auto">
          <a:xfrm flipH="1">
            <a:off x="8656638" y="914400"/>
            <a:ext cx="30162" cy="5126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7" name="Line 85"/>
          <p:cNvSpPr>
            <a:spLocks noChangeShapeType="1"/>
          </p:cNvSpPr>
          <p:nvPr/>
        </p:nvSpPr>
        <p:spPr bwMode="auto">
          <a:xfrm>
            <a:off x="6019800" y="914400"/>
            <a:ext cx="266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8" name="Text Box 90"/>
          <p:cNvSpPr txBox="1">
            <a:spLocks noChangeArrowheads="1"/>
          </p:cNvSpPr>
          <p:nvPr/>
        </p:nvSpPr>
        <p:spPr bwMode="auto">
          <a:xfrm>
            <a:off x="1371600" y="849313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79" name="Text Box 91"/>
          <p:cNvSpPr txBox="1">
            <a:spLocks noChangeArrowheads="1"/>
          </p:cNvSpPr>
          <p:nvPr/>
        </p:nvSpPr>
        <p:spPr bwMode="auto">
          <a:xfrm>
            <a:off x="1524000" y="5226050"/>
            <a:ext cx="688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$1f</a:t>
            </a:r>
          </a:p>
        </p:txBody>
      </p:sp>
      <p:sp>
        <p:nvSpPr>
          <p:cNvPr id="180" name="Text Box 97"/>
          <p:cNvSpPr txBox="1">
            <a:spLocks noChangeArrowheads="1"/>
          </p:cNvSpPr>
          <p:nvPr/>
        </p:nvSpPr>
        <p:spPr bwMode="auto">
          <a:xfrm>
            <a:off x="457200" y="163513"/>
            <a:ext cx="8424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#9 – back in switch_to:</a:t>
            </a:r>
            <a:r>
              <a:rPr lang="en-US" altLang="en-US" sz="240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eip points to $1f instruction label</a:t>
            </a:r>
          </a:p>
        </p:txBody>
      </p:sp>
      <p:grpSp>
        <p:nvGrpSpPr>
          <p:cNvPr id="181" name="Group 98"/>
          <p:cNvGrpSpPr>
            <a:grpSpLocks/>
          </p:cNvGrpSpPr>
          <p:nvPr/>
        </p:nvGrpSpPr>
        <p:grpSpPr bwMode="auto">
          <a:xfrm>
            <a:off x="3563938" y="3357563"/>
            <a:ext cx="1120775" cy="839787"/>
            <a:chOff x="2245" y="2115"/>
            <a:chExt cx="706" cy="529"/>
          </a:xfrm>
        </p:grpSpPr>
        <p:sp>
          <p:nvSpPr>
            <p:cNvPr id="182" name="Text Box 99"/>
            <p:cNvSpPr txBox="1">
              <a:spLocks noChangeArrowheads="1"/>
            </p:cNvSpPr>
            <p:nvPr/>
          </p:nvSpPr>
          <p:spPr bwMode="auto">
            <a:xfrm>
              <a:off x="2245" y="2115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eip</a:t>
              </a:r>
            </a:p>
          </p:txBody>
        </p:sp>
        <p:sp>
          <p:nvSpPr>
            <p:cNvPr id="183" name="Text Box 100"/>
            <p:cNvSpPr txBox="1">
              <a:spLocks noChangeArrowheads="1"/>
            </p:cNvSpPr>
            <p:nvPr/>
          </p:nvSpPr>
          <p:spPr bwMode="auto">
            <a:xfrm>
              <a:off x="2517" y="2432"/>
              <a:ext cx="4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1:</a:t>
              </a:r>
            </a:p>
          </p:txBody>
        </p:sp>
        <p:sp>
          <p:nvSpPr>
            <p:cNvPr id="184" name="Line 101"/>
            <p:cNvSpPr>
              <a:spLocks noChangeShapeType="1"/>
            </p:cNvSpPr>
            <p:nvPr/>
          </p:nvSpPr>
          <p:spPr bwMode="auto">
            <a:xfrm>
              <a:off x="2608" y="2251"/>
              <a:ext cx="181" cy="1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grpSp>
        <p:nvGrpSpPr>
          <p:cNvPr id="185" name="Group 112"/>
          <p:cNvGrpSpPr>
            <a:grpSpLocks/>
          </p:cNvGrpSpPr>
          <p:nvPr/>
        </p:nvGrpSpPr>
        <p:grpSpPr bwMode="auto">
          <a:xfrm>
            <a:off x="4191000" y="914400"/>
            <a:ext cx="1905000" cy="2293938"/>
            <a:chOff x="2640" y="576"/>
            <a:chExt cx="1200" cy="1445"/>
          </a:xfrm>
        </p:grpSpPr>
        <p:grpSp>
          <p:nvGrpSpPr>
            <p:cNvPr id="186" name="Group 102"/>
            <p:cNvGrpSpPr>
              <a:grpSpLocks/>
            </p:cNvGrpSpPr>
            <p:nvPr/>
          </p:nvGrpSpPr>
          <p:grpSpPr bwMode="auto">
            <a:xfrm>
              <a:off x="2640" y="1280"/>
              <a:ext cx="1200" cy="741"/>
              <a:chOff x="2640" y="1280"/>
              <a:chExt cx="1200" cy="741"/>
            </a:xfrm>
          </p:grpSpPr>
          <p:grpSp>
            <p:nvGrpSpPr>
              <p:cNvPr id="190" name="Group 103"/>
              <p:cNvGrpSpPr>
                <a:grpSpLocks/>
              </p:cNvGrpSpPr>
              <p:nvPr/>
            </p:nvGrpSpPr>
            <p:grpSpPr bwMode="auto">
              <a:xfrm>
                <a:off x="2640" y="1477"/>
                <a:ext cx="551" cy="544"/>
                <a:chOff x="2472" y="3249"/>
                <a:chExt cx="1089" cy="544"/>
              </a:xfrm>
            </p:grpSpPr>
            <p:sp>
              <p:nvSpPr>
                <p:cNvPr id="193" name="Rectangle 104"/>
                <p:cNvSpPr>
                  <a:spLocks noChangeArrowheads="1"/>
                </p:cNvSpPr>
                <p:nvPr/>
              </p:nvSpPr>
              <p:spPr bwMode="auto">
                <a:xfrm>
                  <a:off x="2472" y="3249"/>
                  <a:ext cx="1089" cy="544"/>
                </a:xfrm>
                <a:prstGeom prst="rect">
                  <a:avLst/>
                </a:prstGeom>
                <a:solidFill>
                  <a:srgbClr val="38F519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r" defTabSz="914400" rtl="1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4" name="Line 105"/>
                <p:cNvSpPr>
                  <a:spLocks noChangeShapeType="1"/>
                </p:cNvSpPr>
                <p:nvPr/>
              </p:nvSpPr>
              <p:spPr bwMode="auto">
                <a:xfrm>
                  <a:off x="2472" y="3612"/>
                  <a:ext cx="1089" cy="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r" defTabSz="914400" rtl="1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5" name="Line 106"/>
                <p:cNvSpPr>
                  <a:spLocks noChangeShapeType="1"/>
                </p:cNvSpPr>
                <p:nvPr/>
              </p:nvSpPr>
              <p:spPr bwMode="auto">
                <a:xfrm flipV="1">
                  <a:off x="2472" y="3430"/>
                  <a:ext cx="1089" cy="1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r" defTabSz="914400" rtl="1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91" name="Rectangle 107"/>
              <p:cNvSpPr>
                <a:spLocks noChangeArrowheads="1"/>
              </p:cNvSpPr>
              <p:nvPr/>
            </p:nvSpPr>
            <p:spPr bwMode="auto">
              <a:xfrm>
                <a:off x="2688" y="1280"/>
                <a:ext cx="62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TSS</a:t>
                </a:r>
              </a:p>
            </p:txBody>
          </p:sp>
          <p:sp>
            <p:nvSpPr>
              <p:cNvPr id="192" name="Text Box 108"/>
              <p:cNvSpPr txBox="1">
                <a:spLocks noChangeArrowheads="1"/>
              </p:cNvSpPr>
              <p:nvPr/>
            </p:nvSpPr>
            <p:spPr bwMode="auto">
              <a:xfrm>
                <a:off x="3165" y="1628"/>
                <a:ext cx="67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tss-&gt;esp0</a:t>
                </a:r>
              </a:p>
            </p:txBody>
          </p:sp>
        </p:grpSp>
        <p:grpSp>
          <p:nvGrpSpPr>
            <p:cNvPr id="187" name="Group 109"/>
            <p:cNvGrpSpPr>
              <a:grpSpLocks/>
            </p:cNvGrpSpPr>
            <p:nvPr/>
          </p:nvGrpSpPr>
          <p:grpSpPr bwMode="auto">
            <a:xfrm flipH="1">
              <a:off x="2832" y="576"/>
              <a:ext cx="960" cy="1200"/>
              <a:chOff x="2154" y="164"/>
              <a:chExt cx="817" cy="3357"/>
            </a:xfrm>
          </p:grpSpPr>
          <p:sp>
            <p:nvSpPr>
              <p:cNvPr id="188" name="Line 110"/>
              <p:cNvSpPr>
                <a:spLocks noChangeShapeType="1"/>
              </p:cNvSpPr>
              <p:nvPr/>
            </p:nvSpPr>
            <p:spPr bwMode="auto">
              <a:xfrm flipV="1">
                <a:off x="2971" y="164"/>
                <a:ext cx="0" cy="335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89" name="Line 111"/>
              <p:cNvSpPr>
                <a:spLocks noChangeShapeType="1"/>
              </p:cNvSpPr>
              <p:nvPr/>
            </p:nvSpPr>
            <p:spPr bwMode="auto">
              <a:xfrm flipH="1">
                <a:off x="2154" y="164"/>
                <a:ext cx="81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96" name="Group 113"/>
          <p:cNvGrpSpPr>
            <a:grpSpLocks/>
          </p:cNvGrpSpPr>
          <p:nvPr/>
        </p:nvGrpSpPr>
        <p:grpSpPr bwMode="auto">
          <a:xfrm>
            <a:off x="152400" y="925513"/>
            <a:ext cx="990600" cy="5018087"/>
            <a:chOff x="96" y="583"/>
            <a:chExt cx="624" cy="3161"/>
          </a:xfrm>
        </p:grpSpPr>
        <p:sp>
          <p:nvSpPr>
            <p:cNvPr id="197" name="Line 114"/>
            <p:cNvSpPr>
              <a:spLocks noChangeShapeType="1"/>
            </p:cNvSpPr>
            <p:nvPr/>
          </p:nvSpPr>
          <p:spPr bwMode="auto">
            <a:xfrm>
              <a:off x="96" y="583"/>
              <a:ext cx="0" cy="31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grpSp>
          <p:nvGrpSpPr>
            <p:cNvPr id="198" name="Group 115"/>
            <p:cNvGrpSpPr>
              <a:grpSpLocks/>
            </p:cNvGrpSpPr>
            <p:nvPr/>
          </p:nvGrpSpPr>
          <p:grpSpPr bwMode="auto">
            <a:xfrm>
              <a:off x="96" y="583"/>
              <a:ext cx="624" cy="3161"/>
              <a:chOff x="96" y="583"/>
              <a:chExt cx="624" cy="3161"/>
            </a:xfrm>
          </p:grpSpPr>
          <p:sp>
            <p:nvSpPr>
              <p:cNvPr id="199" name="Line 116"/>
              <p:cNvSpPr>
                <a:spLocks noChangeShapeType="1"/>
              </p:cNvSpPr>
              <p:nvPr/>
            </p:nvSpPr>
            <p:spPr bwMode="auto">
              <a:xfrm flipV="1">
                <a:off x="96" y="583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200" name="Line 117"/>
              <p:cNvSpPr>
                <a:spLocks noChangeShapeType="1"/>
              </p:cNvSpPr>
              <p:nvPr/>
            </p:nvSpPr>
            <p:spPr bwMode="auto">
              <a:xfrm>
                <a:off x="96" y="3744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01" name="Group 118"/>
          <p:cNvGrpSpPr>
            <a:grpSpLocks/>
          </p:cNvGrpSpPr>
          <p:nvPr/>
        </p:nvGrpSpPr>
        <p:grpSpPr bwMode="auto">
          <a:xfrm>
            <a:off x="381000" y="3952875"/>
            <a:ext cx="762000" cy="1762125"/>
            <a:chOff x="240" y="2490"/>
            <a:chExt cx="480" cy="1110"/>
          </a:xfrm>
        </p:grpSpPr>
        <p:sp>
          <p:nvSpPr>
            <p:cNvPr id="202" name="Line 119"/>
            <p:cNvSpPr>
              <a:spLocks noChangeShapeType="1"/>
            </p:cNvSpPr>
            <p:nvPr/>
          </p:nvSpPr>
          <p:spPr bwMode="auto">
            <a:xfrm flipV="1">
              <a:off x="240" y="2490"/>
              <a:ext cx="18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203" name="Line 120"/>
            <p:cNvSpPr>
              <a:spLocks noChangeShapeType="1"/>
            </p:cNvSpPr>
            <p:nvPr/>
          </p:nvSpPr>
          <p:spPr bwMode="auto">
            <a:xfrm>
              <a:off x="240" y="2490"/>
              <a:ext cx="0" cy="111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204" name="Line 121"/>
            <p:cNvSpPr>
              <a:spLocks noChangeShapeType="1"/>
            </p:cNvSpPr>
            <p:nvPr/>
          </p:nvSpPr>
          <p:spPr bwMode="auto">
            <a:xfrm>
              <a:off x="240" y="3600"/>
              <a:ext cx="4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grpSp>
        <p:nvGrpSpPr>
          <p:cNvPr id="205" name="Group 122"/>
          <p:cNvGrpSpPr>
            <a:grpSpLocks/>
          </p:cNvGrpSpPr>
          <p:nvPr/>
        </p:nvGrpSpPr>
        <p:grpSpPr bwMode="auto">
          <a:xfrm>
            <a:off x="8153400" y="914400"/>
            <a:ext cx="838200" cy="5029200"/>
            <a:chOff x="5136" y="576"/>
            <a:chExt cx="528" cy="3168"/>
          </a:xfrm>
        </p:grpSpPr>
        <p:sp>
          <p:nvSpPr>
            <p:cNvPr id="206" name="Line 123"/>
            <p:cNvSpPr>
              <a:spLocks noChangeShapeType="1"/>
            </p:cNvSpPr>
            <p:nvPr/>
          </p:nvSpPr>
          <p:spPr bwMode="auto">
            <a:xfrm flipH="1" flipV="1">
              <a:off x="5472" y="576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207" name="Line 124"/>
            <p:cNvSpPr>
              <a:spLocks noChangeShapeType="1"/>
            </p:cNvSpPr>
            <p:nvPr/>
          </p:nvSpPr>
          <p:spPr bwMode="auto">
            <a:xfrm flipH="1">
              <a:off x="5664" y="576"/>
              <a:ext cx="0" cy="31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208" name="Line 125"/>
            <p:cNvSpPr>
              <a:spLocks noChangeShapeType="1"/>
            </p:cNvSpPr>
            <p:nvPr/>
          </p:nvSpPr>
          <p:spPr bwMode="auto">
            <a:xfrm flipH="1">
              <a:off x="5136" y="3744"/>
              <a:ext cx="52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209" name="Text Box 126"/>
          <p:cNvSpPr txBox="1">
            <a:spLocks noChangeArrowheads="1"/>
          </p:cNvSpPr>
          <p:nvPr/>
        </p:nvSpPr>
        <p:spPr bwMode="auto">
          <a:xfrm>
            <a:off x="6696075" y="838200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426900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>
                <a:latin typeface="+mn-lt"/>
              </a:rPr>
              <a:t>Dept. of Game &amp; Multimedia Engineering</a:t>
            </a:r>
            <a:endParaRPr lang="en-US" dirty="0">
              <a:latin typeface="+mn-lt"/>
            </a:endParaRPr>
          </a:p>
        </p:txBody>
      </p:sp>
      <p:sp>
        <p:nvSpPr>
          <p:cNvPr id="100" name="Text Box 2"/>
          <p:cNvSpPr txBox="1">
            <a:spLocks noChangeArrowheads="1"/>
          </p:cNvSpPr>
          <p:nvPr/>
        </p:nvSpPr>
        <p:spPr bwMode="auto">
          <a:xfrm>
            <a:off x="6638925" y="547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FF"/>
                </a:solidFill>
                <a:cs typeface="Arial" panose="020B0604020202020204" pitchFamily="34" charset="0"/>
              </a:rPr>
              <a:t>next</a:t>
            </a:r>
          </a:p>
        </p:txBody>
      </p:sp>
      <p:grpSp>
        <p:nvGrpSpPr>
          <p:cNvPr id="101" name="Group 101"/>
          <p:cNvGrpSpPr>
            <a:grpSpLocks/>
          </p:cNvGrpSpPr>
          <p:nvPr/>
        </p:nvGrpSpPr>
        <p:grpSpPr bwMode="auto">
          <a:xfrm>
            <a:off x="4191000" y="2032000"/>
            <a:ext cx="1905000" cy="1176338"/>
            <a:chOff x="2640" y="1280"/>
            <a:chExt cx="1200" cy="741"/>
          </a:xfrm>
        </p:grpSpPr>
        <p:grpSp>
          <p:nvGrpSpPr>
            <p:cNvPr id="102" name="Group 3"/>
            <p:cNvGrpSpPr>
              <a:grpSpLocks/>
            </p:cNvGrpSpPr>
            <p:nvPr/>
          </p:nvGrpSpPr>
          <p:grpSpPr bwMode="auto">
            <a:xfrm>
              <a:off x="2640" y="1477"/>
              <a:ext cx="551" cy="544"/>
              <a:chOff x="2472" y="3249"/>
              <a:chExt cx="1089" cy="544"/>
            </a:xfrm>
          </p:grpSpPr>
          <p:sp>
            <p:nvSpPr>
              <p:cNvPr id="105" name="Rectangle 4"/>
              <p:cNvSpPr>
                <a:spLocks noChangeArrowheads="1"/>
              </p:cNvSpPr>
              <p:nvPr/>
            </p:nvSpPr>
            <p:spPr bwMode="auto">
              <a:xfrm>
                <a:off x="2472" y="3249"/>
                <a:ext cx="1089" cy="544"/>
              </a:xfrm>
              <a:prstGeom prst="rect">
                <a:avLst/>
              </a:prstGeom>
              <a:solidFill>
                <a:srgbClr val="38F519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06" name="Line 5"/>
              <p:cNvSpPr>
                <a:spLocks noChangeShapeType="1"/>
              </p:cNvSpPr>
              <p:nvPr/>
            </p:nvSpPr>
            <p:spPr bwMode="auto">
              <a:xfrm>
                <a:off x="2472" y="3612"/>
                <a:ext cx="1089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07" name="Line 6"/>
              <p:cNvSpPr>
                <a:spLocks noChangeShapeType="1"/>
              </p:cNvSpPr>
              <p:nvPr/>
            </p:nvSpPr>
            <p:spPr bwMode="auto">
              <a:xfrm flipV="1">
                <a:off x="2472" y="3430"/>
                <a:ext cx="1089" cy="1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3" name="Rectangle 7"/>
            <p:cNvSpPr>
              <a:spLocks noChangeArrowheads="1"/>
            </p:cNvSpPr>
            <p:nvPr/>
          </p:nvSpPr>
          <p:spPr bwMode="auto">
            <a:xfrm>
              <a:off x="2688" y="1280"/>
              <a:ext cx="6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TSS</a:t>
              </a:r>
            </a:p>
          </p:txBody>
        </p:sp>
        <p:sp>
          <p:nvSpPr>
            <p:cNvPr id="104" name="Text Box 8"/>
            <p:cNvSpPr txBox="1">
              <a:spLocks noChangeArrowheads="1"/>
            </p:cNvSpPr>
            <p:nvPr/>
          </p:nvSpPr>
          <p:spPr bwMode="auto">
            <a:xfrm>
              <a:off x="3165" y="1628"/>
              <a:ext cx="67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tss-&gt;esp0</a:t>
              </a:r>
            </a:p>
          </p:txBody>
        </p:sp>
      </p:grpSp>
      <p:sp>
        <p:nvSpPr>
          <p:cNvPr id="108" name="Text Box 13"/>
          <p:cNvSpPr txBox="1">
            <a:spLocks noChangeArrowheads="1"/>
          </p:cNvSpPr>
          <p:nvPr/>
        </p:nvSpPr>
        <p:spPr bwMode="auto">
          <a:xfrm>
            <a:off x="1371600" y="5476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FF"/>
                </a:solidFill>
                <a:cs typeface="Arial" panose="020B0604020202020204" pitchFamily="34" charset="0"/>
              </a:rPr>
              <a:t>prev</a:t>
            </a:r>
          </a:p>
        </p:txBody>
      </p:sp>
      <p:sp>
        <p:nvSpPr>
          <p:cNvPr id="109" name="Rectangle 14"/>
          <p:cNvSpPr>
            <a:spLocks noChangeArrowheads="1"/>
          </p:cNvSpPr>
          <p:nvPr/>
        </p:nvSpPr>
        <p:spPr bwMode="auto">
          <a:xfrm>
            <a:off x="685800" y="925513"/>
            <a:ext cx="2662238" cy="3746500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0" name="Rectangle 15"/>
          <p:cNvSpPr>
            <a:spLocks noChangeArrowheads="1"/>
          </p:cNvSpPr>
          <p:nvPr/>
        </p:nvSpPr>
        <p:spPr bwMode="auto">
          <a:xfrm>
            <a:off x="684213" y="4889500"/>
            <a:ext cx="2665412" cy="15113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1" name="Line 16"/>
          <p:cNvSpPr>
            <a:spLocks noChangeShapeType="1"/>
          </p:cNvSpPr>
          <p:nvPr/>
        </p:nvSpPr>
        <p:spPr bwMode="auto">
          <a:xfrm>
            <a:off x="712788" y="2717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2" name="Line 17"/>
          <p:cNvSpPr>
            <a:spLocks noChangeShapeType="1"/>
          </p:cNvSpPr>
          <p:nvPr/>
        </p:nvSpPr>
        <p:spPr bwMode="auto">
          <a:xfrm>
            <a:off x="712788" y="307657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3" name="Line 18"/>
          <p:cNvSpPr>
            <a:spLocks noChangeShapeType="1"/>
          </p:cNvSpPr>
          <p:nvPr/>
        </p:nvSpPr>
        <p:spPr bwMode="auto">
          <a:xfrm>
            <a:off x="723900" y="3797300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4" name="Line 19"/>
          <p:cNvSpPr>
            <a:spLocks noChangeShapeType="1"/>
          </p:cNvSpPr>
          <p:nvPr/>
        </p:nvSpPr>
        <p:spPr bwMode="auto">
          <a:xfrm>
            <a:off x="712788" y="199707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5" name="Line 20"/>
          <p:cNvSpPr>
            <a:spLocks noChangeShapeType="1"/>
          </p:cNvSpPr>
          <p:nvPr/>
        </p:nvSpPr>
        <p:spPr bwMode="auto">
          <a:xfrm>
            <a:off x="712788" y="2357438"/>
            <a:ext cx="2635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6" name="Line 21"/>
          <p:cNvSpPr>
            <a:spLocks noChangeShapeType="1"/>
          </p:cNvSpPr>
          <p:nvPr/>
        </p:nvSpPr>
        <p:spPr bwMode="auto">
          <a:xfrm flipH="1">
            <a:off x="3348038" y="925513"/>
            <a:ext cx="4762" cy="511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7" name="Text Box 22"/>
          <p:cNvSpPr txBox="1">
            <a:spLocks noChangeArrowheads="1"/>
          </p:cNvSpPr>
          <p:nvPr/>
        </p:nvSpPr>
        <p:spPr bwMode="auto">
          <a:xfrm>
            <a:off x="804863" y="1289050"/>
            <a:ext cx="26876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Schedule() saved EAX, ECX, EDX</a:t>
            </a:r>
          </a:p>
        </p:txBody>
      </p:sp>
      <p:sp>
        <p:nvSpPr>
          <p:cNvPr id="118" name="Line 23"/>
          <p:cNvSpPr>
            <a:spLocks noChangeShapeType="1"/>
          </p:cNvSpPr>
          <p:nvPr/>
        </p:nvSpPr>
        <p:spPr bwMode="auto">
          <a:xfrm>
            <a:off x="684213" y="451802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9" name="Text Box 24"/>
          <p:cNvSpPr txBox="1">
            <a:spLocks noChangeArrowheads="1"/>
          </p:cNvSpPr>
          <p:nvPr/>
        </p:nvSpPr>
        <p:spPr bwMode="auto">
          <a:xfrm>
            <a:off x="539750" y="235743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Old (schedule’s()) EBP </a:t>
            </a:r>
          </a:p>
        </p:txBody>
      </p:sp>
      <p:sp>
        <p:nvSpPr>
          <p:cNvPr id="120" name="Text Box 25"/>
          <p:cNvSpPr txBox="1">
            <a:spLocks noChangeArrowheads="1"/>
          </p:cNvSpPr>
          <p:nvPr/>
        </p:nvSpPr>
        <p:spPr bwMode="auto">
          <a:xfrm>
            <a:off x="539750" y="16367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Arguments to contex_switch()</a:t>
            </a:r>
          </a:p>
        </p:txBody>
      </p:sp>
      <p:sp>
        <p:nvSpPr>
          <p:cNvPr id="121" name="Text Box 26"/>
          <p:cNvSpPr txBox="1">
            <a:spLocks noChangeArrowheads="1"/>
          </p:cNvSpPr>
          <p:nvPr/>
        </p:nvSpPr>
        <p:spPr bwMode="auto">
          <a:xfrm>
            <a:off x="539750" y="1997075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Return address to schedule() </a:t>
            </a:r>
          </a:p>
        </p:txBody>
      </p:sp>
      <p:sp>
        <p:nvSpPr>
          <p:cNvPr id="122" name="Line 27"/>
          <p:cNvSpPr>
            <a:spLocks noChangeShapeType="1"/>
          </p:cNvSpPr>
          <p:nvPr/>
        </p:nvSpPr>
        <p:spPr bwMode="auto">
          <a:xfrm>
            <a:off x="723900" y="1636713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3" name="Line 28"/>
          <p:cNvSpPr>
            <a:spLocks noChangeShapeType="1"/>
          </p:cNvSpPr>
          <p:nvPr/>
        </p:nvSpPr>
        <p:spPr bwMode="auto">
          <a:xfrm>
            <a:off x="723900" y="3436938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4" name="Line 29"/>
          <p:cNvSpPr>
            <a:spLocks noChangeShapeType="1"/>
          </p:cNvSpPr>
          <p:nvPr/>
        </p:nvSpPr>
        <p:spPr bwMode="auto">
          <a:xfrm>
            <a:off x="723900" y="1277938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5" name="Line 30"/>
          <p:cNvSpPr>
            <a:spLocks noChangeShapeType="1"/>
          </p:cNvSpPr>
          <p:nvPr/>
        </p:nvSpPr>
        <p:spPr bwMode="auto">
          <a:xfrm>
            <a:off x="712788" y="6400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6" name="Line 31"/>
          <p:cNvSpPr>
            <a:spLocks noChangeShapeType="1"/>
          </p:cNvSpPr>
          <p:nvPr/>
        </p:nvSpPr>
        <p:spPr bwMode="auto">
          <a:xfrm>
            <a:off x="712788" y="61134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7" name="Line 32"/>
          <p:cNvSpPr>
            <a:spLocks noChangeShapeType="1"/>
          </p:cNvSpPr>
          <p:nvPr/>
        </p:nvSpPr>
        <p:spPr bwMode="auto">
          <a:xfrm>
            <a:off x="712788" y="582612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8" name="Line 33"/>
          <p:cNvSpPr>
            <a:spLocks noChangeShapeType="1"/>
          </p:cNvSpPr>
          <p:nvPr/>
        </p:nvSpPr>
        <p:spPr bwMode="auto">
          <a:xfrm>
            <a:off x="712788" y="55372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9" name="Line 34"/>
          <p:cNvSpPr>
            <a:spLocks noChangeShapeType="1"/>
          </p:cNvSpPr>
          <p:nvPr/>
        </p:nvSpPr>
        <p:spPr bwMode="auto">
          <a:xfrm>
            <a:off x="712788" y="52498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0" name="Text Box 35"/>
          <p:cNvSpPr txBox="1">
            <a:spLocks noChangeArrowheads="1"/>
          </p:cNvSpPr>
          <p:nvPr/>
        </p:nvSpPr>
        <p:spPr bwMode="auto">
          <a:xfrm>
            <a:off x="395288" y="3448050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EDI</a:t>
            </a:r>
          </a:p>
        </p:txBody>
      </p:sp>
      <p:sp>
        <p:nvSpPr>
          <p:cNvPr id="131" name="Text Box 36"/>
          <p:cNvSpPr txBox="1">
            <a:spLocks noChangeArrowheads="1"/>
          </p:cNvSpPr>
          <p:nvPr/>
        </p:nvSpPr>
        <p:spPr bwMode="auto">
          <a:xfrm>
            <a:off x="395288" y="308768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ESI</a:t>
            </a:r>
          </a:p>
        </p:txBody>
      </p:sp>
      <p:sp>
        <p:nvSpPr>
          <p:cNvPr id="132" name="Text Box 37"/>
          <p:cNvSpPr txBox="1">
            <a:spLocks noChangeArrowheads="1"/>
          </p:cNvSpPr>
          <p:nvPr/>
        </p:nvSpPr>
        <p:spPr bwMode="auto">
          <a:xfrm>
            <a:off x="395288" y="38084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EBP</a:t>
            </a:r>
          </a:p>
        </p:txBody>
      </p:sp>
      <p:sp>
        <p:nvSpPr>
          <p:cNvPr id="133" name="Text Box 38"/>
          <p:cNvSpPr txBox="1">
            <a:spLocks noChangeArrowheads="1"/>
          </p:cNvSpPr>
          <p:nvPr/>
        </p:nvSpPr>
        <p:spPr bwMode="auto">
          <a:xfrm>
            <a:off x="1403350" y="26558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34" name="Line 39"/>
          <p:cNvSpPr>
            <a:spLocks noChangeShapeType="1"/>
          </p:cNvSpPr>
          <p:nvPr/>
        </p:nvSpPr>
        <p:spPr bwMode="auto">
          <a:xfrm>
            <a:off x="684213" y="416877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grpSp>
        <p:nvGrpSpPr>
          <p:cNvPr id="135" name="Group 40"/>
          <p:cNvGrpSpPr>
            <a:grpSpLocks/>
          </p:cNvGrpSpPr>
          <p:nvPr/>
        </p:nvGrpSpPr>
        <p:grpSpPr bwMode="auto">
          <a:xfrm>
            <a:off x="3194050" y="4673599"/>
            <a:ext cx="1449388" cy="1441450"/>
            <a:chOff x="2012" y="2841"/>
            <a:chExt cx="913" cy="908"/>
          </a:xfrm>
        </p:grpSpPr>
        <p:sp>
          <p:nvSpPr>
            <p:cNvPr id="136" name="Rectangle 41"/>
            <p:cNvSpPr>
              <a:spLocks noChangeArrowheads="1"/>
            </p:cNvSpPr>
            <p:nvPr/>
          </p:nvSpPr>
          <p:spPr bwMode="auto">
            <a:xfrm>
              <a:off x="2012" y="2841"/>
              <a:ext cx="8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defTabSz="914400" rt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>
                  <a:solidFill>
                    <a:srgbClr val="000000"/>
                  </a:solidFill>
                  <a:cs typeface="Arial" panose="020B0604020202020204" pitchFamily="34" charset="0"/>
                </a:rPr>
                <a:t>task_struct</a:t>
              </a:r>
            </a:p>
          </p:txBody>
        </p:sp>
        <p:sp>
          <p:nvSpPr>
            <p:cNvPr id="137" name="Text Box 42"/>
            <p:cNvSpPr txBox="1">
              <a:spLocks noChangeArrowheads="1"/>
            </p:cNvSpPr>
            <p:nvPr/>
          </p:nvSpPr>
          <p:spPr bwMode="auto">
            <a:xfrm>
              <a:off x="2082" y="3173"/>
              <a:ext cx="8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 err="1">
                  <a:solidFill>
                    <a:srgbClr val="000000"/>
                  </a:solidFill>
                  <a:cs typeface="Arial" panose="020B0604020202020204" pitchFamily="34" charset="0"/>
                </a:rPr>
                <a:t>thread.eip</a:t>
              </a:r>
              <a:endParaRPr lang="en-US" altLang="en-US" sz="1600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38" name="Text Box 43"/>
            <p:cNvSpPr txBox="1">
              <a:spLocks noChangeArrowheads="1"/>
            </p:cNvSpPr>
            <p:nvPr/>
          </p:nvSpPr>
          <p:spPr bwMode="auto">
            <a:xfrm>
              <a:off x="2081" y="3355"/>
              <a:ext cx="7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>
                  <a:solidFill>
                    <a:srgbClr val="000000"/>
                  </a:solidFill>
                  <a:cs typeface="Arial" panose="020B0604020202020204" pitchFamily="34" charset="0"/>
                </a:rPr>
                <a:t>thread.esp</a:t>
              </a:r>
            </a:p>
          </p:txBody>
        </p:sp>
        <p:sp>
          <p:nvSpPr>
            <p:cNvPr id="139" name="Text Box 44"/>
            <p:cNvSpPr txBox="1">
              <a:spLocks noChangeArrowheads="1"/>
            </p:cNvSpPr>
            <p:nvPr/>
          </p:nvSpPr>
          <p:spPr bwMode="auto">
            <a:xfrm>
              <a:off x="2081" y="3536"/>
              <a:ext cx="84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rgbClr val="000000"/>
                  </a:solidFill>
                  <a:cs typeface="Arial" panose="020B0604020202020204" pitchFamily="34" charset="0"/>
                </a:rPr>
                <a:t>thread.esp0</a:t>
              </a:r>
            </a:p>
          </p:txBody>
        </p:sp>
      </p:grpSp>
      <p:sp>
        <p:nvSpPr>
          <p:cNvPr id="140" name="Rectangle 45"/>
          <p:cNvSpPr>
            <a:spLocks noChangeArrowheads="1"/>
          </p:cNvSpPr>
          <p:nvPr/>
        </p:nvSpPr>
        <p:spPr bwMode="auto">
          <a:xfrm>
            <a:off x="6018213" y="914400"/>
            <a:ext cx="2668587" cy="3757613"/>
          </a:xfrm>
          <a:prstGeom prst="rect">
            <a:avLst/>
          </a:prstGeom>
          <a:solidFill>
            <a:srgbClr val="F3F7A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1" name="Rectangle 46"/>
          <p:cNvSpPr>
            <a:spLocks noChangeArrowheads="1"/>
          </p:cNvSpPr>
          <p:nvPr/>
        </p:nvSpPr>
        <p:spPr bwMode="auto">
          <a:xfrm>
            <a:off x="5989638" y="4889500"/>
            <a:ext cx="2665412" cy="1511300"/>
          </a:xfrm>
          <a:prstGeom prst="rect">
            <a:avLst/>
          </a:prstGeom>
          <a:solidFill>
            <a:srgbClr val="FF0066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2" name="Line 47"/>
          <p:cNvSpPr>
            <a:spLocks noChangeShapeType="1"/>
          </p:cNvSpPr>
          <p:nvPr/>
        </p:nvSpPr>
        <p:spPr bwMode="auto">
          <a:xfrm>
            <a:off x="6018213" y="2717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3" name="Line 48"/>
          <p:cNvSpPr>
            <a:spLocks noChangeShapeType="1"/>
          </p:cNvSpPr>
          <p:nvPr/>
        </p:nvSpPr>
        <p:spPr bwMode="auto">
          <a:xfrm>
            <a:off x="6018213" y="307657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4" name="Line 49"/>
          <p:cNvSpPr>
            <a:spLocks noChangeShapeType="1"/>
          </p:cNvSpPr>
          <p:nvPr/>
        </p:nvSpPr>
        <p:spPr bwMode="auto">
          <a:xfrm>
            <a:off x="6029325" y="3797300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5" name="Line 50"/>
          <p:cNvSpPr>
            <a:spLocks noChangeShapeType="1"/>
          </p:cNvSpPr>
          <p:nvPr/>
        </p:nvSpPr>
        <p:spPr bwMode="auto">
          <a:xfrm flipH="1">
            <a:off x="5989638" y="914400"/>
            <a:ext cx="30162" cy="5126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6" name="Line 51"/>
          <p:cNvSpPr>
            <a:spLocks noChangeShapeType="1"/>
          </p:cNvSpPr>
          <p:nvPr/>
        </p:nvSpPr>
        <p:spPr bwMode="auto">
          <a:xfrm>
            <a:off x="6018213" y="1997075"/>
            <a:ext cx="2635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7" name="Line 52"/>
          <p:cNvSpPr>
            <a:spLocks noChangeShapeType="1"/>
          </p:cNvSpPr>
          <p:nvPr/>
        </p:nvSpPr>
        <p:spPr bwMode="auto">
          <a:xfrm>
            <a:off x="6018213" y="2357438"/>
            <a:ext cx="2635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8" name="Text Box 53"/>
          <p:cNvSpPr txBox="1">
            <a:spLocks noChangeArrowheads="1"/>
          </p:cNvSpPr>
          <p:nvPr/>
        </p:nvSpPr>
        <p:spPr bwMode="auto">
          <a:xfrm>
            <a:off x="6110288" y="1289050"/>
            <a:ext cx="26876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Schedule() saved EAX, ECX, EDX</a:t>
            </a:r>
          </a:p>
        </p:txBody>
      </p:sp>
      <p:sp>
        <p:nvSpPr>
          <p:cNvPr id="149" name="Line 54"/>
          <p:cNvSpPr>
            <a:spLocks noChangeShapeType="1"/>
          </p:cNvSpPr>
          <p:nvPr/>
        </p:nvSpPr>
        <p:spPr bwMode="auto">
          <a:xfrm>
            <a:off x="5989638" y="451802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0" name="Text Box 55"/>
          <p:cNvSpPr txBox="1">
            <a:spLocks noChangeArrowheads="1"/>
          </p:cNvSpPr>
          <p:nvPr/>
        </p:nvSpPr>
        <p:spPr bwMode="auto">
          <a:xfrm>
            <a:off x="5845175" y="2357438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Old (schedule’s()) EBP </a:t>
            </a:r>
          </a:p>
        </p:txBody>
      </p:sp>
      <p:sp>
        <p:nvSpPr>
          <p:cNvPr id="151" name="Text Box 56"/>
          <p:cNvSpPr txBox="1">
            <a:spLocks noChangeArrowheads="1"/>
          </p:cNvSpPr>
          <p:nvPr/>
        </p:nvSpPr>
        <p:spPr bwMode="auto">
          <a:xfrm>
            <a:off x="5845175" y="1636713"/>
            <a:ext cx="3048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Arguments to contex_switch()</a:t>
            </a:r>
          </a:p>
        </p:txBody>
      </p:sp>
      <p:sp>
        <p:nvSpPr>
          <p:cNvPr id="152" name="Text Box 57"/>
          <p:cNvSpPr txBox="1">
            <a:spLocks noChangeArrowheads="1"/>
          </p:cNvSpPr>
          <p:nvPr/>
        </p:nvSpPr>
        <p:spPr bwMode="auto">
          <a:xfrm>
            <a:off x="5845175" y="1997075"/>
            <a:ext cx="3048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t>Return address to schedule() </a:t>
            </a:r>
          </a:p>
        </p:txBody>
      </p:sp>
      <p:sp>
        <p:nvSpPr>
          <p:cNvPr id="153" name="Line 58"/>
          <p:cNvSpPr>
            <a:spLocks noChangeShapeType="1"/>
          </p:cNvSpPr>
          <p:nvPr/>
        </p:nvSpPr>
        <p:spPr bwMode="auto">
          <a:xfrm>
            <a:off x="6029325" y="1636713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4" name="Line 59"/>
          <p:cNvSpPr>
            <a:spLocks noChangeShapeType="1"/>
          </p:cNvSpPr>
          <p:nvPr/>
        </p:nvSpPr>
        <p:spPr bwMode="auto">
          <a:xfrm>
            <a:off x="6029325" y="3436938"/>
            <a:ext cx="262413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5" name="Line 60"/>
          <p:cNvSpPr>
            <a:spLocks noChangeShapeType="1"/>
          </p:cNvSpPr>
          <p:nvPr/>
        </p:nvSpPr>
        <p:spPr bwMode="auto">
          <a:xfrm>
            <a:off x="6029325" y="1277938"/>
            <a:ext cx="262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6" name="Line 61"/>
          <p:cNvSpPr>
            <a:spLocks noChangeShapeType="1"/>
          </p:cNvSpPr>
          <p:nvPr/>
        </p:nvSpPr>
        <p:spPr bwMode="auto">
          <a:xfrm>
            <a:off x="6018213" y="64008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7" name="Line 62"/>
          <p:cNvSpPr>
            <a:spLocks noChangeShapeType="1"/>
          </p:cNvSpPr>
          <p:nvPr/>
        </p:nvSpPr>
        <p:spPr bwMode="auto">
          <a:xfrm>
            <a:off x="6018213" y="61134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8" name="Line 63"/>
          <p:cNvSpPr>
            <a:spLocks noChangeShapeType="1"/>
          </p:cNvSpPr>
          <p:nvPr/>
        </p:nvSpPr>
        <p:spPr bwMode="auto">
          <a:xfrm>
            <a:off x="6018213" y="5826125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59" name="Line 64"/>
          <p:cNvSpPr>
            <a:spLocks noChangeShapeType="1"/>
          </p:cNvSpPr>
          <p:nvPr/>
        </p:nvSpPr>
        <p:spPr bwMode="auto">
          <a:xfrm>
            <a:off x="6018213" y="5537200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0" name="Line 65"/>
          <p:cNvSpPr>
            <a:spLocks noChangeShapeType="1"/>
          </p:cNvSpPr>
          <p:nvPr/>
        </p:nvSpPr>
        <p:spPr bwMode="auto">
          <a:xfrm>
            <a:off x="6018213" y="5249863"/>
            <a:ext cx="263525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1" name="Text Box 73"/>
          <p:cNvSpPr txBox="1">
            <a:spLocks noChangeArrowheads="1"/>
          </p:cNvSpPr>
          <p:nvPr/>
        </p:nvSpPr>
        <p:spPr bwMode="auto">
          <a:xfrm>
            <a:off x="6708775" y="2655888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62" name="Line 74"/>
          <p:cNvSpPr>
            <a:spLocks noChangeShapeType="1"/>
          </p:cNvSpPr>
          <p:nvPr/>
        </p:nvSpPr>
        <p:spPr bwMode="auto">
          <a:xfrm>
            <a:off x="5989638" y="4168775"/>
            <a:ext cx="266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63" name="Line 75"/>
          <p:cNvSpPr>
            <a:spLocks noChangeShapeType="1"/>
          </p:cNvSpPr>
          <p:nvPr/>
        </p:nvSpPr>
        <p:spPr bwMode="auto">
          <a:xfrm flipV="1">
            <a:off x="5229225" y="2967038"/>
            <a:ext cx="7905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64" name="Text Box 76"/>
          <p:cNvSpPr txBox="1">
            <a:spLocks noChangeArrowheads="1"/>
          </p:cNvSpPr>
          <p:nvPr/>
        </p:nvSpPr>
        <p:spPr bwMode="auto">
          <a:xfrm>
            <a:off x="5227638" y="2895600"/>
            <a:ext cx="72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esp</a:t>
            </a:r>
          </a:p>
        </p:txBody>
      </p:sp>
      <p:sp>
        <p:nvSpPr>
          <p:cNvPr id="165" name="Text Box 77"/>
          <p:cNvSpPr txBox="1">
            <a:spLocks noChangeArrowheads="1"/>
          </p:cNvSpPr>
          <p:nvPr/>
        </p:nvSpPr>
        <p:spPr bwMode="auto">
          <a:xfrm>
            <a:off x="6805613" y="5248275"/>
            <a:ext cx="688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$1f</a:t>
            </a:r>
          </a:p>
        </p:txBody>
      </p:sp>
      <p:sp>
        <p:nvSpPr>
          <p:cNvPr id="166" name="Text Box 78"/>
          <p:cNvSpPr txBox="1">
            <a:spLocks noChangeArrowheads="1"/>
          </p:cNvSpPr>
          <p:nvPr/>
        </p:nvSpPr>
        <p:spPr bwMode="auto">
          <a:xfrm>
            <a:off x="4794604" y="5200650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thread.eip</a:t>
            </a:r>
            <a:endParaRPr lang="en-US" altLang="en-US" sz="16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7" name="Text Box 79"/>
          <p:cNvSpPr txBox="1">
            <a:spLocks noChangeArrowheads="1"/>
          </p:cNvSpPr>
          <p:nvPr/>
        </p:nvSpPr>
        <p:spPr bwMode="auto">
          <a:xfrm>
            <a:off x="4787900" y="5489575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thread.esp</a:t>
            </a:r>
          </a:p>
        </p:txBody>
      </p:sp>
      <p:sp>
        <p:nvSpPr>
          <p:cNvPr id="168" name="Text Box 80"/>
          <p:cNvSpPr txBox="1">
            <a:spLocks noChangeArrowheads="1"/>
          </p:cNvSpPr>
          <p:nvPr/>
        </p:nvSpPr>
        <p:spPr bwMode="auto">
          <a:xfrm>
            <a:off x="4787900" y="5776913"/>
            <a:ext cx="130810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thread.esp0</a:t>
            </a:r>
          </a:p>
        </p:txBody>
      </p:sp>
      <p:sp>
        <p:nvSpPr>
          <p:cNvPr id="169" name="Rectangle 81"/>
          <p:cNvSpPr>
            <a:spLocks noChangeArrowheads="1"/>
          </p:cNvSpPr>
          <p:nvPr/>
        </p:nvSpPr>
        <p:spPr bwMode="auto">
          <a:xfrm>
            <a:off x="4633913" y="4673600"/>
            <a:ext cx="1377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00"/>
                </a:solidFill>
                <a:cs typeface="Arial" panose="020B0604020202020204" pitchFamily="34" charset="0"/>
              </a:rPr>
              <a:t>task_struct</a:t>
            </a:r>
          </a:p>
        </p:txBody>
      </p:sp>
      <p:sp>
        <p:nvSpPr>
          <p:cNvPr id="170" name="Line 82"/>
          <p:cNvSpPr>
            <a:spLocks noChangeShapeType="1"/>
          </p:cNvSpPr>
          <p:nvPr/>
        </p:nvSpPr>
        <p:spPr bwMode="auto">
          <a:xfrm>
            <a:off x="728663" y="925513"/>
            <a:ext cx="26241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1" name="Line 83"/>
          <p:cNvSpPr>
            <a:spLocks noChangeShapeType="1"/>
          </p:cNvSpPr>
          <p:nvPr/>
        </p:nvSpPr>
        <p:spPr bwMode="auto">
          <a:xfrm flipH="1">
            <a:off x="681038" y="925513"/>
            <a:ext cx="4762" cy="5114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defTabSz="914400" rtl="1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72" name="Line 84"/>
          <p:cNvSpPr>
            <a:spLocks noChangeShapeType="1"/>
          </p:cNvSpPr>
          <p:nvPr/>
        </p:nvSpPr>
        <p:spPr bwMode="auto">
          <a:xfrm flipH="1">
            <a:off x="8656638" y="914400"/>
            <a:ext cx="30162" cy="5126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3" name="Line 85"/>
          <p:cNvSpPr>
            <a:spLocks noChangeShapeType="1"/>
          </p:cNvSpPr>
          <p:nvPr/>
        </p:nvSpPr>
        <p:spPr bwMode="auto">
          <a:xfrm>
            <a:off x="6019800" y="914400"/>
            <a:ext cx="2667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4" name="Text Box 90"/>
          <p:cNvSpPr txBox="1">
            <a:spLocks noChangeArrowheads="1"/>
          </p:cNvSpPr>
          <p:nvPr/>
        </p:nvSpPr>
        <p:spPr bwMode="auto">
          <a:xfrm>
            <a:off x="1371600" y="849313"/>
            <a:ext cx="1152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75" name="Text Box 91"/>
          <p:cNvSpPr txBox="1">
            <a:spLocks noChangeArrowheads="1"/>
          </p:cNvSpPr>
          <p:nvPr/>
        </p:nvSpPr>
        <p:spPr bwMode="auto">
          <a:xfrm>
            <a:off x="1524000" y="5226050"/>
            <a:ext cx="688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$1f</a:t>
            </a:r>
          </a:p>
        </p:txBody>
      </p:sp>
      <p:grpSp>
        <p:nvGrpSpPr>
          <p:cNvPr id="176" name="Group 92"/>
          <p:cNvGrpSpPr>
            <a:grpSpLocks/>
          </p:cNvGrpSpPr>
          <p:nvPr/>
        </p:nvGrpSpPr>
        <p:grpSpPr bwMode="auto">
          <a:xfrm flipH="1">
            <a:off x="4495800" y="914400"/>
            <a:ext cx="1524000" cy="1905000"/>
            <a:chOff x="2154" y="164"/>
            <a:chExt cx="817" cy="3357"/>
          </a:xfrm>
        </p:grpSpPr>
        <p:sp>
          <p:nvSpPr>
            <p:cNvPr id="177" name="Line 93"/>
            <p:cNvSpPr>
              <a:spLocks noChangeShapeType="1"/>
            </p:cNvSpPr>
            <p:nvPr/>
          </p:nvSpPr>
          <p:spPr bwMode="auto">
            <a:xfrm flipV="1">
              <a:off x="2971" y="164"/>
              <a:ext cx="0" cy="335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78" name="Line 94"/>
            <p:cNvSpPr>
              <a:spLocks noChangeShapeType="1"/>
            </p:cNvSpPr>
            <p:nvPr/>
          </p:nvSpPr>
          <p:spPr bwMode="auto">
            <a:xfrm flipH="1">
              <a:off x="2154" y="164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79" name="Text Box 100"/>
          <p:cNvSpPr txBox="1">
            <a:spLocks noChangeArrowheads="1"/>
          </p:cNvSpPr>
          <p:nvPr/>
        </p:nvSpPr>
        <p:spPr bwMode="auto">
          <a:xfrm>
            <a:off x="304800" y="163513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#10 – switch_to:</a:t>
            </a:r>
            <a:r>
              <a:rPr lang="en-US" altLang="en-US" sz="240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restore esi, edi, ebp from the stack of next</a:t>
            </a:r>
          </a:p>
        </p:txBody>
      </p:sp>
      <p:grpSp>
        <p:nvGrpSpPr>
          <p:cNvPr id="180" name="Group 102"/>
          <p:cNvGrpSpPr>
            <a:grpSpLocks/>
          </p:cNvGrpSpPr>
          <p:nvPr/>
        </p:nvGrpSpPr>
        <p:grpSpPr bwMode="auto">
          <a:xfrm>
            <a:off x="152400" y="925513"/>
            <a:ext cx="990600" cy="5018087"/>
            <a:chOff x="96" y="583"/>
            <a:chExt cx="624" cy="3161"/>
          </a:xfrm>
        </p:grpSpPr>
        <p:sp>
          <p:nvSpPr>
            <p:cNvPr id="181" name="Line 103"/>
            <p:cNvSpPr>
              <a:spLocks noChangeShapeType="1"/>
            </p:cNvSpPr>
            <p:nvPr/>
          </p:nvSpPr>
          <p:spPr bwMode="auto">
            <a:xfrm>
              <a:off x="96" y="583"/>
              <a:ext cx="0" cy="316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grpSp>
          <p:nvGrpSpPr>
            <p:cNvPr id="182" name="Group 104"/>
            <p:cNvGrpSpPr>
              <a:grpSpLocks/>
            </p:cNvGrpSpPr>
            <p:nvPr/>
          </p:nvGrpSpPr>
          <p:grpSpPr bwMode="auto">
            <a:xfrm>
              <a:off x="96" y="583"/>
              <a:ext cx="624" cy="3161"/>
              <a:chOff x="96" y="583"/>
              <a:chExt cx="624" cy="3161"/>
            </a:xfrm>
          </p:grpSpPr>
          <p:sp>
            <p:nvSpPr>
              <p:cNvPr id="183" name="Line 105"/>
              <p:cNvSpPr>
                <a:spLocks noChangeShapeType="1"/>
              </p:cNvSpPr>
              <p:nvPr/>
            </p:nvSpPr>
            <p:spPr bwMode="auto">
              <a:xfrm flipV="1">
                <a:off x="96" y="583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  <p:sp>
            <p:nvSpPr>
              <p:cNvPr id="184" name="Line 106"/>
              <p:cNvSpPr>
                <a:spLocks noChangeShapeType="1"/>
              </p:cNvSpPr>
              <p:nvPr/>
            </p:nvSpPr>
            <p:spPr bwMode="auto">
              <a:xfrm>
                <a:off x="96" y="3744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85" name="Group 107"/>
          <p:cNvGrpSpPr>
            <a:grpSpLocks/>
          </p:cNvGrpSpPr>
          <p:nvPr/>
        </p:nvGrpSpPr>
        <p:grpSpPr bwMode="auto">
          <a:xfrm>
            <a:off x="381000" y="3952875"/>
            <a:ext cx="762000" cy="1762125"/>
            <a:chOff x="240" y="2490"/>
            <a:chExt cx="480" cy="1110"/>
          </a:xfrm>
        </p:grpSpPr>
        <p:sp>
          <p:nvSpPr>
            <p:cNvPr id="186" name="Line 108"/>
            <p:cNvSpPr>
              <a:spLocks noChangeShapeType="1"/>
            </p:cNvSpPr>
            <p:nvPr/>
          </p:nvSpPr>
          <p:spPr bwMode="auto">
            <a:xfrm flipV="1">
              <a:off x="240" y="2490"/>
              <a:ext cx="18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87" name="Line 109"/>
            <p:cNvSpPr>
              <a:spLocks noChangeShapeType="1"/>
            </p:cNvSpPr>
            <p:nvPr/>
          </p:nvSpPr>
          <p:spPr bwMode="auto">
            <a:xfrm>
              <a:off x="240" y="2490"/>
              <a:ext cx="0" cy="111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88" name="Line 110"/>
            <p:cNvSpPr>
              <a:spLocks noChangeShapeType="1"/>
            </p:cNvSpPr>
            <p:nvPr/>
          </p:nvSpPr>
          <p:spPr bwMode="auto">
            <a:xfrm>
              <a:off x="240" y="3600"/>
              <a:ext cx="4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grpSp>
        <p:nvGrpSpPr>
          <p:cNvPr id="189" name="Group 111"/>
          <p:cNvGrpSpPr>
            <a:grpSpLocks/>
          </p:cNvGrpSpPr>
          <p:nvPr/>
        </p:nvGrpSpPr>
        <p:grpSpPr bwMode="auto">
          <a:xfrm>
            <a:off x="8153400" y="914400"/>
            <a:ext cx="838200" cy="5029200"/>
            <a:chOff x="5136" y="576"/>
            <a:chExt cx="528" cy="3168"/>
          </a:xfrm>
        </p:grpSpPr>
        <p:sp>
          <p:nvSpPr>
            <p:cNvPr id="190" name="Line 112"/>
            <p:cNvSpPr>
              <a:spLocks noChangeShapeType="1"/>
            </p:cNvSpPr>
            <p:nvPr/>
          </p:nvSpPr>
          <p:spPr bwMode="auto">
            <a:xfrm flipH="1" flipV="1">
              <a:off x="5472" y="576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91" name="Line 113"/>
            <p:cNvSpPr>
              <a:spLocks noChangeShapeType="1"/>
            </p:cNvSpPr>
            <p:nvPr/>
          </p:nvSpPr>
          <p:spPr bwMode="auto">
            <a:xfrm flipH="1">
              <a:off x="5664" y="576"/>
              <a:ext cx="0" cy="31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sp>
          <p:nvSpPr>
            <p:cNvPr id="192" name="Line 114"/>
            <p:cNvSpPr>
              <a:spLocks noChangeShapeType="1"/>
            </p:cNvSpPr>
            <p:nvPr/>
          </p:nvSpPr>
          <p:spPr bwMode="auto">
            <a:xfrm flipH="1">
              <a:off x="5136" y="3744"/>
              <a:ext cx="52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</p:grpSp>
      <p:sp>
        <p:nvSpPr>
          <p:cNvPr id="193" name="Text Box 115"/>
          <p:cNvSpPr txBox="1">
            <a:spLocks noChangeArrowheads="1"/>
          </p:cNvSpPr>
          <p:nvPr/>
        </p:nvSpPr>
        <p:spPr bwMode="auto">
          <a:xfrm>
            <a:off x="6696075" y="838200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rt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3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x86 is a CISC architecture with hundreds of instructions defined</a:t>
            </a:r>
          </a:p>
          <a:p>
            <a:r>
              <a:rPr lang="en-US" altLang="ko-KR" dirty="0"/>
              <a:t>General instruction categories</a:t>
            </a:r>
          </a:p>
          <a:p>
            <a:pPr lvl="1"/>
            <a:r>
              <a:rPr lang="en-US" altLang="ko-KR" dirty="0"/>
              <a:t>General Purpose instructions</a:t>
            </a:r>
          </a:p>
          <a:p>
            <a:pPr lvl="1"/>
            <a:r>
              <a:rPr lang="en-US" altLang="ko-KR" dirty="0"/>
              <a:t>Floating-Point instructions</a:t>
            </a:r>
          </a:p>
          <a:p>
            <a:pPr lvl="1"/>
            <a:r>
              <a:rPr lang="en-US" altLang="ko-KR" dirty="0"/>
              <a:t>Program Flow-related instructions</a:t>
            </a:r>
          </a:p>
          <a:p>
            <a:pPr lvl="1"/>
            <a:r>
              <a:rPr lang="en-US" altLang="ko-KR" dirty="0"/>
              <a:t>Hardware-related instructions</a:t>
            </a:r>
          </a:p>
          <a:p>
            <a:r>
              <a:rPr lang="en-US" altLang="ko-KR" dirty="0"/>
              <a:t>Simple x86 instructions:</a:t>
            </a:r>
          </a:p>
          <a:p>
            <a:pPr lvl="1"/>
            <a:r>
              <a:rPr lang="en-US" altLang="ko-KR" dirty="0"/>
              <a:t>MOV	  AX, BX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ADD	  AX, CX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registers and instructions</a:t>
            </a:r>
            <a:endParaRPr lang="ko-KR" altLang="en-US" dirty="0"/>
          </a:p>
        </p:txBody>
      </p:sp>
      <p:graphicFrame>
        <p:nvGraphicFramePr>
          <p:cNvPr id="20" name="Table 3"/>
          <p:cNvGraphicFramePr>
            <a:graphicFrameLocks noGrp="1"/>
          </p:cNvGraphicFramePr>
          <p:nvPr/>
        </p:nvGraphicFramePr>
        <p:xfrm>
          <a:off x="6635824" y="2503512"/>
          <a:ext cx="1600200" cy="3545840"/>
        </p:xfrm>
        <a:graphic>
          <a:graphicData uri="http://schemas.openxmlformats.org/drawingml/2006/table">
            <a:tbl>
              <a:tblPr firstRow="1" bandRow="1"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dirty="0"/>
                        <a:t>AX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dirty="0"/>
                        <a:t>BX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dirty="0"/>
                        <a:t>CX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dirty="0"/>
                        <a:t>DX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dirty="0"/>
                        <a:t>BP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dirty="0"/>
                        <a:t>SI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dirty="0"/>
                        <a:t>DI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dirty="0"/>
                        <a:t>SP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General-Purpose</a:t>
                      </a:r>
                      <a:r>
                        <a:rPr lang="en-US" altLang="ko-KR" sz="1600" baseline="0" dirty="0"/>
                        <a:t> Registers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1" name="Rectangle 4"/>
          <p:cNvSpPr/>
          <p:nvPr/>
        </p:nvSpPr>
        <p:spPr>
          <a:xfrm>
            <a:off x="8086738" y="205798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2" name="Rectangle 5"/>
          <p:cNvSpPr/>
          <p:nvPr/>
        </p:nvSpPr>
        <p:spPr>
          <a:xfrm>
            <a:off x="7016824" y="205798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graphicFrame>
        <p:nvGraphicFramePr>
          <p:cNvPr id="23" name="Table 6"/>
          <p:cNvGraphicFramePr>
            <a:graphicFrameLocks noGrp="1"/>
          </p:cNvGraphicFramePr>
          <p:nvPr/>
        </p:nvGraphicFramePr>
        <p:xfrm>
          <a:off x="7161545" y="2503512"/>
          <a:ext cx="1066800" cy="2966720"/>
        </p:xfrm>
        <a:graphic>
          <a:graphicData uri="http://schemas.openxmlformats.org/drawingml/2006/table">
            <a:tbl>
              <a:tblPr firstRow="1" bandRow="1"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/>
                        <a:t>2C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/>
                        <a:t>55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/>
                        <a:t>FFFF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4" name="Table 8"/>
          <p:cNvGraphicFramePr>
            <a:graphicFrameLocks noGrp="1"/>
          </p:cNvGraphicFramePr>
          <p:nvPr/>
        </p:nvGraphicFramePr>
        <p:xfrm>
          <a:off x="7170781" y="2884512"/>
          <a:ext cx="1066800" cy="381000"/>
        </p:xfrm>
        <a:graphic>
          <a:graphicData uri="http://schemas.openxmlformats.org/drawingml/2006/table">
            <a:tbl>
              <a:tblPr firstRow="1" bandRow="1"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dirty="0"/>
                        <a:t>2C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Rectangle 9"/>
          <p:cNvSpPr/>
          <p:nvPr/>
        </p:nvSpPr>
        <p:spPr>
          <a:xfrm>
            <a:off x="3283024" y="3680047"/>
            <a:ext cx="19365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z="2400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(BX =&gt; AX)</a:t>
            </a:r>
          </a:p>
        </p:txBody>
      </p:sp>
      <p:sp>
        <p:nvSpPr>
          <p:cNvPr id="26" name="Rectangle 10"/>
          <p:cNvSpPr/>
          <p:nvPr/>
        </p:nvSpPr>
        <p:spPr>
          <a:xfrm>
            <a:off x="387515" y="6053894"/>
            <a:ext cx="3806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1F497D"/>
                </a:solidFill>
                <a:latin typeface="Calibri"/>
                <a:ea typeface="맑은 고딕" panose="020B0503020000020004" pitchFamily="50" charset="-127"/>
              </a:rPr>
              <a:t>Note: </a:t>
            </a:r>
            <a:r>
              <a:rPr lang="en-US" altLang="ko-KR" dirty="0" err="1">
                <a:solidFill>
                  <a:srgbClr val="1F497D"/>
                </a:solidFill>
                <a:latin typeface="Calibri"/>
                <a:ea typeface="맑은 고딕" panose="020B0503020000020004" pitchFamily="50" charset="-127"/>
              </a:rPr>
              <a:t>intel</a:t>
            </a:r>
            <a:r>
              <a:rPr lang="en-US" altLang="ko-KR" dirty="0">
                <a:solidFill>
                  <a:srgbClr val="1F497D"/>
                </a:solidFill>
                <a:latin typeface="Calibri"/>
                <a:ea typeface="맑은 고딕" panose="020B0503020000020004" pitchFamily="50" charset="-127"/>
              </a:rPr>
              <a:t> syntax (destination, source)</a:t>
            </a:r>
          </a:p>
        </p:txBody>
      </p:sp>
      <p:sp>
        <p:nvSpPr>
          <p:cNvPr id="27" name="Rectangle 11"/>
          <p:cNvSpPr/>
          <p:nvPr/>
        </p:nvSpPr>
        <p:spPr>
          <a:xfrm>
            <a:off x="2749624" y="4686986"/>
            <a:ext cx="2432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z="2400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(CX+AX =&gt; AX)</a:t>
            </a:r>
          </a:p>
        </p:txBody>
      </p:sp>
      <p:sp>
        <p:nvSpPr>
          <p:cNvPr id="28" name="Rectangle 12"/>
          <p:cNvSpPr/>
          <p:nvPr/>
        </p:nvSpPr>
        <p:spPr>
          <a:xfrm>
            <a:off x="4662755" y="4174370"/>
            <a:ext cx="2064988" cy="964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r">
              <a:lnSpc>
                <a:spcPts val="1700"/>
              </a:lnSpc>
            </a:pPr>
            <a:r>
              <a:rPr lang="en-US" altLang="ko-KR" sz="2400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2Ch (AX)</a:t>
            </a:r>
          </a:p>
          <a:p>
            <a:pPr lvl="1" algn="r">
              <a:lnSpc>
                <a:spcPts val="1700"/>
              </a:lnSpc>
            </a:pPr>
            <a:r>
              <a:rPr lang="en-US" altLang="ko-KR" sz="2400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+ 55h (CX)</a:t>
            </a:r>
          </a:p>
          <a:p>
            <a:pPr lvl="1" algn="r">
              <a:lnSpc>
                <a:spcPts val="1700"/>
              </a:lnSpc>
            </a:pPr>
            <a:r>
              <a:rPr lang="en-US" altLang="ko-KR" sz="2400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---------------</a:t>
            </a:r>
          </a:p>
          <a:p>
            <a:pPr lvl="1" algn="r">
              <a:lnSpc>
                <a:spcPts val="1700"/>
              </a:lnSpc>
            </a:pPr>
            <a:r>
              <a:rPr lang="en-US" altLang="ko-KR" sz="2400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81h (AX)</a:t>
            </a:r>
          </a:p>
        </p:txBody>
      </p:sp>
      <p:sp>
        <p:nvSpPr>
          <p:cNvPr id="29" name="Rectangle 14"/>
          <p:cNvSpPr/>
          <p:nvPr/>
        </p:nvSpPr>
        <p:spPr>
          <a:xfrm>
            <a:off x="5029296" y="4824153"/>
            <a:ext cx="957313" cy="337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r">
              <a:lnSpc>
                <a:spcPts val="1700"/>
              </a:lnSpc>
            </a:pPr>
            <a:r>
              <a:rPr lang="en-US" altLang="ko-KR" sz="2400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81</a:t>
            </a:r>
          </a:p>
        </p:txBody>
      </p:sp>
      <p:sp>
        <p:nvSpPr>
          <p:cNvPr id="30" name="Rectangle 15"/>
          <p:cNvSpPr/>
          <p:nvPr/>
        </p:nvSpPr>
        <p:spPr>
          <a:xfrm>
            <a:off x="367585" y="5557932"/>
            <a:ext cx="48846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z="24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ADD  CX, AX             </a:t>
            </a:r>
            <a:r>
              <a:rPr lang="en-US" altLang="ko-KR" sz="2400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(AX+CX =&gt; CX)</a:t>
            </a:r>
            <a:endParaRPr lang="ko-KR" altLang="en-US" sz="2400" dirty="0">
              <a:solidFill>
                <a:srgbClr val="FF0000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0.03994 -0.01644 C 0.04896 -0.01991 0.05417 -0.025 0.05417 -0.03032 C 0.05417 -0.03657 0.04896 -0.04144 0.03994 -0.04491 L -4.72222E-6 -0.06111 " pathEditMode="relative" rAng="0" ptsTypes="AAAAA">
                                      <p:cBhvr>
                                        <p:cTn id="1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-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7.40741E-7 L 0.25399 -0.3307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91" y="-1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/>
      <p:bldP spid="29" grpId="0"/>
      <p:bldP spid="29" grpId="1"/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</a:pPr>
            <a:r>
              <a:rPr lang="en-US" altLang="ko-KR" sz="2800" dirty="0"/>
              <a:t>A number of the x86 instructions have multiple variants. Here are a few variants of the </a:t>
            </a:r>
            <a:r>
              <a:rPr lang="en-US" altLang="ko-KR" sz="2800" b="1" dirty="0"/>
              <a:t>MOV</a:t>
            </a:r>
            <a:r>
              <a:rPr lang="en-US" altLang="ko-KR" sz="2800" dirty="0"/>
              <a:t> and </a:t>
            </a:r>
            <a:r>
              <a:rPr lang="en-US" altLang="ko-KR" sz="2800" b="1" dirty="0"/>
              <a:t>ADD</a:t>
            </a:r>
            <a:r>
              <a:rPr lang="en-US" altLang="ko-KR" sz="2800" dirty="0"/>
              <a:t> instructions as examples:</a:t>
            </a:r>
            <a:endParaRPr lang="en-US" altLang="ko-KR" sz="2400" dirty="0"/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altLang="ko-KR" sz="2400" dirty="0"/>
              <a:t>MOV    SI, 7000h		; move immediate to register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altLang="ko-KR" sz="2400" dirty="0"/>
              <a:t>MOV    BX, AX			; move ax register to </a:t>
            </a:r>
            <a:r>
              <a:rPr lang="en-US" altLang="ko-KR" sz="2400" dirty="0" err="1"/>
              <a:t>bx</a:t>
            </a:r>
            <a:r>
              <a:rPr lang="en-US" altLang="ko-KR" sz="2400" dirty="0"/>
              <a:t> register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altLang="ko-KR" sz="2400" dirty="0"/>
              <a:t>MOV    BX, [SI]			; move memory data to register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altLang="ko-KR" sz="2400" dirty="0"/>
              <a:t>MOV    [SI], BX			; move register data to memory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altLang="ko-KR" sz="2400" dirty="0"/>
              <a:t>ADD    AX, BX			; register to register add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altLang="ko-KR" sz="2400" dirty="0"/>
              <a:t>ADD    AX, [BX]		; memory to register add 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altLang="ko-KR" sz="2400" dirty="0"/>
              <a:t>ADD    [BX], AX		; register to memory add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altLang="ko-KR" sz="2400" dirty="0"/>
              <a:t>ADD    AX, 20			; immediate to register add</a:t>
            </a:r>
            <a:endParaRPr lang="ko-KR" altLang="en-US" sz="2400" dirty="0"/>
          </a:p>
          <a:p>
            <a:pPr>
              <a:spcBef>
                <a:spcPts val="600"/>
              </a:spcBef>
            </a:pP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registers and instructions</a:t>
            </a:r>
            <a:endParaRPr lang="ko-KR" alt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57200" y="2357639"/>
            <a:ext cx="2190023" cy="369332"/>
            <a:chOff x="457200" y="2754086"/>
            <a:chExt cx="2190023" cy="369332"/>
          </a:xfrm>
        </p:grpSpPr>
        <p:sp>
          <p:nvSpPr>
            <p:cNvPr id="10" name="Rectangle 4"/>
            <p:cNvSpPr/>
            <p:nvPr/>
          </p:nvSpPr>
          <p:spPr>
            <a:xfrm>
              <a:off x="457200" y="2754086"/>
              <a:ext cx="21900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altLang="ko-KR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MOV 7000h, SI</a:t>
              </a:r>
            </a:p>
          </p:txBody>
        </p:sp>
        <p:cxnSp>
          <p:nvCxnSpPr>
            <p:cNvPr id="11" name="Straight Connector 6"/>
            <p:cNvCxnSpPr>
              <a:endCxn id="10" idx="3"/>
            </p:cNvCxnSpPr>
            <p:nvPr/>
          </p:nvCxnSpPr>
          <p:spPr>
            <a:xfrm>
              <a:off x="929048" y="2938752"/>
              <a:ext cx="171817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Rectangle 10"/>
          <p:cNvSpPr/>
          <p:nvPr/>
        </p:nvSpPr>
        <p:spPr>
          <a:xfrm>
            <a:off x="451950" y="2368525"/>
            <a:ext cx="2823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 [7000h], SI    √</a:t>
            </a:r>
          </a:p>
        </p:txBody>
      </p:sp>
      <p:grpSp>
        <p:nvGrpSpPr>
          <p:cNvPr id="13" name="Group 16"/>
          <p:cNvGrpSpPr/>
          <p:nvPr/>
        </p:nvGrpSpPr>
        <p:grpSpPr>
          <a:xfrm>
            <a:off x="451950" y="3947901"/>
            <a:ext cx="2250937" cy="369332"/>
            <a:chOff x="451950" y="4343400"/>
            <a:chExt cx="2250937" cy="369332"/>
          </a:xfrm>
        </p:grpSpPr>
        <p:sp>
          <p:nvSpPr>
            <p:cNvPr id="14" name="Rectangle 12"/>
            <p:cNvSpPr/>
            <p:nvPr/>
          </p:nvSpPr>
          <p:spPr>
            <a:xfrm>
              <a:off x="451950" y="4343400"/>
              <a:ext cx="22509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altLang="ko-KR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MOV [SI], [BX] </a:t>
              </a:r>
            </a:p>
          </p:txBody>
        </p:sp>
        <p:cxnSp>
          <p:nvCxnSpPr>
            <p:cNvPr id="15" name="Straight Connector 15"/>
            <p:cNvCxnSpPr/>
            <p:nvPr/>
          </p:nvCxnSpPr>
          <p:spPr>
            <a:xfrm>
              <a:off x="929048" y="4528066"/>
              <a:ext cx="145305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5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sz="2000" dirty="0"/>
              <a:t>A small sampling of the general-purpose and floating-point x86 instructions are shown below: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registers and instructions</a:t>
            </a:r>
            <a:endParaRPr lang="ko-KR" alt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3568" y="2060848"/>
            <a:ext cx="25908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ADD</a:t>
            </a:r>
          </a:p>
          <a:p>
            <a:r>
              <a:rPr lang="en-US" altLang="ko-KR" sz="2400" dirty="0"/>
              <a:t>SUB</a:t>
            </a:r>
          </a:p>
          <a:p>
            <a:r>
              <a:rPr lang="en-US" altLang="ko-KR" sz="2400" dirty="0"/>
              <a:t>INC</a:t>
            </a:r>
          </a:p>
          <a:p>
            <a:r>
              <a:rPr lang="en-US" altLang="ko-KR" sz="2400" dirty="0"/>
              <a:t>DEC</a:t>
            </a:r>
          </a:p>
          <a:p>
            <a:r>
              <a:rPr lang="en-US" altLang="ko-KR" sz="2400" dirty="0"/>
              <a:t>MUL</a:t>
            </a:r>
          </a:p>
          <a:p>
            <a:r>
              <a:rPr lang="en-US" altLang="ko-KR" sz="2400" dirty="0"/>
              <a:t>DIV</a:t>
            </a:r>
          </a:p>
          <a:p>
            <a:r>
              <a:rPr lang="en-US" altLang="ko-KR" sz="2400" dirty="0"/>
              <a:t>XOR</a:t>
            </a:r>
          </a:p>
          <a:p>
            <a:r>
              <a:rPr lang="en-US" altLang="ko-KR" sz="2400" dirty="0"/>
              <a:t>NOT</a:t>
            </a:r>
          </a:p>
          <a:p>
            <a:r>
              <a:rPr lang="en-US" altLang="ko-KR" sz="2400" dirty="0"/>
              <a:t>NEG</a:t>
            </a:r>
          </a:p>
          <a:p>
            <a:r>
              <a:rPr lang="en-US" altLang="ko-KR" sz="2400" dirty="0"/>
              <a:t>SHL</a:t>
            </a:r>
          </a:p>
          <a:p>
            <a:r>
              <a:rPr lang="en-US" altLang="ko-KR" sz="2400" dirty="0"/>
              <a:t>MOV</a:t>
            </a:r>
          </a:p>
          <a:p>
            <a:r>
              <a:rPr lang="en-US" altLang="ko-KR" sz="2400" dirty="0"/>
              <a:t>MOVS</a:t>
            </a:r>
          </a:p>
          <a:p>
            <a:r>
              <a:rPr lang="en-US" altLang="ko-KR" sz="2400" dirty="0"/>
              <a:t>XCHG</a:t>
            </a:r>
            <a:endParaRPr lang="ko-KR" altLang="en-US" sz="2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69768" y="2060848"/>
            <a:ext cx="25908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FADD</a:t>
            </a:r>
          </a:p>
          <a:p>
            <a:r>
              <a:rPr lang="en-US" altLang="ko-KR" sz="2400" dirty="0"/>
              <a:t>FMULP</a:t>
            </a:r>
          </a:p>
          <a:p>
            <a:r>
              <a:rPr lang="en-US" altLang="ko-KR" sz="2400" dirty="0"/>
              <a:t>FSIN</a:t>
            </a:r>
          </a:p>
          <a:p>
            <a:r>
              <a:rPr lang="en-US" altLang="ko-KR" sz="2400" dirty="0"/>
              <a:t>FXSAVE</a:t>
            </a:r>
          </a:p>
          <a:p>
            <a:r>
              <a:rPr lang="en-US" altLang="ko-KR" sz="2400" dirty="0"/>
              <a:t>PADDB</a:t>
            </a:r>
          </a:p>
          <a:p>
            <a:r>
              <a:rPr lang="en-US" altLang="ko-KR" sz="2400" dirty="0"/>
              <a:t>PAVGW</a:t>
            </a:r>
          </a:p>
          <a:p>
            <a:r>
              <a:rPr lang="en-US" altLang="ko-KR" sz="2400" dirty="0"/>
              <a:t>PCMPEQB</a:t>
            </a:r>
          </a:p>
          <a:p>
            <a:r>
              <a:rPr lang="en-US" altLang="ko-KR" sz="2400" dirty="0"/>
              <a:t>ADDPS</a:t>
            </a:r>
          </a:p>
          <a:p>
            <a:r>
              <a:rPr lang="en-US" altLang="ko-KR" sz="2400" dirty="0"/>
              <a:t>SUBSD</a:t>
            </a:r>
          </a:p>
          <a:p>
            <a:r>
              <a:rPr lang="en-US" altLang="ko-KR" sz="2400" dirty="0"/>
              <a:t>MULPD</a:t>
            </a:r>
          </a:p>
          <a:p>
            <a:r>
              <a:rPr lang="en-US" altLang="ko-KR" sz="2400" dirty="0"/>
              <a:t>DIVSS</a:t>
            </a:r>
          </a:p>
          <a:p>
            <a:r>
              <a:rPr lang="en-US" altLang="ko-KR" sz="2400" dirty="0"/>
              <a:t>CVTPI2PD</a:t>
            </a:r>
          </a:p>
          <a:p>
            <a:r>
              <a:rPr lang="en-US" altLang="ko-KR" sz="2400" dirty="0"/>
              <a:t>SQRTPS</a:t>
            </a:r>
          </a:p>
          <a:p>
            <a:endParaRPr lang="ko-KR" altLang="en-US" sz="2400" dirty="0"/>
          </a:p>
        </p:txBody>
      </p:sp>
      <p:sp>
        <p:nvSpPr>
          <p:cNvPr id="11" name="Rectangle 6"/>
          <p:cNvSpPr/>
          <p:nvPr/>
        </p:nvSpPr>
        <p:spPr>
          <a:xfrm>
            <a:off x="1317382" y="2637792"/>
            <a:ext cx="966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z="2400" dirty="0">
                <a:solidFill>
                  <a:srgbClr val="FF0000"/>
                </a:solidFill>
              </a:rPr>
              <a:t>BX</a:t>
            </a:r>
          </a:p>
        </p:txBody>
      </p:sp>
      <p:sp>
        <p:nvSpPr>
          <p:cNvPr id="12" name="Rectangle 7"/>
          <p:cNvSpPr/>
          <p:nvPr/>
        </p:nvSpPr>
        <p:spPr>
          <a:xfrm>
            <a:off x="1187108" y="2622441"/>
            <a:ext cx="1249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z="2400" dirty="0">
                <a:solidFill>
                  <a:srgbClr val="FF0000"/>
                </a:solidFill>
              </a:rPr>
              <a:t>[      ]</a:t>
            </a:r>
          </a:p>
        </p:txBody>
      </p:sp>
      <p:sp>
        <p:nvSpPr>
          <p:cNvPr id="13" name="Rectangle 8"/>
          <p:cNvSpPr/>
          <p:nvPr/>
        </p:nvSpPr>
        <p:spPr>
          <a:xfrm>
            <a:off x="1317028" y="3319125"/>
            <a:ext cx="966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z="2400" dirty="0">
                <a:solidFill>
                  <a:srgbClr val="FF0000"/>
                </a:solidFill>
              </a:rPr>
              <a:t>BX</a:t>
            </a:r>
          </a:p>
        </p:txBody>
      </p:sp>
      <p:sp>
        <p:nvSpPr>
          <p:cNvPr id="14" name="Rectangle 9"/>
          <p:cNvSpPr/>
          <p:nvPr/>
        </p:nvSpPr>
        <p:spPr>
          <a:xfrm>
            <a:off x="2207568" y="3319125"/>
            <a:ext cx="17938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z="2400" dirty="0">
                <a:solidFill>
                  <a:srgbClr val="FF0000"/>
                </a:solidFill>
              </a:rPr>
              <a:t>(  ?  * BX)</a:t>
            </a:r>
          </a:p>
        </p:txBody>
      </p:sp>
      <p:sp>
        <p:nvSpPr>
          <p:cNvPr id="15" name="Rectangle 12"/>
          <p:cNvSpPr/>
          <p:nvPr/>
        </p:nvSpPr>
        <p:spPr>
          <a:xfrm>
            <a:off x="2349080" y="3319124"/>
            <a:ext cx="9845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sz="2400" dirty="0">
                <a:solidFill>
                  <a:srgbClr val="FF0000"/>
                </a:solidFill>
              </a:rPr>
              <a:t>AX</a:t>
            </a:r>
          </a:p>
        </p:txBody>
      </p:sp>
      <p:grpSp>
        <p:nvGrpSpPr>
          <p:cNvPr id="16" name="Group 23"/>
          <p:cNvGrpSpPr/>
          <p:nvPr/>
        </p:nvGrpSpPr>
        <p:grpSpPr>
          <a:xfrm>
            <a:off x="2335018" y="3780790"/>
            <a:ext cx="1858626" cy="1898189"/>
            <a:chOff x="2794450" y="3853542"/>
            <a:chExt cx="1858626" cy="1898189"/>
          </a:xfrm>
        </p:grpSpPr>
        <p:sp>
          <p:nvSpPr>
            <p:cNvPr id="17" name="Rectangle 13"/>
            <p:cNvSpPr/>
            <p:nvPr/>
          </p:nvSpPr>
          <p:spPr>
            <a:xfrm>
              <a:off x="2794450" y="4267200"/>
              <a:ext cx="15489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altLang="ko-KR" sz="2400" dirty="0">
                  <a:solidFill>
                    <a:srgbClr val="FF0000"/>
                  </a:solidFill>
                </a:rPr>
                <a:t>DX : AX</a:t>
              </a:r>
            </a:p>
          </p:txBody>
        </p:sp>
        <p:cxnSp>
          <p:nvCxnSpPr>
            <p:cNvPr id="18" name="Straight Arrow Connector 15"/>
            <p:cNvCxnSpPr/>
            <p:nvPr/>
          </p:nvCxnSpPr>
          <p:spPr>
            <a:xfrm>
              <a:off x="3793077" y="3853542"/>
              <a:ext cx="0" cy="41365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6"/>
            <p:cNvCxnSpPr/>
            <p:nvPr/>
          </p:nvCxnSpPr>
          <p:spPr>
            <a:xfrm flipV="1">
              <a:off x="3300794" y="4728865"/>
              <a:ext cx="128206" cy="52893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8"/>
            <p:cNvCxnSpPr/>
            <p:nvPr/>
          </p:nvCxnSpPr>
          <p:spPr>
            <a:xfrm flipH="1" flipV="1">
              <a:off x="4149710" y="4728866"/>
              <a:ext cx="193690" cy="52893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Rectangle 21"/>
            <p:cNvSpPr/>
            <p:nvPr/>
          </p:nvSpPr>
          <p:spPr>
            <a:xfrm>
              <a:off x="2808512" y="5105400"/>
              <a:ext cx="81304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Upper</a:t>
              </a:r>
            </a:p>
            <a:p>
              <a:r>
                <a:rPr lang="en-US" altLang="ko-KR" dirty="0">
                  <a:solidFill>
                    <a:srgbClr val="FF0000"/>
                  </a:solidFill>
                </a:rPr>
                <a:t>16 bits</a:t>
              </a:r>
              <a:endParaRPr lang="ko-KR" altLang="en-US" dirty="0"/>
            </a:p>
          </p:txBody>
        </p:sp>
        <p:sp>
          <p:nvSpPr>
            <p:cNvPr id="22" name="Rectangle 22"/>
            <p:cNvSpPr/>
            <p:nvPr/>
          </p:nvSpPr>
          <p:spPr>
            <a:xfrm>
              <a:off x="3840033" y="5105400"/>
              <a:ext cx="81304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Lower</a:t>
              </a:r>
            </a:p>
            <a:p>
              <a:r>
                <a:rPr lang="en-US" altLang="ko-KR" dirty="0">
                  <a:solidFill>
                    <a:srgbClr val="FF0000"/>
                  </a:solidFill>
                </a:rPr>
                <a:t>16 bits</a:t>
              </a:r>
              <a:endParaRPr lang="ko-KR" altLang="en-US" dirty="0"/>
            </a:p>
          </p:txBody>
        </p:sp>
      </p:grpSp>
      <p:grpSp>
        <p:nvGrpSpPr>
          <p:cNvPr id="23" name="Group 27"/>
          <p:cNvGrpSpPr/>
          <p:nvPr/>
        </p:nvGrpSpPr>
        <p:grpSpPr>
          <a:xfrm>
            <a:off x="6169968" y="2137048"/>
            <a:ext cx="2358694" cy="1182077"/>
            <a:chOff x="6629400" y="2209800"/>
            <a:chExt cx="2358694" cy="1182077"/>
          </a:xfrm>
        </p:grpSpPr>
        <p:sp>
          <p:nvSpPr>
            <p:cNvPr id="24" name="Right Brace 24"/>
            <p:cNvSpPr/>
            <p:nvPr/>
          </p:nvSpPr>
          <p:spPr>
            <a:xfrm>
              <a:off x="6629400" y="2209800"/>
              <a:ext cx="609600" cy="1182077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26"/>
            <p:cNvSpPr/>
            <p:nvPr/>
          </p:nvSpPr>
          <p:spPr>
            <a:xfrm>
              <a:off x="7315200" y="2602468"/>
              <a:ext cx="16728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x87 instructions</a:t>
              </a:r>
              <a:endParaRPr lang="ko-KR" altLang="en-US" dirty="0"/>
            </a:p>
          </p:txBody>
        </p:sp>
      </p:grpSp>
      <p:grpSp>
        <p:nvGrpSpPr>
          <p:cNvPr id="26" name="Group 28"/>
          <p:cNvGrpSpPr/>
          <p:nvPr/>
        </p:nvGrpSpPr>
        <p:grpSpPr>
          <a:xfrm>
            <a:off x="6169968" y="3396581"/>
            <a:ext cx="2387434" cy="988368"/>
            <a:chOff x="6629400" y="2209801"/>
            <a:chExt cx="2387434" cy="988368"/>
          </a:xfrm>
        </p:grpSpPr>
        <p:sp>
          <p:nvSpPr>
            <p:cNvPr id="27" name="Right Brace 29"/>
            <p:cNvSpPr/>
            <p:nvPr/>
          </p:nvSpPr>
          <p:spPr>
            <a:xfrm>
              <a:off x="6629400" y="2209801"/>
              <a:ext cx="609600" cy="988368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Rectangle 30"/>
            <p:cNvSpPr/>
            <p:nvPr/>
          </p:nvSpPr>
          <p:spPr>
            <a:xfrm>
              <a:off x="7162800" y="2519319"/>
              <a:ext cx="18540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MMX instructions</a:t>
              </a:r>
              <a:endParaRPr lang="ko-KR" altLang="en-US" dirty="0"/>
            </a:p>
          </p:txBody>
        </p:sp>
      </p:grpSp>
      <p:grpSp>
        <p:nvGrpSpPr>
          <p:cNvPr id="29" name="Group 31"/>
          <p:cNvGrpSpPr/>
          <p:nvPr/>
        </p:nvGrpSpPr>
        <p:grpSpPr>
          <a:xfrm>
            <a:off x="6169968" y="4460171"/>
            <a:ext cx="2349076" cy="1867877"/>
            <a:chOff x="6629400" y="2209800"/>
            <a:chExt cx="2349076" cy="1867877"/>
          </a:xfrm>
        </p:grpSpPr>
        <p:sp>
          <p:nvSpPr>
            <p:cNvPr id="30" name="Right Brace 32"/>
            <p:cNvSpPr/>
            <p:nvPr/>
          </p:nvSpPr>
          <p:spPr>
            <a:xfrm>
              <a:off x="6629400" y="2209800"/>
              <a:ext cx="609600" cy="1867877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Rectangle 33"/>
            <p:cNvSpPr/>
            <p:nvPr/>
          </p:nvSpPr>
          <p:spPr>
            <a:xfrm>
              <a:off x="7315200" y="2934677"/>
              <a:ext cx="16632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SSE instructions</a:t>
              </a:r>
              <a:endParaRPr lang="ko-KR" altLang="en-US" dirty="0"/>
            </a:p>
          </p:txBody>
        </p:sp>
      </p:grpSp>
      <p:grpSp>
        <p:nvGrpSpPr>
          <p:cNvPr id="32" name="Group 41"/>
          <p:cNvGrpSpPr/>
          <p:nvPr/>
        </p:nvGrpSpPr>
        <p:grpSpPr>
          <a:xfrm>
            <a:off x="5956434" y="4075432"/>
            <a:ext cx="2600968" cy="1036864"/>
            <a:chOff x="6415866" y="4148184"/>
            <a:chExt cx="2600968" cy="1036864"/>
          </a:xfrm>
        </p:grpSpPr>
        <p:sp>
          <p:nvSpPr>
            <p:cNvPr id="33" name="Rectangle 34"/>
            <p:cNvSpPr/>
            <p:nvPr/>
          </p:nvSpPr>
          <p:spPr>
            <a:xfrm>
              <a:off x="6415866" y="4436634"/>
              <a:ext cx="260096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1"/>
                  </a:solidFill>
                </a:rPr>
                <a:t>SIMD operations</a:t>
              </a:r>
            </a:p>
            <a:p>
              <a:pPr algn="ctr"/>
              <a:r>
                <a:rPr lang="en-US" altLang="ko-KR" sz="1400" dirty="0">
                  <a:solidFill>
                    <a:schemeClr val="accent1"/>
                  </a:solidFill>
                </a:rPr>
                <a:t>(Single Instruction Multiple Data)</a:t>
              </a:r>
              <a:endParaRPr lang="ko-KR" alt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34" name="Straight Arrow Connector 35"/>
            <p:cNvCxnSpPr>
              <a:stCxn id="33" idx="0"/>
            </p:cNvCxnSpPr>
            <p:nvPr/>
          </p:nvCxnSpPr>
          <p:spPr>
            <a:xfrm flipV="1">
              <a:off x="7716350" y="4148184"/>
              <a:ext cx="558694" cy="28845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Arrow Connector 38"/>
            <p:cNvCxnSpPr>
              <a:stCxn id="33" idx="2"/>
              <a:endCxn id="31" idx="0"/>
            </p:cNvCxnSpPr>
            <p:nvPr/>
          </p:nvCxnSpPr>
          <p:spPr>
            <a:xfrm>
              <a:off x="7716350" y="4959854"/>
              <a:ext cx="430488" cy="22519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7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sz="2800" dirty="0"/>
              <a:t>Here is a small subset of the x86 instructions related to program flow:</a:t>
            </a:r>
          </a:p>
          <a:p>
            <a:pPr lvl="1">
              <a:lnSpc>
                <a:spcPts val="3600"/>
              </a:lnSpc>
            </a:pPr>
            <a:r>
              <a:rPr lang="en-US" altLang="ko-KR" dirty="0"/>
              <a:t>JMP</a:t>
            </a:r>
          </a:p>
          <a:p>
            <a:pPr lvl="1">
              <a:lnSpc>
                <a:spcPts val="3600"/>
              </a:lnSpc>
            </a:pPr>
            <a:r>
              <a:rPr lang="en-US" altLang="ko-KR" dirty="0"/>
              <a:t>JNZ</a:t>
            </a:r>
          </a:p>
          <a:p>
            <a:pPr lvl="1">
              <a:lnSpc>
                <a:spcPts val="3600"/>
              </a:lnSpc>
            </a:pPr>
            <a:r>
              <a:rPr lang="en-US" altLang="ko-KR" dirty="0"/>
              <a:t>LOOP</a:t>
            </a:r>
          </a:p>
          <a:p>
            <a:pPr lvl="1">
              <a:lnSpc>
                <a:spcPts val="3600"/>
              </a:lnSpc>
            </a:pPr>
            <a:r>
              <a:rPr lang="en-US" altLang="ko-KR" dirty="0"/>
              <a:t>CALL</a:t>
            </a:r>
          </a:p>
          <a:p>
            <a:pPr lvl="1">
              <a:lnSpc>
                <a:spcPts val="3600"/>
              </a:lnSpc>
            </a:pPr>
            <a:r>
              <a:rPr lang="en-US" altLang="ko-KR" dirty="0"/>
              <a:t>RET</a:t>
            </a:r>
          </a:p>
          <a:p>
            <a:pPr lvl="1">
              <a:lnSpc>
                <a:spcPts val="3600"/>
              </a:lnSpc>
            </a:pPr>
            <a:r>
              <a:rPr lang="en-US" altLang="ko-KR" dirty="0"/>
              <a:t>INT</a:t>
            </a:r>
          </a:p>
          <a:p>
            <a:pPr lvl="1">
              <a:lnSpc>
                <a:spcPts val="3600"/>
              </a:lnSpc>
            </a:pPr>
            <a:r>
              <a:rPr lang="en-US" altLang="ko-KR" dirty="0"/>
              <a:t>IRET</a:t>
            </a:r>
          </a:p>
          <a:p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registers and instructions</a:t>
            </a:r>
            <a:endParaRPr lang="ko-KR" altLang="en-US" dirty="0"/>
          </a:p>
        </p:txBody>
      </p:sp>
      <p:graphicFrame>
        <p:nvGraphicFramePr>
          <p:cNvPr id="21" name="Table 3"/>
          <p:cNvGraphicFramePr>
            <a:graphicFrameLocks noGrp="1"/>
          </p:cNvGraphicFramePr>
          <p:nvPr/>
        </p:nvGraphicFramePr>
        <p:xfrm>
          <a:off x="5638800" y="2057400"/>
          <a:ext cx="2286000" cy="2895600"/>
        </p:xfrm>
        <a:graphic>
          <a:graphicData uri="http://schemas.openxmlformats.org/drawingml/2006/table">
            <a:tbl>
              <a:tblPr firstRow="1" bandRow="1"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5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 latinLnBrk="1"/>
                      <a:r>
                        <a:rPr lang="en-US" altLang="ko-KR" dirty="0"/>
                        <a:t>~~~~~~~~~~~~</a:t>
                      </a:r>
                    </a:p>
                    <a:p>
                      <a:pPr algn="r" latinLnBrk="1"/>
                      <a:r>
                        <a:rPr lang="en-US" altLang="ko-KR" dirty="0"/>
                        <a:t>~~~~~~~~~~~~</a:t>
                      </a:r>
                    </a:p>
                    <a:p>
                      <a:pPr algn="r" latinLnBrk="1"/>
                      <a:r>
                        <a:rPr lang="en-US" altLang="ko-KR" dirty="0"/>
                        <a:t>Label1: ~~~~~~~~~~~~</a:t>
                      </a:r>
                    </a:p>
                    <a:p>
                      <a:pPr algn="r" latinLnBrk="1"/>
                      <a:r>
                        <a:rPr lang="en-US" altLang="ko-KR" dirty="0"/>
                        <a:t>~~~~~~~~~~~~</a:t>
                      </a:r>
                    </a:p>
                    <a:p>
                      <a:pPr algn="r" latinLnBrk="1"/>
                      <a:r>
                        <a:rPr lang="en-US" altLang="ko-KR" dirty="0"/>
                        <a:t>~~~~~~~~~~~~</a:t>
                      </a:r>
                    </a:p>
                    <a:p>
                      <a:pPr algn="r" latinLnBrk="1"/>
                      <a:r>
                        <a:rPr lang="en-US" altLang="ko-KR" dirty="0"/>
                        <a:t>~~~~~~~~~~~~</a:t>
                      </a:r>
                    </a:p>
                    <a:p>
                      <a:pPr algn="r" latinLnBrk="1"/>
                      <a:r>
                        <a:rPr lang="en-US" altLang="ko-KR" dirty="0"/>
                        <a:t>~~~~~~~~~~~~</a:t>
                      </a:r>
                    </a:p>
                    <a:p>
                      <a:pPr algn="r" latinLnBrk="1"/>
                      <a:r>
                        <a:rPr lang="en-US" altLang="ko-KR" dirty="0"/>
                        <a:t>JMP    Label 1</a:t>
                      </a:r>
                    </a:p>
                    <a:p>
                      <a:pPr algn="r" latinLnBrk="1"/>
                      <a:r>
                        <a:rPr lang="en-US" altLang="ko-KR" dirty="0"/>
                        <a:t>~~~~~~~~~~~~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2" name="Group 7"/>
          <p:cNvGrpSpPr/>
          <p:nvPr/>
        </p:nvGrpSpPr>
        <p:grpSpPr>
          <a:xfrm>
            <a:off x="4724400" y="1981200"/>
            <a:ext cx="1629776" cy="369332"/>
            <a:chOff x="3399424" y="3668876"/>
            <a:chExt cx="1629776" cy="369332"/>
          </a:xfrm>
        </p:grpSpPr>
        <p:cxnSp>
          <p:nvCxnSpPr>
            <p:cNvPr id="23" name="Straight Arrow Connector 4"/>
            <p:cNvCxnSpPr/>
            <p:nvPr/>
          </p:nvCxnSpPr>
          <p:spPr>
            <a:xfrm>
              <a:off x="3793077" y="3853542"/>
              <a:ext cx="1236123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30" name="Rectangle 6"/>
            <p:cNvSpPr/>
            <p:nvPr/>
          </p:nvSpPr>
          <p:spPr>
            <a:xfrm>
              <a:off x="3399424" y="3668876"/>
              <a:ext cx="360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</a:rPr>
                <a:t>IP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endParaRPr>
            </a:p>
          </p:txBody>
        </p:sp>
      </p:grpSp>
      <p:sp>
        <p:nvSpPr>
          <p:cNvPr id="31" name="Rectangle 8"/>
          <p:cNvSpPr/>
          <p:nvPr/>
        </p:nvSpPr>
        <p:spPr>
          <a:xfrm>
            <a:off x="6477000" y="3962400"/>
            <a:ext cx="1342034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marL="0" marR="0" lvl="0" indent="0" algn="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JNZ   Label 1</a:t>
            </a:r>
          </a:p>
        </p:txBody>
      </p:sp>
      <p:sp>
        <p:nvSpPr>
          <p:cNvPr id="32" name="Rectangle 9"/>
          <p:cNvSpPr/>
          <p:nvPr/>
        </p:nvSpPr>
        <p:spPr>
          <a:xfrm>
            <a:off x="6477000" y="3669268"/>
            <a:ext cx="1805302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>
            <a:spAutoFit/>
          </a:bodyPr>
          <a:lstStyle/>
          <a:p>
            <a:pPr marL="0" marR="0" lvl="0" indent="0" algn="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DEC   CX		; CX = 2</a:t>
            </a:r>
          </a:p>
        </p:txBody>
      </p:sp>
      <p:sp>
        <p:nvSpPr>
          <p:cNvPr id="33" name="Rectangle 10"/>
          <p:cNvSpPr/>
          <p:nvPr/>
        </p:nvSpPr>
        <p:spPr>
          <a:xfrm>
            <a:off x="7993604" y="3668486"/>
            <a:ext cx="497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/  1</a:t>
            </a:r>
            <a:endParaRPr lang="ko-KR" altLang="en-US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8216986" y="3668486"/>
            <a:ext cx="497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/  0</a:t>
            </a:r>
            <a:endParaRPr lang="ko-KR" altLang="en-US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5" name="Rectangle 12"/>
          <p:cNvSpPr/>
          <p:nvPr/>
        </p:nvSpPr>
        <p:spPr>
          <a:xfrm>
            <a:off x="6439057" y="3685401"/>
            <a:ext cx="2323943" cy="553998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맑은 고딕" panose="020B0503020000020004" pitchFamily="50" charset="-127"/>
            </a:endParaRP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LOOP Lable1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4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L 8.33333E-7 0.2953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29537 L 0.00017 0.0780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7801 L 0.00017 0.2953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.29537 L 1.11022E-16 0.07315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7801 L 0.00243 0.2842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29537 L 0.0026 0.3398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/>
      <p:bldP spid="34" grpId="0"/>
      <p:bldP spid="3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registers and instructions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57313" y="-695325"/>
            <a:ext cx="6429375" cy="827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7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General-Purpose Registers (GPRs)</a:t>
            </a: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registers and instructions</a:t>
            </a:r>
            <a:endParaRPr lang="ko-KR" alt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4267531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3"/>
          <p:cNvSpPr/>
          <p:nvPr/>
        </p:nvSpPr>
        <p:spPr>
          <a:xfrm>
            <a:off x="3560929" y="1938933"/>
            <a:ext cx="228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(Accumulator)</a:t>
            </a:r>
          </a:p>
          <a:p>
            <a:r>
              <a:rPr lang="en-US" altLang="ko-KR" sz="2400" dirty="0"/>
              <a:t>(Base)</a:t>
            </a:r>
          </a:p>
          <a:p>
            <a:r>
              <a:rPr lang="en-US" altLang="ko-KR" sz="2400" dirty="0"/>
              <a:t>(Counter)</a:t>
            </a:r>
          </a:p>
          <a:p>
            <a:r>
              <a:rPr lang="en-US" altLang="ko-KR" sz="2400" dirty="0"/>
              <a:t>(Data)</a:t>
            </a:r>
            <a:endParaRPr lang="ko-KR" altLang="en-US" sz="2400" dirty="0"/>
          </a:p>
        </p:txBody>
      </p:sp>
      <p:cxnSp>
        <p:nvCxnSpPr>
          <p:cNvPr id="11" name="Straight Arrow Connector 7"/>
          <p:cNvCxnSpPr/>
          <p:nvPr/>
        </p:nvCxnSpPr>
        <p:spPr>
          <a:xfrm>
            <a:off x="2494129" y="3305770"/>
            <a:ext cx="2625710" cy="22907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0"/>
          <p:cNvCxnSpPr/>
          <p:nvPr/>
        </p:nvCxnSpPr>
        <p:spPr>
          <a:xfrm>
            <a:off x="1621019" y="3305770"/>
            <a:ext cx="3498820" cy="27479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703929" y="5317807"/>
            <a:ext cx="359585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ts val="3600"/>
              </a:lnSpc>
            </a:pPr>
            <a:r>
              <a:rPr lang="en-US" altLang="ko-KR" sz="2000" dirty="0"/>
              <a:t>"L" means the Low byte</a:t>
            </a:r>
          </a:p>
          <a:p>
            <a:pPr lvl="1">
              <a:lnSpc>
                <a:spcPts val="3600"/>
              </a:lnSpc>
            </a:pPr>
            <a:r>
              <a:rPr lang="en-US" altLang="ko-KR" sz="2000" dirty="0"/>
              <a:t>"H" means the High byte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46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General-Purpose Registers (GPRs)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registers and instructions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7153275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Comprising of a process:</a:t>
            </a:r>
          </a:p>
          <a:p>
            <a:pPr lvl="1"/>
            <a:r>
              <a:rPr lang="en-US" altLang="ko-KR" dirty="0"/>
              <a:t>Memory (address space)</a:t>
            </a:r>
          </a:p>
          <a:p>
            <a:pPr lvl="2"/>
            <a:r>
              <a:rPr lang="en-US" altLang="ko-KR" dirty="0"/>
              <a:t>Instructions</a:t>
            </a:r>
          </a:p>
          <a:p>
            <a:pPr lvl="2"/>
            <a:r>
              <a:rPr lang="en-US" altLang="ko-KR" dirty="0"/>
              <a:t>Data section</a:t>
            </a:r>
          </a:p>
          <a:p>
            <a:pPr lvl="1"/>
            <a:r>
              <a:rPr lang="en-US" altLang="ko-KR" dirty="0"/>
              <a:t>Registers</a:t>
            </a:r>
          </a:p>
          <a:p>
            <a:pPr lvl="2"/>
            <a:r>
              <a:rPr lang="en-US" altLang="ko-KR" dirty="0"/>
              <a:t>Program counter</a:t>
            </a:r>
          </a:p>
          <a:p>
            <a:pPr lvl="2"/>
            <a:r>
              <a:rPr lang="en-US" altLang="ko-KR" dirty="0"/>
              <a:t>Stack pointer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714464" y="1221034"/>
            <a:ext cx="5881872" cy="772838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 process is a 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running program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578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registers and instructions</a:t>
            </a:r>
            <a:endParaRPr lang="ko-KR" altLang="en-US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5118"/>
            <a:ext cx="5267325" cy="5330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Straight Arrow Connector 4"/>
          <p:cNvCxnSpPr/>
          <p:nvPr/>
        </p:nvCxnSpPr>
        <p:spPr>
          <a:xfrm flipV="1">
            <a:off x="4572000" y="2209800"/>
            <a:ext cx="990600" cy="183056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21" name="Rectangle 8"/>
          <p:cNvSpPr/>
          <p:nvPr/>
        </p:nvSpPr>
        <p:spPr>
          <a:xfrm>
            <a:off x="5562600" y="1913945"/>
            <a:ext cx="3429000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ko-KR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R8D </a:t>
            </a:r>
          </a:p>
          <a:p>
            <a:pPr>
              <a:lnSpc>
                <a:spcPts val="3500"/>
              </a:lnSpc>
            </a:pPr>
            <a:r>
              <a:rPr lang="en-US" altLang="ko-KR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("D" means a </a:t>
            </a:r>
            <a:r>
              <a:rPr lang="en-US" altLang="ko-KR" dirty="0" err="1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Doubleword</a:t>
            </a:r>
            <a:r>
              <a:rPr lang="en-US" altLang="ko-KR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 access)</a:t>
            </a:r>
          </a:p>
        </p:txBody>
      </p:sp>
      <p:sp>
        <p:nvSpPr>
          <p:cNvPr id="22" name="Rectangle 12"/>
          <p:cNvSpPr/>
          <p:nvPr/>
        </p:nvSpPr>
        <p:spPr>
          <a:xfrm>
            <a:off x="5562600" y="3100783"/>
            <a:ext cx="3429000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ko-KR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R8W </a:t>
            </a:r>
          </a:p>
          <a:p>
            <a:pPr>
              <a:lnSpc>
                <a:spcPts val="3500"/>
              </a:lnSpc>
            </a:pPr>
            <a:r>
              <a:rPr lang="en-US" altLang="ko-KR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("W" means a Word access)</a:t>
            </a:r>
          </a:p>
        </p:txBody>
      </p:sp>
      <p:cxnSp>
        <p:nvCxnSpPr>
          <p:cNvPr id="23" name="Straight Arrow Connector 13"/>
          <p:cNvCxnSpPr/>
          <p:nvPr/>
        </p:nvCxnSpPr>
        <p:spPr>
          <a:xfrm flipV="1">
            <a:off x="4953000" y="3429000"/>
            <a:ext cx="609600" cy="61136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4" name="Straight Arrow Connector 16"/>
          <p:cNvCxnSpPr/>
          <p:nvPr/>
        </p:nvCxnSpPr>
        <p:spPr>
          <a:xfrm>
            <a:off x="5257800" y="4090798"/>
            <a:ext cx="685800" cy="70980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25" name="Rectangle 19"/>
          <p:cNvSpPr/>
          <p:nvPr/>
        </p:nvSpPr>
        <p:spPr>
          <a:xfrm>
            <a:off x="5562600" y="4648785"/>
            <a:ext cx="3429000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ko-KR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R8B </a:t>
            </a:r>
          </a:p>
          <a:p>
            <a:pPr>
              <a:lnSpc>
                <a:spcPts val="3500"/>
              </a:lnSpc>
            </a:pPr>
            <a:r>
              <a:rPr lang="en-US" altLang="ko-KR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("B" means a Byte access)</a:t>
            </a:r>
          </a:p>
        </p:txBody>
      </p:sp>
      <p:sp>
        <p:nvSpPr>
          <p:cNvPr id="26" name="Rectangle 20"/>
          <p:cNvSpPr/>
          <p:nvPr/>
        </p:nvSpPr>
        <p:spPr>
          <a:xfrm>
            <a:off x="6593066" y="2823451"/>
            <a:ext cx="1368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4F81BD">
                    <a:lumMod val="50000"/>
                  </a:srgbClr>
                </a:solidFill>
                <a:latin typeface="Calibri"/>
                <a:ea typeface="맑은 고딕" panose="020B0503020000020004" pitchFamily="50" charset="-127"/>
              </a:rPr>
              <a:t>Dword</a:t>
            </a:r>
            <a:r>
              <a:rPr lang="en-US" altLang="ko-KR" sz="1400" dirty="0">
                <a:solidFill>
                  <a:srgbClr val="4F81BD">
                    <a:lumMod val="50000"/>
                  </a:srgbClr>
                </a:solidFill>
                <a:latin typeface="Calibri"/>
                <a:ea typeface="맑은 고딕" panose="020B0503020000020004" pitchFamily="50" charset="-127"/>
              </a:rPr>
              <a:t> = 4 bytes</a:t>
            </a:r>
            <a:endParaRPr lang="ko-KR" altLang="en-US" sz="1400" dirty="0">
              <a:solidFill>
                <a:srgbClr val="4F81BD">
                  <a:lumMod val="50000"/>
                </a:srgb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7" name="Rectangle 21"/>
          <p:cNvSpPr/>
          <p:nvPr/>
        </p:nvSpPr>
        <p:spPr>
          <a:xfrm>
            <a:off x="6635289" y="4040360"/>
            <a:ext cx="12836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rgbClr val="4F81BD">
                    <a:lumMod val="50000"/>
                  </a:srgbClr>
                </a:solidFill>
                <a:latin typeface="Calibri"/>
                <a:ea typeface="맑은 고딕" panose="020B0503020000020004" pitchFamily="50" charset="-127"/>
              </a:rPr>
              <a:t>Word = 2 bytes</a:t>
            </a:r>
            <a:endParaRPr lang="ko-KR" altLang="en-US" sz="1400" dirty="0">
              <a:solidFill>
                <a:srgbClr val="4F81BD">
                  <a:lumMod val="50000"/>
                </a:srgb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8" name="Rectangle 22"/>
          <p:cNvSpPr/>
          <p:nvPr/>
        </p:nvSpPr>
        <p:spPr>
          <a:xfrm>
            <a:off x="5453398" y="5914994"/>
            <a:ext cx="23193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4F81BD">
                    <a:lumMod val="50000"/>
                  </a:srgbClr>
                </a:solidFill>
                <a:latin typeface="Calibri"/>
                <a:ea typeface="맑은 고딕" panose="020B0503020000020004" pitchFamily="50" charset="-127"/>
              </a:rPr>
              <a:t>Quadword</a:t>
            </a:r>
            <a:r>
              <a:rPr lang="en-US" altLang="ko-KR" sz="1400" dirty="0">
                <a:solidFill>
                  <a:srgbClr val="4F81BD">
                    <a:lumMod val="50000"/>
                  </a:srgbClr>
                </a:solidFill>
                <a:latin typeface="Calibri"/>
                <a:ea typeface="맑은 고딕" panose="020B0503020000020004" pitchFamily="50" charset="-127"/>
              </a:rPr>
              <a:t> = Qword = 8 bytes</a:t>
            </a:r>
            <a:endParaRPr lang="ko-KR" altLang="en-US" sz="1400" dirty="0">
              <a:solidFill>
                <a:srgbClr val="4F81BD">
                  <a:lumMod val="50000"/>
                </a:srgb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8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registers and instructions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78" y="76200"/>
            <a:ext cx="7053422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2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registers and instructions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85725"/>
            <a:ext cx="8362950" cy="668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1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Sized Operations with GPRs</a:t>
            </a: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registers and instructions</a:t>
            </a:r>
            <a:endParaRPr lang="ko-KR" alt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57200" y="1700808"/>
            <a:ext cx="3810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8-bit Operations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ADD    AL, BL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ADD    AL, AH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ADD    R8B, AL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ADD    R8B, AH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32-bit Operations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ADD    EAX, EBX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ADD    EAX, R8D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ADD    R9W, EAX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800600" y="1700808"/>
            <a:ext cx="3810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16-bit Operations</a:t>
            </a:r>
          </a:p>
          <a:p>
            <a:pPr lvl="1"/>
            <a:r>
              <a:rPr lang="en-US" altLang="ko-KR" sz="24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ADD    AX, BX</a:t>
            </a:r>
          </a:p>
          <a:p>
            <a:pPr lvl="1"/>
            <a:r>
              <a:rPr lang="en-US" altLang="ko-KR" sz="24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ADD    AX, R8W</a:t>
            </a:r>
          </a:p>
          <a:p>
            <a:pPr lvl="1"/>
            <a:r>
              <a:rPr lang="en-US" altLang="ko-KR" sz="24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ADD    R9W, R8W</a:t>
            </a:r>
          </a:p>
          <a:p>
            <a:endParaRPr lang="en-US" altLang="ko-KR" sz="28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64-bit Operations</a:t>
            </a:r>
          </a:p>
          <a:p>
            <a:pPr lvl="1"/>
            <a:r>
              <a:rPr lang="en-US" altLang="ko-KR" sz="24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ADD    RAX, RBX</a:t>
            </a:r>
          </a:p>
          <a:p>
            <a:pPr lvl="1"/>
            <a:r>
              <a:rPr lang="en-US" altLang="ko-KR" sz="24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ADD    RAX, R8</a:t>
            </a:r>
          </a:p>
          <a:p>
            <a:pPr lvl="1"/>
            <a:r>
              <a:rPr lang="en-US" altLang="ko-KR" sz="24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ADD    RAX, RAX</a:t>
            </a:r>
          </a:p>
          <a:p>
            <a:endParaRPr lang="ko-KR" altLang="en-US" sz="28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7" name="Rectangle 6"/>
          <p:cNvSpPr/>
          <p:nvPr/>
        </p:nvSpPr>
        <p:spPr>
          <a:xfrm>
            <a:off x="76200" y="3788371"/>
            <a:ext cx="46002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You cannot perform a byte operation using a high register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 (AH, BH, CH, DH) and one of the new registers (R8B – R15B).</a:t>
            </a:r>
          </a:p>
        </p:txBody>
      </p:sp>
      <p:cxnSp>
        <p:nvCxnSpPr>
          <p:cNvPr id="18" name="Straight Connector 7"/>
          <p:cNvCxnSpPr/>
          <p:nvPr/>
        </p:nvCxnSpPr>
        <p:spPr>
          <a:xfrm>
            <a:off x="929048" y="3559771"/>
            <a:ext cx="2347552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19" name="Straight Connector 9"/>
          <p:cNvCxnSpPr/>
          <p:nvPr/>
        </p:nvCxnSpPr>
        <p:spPr>
          <a:xfrm>
            <a:off x="929048" y="5693371"/>
            <a:ext cx="2347552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20" name="Rectangle 10"/>
          <p:cNvSpPr/>
          <p:nvPr/>
        </p:nvSpPr>
        <p:spPr>
          <a:xfrm>
            <a:off x="76200" y="6150571"/>
            <a:ext cx="42307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The operand sizes must match on most x86 instructions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9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registers and instructions</a:t>
            </a:r>
            <a:endParaRPr lang="ko-KR" altLang="en-US" dirty="0"/>
          </a:p>
        </p:txBody>
      </p:sp>
      <p:sp>
        <p:nvSpPr>
          <p:cNvPr id="123" name="Content Placeholder 2"/>
          <p:cNvSpPr txBox="1">
            <a:spLocks/>
          </p:cNvSpPr>
          <p:nvPr/>
        </p:nvSpPr>
        <p:spPr>
          <a:xfrm>
            <a:off x="457200" y="1066800"/>
            <a:ext cx="8229600" cy="703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ADD    AL, 24h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24" name="Table 3"/>
          <p:cNvGraphicFramePr>
            <a:graphicFrameLocks noGrp="1"/>
          </p:cNvGraphicFramePr>
          <p:nvPr/>
        </p:nvGraphicFramePr>
        <p:xfrm>
          <a:off x="152400" y="1752600"/>
          <a:ext cx="3332480" cy="30480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" name="Rectangle 4"/>
          <p:cNvSpPr/>
          <p:nvPr/>
        </p:nvSpPr>
        <p:spPr>
          <a:xfrm>
            <a:off x="3352800" y="152400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26" name="Rectangle 5"/>
          <p:cNvSpPr/>
          <p:nvPr/>
        </p:nvSpPr>
        <p:spPr>
          <a:xfrm>
            <a:off x="2971800" y="152400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27" name="Rectangle 6"/>
          <p:cNvSpPr/>
          <p:nvPr/>
        </p:nvSpPr>
        <p:spPr>
          <a:xfrm>
            <a:off x="2535944" y="15240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28" name="Rectangle 7"/>
          <p:cNvSpPr/>
          <p:nvPr/>
        </p:nvSpPr>
        <p:spPr>
          <a:xfrm>
            <a:off x="1719944" y="15240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29" name="Rectangle 8"/>
          <p:cNvSpPr/>
          <p:nvPr/>
        </p:nvSpPr>
        <p:spPr>
          <a:xfrm>
            <a:off x="65742" y="15240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graphicFrame>
        <p:nvGraphicFramePr>
          <p:cNvPr id="130" name="Table 9"/>
          <p:cNvGraphicFramePr>
            <a:graphicFrameLocks noGrp="1"/>
          </p:cNvGraphicFramePr>
          <p:nvPr/>
        </p:nvGraphicFramePr>
        <p:xfrm>
          <a:off x="5486400" y="1752600"/>
          <a:ext cx="3332480" cy="30480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1" name="Rectangle 10"/>
          <p:cNvSpPr/>
          <p:nvPr/>
        </p:nvSpPr>
        <p:spPr>
          <a:xfrm>
            <a:off x="8686800" y="152400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32" name="Rectangle 11"/>
          <p:cNvSpPr/>
          <p:nvPr/>
        </p:nvSpPr>
        <p:spPr>
          <a:xfrm>
            <a:off x="8305800" y="152400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33" name="Rectangle 12"/>
          <p:cNvSpPr/>
          <p:nvPr/>
        </p:nvSpPr>
        <p:spPr>
          <a:xfrm>
            <a:off x="7869944" y="15240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34" name="Rectangle 13"/>
          <p:cNvSpPr/>
          <p:nvPr/>
        </p:nvSpPr>
        <p:spPr>
          <a:xfrm>
            <a:off x="7053944" y="15240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35" name="Rectangle 14"/>
          <p:cNvSpPr/>
          <p:nvPr/>
        </p:nvSpPr>
        <p:spPr>
          <a:xfrm>
            <a:off x="5399742" y="15240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cxnSp>
        <p:nvCxnSpPr>
          <p:cNvPr id="136" name="Straight Connector 16"/>
          <p:cNvCxnSpPr/>
          <p:nvPr/>
        </p:nvCxnSpPr>
        <p:spPr>
          <a:xfrm>
            <a:off x="223798" y="2286000"/>
            <a:ext cx="8713392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37" name="Content Placeholder 2"/>
          <p:cNvSpPr txBox="1">
            <a:spLocks/>
          </p:cNvSpPr>
          <p:nvPr/>
        </p:nvSpPr>
        <p:spPr>
          <a:xfrm>
            <a:off x="457200" y="2362200"/>
            <a:ext cx="8229600" cy="703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ADD    AH, 96h</a:t>
            </a:r>
          </a:p>
          <a:p>
            <a:pPr algn="ctr"/>
            <a:endParaRPr lang="en-US" altLang="ko-KR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graphicFrame>
        <p:nvGraphicFramePr>
          <p:cNvPr id="138" name="Table 18"/>
          <p:cNvGraphicFramePr>
            <a:graphicFrameLocks noGrp="1"/>
          </p:cNvGraphicFramePr>
          <p:nvPr/>
        </p:nvGraphicFramePr>
        <p:xfrm>
          <a:off x="152400" y="3065621"/>
          <a:ext cx="3332480" cy="30480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9" name="Rectangle 19"/>
          <p:cNvSpPr/>
          <p:nvPr/>
        </p:nvSpPr>
        <p:spPr>
          <a:xfrm>
            <a:off x="3352800" y="2837021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40" name="Rectangle 20"/>
          <p:cNvSpPr/>
          <p:nvPr/>
        </p:nvSpPr>
        <p:spPr>
          <a:xfrm>
            <a:off x="2971800" y="2837021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41" name="Rectangle 21"/>
          <p:cNvSpPr/>
          <p:nvPr/>
        </p:nvSpPr>
        <p:spPr>
          <a:xfrm>
            <a:off x="2535944" y="2837021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42" name="Rectangle 22"/>
          <p:cNvSpPr/>
          <p:nvPr/>
        </p:nvSpPr>
        <p:spPr>
          <a:xfrm>
            <a:off x="1719944" y="2837021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43" name="Rectangle 23"/>
          <p:cNvSpPr/>
          <p:nvPr/>
        </p:nvSpPr>
        <p:spPr>
          <a:xfrm>
            <a:off x="65742" y="2837021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graphicFrame>
        <p:nvGraphicFramePr>
          <p:cNvPr id="144" name="Table 24"/>
          <p:cNvGraphicFramePr>
            <a:graphicFrameLocks noGrp="1"/>
          </p:cNvGraphicFramePr>
          <p:nvPr/>
        </p:nvGraphicFramePr>
        <p:xfrm>
          <a:off x="5479515" y="3065621"/>
          <a:ext cx="3332480" cy="30480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5" name="Rectangle 25"/>
          <p:cNvSpPr/>
          <p:nvPr/>
        </p:nvSpPr>
        <p:spPr>
          <a:xfrm>
            <a:off x="8679915" y="2837021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46" name="Rectangle 26"/>
          <p:cNvSpPr/>
          <p:nvPr/>
        </p:nvSpPr>
        <p:spPr>
          <a:xfrm>
            <a:off x="8298915" y="2837021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47" name="Rectangle 27"/>
          <p:cNvSpPr/>
          <p:nvPr/>
        </p:nvSpPr>
        <p:spPr>
          <a:xfrm>
            <a:off x="7863059" y="2837021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48" name="Rectangle 28"/>
          <p:cNvSpPr/>
          <p:nvPr/>
        </p:nvSpPr>
        <p:spPr>
          <a:xfrm>
            <a:off x="7047059" y="2837021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49" name="Rectangle 29"/>
          <p:cNvSpPr/>
          <p:nvPr/>
        </p:nvSpPr>
        <p:spPr>
          <a:xfrm>
            <a:off x="5392857" y="2837021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cxnSp>
        <p:nvCxnSpPr>
          <p:cNvPr id="150" name="Straight Connector 30"/>
          <p:cNvCxnSpPr/>
          <p:nvPr/>
        </p:nvCxnSpPr>
        <p:spPr>
          <a:xfrm>
            <a:off x="223798" y="3581400"/>
            <a:ext cx="8713392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51" name="Content Placeholder 2"/>
          <p:cNvSpPr txBox="1">
            <a:spLocks/>
          </p:cNvSpPr>
          <p:nvPr/>
        </p:nvSpPr>
        <p:spPr>
          <a:xfrm>
            <a:off x="457200" y="3657600"/>
            <a:ext cx="8229600" cy="703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ADD    AX, 96h</a:t>
            </a:r>
          </a:p>
          <a:p>
            <a:pPr algn="ctr"/>
            <a:endParaRPr lang="en-US" altLang="ko-KR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graphicFrame>
        <p:nvGraphicFramePr>
          <p:cNvPr id="152" name="Table 32"/>
          <p:cNvGraphicFramePr>
            <a:graphicFrameLocks noGrp="1"/>
          </p:cNvGraphicFramePr>
          <p:nvPr/>
        </p:nvGraphicFramePr>
        <p:xfrm>
          <a:off x="152400" y="4419600"/>
          <a:ext cx="3332480" cy="30480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3" name="Rectangle 33"/>
          <p:cNvSpPr/>
          <p:nvPr/>
        </p:nvSpPr>
        <p:spPr>
          <a:xfrm>
            <a:off x="3352800" y="419100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54" name="Rectangle 34"/>
          <p:cNvSpPr/>
          <p:nvPr/>
        </p:nvSpPr>
        <p:spPr>
          <a:xfrm>
            <a:off x="2971800" y="419100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55" name="Rectangle 35"/>
          <p:cNvSpPr/>
          <p:nvPr/>
        </p:nvSpPr>
        <p:spPr>
          <a:xfrm>
            <a:off x="2535944" y="41910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56" name="Rectangle 36"/>
          <p:cNvSpPr/>
          <p:nvPr/>
        </p:nvSpPr>
        <p:spPr>
          <a:xfrm>
            <a:off x="1719944" y="41910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57" name="Rectangle 37"/>
          <p:cNvSpPr/>
          <p:nvPr/>
        </p:nvSpPr>
        <p:spPr>
          <a:xfrm>
            <a:off x="65742" y="41910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graphicFrame>
        <p:nvGraphicFramePr>
          <p:cNvPr id="158" name="Table 38"/>
          <p:cNvGraphicFramePr>
            <a:graphicFrameLocks noGrp="1"/>
          </p:cNvGraphicFramePr>
          <p:nvPr/>
        </p:nvGraphicFramePr>
        <p:xfrm>
          <a:off x="5472630" y="4419600"/>
          <a:ext cx="3332480" cy="30480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9" name="Rectangle 39"/>
          <p:cNvSpPr/>
          <p:nvPr/>
        </p:nvSpPr>
        <p:spPr>
          <a:xfrm>
            <a:off x="8673030" y="419100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60" name="Rectangle 40"/>
          <p:cNvSpPr/>
          <p:nvPr/>
        </p:nvSpPr>
        <p:spPr>
          <a:xfrm>
            <a:off x="8292030" y="419100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61" name="Rectangle 41"/>
          <p:cNvSpPr/>
          <p:nvPr/>
        </p:nvSpPr>
        <p:spPr>
          <a:xfrm>
            <a:off x="7856174" y="41910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62" name="Rectangle 42"/>
          <p:cNvSpPr/>
          <p:nvPr/>
        </p:nvSpPr>
        <p:spPr>
          <a:xfrm>
            <a:off x="7040174" y="41910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63" name="Rectangle 43"/>
          <p:cNvSpPr/>
          <p:nvPr/>
        </p:nvSpPr>
        <p:spPr>
          <a:xfrm>
            <a:off x="5385972" y="41910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cxnSp>
        <p:nvCxnSpPr>
          <p:cNvPr id="164" name="Straight Connector 44"/>
          <p:cNvCxnSpPr/>
          <p:nvPr/>
        </p:nvCxnSpPr>
        <p:spPr>
          <a:xfrm>
            <a:off x="223798" y="4876800"/>
            <a:ext cx="8713392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5" name="Content Placeholder 2"/>
          <p:cNvSpPr txBox="1">
            <a:spLocks/>
          </p:cNvSpPr>
          <p:nvPr/>
        </p:nvSpPr>
        <p:spPr>
          <a:xfrm>
            <a:off x="457200" y="4876800"/>
            <a:ext cx="8229600" cy="703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ADD    EAX, 242424h</a:t>
            </a:r>
          </a:p>
          <a:p>
            <a:pPr algn="ctr"/>
            <a:endParaRPr lang="en-US" altLang="ko-KR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graphicFrame>
        <p:nvGraphicFramePr>
          <p:cNvPr id="166" name="Table 46"/>
          <p:cNvGraphicFramePr>
            <a:graphicFrameLocks noGrp="1"/>
          </p:cNvGraphicFramePr>
          <p:nvPr/>
        </p:nvGraphicFramePr>
        <p:xfrm>
          <a:off x="152400" y="5715000"/>
          <a:ext cx="3332480" cy="30480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7" name="Rectangle 47"/>
          <p:cNvSpPr/>
          <p:nvPr/>
        </p:nvSpPr>
        <p:spPr>
          <a:xfrm>
            <a:off x="3352800" y="548640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68" name="Rectangle 48"/>
          <p:cNvSpPr/>
          <p:nvPr/>
        </p:nvSpPr>
        <p:spPr>
          <a:xfrm>
            <a:off x="2971800" y="548640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69" name="Rectangle 49"/>
          <p:cNvSpPr/>
          <p:nvPr/>
        </p:nvSpPr>
        <p:spPr>
          <a:xfrm>
            <a:off x="2535944" y="54864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70" name="Rectangle 50"/>
          <p:cNvSpPr/>
          <p:nvPr/>
        </p:nvSpPr>
        <p:spPr>
          <a:xfrm>
            <a:off x="1719944" y="54864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71" name="Rectangle 51"/>
          <p:cNvSpPr/>
          <p:nvPr/>
        </p:nvSpPr>
        <p:spPr>
          <a:xfrm>
            <a:off x="65742" y="54864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graphicFrame>
        <p:nvGraphicFramePr>
          <p:cNvPr id="172" name="Table 52"/>
          <p:cNvGraphicFramePr>
            <a:graphicFrameLocks noGrp="1"/>
          </p:cNvGraphicFramePr>
          <p:nvPr/>
        </p:nvGraphicFramePr>
        <p:xfrm>
          <a:off x="5479515" y="5715000"/>
          <a:ext cx="3332480" cy="30480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3" name="Rectangle 53"/>
          <p:cNvSpPr/>
          <p:nvPr/>
        </p:nvSpPr>
        <p:spPr>
          <a:xfrm>
            <a:off x="8679915" y="548640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74" name="Rectangle 54"/>
          <p:cNvSpPr/>
          <p:nvPr/>
        </p:nvSpPr>
        <p:spPr>
          <a:xfrm>
            <a:off x="8298915" y="548640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75" name="Rectangle 55"/>
          <p:cNvSpPr/>
          <p:nvPr/>
        </p:nvSpPr>
        <p:spPr>
          <a:xfrm>
            <a:off x="7863059" y="54864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76" name="Rectangle 56"/>
          <p:cNvSpPr/>
          <p:nvPr/>
        </p:nvSpPr>
        <p:spPr>
          <a:xfrm>
            <a:off x="7047059" y="54864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77" name="Rectangle 57"/>
          <p:cNvSpPr/>
          <p:nvPr/>
        </p:nvSpPr>
        <p:spPr>
          <a:xfrm>
            <a:off x="5392857" y="548640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78" name="Right Brace 58"/>
          <p:cNvSpPr/>
          <p:nvPr/>
        </p:nvSpPr>
        <p:spPr>
          <a:xfrm rot="5400000">
            <a:off x="6152027" y="5354601"/>
            <a:ext cx="304801" cy="1787602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Rectangle 59"/>
          <p:cNvSpPr/>
          <p:nvPr/>
        </p:nvSpPr>
        <p:spPr>
          <a:xfrm>
            <a:off x="2503287" y="6215747"/>
            <a:ext cx="6504000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ko-KR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The upper 32 bits are cleared when Performing a </a:t>
            </a:r>
            <a:r>
              <a:rPr lang="en-US" altLang="ko-KR" dirty="0" err="1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Dword</a:t>
            </a:r>
            <a:r>
              <a:rPr lang="en-US" altLang="ko-KR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 operation.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0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126" grpId="0"/>
      <p:bldP spid="127" grpId="0"/>
      <p:bldP spid="128" grpId="0"/>
      <p:bldP spid="129" grpId="0"/>
      <p:bldP spid="131" grpId="0"/>
      <p:bldP spid="132" grpId="0"/>
      <p:bldP spid="133" grpId="0"/>
      <p:bldP spid="134" grpId="0"/>
      <p:bldP spid="135" grpId="0"/>
      <p:bldP spid="137" grpId="0"/>
      <p:bldP spid="139" grpId="0"/>
      <p:bldP spid="140" grpId="0"/>
      <p:bldP spid="141" grpId="0"/>
      <p:bldP spid="142" grpId="0"/>
      <p:bldP spid="143" grpId="0"/>
      <p:bldP spid="145" grpId="0"/>
      <p:bldP spid="146" grpId="0"/>
      <p:bldP spid="147" grpId="0"/>
      <p:bldP spid="148" grpId="0"/>
      <p:bldP spid="149" grpId="0"/>
      <p:bldP spid="151" grpId="0"/>
      <p:bldP spid="153" grpId="0"/>
      <p:bldP spid="154" grpId="0"/>
      <p:bldP spid="155" grpId="0"/>
      <p:bldP spid="156" grpId="0"/>
      <p:bldP spid="157" grpId="0"/>
      <p:bldP spid="159" grpId="0"/>
      <p:bldP spid="160" grpId="0"/>
      <p:bldP spid="161" grpId="0"/>
      <p:bldP spid="162" grpId="0"/>
      <p:bldP spid="163" grpId="0"/>
      <p:bldP spid="165" grpId="0"/>
      <p:bldP spid="167" grpId="0"/>
      <p:bldP spid="168" grpId="0"/>
      <p:bldP spid="169" grpId="0"/>
      <p:bldP spid="170" grpId="0"/>
      <p:bldP spid="171" grpId="0"/>
      <p:bldP spid="173" grpId="0"/>
      <p:bldP spid="174" grpId="0"/>
      <p:bldP spid="175" grpId="0"/>
      <p:bldP spid="176" grpId="0"/>
      <p:bldP spid="177" grpId="0"/>
      <p:bldP spid="178" grpId="0" animBg="1"/>
      <p:bldP spid="17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Little Endian – the least significant byte goes in the littlest address</a:t>
            </a:r>
          </a:p>
          <a:p>
            <a:pPr lvl="1"/>
            <a:r>
              <a:rPr lang="en-US" altLang="ko-KR" dirty="0" err="1"/>
              <a:t>mov</a:t>
            </a:r>
            <a:r>
              <a:rPr lang="en-US" altLang="ko-KR" dirty="0"/>
              <a:t>    </a:t>
            </a:r>
            <a:r>
              <a:rPr lang="en-US" altLang="ko-KR" dirty="0" err="1"/>
              <a:t>esi</a:t>
            </a:r>
            <a:r>
              <a:rPr lang="en-US" altLang="ko-KR" dirty="0"/>
              <a:t>, 4000h</a:t>
            </a:r>
          </a:p>
          <a:p>
            <a:pPr lvl="1"/>
            <a:r>
              <a:rPr lang="en-US" altLang="ko-KR" dirty="0" err="1"/>
              <a:t>mov</a:t>
            </a:r>
            <a:r>
              <a:rPr lang="en-US" altLang="ko-KR" dirty="0"/>
              <a:t>    ax, 1234h</a:t>
            </a:r>
          </a:p>
          <a:p>
            <a:pPr lvl="1"/>
            <a:r>
              <a:rPr lang="en-US" altLang="ko-KR" dirty="0" err="1"/>
              <a:t>mov</a:t>
            </a:r>
            <a:r>
              <a:rPr lang="en-US" altLang="ko-KR" dirty="0"/>
              <a:t>    [</a:t>
            </a:r>
            <a:r>
              <a:rPr lang="en-US" altLang="ko-KR" dirty="0" err="1"/>
              <a:t>esi</a:t>
            </a:r>
            <a:r>
              <a:rPr lang="en-US" altLang="ko-KR" dirty="0"/>
              <a:t>], ax</a:t>
            </a:r>
          </a:p>
          <a:p>
            <a:pPr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registers and instructions</a:t>
            </a:r>
            <a:endParaRPr lang="ko-KR" altLang="en-US" dirty="0"/>
          </a:p>
        </p:txBody>
      </p:sp>
      <p:graphicFrame>
        <p:nvGraphicFramePr>
          <p:cNvPr id="34" name="Table 3"/>
          <p:cNvGraphicFramePr>
            <a:graphicFrameLocks noGrp="1"/>
          </p:cNvGraphicFramePr>
          <p:nvPr/>
        </p:nvGraphicFramePr>
        <p:xfrm>
          <a:off x="544648" y="4126632"/>
          <a:ext cx="3332480" cy="30480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Rectangle 4"/>
          <p:cNvSpPr/>
          <p:nvPr/>
        </p:nvSpPr>
        <p:spPr>
          <a:xfrm>
            <a:off x="3745048" y="3898032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6" name="Rectangle 5"/>
          <p:cNvSpPr/>
          <p:nvPr/>
        </p:nvSpPr>
        <p:spPr>
          <a:xfrm>
            <a:off x="3364048" y="3898032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7" name="Rectangle 6"/>
          <p:cNvSpPr/>
          <p:nvPr/>
        </p:nvSpPr>
        <p:spPr>
          <a:xfrm>
            <a:off x="2928192" y="389803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8" name="Rectangle 7"/>
          <p:cNvSpPr/>
          <p:nvPr/>
        </p:nvSpPr>
        <p:spPr>
          <a:xfrm>
            <a:off x="2112192" y="389803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9" name="Rectangle 8"/>
          <p:cNvSpPr/>
          <p:nvPr/>
        </p:nvSpPr>
        <p:spPr>
          <a:xfrm>
            <a:off x="457990" y="389803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0" name="Rectangle 10"/>
          <p:cNvSpPr/>
          <p:nvPr/>
        </p:nvSpPr>
        <p:spPr>
          <a:xfrm>
            <a:off x="3004838" y="4431432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AH   AL</a:t>
            </a:r>
            <a:endParaRPr lang="ko-KR" altLang="en-US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1" name="Right Brace 11"/>
          <p:cNvSpPr/>
          <p:nvPr/>
        </p:nvSpPr>
        <p:spPr>
          <a:xfrm rot="5400000">
            <a:off x="3287476" y="4330705"/>
            <a:ext cx="304799" cy="832954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Rectangle 12"/>
          <p:cNvSpPr/>
          <p:nvPr/>
        </p:nvSpPr>
        <p:spPr>
          <a:xfrm>
            <a:off x="3233438" y="484646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AX</a:t>
            </a:r>
            <a:endParaRPr lang="ko-KR" altLang="en-US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3" name="Right Brace 15"/>
          <p:cNvSpPr/>
          <p:nvPr/>
        </p:nvSpPr>
        <p:spPr>
          <a:xfrm rot="5400000">
            <a:off x="2910901" y="4369432"/>
            <a:ext cx="304799" cy="1586105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Rectangle 16"/>
          <p:cNvSpPr/>
          <p:nvPr/>
        </p:nvSpPr>
        <p:spPr>
          <a:xfrm>
            <a:off x="2776238" y="5314884"/>
            <a:ext cx="547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EAX</a:t>
            </a:r>
            <a:endParaRPr lang="ko-KR" altLang="en-US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5" name="Right Brace 17"/>
          <p:cNvSpPr/>
          <p:nvPr/>
        </p:nvSpPr>
        <p:spPr>
          <a:xfrm rot="5400000">
            <a:off x="2083799" y="4031796"/>
            <a:ext cx="304799" cy="3240307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Rectangle 18"/>
          <p:cNvSpPr/>
          <p:nvPr/>
        </p:nvSpPr>
        <p:spPr>
          <a:xfrm>
            <a:off x="1984663" y="5814700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RAX</a:t>
            </a:r>
            <a:endParaRPr lang="ko-KR" altLang="en-US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graphicFrame>
        <p:nvGraphicFramePr>
          <p:cNvPr id="47" name="Table 19"/>
          <p:cNvGraphicFramePr>
            <a:graphicFrameLocks noGrp="1"/>
          </p:cNvGraphicFramePr>
          <p:nvPr/>
        </p:nvGraphicFramePr>
        <p:xfrm>
          <a:off x="3050063" y="4126632"/>
          <a:ext cx="833120" cy="30480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latinLnBrk="1"/>
                      <a:r>
                        <a:rPr lang="en-US" altLang="ko-KR" sz="10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Table 20"/>
          <p:cNvGraphicFramePr>
            <a:graphicFrameLocks noGrp="1"/>
          </p:cNvGraphicFramePr>
          <p:nvPr/>
        </p:nvGraphicFramePr>
        <p:xfrm>
          <a:off x="6891038" y="2414672"/>
          <a:ext cx="1066800" cy="2966720"/>
        </p:xfrm>
        <a:graphic>
          <a:graphicData uri="http://schemas.openxmlformats.org/drawingml/2006/table">
            <a:tbl>
              <a:tblPr firstRow="1" bandRow="1"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9" name="Rectangle 21"/>
          <p:cNvSpPr/>
          <p:nvPr/>
        </p:nvSpPr>
        <p:spPr>
          <a:xfrm>
            <a:off x="6891038" y="1916832"/>
            <a:ext cx="988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Memory</a:t>
            </a:r>
            <a:endParaRPr lang="ko-KR" altLang="en-US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50" name="Rectangle 22"/>
          <p:cNvSpPr/>
          <p:nvPr/>
        </p:nvSpPr>
        <p:spPr>
          <a:xfrm>
            <a:off x="7653038" y="4258043"/>
            <a:ext cx="1208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3FFEh</a:t>
            </a:r>
          </a:p>
        </p:txBody>
      </p:sp>
      <p:sp>
        <p:nvSpPr>
          <p:cNvPr id="51" name="Rectangle 23"/>
          <p:cNvSpPr/>
          <p:nvPr/>
        </p:nvSpPr>
        <p:spPr>
          <a:xfrm>
            <a:off x="7653038" y="3898032"/>
            <a:ext cx="1202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3FFFh</a:t>
            </a:r>
          </a:p>
        </p:txBody>
      </p:sp>
      <p:sp>
        <p:nvSpPr>
          <p:cNvPr id="52" name="Rectangle 24"/>
          <p:cNvSpPr/>
          <p:nvPr/>
        </p:nvSpPr>
        <p:spPr>
          <a:xfrm>
            <a:off x="7653038" y="3528700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4000h</a:t>
            </a:r>
          </a:p>
        </p:txBody>
      </p:sp>
      <p:sp>
        <p:nvSpPr>
          <p:cNvPr id="53" name="Rectangle 25"/>
          <p:cNvSpPr/>
          <p:nvPr/>
        </p:nvSpPr>
        <p:spPr>
          <a:xfrm>
            <a:off x="7653038" y="3159368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4001h</a:t>
            </a:r>
          </a:p>
        </p:txBody>
      </p:sp>
      <p:sp>
        <p:nvSpPr>
          <p:cNvPr id="54" name="Rectangle 28"/>
          <p:cNvSpPr/>
          <p:nvPr/>
        </p:nvSpPr>
        <p:spPr>
          <a:xfrm>
            <a:off x="7653038" y="2790036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4002h</a:t>
            </a:r>
          </a:p>
        </p:txBody>
      </p:sp>
      <p:sp>
        <p:nvSpPr>
          <p:cNvPr id="55" name="Rectangle 29"/>
          <p:cNvSpPr/>
          <p:nvPr/>
        </p:nvSpPr>
        <p:spPr>
          <a:xfrm>
            <a:off x="7653038" y="2401279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4003h</a:t>
            </a:r>
          </a:p>
        </p:txBody>
      </p:sp>
      <p:sp>
        <p:nvSpPr>
          <p:cNvPr id="56" name="Rectangle 30"/>
          <p:cNvSpPr/>
          <p:nvPr/>
        </p:nvSpPr>
        <p:spPr>
          <a:xfrm>
            <a:off x="7653038" y="4639043"/>
            <a:ext cx="1239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3FFDh</a:t>
            </a:r>
          </a:p>
        </p:txBody>
      </p:sp>
      <p:sp>
        <p:nvSpPr>
          <p:cNvPr id="57" name="Rectangle 31"/>
          <p:cNvSpPr/>
          <p:nvPr/>
        </p:nvSpPr>
        <p:spPr>
          <a:xfrm>
            <a:off x="7653038" y="5008375"/>
            <a:ext cx="1208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ko-KR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3FFCh</a:t>
            </a:r>
          </a:p>
        </p:txBody>
      </p:sp>
      <p:graphicFrame>
        <p:nvGraphicFramePr>
          <p:cNvPr id="58" name="Table 32"/>
          <p:cNvGraphicFramePr>
            <a:graphicFrameLocks noGrp="1"/>
          </p:cNvGraphicFramePr>
          <p:nvPr/>
        </p:nvGraphicFramePr>
        <p:xfrm>
          <a:off x="6891038" y="3170254"/>
          <a:ext cx="1066800" cy="741680"/>
        </p:xfrm>
        <a:graphic>
          <a:graphicData uri="http://schemas.openxmlformats.org/drawingml/2006/table">
            <a:tbl>
              <a:tblPr firstRow="1" bandRow="1"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1    2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3    4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5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200" y="1268760"/>
            <a:ext cx="4618856" cy="5112568"/>
          </a:xfrm>
        </p:spPr>
        <p:txBody>
          <a:bodyPr/>
          <a:lstStyle/>
          <a:p>
            <a:r>
              <a:rPr lang="en-US" altLang="ko-KR" dirty="0"/>
              <a:t>x87 FPU Register Set</a:t>
            </a:r>
          </a:p>
          <a:p>
            <a:pPr lvl="1"/>
            <a:r>
              <a:rPr lang="en-US" altLang="ko-KR" dirty="0"/>
              <a:t>The MMX registers are the same physical registers as the x87 registers</a:t>
            </a:r>
          </a:p>
          <a:p>
            <a:pPr lvl="1"/>
            <a:r>
              <a:rPr lang="en-US" altLang="ko-KR" dirty="0"/>
              <a:t>MMX instructions perform the same operation on multiple pieces of data packed into registers</a:t>
            </a:r>
          </a:p>
          <a:p>
            <a:pPr lvl="2"/>
            <a:r>
              <a:rPr lang="en-US" altLang="ko-KR" dirty="0"/>
              <a:t>SIMD operations</a:t>
            </a:r>
          </a:p>
          <a:p>
            <a:pPr lvl="2"/>
            <a:r>
              <a:rPr lang="en-US" altLang="ko-KR" dirty="0"/>
              <a:t>Targeted at multimedia and communication applications</a:t>
            </a:r>
          </a:p>
          <a:p>
            <a:pPr lvl="1"/>
            <a:r>
              <a:rPr lang="en-US" altLang="ko-KR" dirty="0"/>
              <a:t>Only supports integer operations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Single Instruction Multiple Data (</a:t>
            </a:r>
            <a:r>
              <a:rPr lang="en-US" altLang="ko-KR" dirty="0" err="1"/>
              <a:t>Simd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024" y="1092275"/>
            <a:ext cx="3689432" cy="3776886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6804248" y="1484784"/>
            <a:ext cx="2016224" cy="352839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344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Single Instruction Multiple Data (</a:t>
            </a:r>
            <a:r>
              <a:rPr lang="en-US" altLang="ko-KR" dirty="0" err="1"/>
              <a:t>Simd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9" name="Table 3"/>
          <p:cNvGraphicFramePr>
            <a:graphicFrameLocks noGrp="1"/>
          </p:cNvGraphicFramePr>
          <p:nvPr/>
        </p:nvGraphicFramePr>
        <p:xfrm>
          <a:off x="528631" y="1972072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927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Byte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Byte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Byte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Byte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Byte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Byte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Byte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Byte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10"/>
          <p:cNvSpPr/>
          <p:nvPr/>
        </p:nvSpPr>
        <p:spPr>
          <a:xfrm>
            <a:off x="7777994" y="1756048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68603" y="1756048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24685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02537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23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80389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58241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39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14323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06958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55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1684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78918" y="1807150"/>
            <a:ext cx="811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Packed</a:t>
            </a:r>
          </a:p>
          <a:p>
            <a:r>
              <a:rPr lang="en-US" altLang="ko-KR" sz="1400" b="1" dirty="0"/>
              <a:t>Bytes</a:t>
            </a:r>
            <a:endParaRPr lang="ko-KR" altLang="en-US" sz="1400" b="1" dirty="0"/>
          </a:p>
        </p:txBody>
      </p:sp>
      <p:graphicFrame>
        <p:nvGraphicFramePr>
          <p:cNvPr id="20" name="Table 3"/>
          <p:cNvGraphicFramePr>
            <a:graphicFrameLocks noGrp="1"/>
          </p:cNvGraphicFramePr>
          <p:nvPr/>
        </p:nvGraphicFramePr>
        <p:xfrm>
          <a:off x="528631" y="3429000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1854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Rectangle 10"/>
          <p:cNvSpPr/>
          <p:nvPr/>
        </p:nvSpPr>
        <p:spPr>
          <a:xfrm>
            <a:off x="7777994" y="3212976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24685" y="321297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80389" y="321297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314323" y="321297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61684" y="321297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178918" y="3264078"/>
            <a:ext cx="811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Packed</a:t>
            </a:r>
          </a:p>
          <a:p>
            <a:r>
              <a:rPr lang="en-US" altLang="ko-KR" sz="1400" b="1" dirty="0"/>
              <a:t>Words</a:t>
            </a:r>
            <a:endParaRPr lang="ko-KR" altLang="en-US" sz="1400" b="1" dirty="0"/>
          </a:p>
        </p:txBody>
      </p:sp>
      <p:graphicFrame>
        <p:nvGraphicFramePr>
          <p:cNvPr id="31" name="Table 3"/>
          <p:cNvGraphicFramePr>
            <a:graphicFrameLocks noGrp="1"/>
          </p:cNvGraphicFramePr>
          <p:nvPr/>
        </p:nvGraphicFramePr>
        <p:xfrm>
          <a:off x="528631" y="4869160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3708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2"/>
                          </a:solidFill>
                        </a:rPr>
                        <a:t>DoubleWord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2"/>
                          </a:solidFill>
                        </a:rPr>
                        <a:t>DoubleWord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Rectangle 10"/>
          <p:cNvSpPr/>
          <p:nvPr/>
        </p:nvSpPr>
        <p:spPr>
          <a:xfrm>
            <a:off x="7777994" y="4653136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180389" y="465313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61684" y="465313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178918" y="4704238"/>
            <a:ext cx="81144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Packed</a:t>
            </a:r>
          </a:p>
          <a:p>
            <a:r>
              <a:rPr lang="en-US" altLang="ko-KR" sz="1400" b="1" dirty="0"/>
              <a:t>Double</a:t>
            </a:r>
          </a:p>
          <a:p>
            <a:r>
              <a:rPr lang="en-US" altLang="ko-KR" sz="1400" b="1" dirty="0"/>
              <a:t>Words</a:t>
            </a:r>
            <a:endParaRPr lang="ko-KR" altLang="en-US" sz="1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3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1" grpId="0"/>
      <p:bldP spid="23" grpId="0"/>
      <p:bldP spid="25" grpId="0"/>
      <p:bldP spid="27" grpId="0"/>
      <p:bldP spid="29" grpId="0"/>
      <p:bldP spid="30" grpId="0"/>
      <p:bldP spid="32" grpId="0"/>
      <p:bldP spid="34" grpId="0"/>
      <p:bldP spid="36" grpId="0"/>
      <p:bldP spid="3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PADDB MM0, MM1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Single Instruction Multiple Data (</a:t>
            </a:r>
            <a:r>
              <a:rPr lang="en-US" altLang="ko-KR" dirty="0" err="1"/>
              <a:t>Simd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9" name="Table 3"/>
          <p:cNvGraphicFramePr>
            <a:graphicFrameLocks noGrp="1"/>
          </p:cNvGraphicFramePr>
          <p:nvPr/>
        </p:nvGraphicFramePr>
        <p:xfrm>
          <a:off x="528631" y="1972072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927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F0h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2h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17h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1Eh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23h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4Ch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9Ah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5h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10"/>
          <p:cNvSpPr/>
          <p:nvPr/>
        </p:nvSpPr>
        <p:spPr>
          <a:xfrm>
            <a:off x="7777994" y="1756048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68603" y="1756048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24685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02537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23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80389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58241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39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14323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06958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55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1684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27175" y="2002269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MM0</a:t>
            </a:r>
            <a:endParaRPr lang="ko-KR" altLang="en-US" sz="1400" b="1" dirty="0"/>
          </a:p>
        </p:txBody>
      </p:sp>
      <p:graphicFrame>
        <p:nvGraphicFramePr>
          <p:cNvPr id="20" name="Table 3"/>
          <p:cNvGraphicFramePr>
            <a:graphicFrameLocks noGrp="1"/>
          </p:cNvGraphicFramePr>
          <p:nvPr/>
        </p:nvGraphicFramePr>
        <p:xfrm>
          <a:off x="528631" y="3212976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927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F0h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0h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2"/>
                          </a:solidFill>
                        </a:rPr>
                        <a:t>FFh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55h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23h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3h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14h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4h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Rectangle 10"/>
          <p:cNvSpPr/>
          <p:nvPr/>
        </p:nvSpPr>
        <p:spPr>
          <a:xfrm>
            <a:off x="7777994" y="2996952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968603" y="2996952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24685" y="299695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102537" y="299695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23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80389" y="299695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58241" y="299695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39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314323" y="299695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406958" y="299695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55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61684" y="299695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127175" y="3243173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MM1</a:t>
            </a:r>
            <a:endParaRPr lang="ko-KR" altLang="en-US" sz="1400" b="1" dirty="0"/>
          </a:p>
        </p:txBody>
      </p:sp>
      <p:graphicFrame>
        <p:nvGraphicFramePr>
          <p:cNvPr id="31" name="Table 3"/>
          <p:cNvGraphicFramePr>
            <a:graphicFrameLocks noGrp="1"/>
          </p:cNvGraphicFramePr>
          <p:nvPr/>
        </p:nvGraphicFramePr>
        <p:xfrm>
          <a:off x="528631" y="4581128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927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E0h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2h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16h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73h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46h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4Fh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rgbClr val="C00000"/>
                          </a:solidFill>
                        </a:rPr>
                        <a:t>AEh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9h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Rectangle 10"/>
          <p:cNvSpPr/>
          <p:nvPr/>
        </p:nvSpPr>
        <p:spPr>
          <a:xfrm>
            <a:off x="7777994" y="4365104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968603" y="4365104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024685" y="436510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02537" y="436510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23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180389" y="436510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258241" y="436510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39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314323" y="436510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406958" y="436510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55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61684" y="436510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127175" y="4611325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MM0</a:t>
            </a:r>
            <a:endParaRPr lang="ko-KR" altLang="en-US" sz="1400" b="1" dirty="0"/>
          </a:p>
        </p:txBody>
      </p:sp>
      <p:sp>
        <p:nvSpPr>
          <p:cNvPr id="2" name="Rectangle 1"/>
          <p:cNvSpPr/>
          <p:nvPr/>
        </p:nvSpPr>
        <p:spPr>
          <a:xfrm>
            <a:off x="774516" y="2437203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708088" y="2437203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622441" y="2437203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552583" y="2437203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476020" y="2437203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409592" y="2437203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323945" y="2437203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254087" y="2437203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971600" y="3777457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907704" y="3777457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843808" y="3777457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779912" y="3777457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716016" y="3777457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652120" y="3777457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588224" y="3777457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524328" y="3777457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9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PADDSB</a:t>
            </a:r>
          </a:p>
          <a:p>
            <a:pPr lvl="1"/>
            <a:r>
              <a:rPr lang="en-US" altLang="ko-KR" dirty="0"/>
              <a:t>Packed Add Bytes</a:t>
            </a:r>
          </a:p>
          <a:p>
            <a:pPr lvl="1"/>
            <a:r>
              <a:rPr lang="en-US" altLang="ko-KR" dirty="0"/>
              <a:t>Signed, Saturating</a:t>
            </a:r>
          </a:p>
          <a:p>
            <a:r>
              <a:rPr lang="en-US" altLang="ko-KR" dirty="0"/>
              <a:t>PADDUSB</a:t>
            </a:r>
          </a:p>
          <a:p>
            <a:pPr lvl="1"/>
            <a:r>
              <a:rPr lang="en-US" altLang="ko-KR" dirty="0"/>
              <a:t>Packed Add Bytes</a:t>
            </a:r>
          </a:p>
          <a:p>
            <a:pPr lvl="1"/>
            <a:r>
              <a:rPr lang="en-US" altLang="ko-KR" dirty="0"/>
              <a:t>Unsigned, Saturating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Single Instruction Multiple Data (</a:t>
            </a:r>
            <a:r>
              <a:rPr lang="en-US" altLang="ko-KR" dirty="0" err="1"/>
              <a:t>Simd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46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These APIs are available on any modern OS.</a:t>
            </a:r>
          </a:p>
          <a:p>
            <a:pPr lvl="1"/>
            <a:r>
              <a:rPr lang="en-US" altLang="ko-KR" b="1" dirty="0"/>
              <a:t>Create</a:t>
            </a:r>
          </a:p>
          <a:p>
            <a:pPr lvl="2"/>
            <a:r>
              <a:rPr lang="en-US" altLang="ko-KR" dirty="0"/>
              <a:t>Create a new process to run a program</a:t>
            </a:r>
          </a:p>
          <a:p>
            <a:pPr lvl="1"/>
            <a:r>
              <a:rPr lang="en-US" altLang="ko-KR" b="1" dirty="0"/>
              <a:t>Destroy</a:t>
            </a:r>
          </a:p>
          <a:p>
            <a:pPr lvl="2"/>
            <a:r>
              <a:rPr lang="en-US" altLang="ko-KR" dirty="0"/>
              <a:t>Halt a runaway process</a:t>
            </a:r>
          </a:p>
          <a:p>
            <a:pPr lvl="1"/>
            <a:r>
              <a:rPr lang="en-US" altLang="ko-KR" b="1" dirty="0"/>
              <a:t>Wait</a:t>
            </a:r>
          </a:p>
          <a:p>
            <a:pPr lvl="2"/>
            <a:r>
              <a:rPr lang="en-US" altLang="ko-KR" dirty="0"/>
              <a:t>Wait for a process to stop running</a:t>
            </a:r>
          </a:p>
          <a:p>
            <a:pPr lvl="1"/>
            <a:r>
              <a:rPr lang="en-US" altLang="ko-KR" b="1" dirty="0"/>
              <a:t>Miscellaneous Control</a:t>
            </a:r>
          </a:p>
          <a:p>
            <a:pPr lvl="2"/>
            <a:r>
              <a:rPr lang="en-US" altLang="ko-KR" dirty="0"/>
              <a:t>Some kind of method to suspend a process and then resume it</a:t>
            </a:r>
          </a:p>
          <a:p>
            <a:pPr lvl="1"/>
            <a:r>
              <a:rPr lang="en-US" altLang="ko-KR" b="1" dirty="0"/>
              <a:t>Status</a:t>
            </a:r>
          </a:p>
          <a:p>
            <a:pPr lvl="2"/>
            <a:r>
              <a:rPr lang="en-US" altLang="ko-KR" dirty="0"/>
              <a:t>Get some status info about a process</a:t>
            </a:r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757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PADDUSB MM0, MM1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Single Instruction Multiple Data (</a:t>
            </a:r>
            <a:r>
              <a:rPr lang="en-US" altLang="ko-KR" dirty="0" err="1"/>
              <a:t>Simd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9" name="Table 3"/>
          <p:cNvGraphicFramePr>
            <a:graphicFrameLocks noGrp="1"/>
          </p:cNvGraphicFramePr>
          <p:nvPr/>
        </p:nvGraphicFramePr>
        <p:xfrm>
          <a:off x="528631" y="1972072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927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F0h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2h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17h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1Eh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23h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4Ch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9Ah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5h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10"/>
          <p:cNvSpPr/>
          <p:nvPr/>
        </p:nvSpPr>
        <p:spPr>
          <a:xfrm>
            <a:off x="7777994" y="1756048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68603" y="1756048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24685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02537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23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80389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58241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39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14323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06958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55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1684" y="1756048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27175" y="2002269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MM0</a:t>
            </a:r>
            <a:endParaRPr lang="ko-KR" altLang="en-US" sz="1400" b="1" dirty="0"/>
          </a:p>
        </p:txBody>
      </p:sp>
      <p:graphicFrame>
        <p:nvGraphicFramePr>
          <p:cNvPr id="20" name="Table 3"/>
          <p:cNvGraphicFramePr>
            <a:graphicFrameLocks noGrp="1"/>
          </p:cNvGraphicFramePr>
          <p:nvPr/>
        </p:nvGraphicFramePr>
        <p:xfrm>
          <a:off x="528631" y="3212976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927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F0h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0h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2"/>
                          </a:solidFill>
                        </a:rPr>
                        <a:t>FFh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55h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23h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3h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14h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4h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Rectangle 10"/>
          <p:cNvSpPr/>
          <p:nvPr/>
        </p:nvSpPr>
        <p:spPr>
          <a:xfrm>
            <a:off x="7777994" y="2996952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968603" y="2996952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24685" y="299695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102537" y="299695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23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80389" y="299695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58241" y="299695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39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314323" y="299695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406958" y="299695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55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61684" y="299695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127175" y="3243173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MM1</a:t>
            </a:r>
            <a:endParaRPr lang="ko-KR" altLang="en-US" sz="1400" b="1" dirty="0"/>
          </a:p>
        </p:txBody>
      </p:sp>
      <p:graphicFrame>
        <p:nvGraphicFramePr>
          <p:cNvPr id="31" name="Table 3"/>
          <p:cNvGraphicFramePr>
            <a:graphicFrameLocks noGrp="1"/>
          </p:cNvGraphicFramePr>
          <p:nvPr/>
        </p:nvGraphicFramePr>
        <p:xfrm>
          <a:off x="528631" y="4581128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927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rgbClr val="C00000"/>
                          </a:solidFill>
                        </a:rPr>
                        <a:t>FFh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2h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rgbClr val="C00000"/>
                          </a:solidFill>
                        </a:rPr>
                        <a:t>FFh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73h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46h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4Fh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rgbClr val="C00000"/>
                          </a:solidFill>
                        </a:rPr>
                        <a:t>AEh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9h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Rectangle 10"/>
          <p:cNvSpPr/>
          <p:nvPr/>
        </p:nvSpPr>
        <p:spPr>
          <a:xfrm>
            <a:off x="7777994" y="4365104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968603" y="4365104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024685" y="436510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02537" y="436510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23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180389" y="436510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258241" y="436510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39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314323" y="436510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406958" y="436510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55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61684" y="436510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127175" y="4611325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MM0</a:t>
            </a:r>
            <a:endParaRPr lang="ko-KR" altLang="en-US" sz="1400" b="1" dirty="0"/>
          </a:p>
        </p:txBody>
      </p:sp>
      <p:sp>
        <p:nvSpPr>
          <p:cNvPr id="42" name="Rectangle 41"/>
          <p:cNvSpPr/>
          <p:nvPr/>
        </p:nvSpPr>
        <p:spPr>
          <a:xfrm>
            <a:off x="774516" y="2437203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708088" y="2437203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622441" y="2437203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552583" y="2437203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476020" y="2437203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409592" y="2437203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323945" y="2437203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254087" y="2437203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971600" y="3777457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907704" y="3777457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843808" y="3777457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779912" y="3777457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716016" y="3777457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652120" y="3777457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588224" y="3777457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7524328" y="3777457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453033" y="4337577"/>
            <a:ext cx="792088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Oval 57"/>
          <p:cNvSpPr/>
          <p:nvPr/>
        </p:nvSpPr>
        <p:spPr>
          <a:xfrm>
            <a:off x="569712" y="4337577"/>
            <a:ext cx="792088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510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PCMPEQW MM5, MM2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Single Instruction Multiple Data (</a:t>
            </a:r>
            <a:r>
              <a:rPr lang="en-US" altLang="ko-KR" dirty="0" err="1"/>
              <a:t>Simd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9" name="Table 3"/>
          <p:cNvGraphicFramePr>
            <a:graphicFrameLocks noGrp="1"/>
          </p:cNvGraphicFramePr>
          <p:nvPr/>
        </p:nvGraphicFramePr>
        <p:xfrm>
          <a:off x="528631" y="2134598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1854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F41Dh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5h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1234h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7788h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10"/>
          <p:cNvSpPr/>
          <p:nvPr/>
        </p:nvSpPr>
        <p:spPr>
          <a:xfrm>
            <a:off x="7777994" y="1918574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24685" y="191857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80389" y="191857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14323" y="191857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1684" y="191857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178918" y="2118165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MM5</a:t>
            </a:r>
            <a:endParaRPr lang="ko-KR" altLang="en-US" sz="1400" b="1" dirty="0"/>
          </a:p>
        </p:txBody>
      </p:sp>
      <p:graphicFrame>
        <p:nvGraphicFramePr>
          <p:cNvPr id="23" name="Table 3"/>
          <p:cNvGraphicFramePr>
            <a:graphicFrameLocks noGrp="1"/>
          </p:cNvGraphicFramePr>
          <p:nvPr/>
        </p:nvGraphicFramePr>
        <p:xfrm>
          <a:off x="528631" y="3573016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1854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7521h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5h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2"/>
                          </a:solidFill>
                        </a:rPr>
                        <a:t>FEDCh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7789h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Rectangle 10"/>
          <p:cNvSpPr/>
          <p:nvPr/>
        </p:nvSpPr>
        <p:spPr>
          <a:xfrm>
            <a:off x="7777994" y="3356992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24685" y="335699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180389" y="335699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314323" y="335699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1684" y="335699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78918" y="3556583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MM2</a:t>
            </a:r>
            <a:endParaRPr lang="ko-KR" altLang="en-US" sz="1400" b="1" dirty="0"/>
          </a:p>
        </p:txBody>
      </p:sp>
      <p:graphicFrame>
        <p:nvGraphicFramePr>
          <p:cNvPr id="30" name="Table 3"/>
          <p:cNvGraphicFramePr>
            <a:graphicFrameLocks noGrp="1"/>
          </p:cNvGraphicFramePr>
          <p:nvPr/>
        </p:nvGraphicFramePr>
        <p:xfrm>
          <a:off x="528631" y="4941168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1854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0h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2"/>
                          </a:solidFill>
                        </a:rPr>
                        <a:t>FFFFh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0h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0h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Rectangle 10"/>
          <p:cNvSpPr/>
          <p:nvPr/>
        </p:nvSpPr>
        <p:spPr>
          <a:xfrm>
            <a:off x="7777994" y="4725144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24685" y="472514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180389" y="472514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14323" y="472514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61684" y="472514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178918" y="4924735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MM5</a:t>
            </a:r>
            <a:endParaRPr lang="ko-KR" altLang="en-US" sz="1400" b="1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475656" y="4149080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347864" y="4149080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148064" y="4149080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020272" y="4149080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99592" y="2802414"/>
            <a:ext cx="10801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err="1">
                <a:solidFill>
                  <a:srgbClr val="C00000"/>
                </a:solidFill>
              </a:rPr>
              <a:t>compeq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768729" y="2802414"/>
            <a:ext cx="10801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err="1">
                <a:solidFill>
                  <a:srgbClr val="C00000"/>
                </a:solidFill>
              </a:rPr>
              <a:t>compeq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608004" y="2802414"/>
            <a:ext cx="10801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err="1">
                <a:solidFill>
                  <a:srgbClr val="C00000"/>
                </a:solidFill>
              </a:rPr>
              <a:t>compeq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480212" y="2802414"/>
            <a:ext cx="10801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err="1">
                <a:solidFill>
                  <a:srgbClr val="C00000"/>
                </a:solidFill>
              </a:rPr>
              <a:t>compeq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2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XMM Registers</a:t>
            </a:r>
          </a:p>
          <a:p>
            <a:pPr lvl="1"/>
            <a:r>
              <a:rPr lang="en-US" altLang="ko-KR" dirty="0"/>
              <a:t>used by SSE instructions</a:t>
            </a:r>
          </a:p>
          <a:p>
            <a:pPr lvl="2"/>
            <a:r>
              <a:rPr lang="en-US" altLang="ko-KR" dirty="0"/>
              <a:t>SSE: Single-precision support</a:t>
            </a:r>
          </a:p>
          <a:p>
            <a:pPr lvl="2"/>
            <a:r>
              <a:rPr lang="en-US" altLang="ko-KR" dirty="0"/>
              <a:t>SSE2: Double-precision, integer support</a:t>
            </a:r>
          </a:p>
          <a:p>
            <a:pPr lvl="2"/>
            <a:r>
              <a:rPr lang="en-US" altLang="ko-KR" dirty="0"/>
              <a:t>SSE3, SSE4: Added functionality</a:t>
            </a:r>
          </a:p>
          <a:p>
            <a:pPr lvl="2"/>
            <a:r>
              <a:rPr lang="en-US" altLang="ko-KR" dirty="0"/>
              <a:t>(MXCSR: control/status register)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Single Instruction Multiple Data (</a:t>
            </a:r>
            <a:r>
              <a:rPr lang="en-US" altLang="ko-KR" dirty="0" err="1"/>
              <a:t>Simd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573016"/>
            <a:ext cx="3871427" cy="17619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068960"/>
            <a:ext cx="3842857" cy="308571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708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Single Instruction Multiple Data (</a:t>
            </a:r>
            <a:r>
              <a:rPr lang="en-US" altLang="ko-KR" dirty="0" err="1"/>
              <a:t>Simd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9" name="Table 3"/>
          <p:cNvGraphicFramePr>
            <a:graphicFrameLocks noGrp="1"/>
          </p:cNvGraphicFramePr>
          <p:nvPr/>
        </p:nvGraphicFramePr>
        <p:xfrm>
          <a:off x="528631" y="1700808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1854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Single-precision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Single-precision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Single-precision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Single-precision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10"/>
          <p:cNvSpPr/>
          <p:nvPr/>
        </p:nvSpPr>
        <p:spPr>
          <a:xfrm>
            <a:off x="7777994" y="1484784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24685" y="148478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80389" y="148478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14323" y="148478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95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1684" y="1484784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127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178918" y="1609636"/>
            <a:ext cx="811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Packed</a:t>
            </a:r>
          </a:p>
          <a:p>
            <a:r>
              <a:rPr lang="en-US" altLang="ko-KR" sz="1400" b="1" dirty="0"/>
              <a:t>SP</a:t>
            </a:r>
            <a:endParaRPr lang="ko-KR" altLang="en-US" sz="1400" b="1" dirty="0"/>
          </a:p>
        </p:txBody>
      </p:sp>
      <p:graphicFrame>
        <p:nvGraphicFramePr>
          <p:cNvPr id="16" name="Table 3"/>
          <p:cNvGraphicFramePr>
            <a:graphicFrameLocks noGrp="1"/>
          </p:cNvGraphicFramePr>
          <p:nvPr/>
        </p:nvGraphicFramePr>
        <p:xfrm>
          <a:off x="528631" y="2492896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3708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Double-precision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Double-precision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Rectangle 10"/>
          <p:cNvSpPr/>
          <p:nvPr/>
        </p:nvSpPr>
        <p:spPr>
          <a:xfrm>
            <a:off x="7777994" y="2276872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80389" y="2276872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1684" y="2276872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127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78918" y="2401724"/>
            <a:ext cx="811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Packed</a:t>
            </a:r>
          </a:p>
          <a:p>
            <a:r>
              <a:rPr lang="en-US" altLang="ko-KR" sz="1400" b="1" dirty="0"/>
              <a:t>DP</a:t>
            </a:r>
            <a:endParaRPr lang="ko-KR" altLang="en-US" sz="1400" b="1" dirty="0"/>
          </a:p>
        </p:txBody>
      </p:sp>
      <p:graphicFrame>
        <p:nvGraphicFramePr>
          <p:cNvPr id="23" name="Table 3"/>
          <p:cNvGraphicFramePr>
            <a:graphicFrameLocks noGrp="1"/>
          </p:cNvGraphicFramePr>
          <p:nvPr/>
        </p:nvGraphicFramePr>
        <p:xfrm>
          <a:off x="528631" y="3284984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463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5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35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35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35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35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355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355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355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355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355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355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355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Byte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Byte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Byte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Byte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Byte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Byte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Byte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Byte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Byte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Byte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Byte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Byte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Byte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Byte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Byte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</a:rPr>
                        <a:t>Byte</a:t>
                      </a:r>
                      <a:endParaRPr lang="ko-KR" alt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Rectangle 10"/>
          <p:cNvSpPr/>
          <p:nvPr/>
        </p:nvSpPr>
        <p:spPr>
          <a:xfrm>
            <a:off x="7777994" y="306896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68603" y="306896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24685" y="306896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02537" y="306896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80389" y="306896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58241" y="306896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79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314323" y="306896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95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399143" y="3068960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111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61684" y="3068960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127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178918" y="3120062"/>
            <a:ext cx="811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Packed</a:t>
            </a:r>
          </a:p>
          <a:p>
            <a:r>
              <a:rPr lang="en-US" altLang="ko-KR" sz="1400" b="1" dirty="0"/>
              <a:t>Bytes</a:t>
            </a:r>
            <a:endParaRPr lang="ko-KR" altLang="en-US" sz="1400" b="1" dirty="0"/>
          </a:p>
        </p:txBody>
      </p:sp>
      <p:graphicFrame>
        <p:nvGraphicFramePr>
          <p:cNvPr id="34" name="Table 3"/>
          <p:cNvGraphicFramePr>
            <a:graphicFrameLocks noGrp="1"/>
          </p:cNvGraphicFramePr>
          <p:nvPr/>
        </p:nvGraphicFramePr>
        <p:xfrm>
          <a:off x="528631" y="4078814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927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Rectangle 10"/>
          <p:cNvSpPr/>
          <p:nvPr/>
        </p:nvSpPr>
        <p:spPr>
          <a:xfrm>
            <a:off x="7777994" y="386279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968603" y="386279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024685" y="386279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102537" y="386279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47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180389" y="386279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258241" y="386279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79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314323" y="386279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95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406958" y="3862790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111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61684" y="3862790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127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178918" y="3913892"/>
            <a:ext cx="811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Packed</a:t>
            </a:r>
          </a:p>
          <a:p>
            <a:r>
              <a:rPr lang="en-US" altLang="ko-KR" sz="1400" b="1" dirty="0"/>
              <a:t>Words</a:t>
            </a:r>
            <a:endParaRPr lang="ko-KR" altLang="en-US" sz="1400" b="1" dirty="0"/>
          </a:p>
        </p:txBody>
      </p:sp>
      <p:sp>
        <p:nvSpPr>
          <p:cNvPr id="45" name="Rectangle 44"/>
          <p:cNvSpPr/>
          <p:nvPr/>
        </p:nvSpPr>
        <p:spPr>
          <a:xfrm>
            <a:off x="902137" y="3068960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119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852641" y="3068960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103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785493" y="306896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87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728130" y="306896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659545" y="306896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55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581693" y="306896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39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507865" y="306896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23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405449" y="306896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graphicFrame>
        <p:nvGraphicFramePr>
          <p:cNvPr id="53" name="Table 3"/>
          <p:cNvGraphicFramePr>
            <a:graphicFrameLocks noGrp="1"/>
          </p:cNvGraphicFramePr>
          <p:nvPr/>
        </p:nvGraphicFramePr>
        <p:xfrm>
          <a:off x="528631" y="4932784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1854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>
                          <a:solidFill>
                            <a:schemeClr val="tx2"/>
                          </a:solidFill>
                        </a:rPr>
                        <a:t>Doubleword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>
                          <a:solidFill>
                            <a:schemeClr val="tx2"/>
                          </a:solidFill>
                        </a:rPr>
                        <a:t>Doubleword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>
                          <a:solidFill>
                            <a:schemeClr val="tx2"/>
                          </a:solidFill>
                        </a:rPr>
                        <a:t>Doubleword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2"/>
                          </a:solidFill>
                        </a:rPr>
                        <a:t>Doubleword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Rectangle 10"/>
          <p:cNvSpPr/>
          <p:nvPr/>
        </p:nvSpPr>
        <p:spPr>
          <a:xfrm>
            <a:off x="7777994" y="4716760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024685" y="471676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180389" y="471676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314323" y="4716760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95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61684" y="4716760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127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178918" y="4841612"/>
            <a:ext cx="841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Packed</a:t>
            </a:r>
          </a:p>
          <a:p>
            <a:r>
              <a:rPr lang="en-US" altLang="ko-KR" sz="1400" b="1" dirty="0" err="1"/>
              <a:t>Dwords</a:t>
            </a:r>
            <a:endParaRPr lang="ko-KR" altLang="en-US" sz="1400" b="1" dirty="0"/>
          </a:p>
        </p:txBody>
      </p:sp>
      <p:graphicFrame>
        <p:nvGraphicFramePr>
          <p:cNvPr id="60" name="Table 3"/>
          <p:cNvGraphicFramePr>
            <a:graphicFrameLocks noGrp="1"/>
          </p:cNvGraphicFramePr>
          <p:nvPr/>
        </p:nvGraphicFramePr>
        <p:xfrm>
          <a:off x="528631" y="5812571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3708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>
                          <a:solidFill>
                            <a:schemeClr val="tx2"/>
                          </a:solidFill>
                        </a:rPr>
                        <a:t>Quadword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>
                          <a:solidFill>
                            <a:schemeClr val="tx2"/>
                          </a:solidFill>
                        </a:rPr>
                        <a:t>Quadword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" name="Rectangle 10"/>
          <p:cNvSpPr/>
          <p:nvPr/>
        </p:nvSpPr>
        <p:spPr>
          <a:xfrm>
            <a:off x="7777994" y="5596547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024685" y="5596547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180389" y="5596547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314323" y="5596547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95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61684" y="5596547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127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178918" y="5721399"/>
            <a:ext cx="8515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Packed</a:t>
            </a:r>
          </a:p>
          <a:p>
            <a:r>
              <a:rPr lang="en-US" altLang="ko-KR" sz="1400" b="1" dirty="0"/>
              <a:t>Qwords</a:t>
            </a:r>
            <a:endParaRPr lang="ko-KR" altLang="en-US" sz="1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948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ADDPS XMM0, XMM1</a:t>
            </a:r>
          </a:p>
          <a:p>
            <a:pPr lvl="1"/>
            <a:r>
              <a:rPr lang="en-US" altLang="ko-KR" dirty="0"/>
              <a:t>add packed single-precision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Single Instruction Multiple Data (</a:t>
            </a:r>
            <a:r>
              <a:rPr lang="en-US" altLang="ko-KR" dirty="0" err="1"/>
              <a:t>Simd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9" name="Table 3"/>
          <p:cNvGraphicFramePr>
            <a:graphicFrameLocks noGrp="1"/>
          </p:cNvGraphicFramePr>
          <p:nvPr/>
        </p:nvGraphicFramePr>
        <p:xfrm>
          <a:off x="528631" y="2477870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1854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3.14159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6.022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32.987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12.45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10"/>
          <p:cNvSpPr/>
          <p:nvPr/>
        </p:nvSpPr>
        <p:spPr>
          <a:xfrm>
            <a:off x="7777994" y="2261846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24685" y="226184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80389" y="226184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14323" y="226184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95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1684" y="2261846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127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178918" y="2461437"/>
            <a:ext cx="70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XMM0</a:t>
            </a:r>
            <a:endParaRPr lang="ko-KR" altLang="en-US" sz="1400" b="1" dirty="0"/>
          </a:p>
        </p:txBody>
      </p:sp>
      <p:graphicFrame>
        <p:nvGraphicFramePr>
          <p:cNvPr id="16" name="Table 3"/>
          <p:cNvGraphicFramePr>
            <a:graphicFrameLocks noGrp="1"/>
          </p:cNvGraphicFramePr>
          <p:nvPr/>
        </p:nvGraphicFramePr>
        <p:xfrm>
          <a:off x="528631" y="3916288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1854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2.5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8.74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1.0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0.259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Rectangle 10"/>
          <p:cNvSpPr/>
          <p:nvPr/>
        </p:nvSpPr>
        <p:spPr>
          <a:xfrm>
            <a:off x="7777994" y="3700264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24685" y="370026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80389" y="370026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14323" y="370026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95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1684" y="3700264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127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78918" y="3899855"/>
            <a:ext cx="70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XMM1</a:t>
            </a:r>
            <a:endParaRPr lang="ko-KR" altLang="en-US" sz="1400" b="1" dirty="0"/>
          </a:p>
        </p:txBody>
      </p:sp>
      <p:graphicFrame>
        <p:nvGraphicFramePr>
          <p:cNvPr id="23" name="Table 3"/>
          <p:cNvGraphicFramePr>
            <a:graphicFrameLocks noGrp="1"/>
          </p:cNvGraphicFramePr>
          <p:nvPr/>
        </p:nvGraphicFramePr>
        <p:xfrm>
          <a:off x="528631" y="5284440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1854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5.64159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14.762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33.987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12.709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Rectangle 10"/>
          <p:cNvSpPr/>
          <p:nvPr/>
        </p:nvSpPr>
        <p:spPr>
          <a:xfrm>
            <a:off x="7777994" y="5068416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24685" y="506841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180389" y="506841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314323" y="506841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95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1684" y="5068416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127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78918" y="5268007"/>
            <a:ext cx="70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XMM0</a:t>
            </a:r>
            <a:endParaRPr lang="ko-KR" altLang="en-US" sz="1400" b="1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475656" y="4492352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347864" y="4492352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148064" y="4492352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20272" y="4492352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263098" y="2980184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118184" y="2980184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935506" y="2980184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807714" y="2980184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5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ADDSS XMM0, XMM1</a:t>
            </a:r>
          </a:p>
          <a:p>
            <a:pPr lvl="1"/>
            <a:r>
              <a:rPr lang="en-US" altLang="ko-KR" dirty="0"/>
              <a:t>add scalar single-precision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Single Instruction Multiple Data (</a:t>
            </a:r>
            <a:r>
              <a:rPr lang="en-US" altLang="ko-KR" dirty="0" err="1"/>
              <a:t>Simd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9" name="Table 3"/>
          <p:cNvGraphicFramePr>
            <a:graphicFrameLocks noGrp="1"/>
          </p:cNvGraphicFramePr>
          <p:nvPr/>
        </p:nvGraphicFramePr>
        <p:xfrm>
          <a:off x="528631" y="2477870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1854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3.14159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6.022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32.987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12.45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10"/>
          <p:cNvSpPr/>
          <p:nvPr/>
        </p:nvSpPr>
        <p:spPr>
          <a:xfrm>
            <a:off x="7777994" y="2261846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24685" y="226184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80389" y="226184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14323" y="226184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95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1684" y="2261846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127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178918" y="2461437"/>
            <a:ext cx="70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XMM0</a:t>
            </a:r>
            <a:endParaRPr lang="ko-KR" altLang="en-US" sz="1400" b="1" dirty="0"/>
          </a:p>
        </p:txBody>
      </p:sp>
      <p:graphicFrame>
        <p:nvGraphicFramePr>
          <p:cNvPr id="16" name="Table 3"/>
          <p:cNvGraphicFramePr>
            <a:graphicFrameLocks noGrp="1"/>
          </p:cNvGraphicFramePr>
          <p:nvPr/>
        </p:nvGraphicFramePr>
        <p:xfrm>
          <a:off x="528631" y="3916288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1854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2.5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8.74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1.0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0.259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Rectangle 10"/>
          <p:cNvSpPr/>
          <p:nvPr/>
        </p:nvSpPr>
        <p:spPr>
          <a:xfrm>
            <a:off x="7777994" y="3700264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24685" y="370026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80389" y="370026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14323" y="370026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95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1684" y="3700264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127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78918" y="3899855"/>
            <a:ext cx="70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XMM1</a:t>
            </a:r>
            <a:endParaRPr lang="ko-KR" altLang="en-US" sz="1400" b="1" dirty="0"/>
          </a:p>
        </p:txBody>
      </p:sp>
      <p:graphicFrame>
        <p:nvGraphicFramePr>
          <p:cNvPr id="23" name="Table 3"/>
          <p:cNvGraphicFramePr>
            <a:graphicFrameLocks noGrp="1"/>
          </p:cNvGraphicFramePr>
          <p:nvPr/>
        </p:nvGraphicFramePr>
        <p:xfrm>
          <a:off x="528631" y="5284440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1854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2"/>
                          </a:solidFill>
                        </a:rPr>
                        <a:t>3.14159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2"/>
                          </a:solidFill>
                        </a:rPr>
                        <a:t>6.022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2"/>
                          </a:solidFill>
                        </a:rPr>
                        <a:t>32.987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12.709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Rectangle 10"/>
          <p:cNvSpPr/>
          <p:nvPr/>
        </p:nvSpPr>
        <p:spPr>
          <a:xfrm>
            <a:off x="7777994" y="5068416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24685" y="506841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180389" y="506841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314323" y="506841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95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1684" y="5068416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127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78918" y="5268007"/>
            <a:ext cx="70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XMM0</a:t>
            </a:r>
            <a:endParaRPr lang="ko-KR" altLang="en-US" sz="1400" b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020272" y="4492352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807714" y="2980184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2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ADDPD XMM5, XMM2</a:t>
            </a:r>
          </a:p>
          <a:p>
            <a:pPr lvl="1"/>
            <a:r>
              <a:rPr lang="en-US" altLang="ko-KR" dirty="0"/>
              <a:t>add packed double-precision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Single Instruction Multiple Data (</a:t>
            </a:r>
            <a:r>
              <a:rPr lang="en-US" altLang="ko-KR" dirty="0" err="1"/>
              <a:t>Simd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9" name="Table 3"/>
          <p:cNvGraphicFramePr>
            <a:graphicFrameLocks noGrp="1"/>
          </p:cNvGraphicFramePr>
          <p:nvPr/>
        </p:nvGraphicFramePr>
        <p:xfrm>
          <a:off x="528631" y="2477870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3708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42.85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16.026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10"/>
          <p:cNvSpPr/>
          <p:nvPr/>
        </p:nvSpPr>
        <p:spPr>
          <a:xfrm>
            <a:off x="7777994" y="2261846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24685" y="226184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80389" y="226184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14323" y="226184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95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1684" y="2261846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127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178918" y="2461437"/>
            <a:ext cx="70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XMM5</a:t>
            </a:r>
            <a:endParaRPr lang="ko-KR" altLang="en-US" sz="1400" b="1" dirty="0"/>
          </a:p>
        </p:txBody>
      </p:sp>
      <p:graphicFrame>
        <p:nvGraphicFramePr>
          <p:cNvPr id="16" name="Table 3"/>
          <p:cNvGraphicFramePr>
            <a:graphicFrameLocks noGrp="1"/>
          </p:cNvGraphicFramePr>
          <p:nvPr/>
        </p:nvGraphicFramePr>
        <p:xfrm>
          <a:off x="528631" y="3916288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3708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18.145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2"/>
                          </a:solidFill>
                        </a:rPr>
                        <a:t>44.12</a:t>
                      </a:r>
                      <a:endParaRPr lang="ko-KR" alt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Rectangle 10"/>
          <p:cNvSpPr/>
          <p:nvPr/>
        </p:nvSpPr>
        <p:spPr>
          <a:xfrm>
            <a:off x="7777994" y="3700264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24685" y="370026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80389" y="370026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14323" y="3700264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95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1684" y="3700264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127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78918" y="3899855"/>
            <a:ext cx="70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XMM2</a:t>
            </a:r>
            <a:endParaRPr lang="ko-KR" altLang="en-US" sz="1400" b="1" dirty="0"/>
          </a:p>
        </p:txBody>
      </p:sp>
      <p:graphicFrame>
        <p:nvGraphicFramePr>
          <p:cNvPr id="23" name="Table 3"/>
          <p:cNvGraphicFramePr>
            <a:graphicFrameLocks noGrp="1"/>
          </p:cNvGraphicFramePr>
          <p:nvPr/>
        </p:nvGraphicFramePr>
        <p:xfrm>
          <a:off x="528631" y="5284440"/>
          <a:ext cx="7416832" cy="304800"/>
        </p:xfrm>
        <a:graphic>
          <a:graphicData uri="http://schemas.openxmlformats.org/drawingml/2006/table">
            <a:tbl>
              <a:tblPr firstRow="1" bandRow="1"/>
              <a:tblGrid>
                <a:gridCol w="3708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60.995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60.146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Rectangle 10"/>
          <p:cNvSpPr/>
          <p:nvPr/>
        </p:nvSpPr>
        <p:spPr>
          <a:xfrm>
            <a:off x="7777994" y="5068416"/>
            <a:ext cx="2503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0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24685" y="506841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31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180389" y="506841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63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314323" y="5068416"/>
            <a:ext cx="316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95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1684" y="5068416"/>
            <a:ext cx="381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127</a:t>
            </a:r>
            <a:endParaRPr lang="ko-KR" altLang="en-US" sz="1000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78918" y="5268007"/>
            <a:ext cx="702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XMM5</a:t>
            </a:r>
            <a:endParaRPr lang="ko-KR" altLang="en-US" sz="1400" b="1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080702" y="4492352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868144" y="2980184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393454" y="4492352"/>
            <a:ext cx="0" cy="420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180896" y="2980184"/>
            <a:ext cx="425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C00000"/>
                </a:solidFill>
              </a:rPr>
              <a:t>+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7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06.</a:t>
            </a:r>
            <a:br>
              <a:rPr lang="en-US" altLang="ko-KR" dirty="0"/>
            </a:br>
            <a:r>
              <a:rPr lang="en-US" altLang="ko-KR" dirty="0"/>
              <a:t>Mechanism: </a:t>
            </a:r>
            <a:br>
              <a:rPr lang="en-US" altLang="ko-KR" dirty="0"/>
            </a:br>
            <a:r>
              <a:rPr lang="en-US" altLang="ko-KR" sz="3600" dirty="0"/>
              <a:t>Limited Direct Execution</a:t>
            </a:r>
            <a:endParaRPr lang="en-US" sz="36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buClr>
                <a:srgbClr val="D34817">
                  <a:lumMod val="75000"/>
                </a:srgbClr>
              </a:buClr>
            </a:pPr>
            <a:r>
              <a:rPr lang="ko-KR" altLang="en-US" dirty="0">
                <a:solidFill>
                  <a:prstClr val="black"/>
                </a:solidFill>
              </a:rPr>
              <a:t>임종범</a:t>
            </a:r>
            <a:endParaRPr lang="en-US" altLang="ko-KR" dirty="0">
              <a:solidFill>
                <a:prstClr val="black"/>
              </a:solidFill>
            </a:endParaRPr>
          </a:p>
          <a:p>
            <a:pPr lvl="0">
              <a:buClr>
                <a:srgbClr val="D34817">
                  <a:lumMod val="75000"/>
                </a:srgbClr>
              </a:buClr>
            </a:pPr>
            <a:r>
              <a:rPr lang="en-US" altLang="ko-KR" i="1" dirty="0">
                <a:solidFill>
                  <a:prstClr val="black"/>
                </a:solidFill>
                <a:latin typeface="Georgia" panose="02040502050405020303" pitchFamily="18" charset="0"/>
              </a:rPr>
              <a:t>jblim@kpu.ac.kr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1296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Execution mode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668" y="1039338"/>
            <a:ext cx="6780320" cy="539776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230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x86-based processors start in Real Mode when reset</a:t>
            </a:r>
          </a:p>
          <a:p>
            <a:pPr lvl="1"/>
            <a:r>
              <a:rPr lang="en-US" dirty="0"/>
              <a:t>16-bit operating environments with 20-bit of address space</a:t>
            </a:r>
          </a:p>
          <a:p>
            <a:r>
              <a:rPr lang="en-US" dirty="0"/>
              <a:t>Memory address space is divided into segments</a:t>
            </a:r>
          </a:p>
          <a:p>
            <a:pPr lvl="1"/>
            <a:r>
              <a:rPr lang="en-US" dirty="0"/>
              <a:t>64kB in size</a:t>
            </a:r>
          </a:p>
          <a:p>
            <a:pPr lvl="1"/>
            <a:r>
              <a:rPr lang="en-US" dirty="0"/>
              <a:t>Base address in on any 16-byte boundary in the 20-bit address space</a:t>
            </a:r>
          </a:p>
          <a:p>
            <a:pPr lvl="1"/>
            <a:r>
              <a:rPr lang="en-US" dirty="0"/>
              <a:t>Multiple segments can be active at a time</a:t>
            </a:r>
          </a:p>
          <a:p>
            <a:pPr lvl="2"/>
            <a:r>
              <a:rPr lang="en-US" dirty="0"/>
              <a:t>CS – Code Segment</a:t>
            </a:r>
          </a:p>
          <a:p>
            <a:pPr lvl="2"/>
            <a:r>
              <a:rPr lang="en-US" dirty="0"/>
              <a:t>SS – Stack Segment</a:t>
            </a:r>
          </a:p>
          <a:p>
            <a:pPr lvl="2"/>
            <a:r>
              <a:rPr lang="en-US" dirty="0"/>
              <a:t>DS – Data Segment (Default)</a:t>
            </a:r>
          </a:p>
          <a:p>
            <a:pPr lvl="2"/>
            <a:r>
              <a:rPr lang="en-US" dirty="0"/>
              <a:t>ES, FS, and GS – additional data segments</a:t>
            </a:r>
          </a:p>
          <a:p>
            <a:pPr lvl="1"/>
            <a:r>
              <a:rPr lang="en-US" dirty="0"/>
              <a:t>No concepts of paging or virtual memory</a:t>
            </a:r>
          </a:p>
          <a:p>
            <a:pPr lvl="1"/>
            <a:r>
              <a:rPr lang="en-US" dirty="0"/>
              <a:t>No protection – any program has free access to all of memory and can directly access I/O ports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mode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0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Creation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b="1" dirty="0"/>
              <a:t>Load</a:t>
            </a:r>
            <a:r>
              <a:rPr lang="en-US" altLang="ko-KR" dirty="0"/>
              <a:t> a program code into </a:t>
            </a:r>
            <a:r>
              <a:rPr lang="en-US" altLang="ko-KR" u="sng" dirty="0"/>
              <a:t>memory</a:t>
            </a:r>
            <a:r>
              <a:rPr lang="en-US" altLang="ko-KR" dirty="0"/>
              <a:t>, into the address space of the process.</a:t>
            </a:r>
          </a:p>
          <a:p>
            <a:pPr lvl="1"/>
            <a:r>
              <a:rPr lang="en-US" altLang="ko-KR" dirty="0"/>
              <a:t>Programs initially reside on disk in </a:t>
            </a:r>
            <a:r>
              <a:rPr lang="en-US" altLang="ko-KR" i="1" dirty="0"/>
              <a:t>executable format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OS perform the loading process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lazily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Loading pieces of code or data only as they are needed during program execution.</a:t>
            </a:r>
          </a:p>
          <a:p>
            <a:pPr lvl="2"/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The program’s run-time </a:t>
            </a:r>
            <a:r>
              <a:rPr lang="en-US" altLang="ko-KR" b="1" dirty="0"/>
              <a:t>stack</a:t>
            </a:r>
            <a:r>
              <a:rPr lang="en-US" altLang="ko-KR" dirty="0"/>
              <a:t> is allocated.</a:t>
            </a:r>
          </a:p>
          <a:p>
            <a:pPr lvl="1"/>
            <a:r>
              <a:rPr lang="en-US" altLang="ko-KR" dirty="0"/>
              <a:t>Use the stack for </a:t>
            </a:r>
            <a:r>
              <a:rPr lang="en-US" altLang="ko-KR" i="1" dirty="0"/>
              <a:t>local variables</a:t>
            </a:r>
            <a:r>
              <a:rPr lang="en-US" altLang="ko-KR" dirty="0"/>
              <a:t>, </a:t>
            </a:r>
            <a:r>
              <a:rPr lang="en-US" altLang="ko-KR" i="1" dirty="0"/>
              <a:t>function parameters</a:t>
            </a:r>
            <a:r>
              <a:rPr lang="en-US" altLang="ko-KR" dirty="0"/>
              <a:t>, and </a:t>
            </a:r>
            <a:r>
              <a:rPr lang="en-US" altLang="ko-KR" i="1" dirty="0"/>
              <a:t>return address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Initialize the stack with arguments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argc</a:t>
            </a:r>
            <a:r>
              <a:rPr lang="en-US" altLang="ko-KR" dirty="0">
                <a:sym typeface="Wingdings" pitchFamily="2" charset="2"/>
              </a:rPr>
              <a:t> and the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argv</a:t>
            </a:r>
            <a:r>
              <a:rPr lang="en-US" altLang="ko-KR" dirty="0">
                <a:sym typeface="Wingdings" pitchFamily="2" charset="2"/>
              </a:rPr>
              <a:t> array of </a:t>
            </a:r>
            <a:r>
              <a:rPr lang="en-US" altLang="ko-KR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main() </a:t>
            </a:r>
            <a:r>
              <a:rPr lang="en-US" altLang="ko-KR" dirty="0">
                <a:sym typeface="Wingdings" pitchFamily="2" charset="2"/>
              </a:rPr>
              <a:t>function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8734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200" y="1268760"/>
            <a:ext cx="5338936" cy="5112568"/>
          </a:xfrm>
        </p:spPr>
        <p:txBody>
          <a:bodyPr/>
          <a:lstStyle/>
          <a:p>
            <a:r>
              <a:rPr lang="en-US" dirty="0"/>
              <a:t>There can be six active segments of memory at a time</a:t>
            </a:r>
          </a:p>
          <a:p>
            <a:pPr lvl="1"/>
            <a:r>
              <a:rPr lang="en-US" dirty="0"/>
              <a:t>Each segment register defines an active segment</a:t>
            </a:r>
          </a:p>
          <a:p>
            <a:pPr>
              <a:spcBef>
                <a:spcPts val="600"/>
              </a:spcBef>
            </a:pPr>
            <a:r>
              <a:rPr lang="en-US" dirty="0"/>
              <a:t>The segment registers hold the upper 16-bit of the 20-bit base address of the segment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Segmented memory in real mode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7817" y="4141256"/>
            <a:ext cx="1224136" cy="288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7817" y="4456568"/>
            <a:ext cx="1224136" cy="2880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5349" y="4778666"/>
            <a:ext cx="1224136" cy="2880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5349" y="5101579"/>
            <a:ext cx="1224136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5349" y="5417980"/>
            <a:ext cx="1224136" cy="2880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5349" y="5734381"/>
            <a:ext cx="1224136" cy="2880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955943" y="3789098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15             0</a:t>
            </a:r>
          </a:p>
        </p:txBody>
      </p:sp>
      <p:sp>
        <p:nvSpPr>
          <p:cNvPr id="4" name="Rectangle 3"/>
          <p:cNvSpPr/>
          <p:nvPr/>
        </p:nvSpPr>
        <p:spPr>
          <a:xfrm>
            <a:off x="128562" y="4076006"/>
            <a:ext cx="2899320" cy="2015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2500"/>
              </a:lnSpc>
            </a:pPr>
            <a:r>
              <a:rPr lang="en-US" sz="1600" dirty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Segment (CS)</a:t>
            </a:r>
          </a:p>
          <a:p>
            <a:pPr algn="r">
              <a:lnSpc>
                <a:spcPts val="2500"/>
              </a:lnSpc>
            </a:pPr>
            <a:r>
              <a:rPr lang="en-US" sz="1600" dirty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Stack Segment (SS)</a:t>
            </a:r>
          </a:p>
          <a:p>
            <a:pPr algn="r">
              <a:lnSpc>
                <a:spcPts val="2500"/>
              </a:lnSpc>
            </a:pPr>
            <a:r>
              <a:rPr lang="en-US" sz="1600" dirty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 Data Segment (DS)</a:t>
            </a:r>
          </a:p>
          <a:p>
            <a:pPr algn="r">
              <a:lnSpc>
                <a:spcPts val="2500"/>
              </a:lnSpc>
            </a:pPr>
            <a:r>
              <a:rPr lang="en-US" sz="1600" dirty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Extra Data Segment (ES)</a:t>
            </a:r>
          </a:p>
          <a:p>
            <a:pPr algn="r">
              <a:lnSpc>
                <a:spcPts val="2500"/>
              </a:lnSpc>
            </a:pPr>
            <a:r>
              <a:rPr lang="en-US" sz="1600" dirty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Additional Data Segment (FS)</a:t>
            </a:r>
          </a:p>
          <a:p>
            <a:pPr algn="r">
              <a:lnSpc>
                <a:spcPts val="2500"/>
              </a:lnSpc>
            </a:pPr>
            <a:r>
              <a:rPr lang="en-US" sz="1600" dirty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Additional Data Segment (GS)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61606" y="1298810"/>
            <a:ext cx="1224136" cy="5422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72200" y="989787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44222" y="923486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85742" y="1220619"/>
            <a:ext cx="8034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F_FFFF h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85742" y="6464369"/>
            <a:ext cx="402674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h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32021" y="4115995"/>
            <a:ext cx="10759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1  0  0  0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79551" y="4105710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h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" name="Straight Arrow Connector 21"/>
          <p:cNvCxnSpPr>
            <a:stCxn id="20" idx="3"/>
          </p:cNvCxnSpPr>
          <p:nvPr/>
        </p:nvCxnSpPr>
        <p:spPr>
          <a:xfrm>
            <a:off x="4788024" y="4274987"/>
            <a:ext cx="1673582" cy="2030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61606" y="5877272"/>
            <a:ext cx="1224136" cy="428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</a:t>
            </a:r>
          </a:p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79841" y="6107849"/>
            <a:ext cx="7697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1_0000 h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79841" y="5809188"/>
            <a:ext cx="7072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1_FFFF h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462520" y="5949279"/>
            <a:ext cx="6303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64 kB</a:t>
            </a:r>
          </a:p>
        </p:txBody>
      </p:sp>
      <p:sp>
        <p:nvSpPr>
          <p:cNvPr id="29" name="Right Brace 28"/>
          <p:cNvSpPr/>
          <p:nvPr/>
        </p:nvSpPr>
        <p:spPr>
          <a:xfrm>
            <a:off x="8362742" y="5904668"/>
            <a:ext cx="119350" cy="366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232021" y="4437046"/>
            <a:ext cx="10759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9  0  0  0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279551" y="4437046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h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4" name="Straight Arrow Connector 33"/>
          <p:cNvCxnSpPr>
            <a:stCxn id="33" idx="3"/>
            <a:endCxn id="14" idx="1"/>
          </p:cNvCxnSpPr>
          <p:nvPr/>
        </p:nvCxnSpPr>
        <p:spPr>
          <a:xfrm flipV="1">
            <a:off x="4788024" y="4010143"/>
            <a:ext cx="1673582" cy="596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461606" y="3582086"/>
            <a:ext cx="1224136" cy="42805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</a:t>
            </a:r>
          </a:p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679841" y="3809979"/>
            <a:ext cx="7441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9_0000 h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679841" y="3511318"/>
            <a:ext cx="7072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9_FFFF h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462520" y="3651409"/>
            <a:ext cx="6303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64 kB</a:t>
            </a:r>
          </a:p>
        </p:txBody>
      </p:sp>
      <p:sp>
        <p:nvSpPr>
          <p:cNvPr id="41" name="Right Brace 40"/>
          <p:cNvSpPr/>
          <p:nvPr/>
        </p:nvSpPr>
        <p:spPr>
          <a:xfrm>
            <a:off x="8362742" y="3606798"/>
            <a:ext cx="119350" cy="366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232021" y="4747159"/>
            <a:ext cx="10759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2  0  0  0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279551" y="4752621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h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4" name="Straight Arrow Connector 43"/>
          <p:cNvCxnSpPr>
            <a:stCxn id="43" idx="3"/>
          </p:cNvCxnSpPr>
          <p:nvPr/>
        </p:nvCxnSpPr>
        <p:spPr>
          <a:xfrm>
            <a:off x="4788024" y="4921898"/>
            <a:ext cx="1673582" cy="944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461606" y="5438663"/>
            <a:ext cx="1224136" cy="4280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</a:t>
            </a:r>
          </a:p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79841" y="5666556"/>
            <a:ext cx="7441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2_0000 h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679841" y="5367895"/>
            <a:ext cx="7072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2_FFFF h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462520" y="5507986"/>
            <a:ext cx="6303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64 kB</a:t>
            </a:r>
          </a:p>
        </p:txBody>
      </p:sp>
      <p:sp>
        <p:nvSpPr>
          <p:cNvPr id="51" name="Right Brace 50"/>
          <p:cNvSpPr/>
          <p:nvPr/>
        </p:nvSpPr>
        <p:spPr>
          <a:xfrm>
            <a:off x="8362742" y="5463375"/>
            <a:ext cx="119350" cy="366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232021" y="5068793"/>
            <a:ext cx="10999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 0  0  0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79551" y="5072462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h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4" name="Straight Arrow Connector 53"/>
          <p:cNvCxnSpPr>
            <a:stCxn id="53" idx="3"/>
          </p:cNvCxnSpPr>
          <p:nvPr/>
        </p:nvCxnSpPr>
        <p:spPr>
          <a:xfrm flipV="1">
            <a:off x="4788024" y="2706927"/>
            <a:ext cx="1673582" cy="253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461606" y="2278871"/>
            <a:ext cx="1224136" cy="4280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</a:t>
            </a:r>
          </a:p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679841" y="2506764"/>
            <a:ext cx="76174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D_0000 h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679841" y="2208103"/>
            <a:ext cx="7232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D_FFFF h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462520" y="2348194"/>
            <a:ext cx="6238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64 kB</a:t>
            </a:r>
            <a:endParaRPr lang="en-US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0" name="Right Brace 79"/>
          <p:cNvSpPr/>
          <p:nvPr/>
        </p:nvSpPr>
        <p:spPr>
          <a:xfrm>
            <a:off x="8362742" y="2303583"/>
            <a:ext cx="119350" cy="366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232021" y="5389247"/>
            <a:ext cx="10759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4  3  2  1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279551" y="5392395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h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3" name="Straight Arrow Connector 82"/>
          <p:cNvCxnSpPr>
            <a:stCxn id="82" idx="3"/>
          </p:cNvCxnSpPr>
          <p:nvPr/>
        </p:nvCxnSpPr>
        <p:spPr>
          <a:xfrm flipV="1">
            <a:off x="4788024" y="4954079"/>
            <a:ext cx="1673582" cy="607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6461606" y="4526023"/>
            <a:ext cx="1224136" cy="428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FS</a:t>
            </a:r>
          </a:p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679841" y="4753916"/>
            <a:ext cx="7441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4_3210 h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679841" y="4455255"/>
            <a:ext cx="7168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5_320F h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8462520" y="4595346"/>
            <a:ext cx="6303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64 kB</a:t>
            </a:r>
          </a:p>
        </p:txBody>
      </p:sp>
      <p:sp>
        <p:nvSpPr>
          <p:cNvPr id="90" name="Right Brace 89"/>
          <p:cNvSpPr/>
          <p:nvPr/>
        </p:nvSpPr>
        <p:spPr>
          <a:xfrm>
            <a:off x="8362742" y="4550735"/>
            <a:ext cx="119350" cy="366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7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4" grpId="0" animBg="1"/>
      <p:bldP spid="25" grpId="0"/>
      <p:bldP spid="26" grpId="0"/>
      <p:bldP spid="27" grpId="0"/>
      <p:bldP spid="29" grpId="0" animBg="1"/>
      <p:bldP spid="31" grpId="0"/>
      <p:bldP spid="33" grpId="0"/>
      <p:bldP spid="37" grpId="0" animBg="1"/>
      <p:bldP spid="38" grpId="0"/>
      <p:bldP spid="39" grpId="0"/>
      <p:bldP spid="40" grpId="0"/>
      <p:bldP spid="41" grpId="0" animBg="1"/>
      <p:bldP spid="42" grpId="0"/>
      <p:bldP spid="43" grpId="0"/>
      <p:bldP spid="47" grpId="0" animBg="1"/>
      <p:bldP spid="48" grpId="0"/>
      <p:bldP spid="49" grpId="0"/>
      <p:bldP spid="50" grpId="0"/>
      <p:bldP spid="51" grpId="0" animBg="1"/>
      <p:bldP spid="52" grpId="0"/>
      <p:bldP spid="53" grpId="0"/>
      <p:bldP spid="76" grpId="0" animBg="1"/>
      <p:bldP spid="77" grpId="0"/>
      <p:bldP spid="78" grpId="0"/>
      <p:bldP spid="79" grpId="0"/>
      <p:bldP spid="80" grpId="0" animBg="1"/>
      <p:bldP spid="81" grpId="0"/>
      <p:bldP spid="82" grpId="0"/>
      <p:bldP spid="86" grpId="0" animBg="1"/>
      <p:bldP spid="87" grpId="0"/>
      <p:bldP spid="88" grpId="0"/>
      <p:bldP spid="89" grpId="0"/>
      <p:bldP spid="9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200" y="1268760"/>
            <a:ext cx="3322712" cy="2304256"/>
          </a:xfrm>
        </p:spPr>
        <p:txBody>
          <a:bodyPr>
            <a:normAutofit/>
          </a:bodyPr>
          <a:lstStyle/>
          <a:p>
            <a:pPr indent="0">
              <a:spcBef>
                <a:spcPts val="600"/>
              </a:spcBef>
              <a:buNone/>
            </a:pPr>
            <a:r>
              <a:rPr lang="en-US" sz="1800" dirty="0"/>
              <a:t>MOV	AX, 2000h</a:t>
            </a:r>
          </a:p>
          <a:p>
            <a:pPr indent="0">
              <a:spcBef>
                <a:spcPts val="600"/>
              </a:spcBef>
              <a:buNone/>
            </a:pPr>
            <a:r>
              <a:rPr lang="en-US" sz="1800" dirty="0"/>
              <a:t>MOV	DS, AX</a:t>
            </a:r>
          </a:p>
          <a:p>
            <a:pPr indent="0">
              <a:spcBef>
                <a:spcPts val="600"/>
              </a:spcBef>
              <a:buNone/>
            </a:pPr>
            <a:r>
              <a:rPr lang="en-US" sz="1800" dirty="0"/>
              <a:t>MOV	AX, 4321h</a:t>
            </a:r>
          </a:p>
          <a:p>
            <a:pPr indent="0">
              <a:spcBef>
                <a:spcPts val="600"/>
              </a:spcBef>
              <a:buNone/>
            </a:pPr>
            <a:r>
              <a:rPr lang="en-US" sz="1800" dirty="0"/>
              <a:t>MOV	ES, AX</a:t>
            </a:r>
          </a:p>
          <a:p>
            <a:pPr indent="0">
              <a:spcBef>
                <a:spcPts val="600"/>
              </a:spcBef>
              <a:buNone/>
            </a:pPr>
            <a:r>
              <a:rPr lang="en-US" sz="1800" dirty="0"/>
              <a:t>MOV	EBX, DS:[100h]</a:t>
            </a:r>
          </a:p>
          <a:p>
            <a:pPr indent="0">
              <a:spcBef>
                <a:spcPts val="600"/>
              </a:spcBef>
              <a:buNone/>
            </a:pPr>
            <a:r>
              <a:rPr lang="en-US" sz="1800" dirty="0"/>
              <a:t>MOV	EBX, ES:[1124h]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Segmented memory in real mode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61606" y="1298810"/>
            <a:ext cx="1224136" cy="5422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544222" y="923486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685742" y="1220619"/>
            <a:ext cx="8034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F_FFFF h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685742" y="6464369"/>
            <a:ext cx="402674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h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691680" y="3772657"/>
            <a:ext cx="1224136" cy="2880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878352" y="3741150"/>
            <a:ext cx="10759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2  0  0  0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67514" y="3736884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h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61606" y="5438663"/>
            <a:ext cx="1224136" cy="4280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</a:t>
            </a:r>
          </a:p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679841" y="5666556"/>
            <a:ext cx="7441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2_0000 h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679841" y="5367895"/>
            <a:ext cx="7072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2_FFFF h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462520" y="5507986"/>
            <a:ext cx="6303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64 kB</a:t>
            </a:r>
          </a:p>
        </p:txBody>
      </p:sp>
      <p:sp>
        <p:nvSpPr>
          <p:cNvPr id="33" name="Right Brace 32"/>
          <p:cNvSpPr/>
          <p:nvPr/>
        </p:nvSpPr>
        <p:spPr>
          <a:xfrm>
            <a:off x="8362742" y="5463375"/>
            <a:ext cx="119350" cy="366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419796" y="3356992"/>
            <a:ext cx="1858458" cy="412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2500"/>
              </a:lnSpc>
            </a:pPr>
            <a:r>
              <a:rPr lang="en-US" sz="1400" dirty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 Segment Register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691680" y="5101579"/>
            <a:ext cx="1224136" cy="2880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78352" y="5068793"/>
            <a:ext cx="10759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4  3  2  1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877242" y="5072462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h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461606" y="4003824"/>
            <a:ext cx="1224136" cy="4280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</a:t>
            </a:r>
          </a:p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679841" y="4231717"/>
            <a:ext cx="7441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4_3210 h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679841" y="3933056"/>
            <a:ext cx="7232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5_320F h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462520" y="4073147"/>
            <a:ext cx="6303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64 kB</a:t>
            </a:r>
          </a:p>
        </p:txBody>
      </p:sp>
      <p:sp>
        <p:nvSpPr>
          <p:cNvPr id="43" name="Right Brace 42"/>
          <p:cNvSpPr/>
          <p:nvPr/>
        </p:nvSpPr>
        <p:spPr>
          <a:xfrm>
            <a:off x="8362742" y="4028536"/>
            <a:ext cx="119350" cy="3662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440635" y="4744670"/>
            <a:ext cx="1837619" cy="412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ts val="2500"/>
              </a:lnSpc>
            </a:pPr>
            <a:r>
              <a:rPr lang="en-US" sz="1400" dirty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 Segment Register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254344" y="4100029"/>
            <a:ext cx="2126616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1500"/>
              </a:lnSpc>
            </a:pPr>
            <a:r>
              <a:rPr 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+            1  0  0 h</a:t>
            </a:r>
          </a:p>
          <a:p>
            <a:pPr algn="r">
              <a:lnSpc>
                <a:spcPts val="1500"/>
              </a:lnSpc>
            </a:pPr>
            <a:r>
              <a:rPr 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---------------------</a:t>
            </a:r>
          </a:p>
          <a:p>
            <a:pPr algn="r">
              <a:lnSpc>
                <a:spcPts val="1500"/>
              </a:lnSpc>
            </a:pPr>
            <a:r>
              <a:rPr 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  0  1  0  0 h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337658" y="3688165"/>
            <a:ext cx="2232021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en-US" sz="14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 base address</a:t>
            </a:r>
          </a:p>
          <a:p>
            <a:pPr>
              <a:lnSpc>
                <a:spcPts val="2600"/>
              </a:lnSpc>
            </a:pPr>
            <a:r>
              <a:rPr lang="en-US" sz="14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Offset within the segment</a:t>
            </a:r>
          </a:p>
          <a:p>
            <a:pPr>
              <a:lnSpc>
                <a:spcPts val="2600"/>
              </a:lnSpc>
            </a:pPr>
            <a:r>
              <a:rPr lang="en-US" sz="14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 memory address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133444" y="2500020"/>
            <a:ext cx="2898550" cy="425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en-US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Same as MOV EBX, [100h]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254344" y="5481243"/>
            <a:ext cx="2126616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1500"/>
              </a:lnSpc>
            </a:pPr>
            <a:r>
              <a:rPr 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+        1  1  2  4 h</a:t>
            </a:r>
          </a:p>
          <a:p>
            <a:pPr algn="r">
              <a:lnSpc>
                <a:spcPts val="1500"/>
              </a:lnSpc>
            </a:pPr>
            <a:r>
              <a:rPr 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---------------------</a:t>
            </a:r>
          </a:p>
          <a:p>
            <a:pPr algn="r">
              <a:lnSpc>
                <a:spcPts val="1500"/>
              </a:lnSpc>
            </a:pPr>
            <a:r>
              <a:rPr lang="en-US" sz="1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 4  3  3  4 h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337658" y="5055168"/>
            <a:ext cx="2232021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en-US" sz="14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 base address</a:t>
            </a:r>
          </a:p>
          <a:p>
            <a:pPr>
              <a:lnSpc>
                <a:spcPts val="2600"/>
              </a:lnSpc>
            </a:pPr>
            <a:r>
              <a:rPr lang="en-US" sz="14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Offset within the segment</a:t>
            </a:r>
          </a:p>
          <a:p>
            <a:pPr>
              <a:lnSpc>
                <a:spcPts val="2600"/>
              </a:lnSpc>
            </a:pPr>
            <a:r>
              <a:rPr lang="en-US" sz="14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 memory address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1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9" grpId="0" animBg="1"/>
      <p:bldP spid="30" grpId="0"/>
      <p:bldP spid="31" grpId="0"/>
      <p:bldP spid="32" grpId="0"/>
      <p:bldP spid="33" grpId="0" animBg="1"/>
      <p:bldP spid="36" grpId="0"/>
      <p:bldP spid="37" grpId="0"/>
      <p:bldP spid="39" grpId="0" animBg="1"/>
      <p:bldP spid="40" grpId="0"/>
      <p:bldP spid="41" grpId="0"/>
      <p:bldP spid="42" grpId="0"/>
      <p:bldP spid="43" grpId="0" animBg="1"/>
      <p:bldP spid="48" grpId="0"/>
      <p:bldP spid="49" grpId="0"/>
      <p:bldP spid="50" grpId="0"/>
      <p:bldP spid="51" grpId="0"/>
      <p:bldP spid="5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Protected Mode was implemented to handle the problems that exist with a multitasking environment</a:t>
            </a:r>
          </a:p>
          <a:p>
            <a:pPr lvl="1"/>
            <a:r>
              <a:rPr lang="en-US" dirty="0"/>
              <a:t>Providing memory protection across applications</a:t>
            </a:r>
          </a:p>
          <a:p>
            <a:pPr lvl="1"/>
            <a:r>
              <a:rPr lang="en-US" dirty="0"/>
              <a:t>Managing I/O transactions from a central entity (OS)</a:t>
            </a:r>
          </a:p>
          <a:p>
            <a:pPr lvl="1"/>
            <a:r>
              <a:rPr lang="en-US" dirty="0"/>
              <a:t>Controlling access to OS resources and tools</a:t>
            </a:r>
          </a:p>
          <a:p>
            <a:pPr lvl="1"/>
            <a:r>
              <a:rPr lang="en-US" dirty="0"/>
              <a:t>Verifying an application’s request to disable/enable interrupt</a:t>
            </a:r>
          </a:p>
          <a:p>
            <a:r>
              <a:rPr lang="en-US" dirty="0"/>
              <a:t>Protected Mode introduced several new topics to handle the above issues</a:t>
            </a:r>
          </a:p>
          <a:p>
            <a:pPr lvl="1"/>
            <a:r>
              <a:rPr lang="en-US" dirty="0"/>
              <a:t>Segment Descriptors</a:t>
            </a:r>
          </a:p>
          <a:p>
            <a:pPr lvl="1"/>
            <a:r>
              <a:rPr lang="en-US" dirty="0"/>
              <a:t>Task Switching</a:t>
            </a:r>
          </a:p>
          <a:p>
            <a:pPr lvl="1"/>
            <a:r>
              <a:rPr lang="en-US" dirty="0"/>
              <a:t>Software Privilege Levels</a:t>
            </a:r>
          </a:p>
          <a:p>
            <a:pPr lvl="1"/>
            <a:r>
              <a:rPr lang="en-US" dirty="0"/>
              <a:t>Virtual Memory and Paging</a:t>
            </a:r>
          </a:p>
          <a:p>
            <a:pPr lvl="1"/>
            <a:r>
              <a:rPr lang="en-US" dirty="0"/>
              <a:t>Interrupt Descriptors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protected mode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422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Some instructions can only be executed at the highest privilege level (ring 0)</a:t>
            </a:r>
          </a:p>
          <a:p>
            <a:pPr lvl="1"/>
            <a:r>
              <a:rPr lang="en-US" dirty="0"/>
              <a:t>because they could affect the state of some shared resource</a:t>
            </a:r>
          </a:p>
          <a:p>
            <a:pPr>
              <a:spcBef>
                <a:spcPts val="600"/>
              </a:spcBef>
            </a:pPr>
            <a:r>
              <a:rPr lang="en-US" dirty="0"/>
              <a:t>Examples: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CLI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STI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INVLPG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WBINVD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MOV (</a:t>
            </a:r>
            <a:r>
              <a:rPr lang="en-US" i="1" dirty="0"/>
              <a:t>Control/Debug Register N</a:t>
            </a:r>
            <a:r>
              <a:rPr lang="en-US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RDMSR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WRMSR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Privileged Instructions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52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200" y="1268760"/>
            <a:ext cx="5338936" cy="5112568"/>
          </a:xfrm>
        </p:spPr>
        <p:txBody>
          <a:bodyPr>
            <a:normAutofit/>
          </a:bodyPr>
          <a:lstStyle/>
          <a:p>
            <a:r>
              <a:rPr lang="en-US" dirty="0"/>
              <a:t>In Protected Mode, OS can assign attributes and access right to each segment</a:t>
            </a:r>
          </a:p>
          <a:p>
            <a:pPr lvl="1"/>
            <a:r>
              <a:rPr lang="en-US" dirty="0"/>
              <a:t>Base address</a:t>
            </a:r>
          </a:p>
          <a:p>
            <a:pPr lvl="1"/>
            <a:r>
              <a:rPr lang="en-US" dirty="0"/>
              <a:t>Size of segment</a:t>
            </a:r>
          </a:p>
          <a:p>
            <a:pPr lvl="1"/>
            <a:r>
              <a:rPr lang="en-US" dirty="0"/>
              <a:t>Privilege Level</a:t>
            </a:r>
          </a:p>
          <a:p>
            <a:pPr lvl="1"/>
            <a:r>
              <a:rPr lang="en-US" dirty="0"/>
              <a:t>Read/Write permissions</a:t>
            </a:r>
          </a:p>
          <a:p>
            <a:pPr lvl="1"/>
            <a:r>
              <a:rPr lang="en-US" dirty="0"/>
              <a:t>Mode of operation</a:t>
            </a:r>
          </a:p>
          <a:p>
            <a:pPr lvl="2"/>
            <a:r>
              <a:rPr lang="en-US" dirty="0"/>
              <a:t>16-bit, 32-bit, or 64-bit</a:t>
            </a:r>
          </a:p>
          <a:p>
            <a:pPr>
              <a:spcBef>
                <a:spcPts val="600"/>
              </a:spcBef>
            </a:pPr>
            <a:r>
              <a:rPr lang="en-US" dirty="0"/>
              <a:t>Each segment has an 8-byte descriptor for attributes</a:t>
            </a:r>
          </a:p>
          <a:p>
            <a:pPr lvl="1"/>
            <a:r>
              <a:rPr lang="en-US" dirty="0"/>
              <a:t>All defined segment descriptors are held in either Global Descriptor Table (GDT) or Local Descriptor Table (LDT)</a:t>
            </a:r>
          </a:p>
          <a:p>
            <a:pPr lvl="1"/>
            <a:r>
              <a:rPr lang="en-US" dirty="0"/>
              <a:t>The descriptor tables live in memory and are managed by OS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Protected Mode</a:t>
            </a:r>
          </a:p>
        </p:txBody>
      </p:sp>
      <p:sp>
        <p:nvSpPr>
          <p:cNvPr id="9" name="Rectangle 8"/>
          <p:cNvSpPr/>
          <p:nvPr/>
        </p:nvSpPr>
        <p:spPr>
          <a:xfrm>
            <a:off x="6156176" y="814647"/>
            <a:ext cx="2592288" cy="5422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66784" y="439323"/>
            <a:ext cx="2581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 Address Space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67484" y="2639494"/>
            <a:ext cx="2580980" cy="4485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Segment</a:t>
            </a:r>
          </a:p>
          <a:p>
            <a:pPr algn="ctr"/>
            <a:r>
              <a:rPr lang="en-US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(PL=3, 16-bit, Size, …)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66836" y="1308375"/>
            <a:ext cx="2581628" cy="4280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Segment</a:t>
            </a:r>
          </a:p>
          <a:p>
            <a:pPr algn="ctr"/>
            <a:r>
              <a:rPr lang="en-US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(PL=0, Read, Size, …)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66836" y="1821808"/>
            <a:ext cx="2581628" cy="4280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Segment</a:t>
            </a:r>
          </a:p>
          <a:p>
            <a:pPr algn="ctr"/>
            <a:r>
              <a:rPr lang="en-US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(PL=3, Read/Write, Size, …)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67484" y="3600213"/>
            <a:ext cx="2580980" cy="44856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Segment</a:t>
            </a:r>
          </a:p>
          <a:p>
            <a:pPr algn="ctr"/>
            <a:r>
              <a:rPr lang="en-US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(PL=0, 64-bit, Size, …)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66836" y="4714986"/>
            <a:ext cx="2581628" cy="4280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Segment</a:t>
            </a:r>
          </a:p>
          <a:p>
            <a:pPr algn="ctr"/>
            <a:r>
              <a:rPr lang="en-US" sz="1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(PL=3, Read, Size, …)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9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Virtual-8086 Mode enables Real Mode applications to run efficiently under the Protected Mode</a:t>
            </a:r>
          </a:p>
          <a:p>
            <a:r>
              <a:rPr lang="en-US" dirty="0"/>
              <a:t>Virtual-8086 Mode emulates the Real Mode environment</a:t>
            </a:r>
          </a:p>
          <a:p>
            <a:pPr lvl="1"/>
            <a:r>
              <a:rPr lang="en-US" dirty="0"/>
              <a:t>16-bit operating environment</a:t>
            </a:r>
          </a:p>
          <a:p>
            <a:pPr lvl="1"/>
            <a:r>
              <a:rPr lang="en-US" dirty="0"/>
              <a:t>20-bit address space</a:t>
            </a:r>
          </a:p>
          <a:p>
            <a:r>
              <a:rPr lang="en-US" dirty="0"/>
              <a:t>It enables the processor to watch for operations that would be disruptive in a multitasking environment</a:t>
            </a:r>
          </a:p>
          <a:p>
            <a:pPr lvl="1"/>
            <a:r>
              <a:rPr lang="en-US" dirty="0"/>
              <a:t>e.g., enabling/disabling interrupt handling</a:t>
            </a:r>
          </a:p>
          <a:p>
            <a:pPr lvl="1"/>
            <a:r>
              <a:rPr lang="en-US" dirty="0"/>
              <a:t>It triggers an exception if a disruptive operation is attempted allowing the OS to handle the event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Virtual-8086 Mode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640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System Management Mode (SMM) is used to handle system-specific activities</a:t>
            </a:r>
          </a:p>
          <a:p>
            <a:pPr lvl="1"/>
            <a:r>
              <a:rPr lang="en-US" dirty="0"/>
              <a:t>Power management, security, platform management</a:t>
            </a:r>
          </a:p>
          <a:p>
            <a:r>
              <a:rPr lang="en-US" dirty="0"/>
              <a:t>This mode can only be entered by receiving a System Management Interrupt (SMI)</a:t>
            </a:r>
          </a:p>
          <a:p>
            <a:r>
              <a:rPr lang="en-US" dirty="0"/>
              <a:t>When entering SMM, the processor automatically saves the state of the machine and enters a state that is transparent to the OS</a:t>
            </a:r>
          </a:p>
          <a:p>
            <a:pPr lvl="1"/>
            <a:r>
              <a:rPr lang="en-US" dirty="0"/>
              <a:t>Operates in a special region called SMRAM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Management Mode (SMM)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727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Long Mode is comprised of 2 sub-modes</a:t>
            </a:r>
          </a:p>
          <a:p>
            <a:pPr lvl="1"/>
            <a:r>
              <a:rPr lang="en-US" dirty="0"/>
              <a:t>64-bit Mode</a:t>
            </a:r>
          </a:p>
          <a:p>
            <a:pPr lvl="1"/>
            <a:r>
              <a:rPr lang="en-US" dirty="0"/>
              <a:t>Compatibility Mode</a:t>
            </a:r>
          </a:p>
          <a:p>
            <a:r>
              <a:rPr lang="en-US" dirty="0"/>
              <a:t>Must be enabled by a 64-bit capable OS</a:t>
            </a:r>
          </a:p>
          <a:p>
            <a:r>
              <a:rPr lang="en-US" dirty="0"/>
              <a:t>Provides the ability for 64-bit applications, as well as existing 32-bit and 16-bit Protected Mode applications to be run in this mode</a:t>
            </a:r>
          </a:p>
          <a:p>
            <a:r>
              <a:rPr lang="en-US" dirty="0"/>
              <a:t>Provides a very low latency transition between a 32-bit environments (Compatibility Mode) and a 64-bit environment (64-bit Mode)</a:t>
            </a:r>
          </a:p>
          <a:p>
            <a:r>
              <a:rPr lang="en-US" dirty="0"/>
              <a:t>Implements the x86-64 extensions</a:t>
            </a:r>
          </a:p>
          <a:p>
            <a:pPr lvl="1"/>
            <a:r>
              <a:rPr lang="en-US" dirty="0"/>
              <a:t>Intel 64, AMD64, and x64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Mode (IA-32e mode)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415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64-bit Mode is a sub-mode of Long Mode, which runs native 64-bit applications</a:t>
            </a:r>
          </a:p>
          <a:p>
            <a:r>
              <a:rPr lang="en-US" dirty="0"/>
              <a:t>Allows software to support larger address space</a:t>
            </a:r>
          </a:p>
          <a:p>
            <a:pPr lvl="1"/>
            <a:r>
              <a:rPr lang="en-US" dirty="0"/>
              <a:t>Provides the ability to support up to a 64-bit virtual address space</a:t>
            </a:r>
          </a:p>
          <a:p>
            <a:pPr lvl="2"/>
            <a:r>
              <a:rPr lang="en-US" dirty="0"/>
              <a:t>Modern x86-64 based processors implement a 48-bit virtual address space</a:t>
            </a:r>
          </a:p>
          <a:p>
            <a:pPr lvl="1"/>
            <a:r>
              <a:rPr lang="en-US" dirty="0"/>
              <a:t>Enables the processor to support up to a 52-bit physical address space</a:t>
            </a:r>
          </a:p>
          <a:p>
            <a:pPr lvl="2"/>
            <a:r>
              <a:rPr lang="en-US" dirty="0"/>
              <a:t>Modern x86-64 based processors implement a 40- or 48-bit physical address space</a:t>
            </a:r>
          </a:p>
          <a:p>
            <a:r>
              <a:rPr lang="en-US" dirty="0"/>
              <a:t>Removes a lot of the antique legacy mechanisms not used by modern software</a:t>
            </a:r>
          </a:p>
          <a:p>
            <a:pPr lvl="1"/>
            <a:r>
              <a:rPr lang="en-US" dirty="0"/>
              <a:t>Segmentation and hardware task switching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64-bit Mode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493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sub-mode of Long Mode, which runs binary compatible 16- and 32-bit Protected Mode applications under 64-bit system software</a:t>
            </a:r>
          </a:p>
          <a:p>
            <a:r>
              <a:rPr lang="en-US" dirty="0"/>
              <a:t>To an application, Compatibility Mode looks just like Legacy Protected Mode</a:t>
            </a:r>
          </a:p>
          <a:p>
            <a:pPr lvl="1"/>
            <a:r>
              <a:rPr lang="en-US" dirty="0"/>
              <a:t>32-bit virtual address space</a:t>
            </a:r>
          </a:p>
          <a:p>
            <a:pPr lvl="1"/>
            <a:r>
              <a:rPr lang="en-US" dirty="0"/>
              <a:t>8 General-purpose registers (GPRs)</a:t>
            </a:r>
          </a:p>
          <a:p>
            <a:pPr lvl="1"/>
            <a:r>
              <a:rPr lang="en-US" dirty="0"/>
              <a:t>GPRs are 32-bit wide</a:t>
            </a:r>
          </a:p>
          <a:p>
            <a:r>
              <a:rPr lang="en-US" dirty="0"/>
              <a:t>All system software semantics are still 64-bit</a:t>
            </a:r>
          </a:p>
          <a:p>
            <a:r>
              <a:rPr lang="en-US" dirty="0"/>
              <a:t>Interrupt and Exception handling cause the processor to transit into 64-bit Mode</a:t>
            </a:r>
          </a:p>
          <a:p>
            <a:pPr lvl="1"/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Compatibility Mode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2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Creation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altLang="ko-KR" dirty="0"/>
              <a:t>The program’s </a:t>
            </a:r>
            <a:r>
              <a:rPr lang="en-US" altLang="ko-KR" b="1" dirty="0"/>
              <a:t>heap</a:t>
            </a:r>
            <a:r>
              <a:rPr lang="en-US" altLang="ko-KR" dirty="0"/>
              <a:t> is created.</a:t>
            </a:r>
          </a:p>
          <a:p>
            <a:pPr lvl="1"/>
            <a:r>
              <a:rPr lang="en-US" altLang="ko-KR" dirty="0"/>
              <a:t>Used for explicitly requested dynamically allocated data.</a:t>
            </a:r>
          </a:p>
          <a:p>
            <a:pPr lvl="1"/>
            <a:r>
              <a:rPr lang="en-US" altLang="ko-KR" dirty="0"/>
              <a:t>Program request such space by calling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malloc()</a:t>
            </a:r>
            <a:r>
              <a:rPr lang="en-US" altLang="ko-KR" dirty="0"/>
              <a:t>and free it by calling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free()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457200" indent="-457200">
              <a:buFont typeface="+mj-lt"/>
              <a:buAutoNum type="arabicPeriod" startAt="4"/>
            </a:pPr>
            <a:r>
              <a:rPr lang="en-US" altLang="ko-KR" dirty="0"/>
              <a:t>The OS do some other initialization tasks.</a:t>
            </a:r>
          </a:p>
          <a:p>
            <a:pPr lvl="1"/>
            <a:r>
              <a:rPr lang="en-US" altLang="ko-KR" dirty="0"/>
              <a:t>Input/output (I/O) setup</a:t>
            </a:r>
          </a:p>
          <a:p>
            <a:pPr lvl="2"/>
            <a:r>
              <a:rPr lang="en-US" altLang="ko-KR" dirty="0"/>
              <a:t>Each process by default has three open file descriptors.</a:t>
            </a:r>
          </a:p>
          <a:p>
            <a:pPr lvl="2"/>
            <a:r>
              <a:rPr lang="en-US" altLang="ko-KR" dirty="0"/>
              <a:t>Standard input, output and error</a:t>
            </a:r>
          </a:p>
          <a:p>
            <a:pPr lvl="2"/>
            <a:endParaRPr lang="en-US" altLang="ko-KR" dirty="0"/>
          </a:p>
          <a:p>
            <a:pPr marL="457200" indent="-457200">
              <a:buFont typeface="+mj-lt"/>
              <a:buAutoNum type="arabicPeriod" startAt="4"/>
            </a:pPr>
            <a:r>
              <a:rPr lang="en-US" altLang="ko-KR" b="1" dirty="0"/>
              <a:t>Start the program </a:t>
            </a:r>
            <a:r>
              <a:rPr lang="en-US" altLang="ko-KR" dirty="0"/>
              <a:t>running at the entry point, namely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OS </a:t>
            </a:r>
            <a:r>
              <a:rPr lang="en-US" altLang="ko-KR" i="1" dirty="0"/>
              <a:t>transfers control </a:t>
            </a:r>
            <a:r>
              <a:rPr lang="en-US" altLang="ko-KR" dirty="0"/>
              <a:t>of the CPU to the newly-created process.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09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Compile process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97" y="1675014"/>
            <a:ext cx="7517606" cy="352044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99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Compile process</a:t>
            </a:r>
            <a:endParaRPr lang="ko-KR" alt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14915"/>
          <a:stretch/>
        </p:blipFill>
        <p:spPr>
          <a:xfrm>
            <a:off x="819122" y="1317330"/>
            <a:ext cx="7505755" cy="403191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146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err="1"/>
              <a:t>cpp</a:t>
            </a:r>
            <a:r>
              <a:rPr lang="en-US" altLang="ko-KR" dirty="0"/>
              <a:t> </a:t>
            </a:r>
            <a:r>
              <a:rPr lang="en-US" altLang="ko-KR" dirty="0" err="1"/>
              <a:t>hello.c</a:t>
            </a:r>
            <a:r>
              <a:rPr lang="en-US" altLang="ko-KR" dirty="0"/>
              <a:t> </a:t>
            </a:r>
            <a:r>
              <a:rPr lang="en-US" altLang="ko-KR" dirty="0" err="1"/>
              <a:t>hello.i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gcc</a:t>
            </a:r>
            <a:r>
              <a:rPr lang="en-US" altLang="ko-KR" dirty="0"/>
              <a:t> -S </a:t>
            </a:r>
            <a:r>
              <a:rPr lang="en-US" altLang="ko-KR" dirty="0" err="1"/>
              <a:t>hello.i</a:t>
            </a:r>
            <a:r>
              <a:rPr lang="en-US" altLang="ko-KR" dirty="0"/>
              <a:t> -</a:t>
            </a:r>
            <a:r>
              <a:rPr lang="en-US" altLang="ko-KR" dirty="0" err="1"/>
              <a:t>masm</a:t>
            </a:r>
            <a:r>
              <a:rPr lang="en-US" altLang="ko-KR" dirty="0"/>
              <a:t>=intel</a:t>
            </a:r>
          </a:p>
          <a:p>
            <a:endParaRPr lang="en-US" altLang="ko-KR" dirty="0"/>
          </a:p>
          <a:p>
            <a:r>
              <a:rPr lang="en-US" altLang="ko-KR" dirty="0"/>
              <a:t>as </a:t>
            </a:r>
            <a:r>
              <a:rPr lang="en-US" altLang="ko-KR" dirty="0" err="1"/>
              <a:t>hello.s</a:t>
            </a:r>
            <a:r>
              <a:rPr lang="en-US" altLang="ko-KR" dirty="0"/>
              <a:t> -o </a:t>
            </a:r>
            <a:r>
              <a:rPr lang="en-US" altLang="ko-KR" dirty="0" err="1"/>
              <a:t>hello.o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ld</a:t>
            </a:r>
            <a:r>
              <a:rPr lang="en-US" altLang="ko-KR" dirty="0"/>
              <a:t> -dynamic-linker /lib64/ld-linux-x86-64.so.2 -o hello </a:t>
            </a:r>
            <a:r>
              <a:rPr lang="en-US" altLang="ko-KR" dirty="0" err="1"/>
              <a:t>hello.o</a:t>
            </a:r>
            <a:r>
              <a:rPr lang="en-US" altLang="ko-KR" dirty="0"/>
              <a:t> /lib/x86_64-linux-gnu/libc.so.6 /</a:t>
            </a:r>
            <a:r>
              <a:rPr lang="en-US" altLang="ko-KR" dirty="0" err="1"/>
              <a:t>usr</a:t>
            </a:r>
            <a:r>
              <a:rPr lang="en-US" altLang="ko-KR" dirty="0"/>
              <a:t>/lib/x86_64-linux-gnu/</a:t>
            </a:r>
            <a:r>
              <a:rPr lang="en-US" altLang="ko-KR" dirty="0" err="1"/>
              <a:t>crt</a:t>
            </a:r>
            <a:r>
              <a:rPr lang="en-US" altLang="ko-KR" dirty="0"/>
              <a:t>*.o -</a:t>
            </a:r>
            <a:r>
              <a:rPr lang="en-US" altLang="ko-KR" dirty="0" err="1"/>
              <a:t>lc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Compile process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632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7200" y="1268760"/>
            <a:ext cx="3096491" cy="5112568"/>
          </a:xfrm>
        </p:spPr>
        <p:txBody>
          <a:bodyPr/>
          <a:lstStyle/>
          <a:p>
            <a:r>
              <a:rPr lang="en-US" dirty="0"/>
              <a:t>file hello</a:t>
            </a:r>
          </a:p>
          <a:p>
            <a:r>
              <a:rPr lang="en-US" dirty="0"/>
              <a:t>file </a:t>
            </a:r>
            <a:r>
              <a:rPr lang="en-US" dirty="0" err="1"/>
              <a:t>hello.o</a:t>
            </a:r>
            <a:endParaRPr lang="en-US" dirty="0"/>
          </a:p>
          <a:p>
            <a:r>
              <a:rPr lang="en-US" dirty="0" err="1"/>
              <a:t>readelf</a:t>
            </a:r>
            <a:r>
              <a:rPr lang="en-US" dirty="0"/>
              <a:t> -h hello</a:t>
            </a:r>
          </a:p>
          <a:p>
            <a:r>
              <a:rPr lang="en-US" dirty="0" err="1"/>
              <a:t>readelf</a:t>
            </a:r>
            <a:r>
              <a:rPr lang="en-US" dirty="0"/>
              <a:t> -h </a:t>
            </a:r>
            <a:r>
              <a:rPr lang="en-US" dirty="0" err="1"/>
              <a:t>hello.o</a:t>
            </a:r>
            <a:endParaRPr lang="en-US" dirty="0"/>
          </a:p>
          <a:p>
            <a:r>
              <a:rPr lang="en-US" dirty="0" err="1"/>
              <a:t>readelf</a:t>
            </a:r>
            <a:r>
              <a:rPr lang="en-US" dirty="0"/>
              <a:t> -l hello</a:t>
            </a:r>
          </a:p>
          <a:p>
            <a:r>
              <a:rPr lang="en-US" dirty="0" err="1"/>
              <a:t>readelf</a:t>
            </a:r>
            <a:r>
              <a:rPr lang="en-US" dirty="0"/>
              <a:t> -l </a:t>
            </a:r>
            <a:r>
              <a:rPr lang="en-US" dirty="0" err="1"/>
              <a:t>hello.o</a:t>
            </a:r>
            <a:endParaRPr lang="en-US" dirty="0"/>
          </a:p>
          <a:p>
            <a:r>
              <a:rPr lang="en-US" dirty="0" err="1"/>
              <a:t>readelf</a:t>
            </a:r>
            <a:r>
              <a:rPr lang="en-US" dirty="0"/>
              <a:t> -S hello</a:t>
            </a:r>
          </a:p>
          <a:p>
            <a:r>
              <a:rPr lang="en-US" dirty="0" err="1"/>
              <a:t>readelf</a:t>
            </a:r>
            <a:r>
              <a:rPr lang="en-US" dirty="0"/>
              <a:t> -S </a:t>
            </a:r>
            <a:r>
              <a:rPr lang="en-US" dirty="0" err="1"/>
              <a:t>hello.o</a:t>
            </a:r>
            <a:endParaRPr lang="en-US" dirty="0"/>
          </a:p>
          <a:p>
            <a:r>
              <a:rPr lang="en-US" dirty="0"/>
              <a:t>nm </a:t>
            </a:r>
            <a:r>
              <a:rPr lang="en-US" dirty="0" err="1"/>
              <a:t>hello.o</a:t>
            </a:r>
            <a:endParaRPr lang="en-US" dirty="0"/>
          </a:p>
          <a:p>
            <a:r>
              <a:rPr lang="en-US" dirty="0"/>
              <a:t>nm hello</a:t>
            </a:r>
          </a:p>
          <a:p>
            <a:endParaRPr lang="ko-KR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elf binary format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4433534" y="1268760"/>
            <a:ext cx="3920757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readelf</a:t>
            </a:r>
            <a:r>
              <a:rPr lang="en-US" altLang="ko-KR" dirty="0"/>
              <a:t> -r </a:t>
            </a:r>
            <a:r>
              <a:rPr lang="en-US" altLang="ko-KR" dirty="0" err="1"/>
              <a:t>hello.o</a:t>
            </a:r>
            <a:endParaRPr lang="en-US" altLang="ko-KR" dirty="0"/>
          </a:p>
          <a:p>
            <a:r>
              <a:rPr lang="en-US" altLang="ko-KR" dirty="0" err="1"/>
              <a:t>readelf</a:t>
            </a:r>
            <a:r>
              <a:rPr lang="en-US" altLang="ko-KR" dirty="0"/>
              <a:t> -s hello</a:t>
            </a:r>
          </a:p>
          <a:p>
            <a:r>
              <a:rPr lang="en-US" altLang="ko-KR" dirty="0" err="1"/>
              <a:t>readelf</a:t>
            </a:r>
            <a:r>
              <a:rPr lang="en-US" altLang="ko-KR" dirty="0"/>
              <a:t> -d hello</a:t>
            </a:r>
          </a:p>
          <a:p>
            <a:r>
              <a:rPr lang="en-US" altLang="ko-KR" dirty="0" err="1"/>
              <a:t>objdump</a:t>
            </a:r>
            <a:r>
              <a:rPr lang="en-US" altLang="ko-KR" dirty="0"/>
              <a:t> -d </a:t>
            </a:r>
            <a:r>
              <a:rPr lang="en-US" altLang="ko-KR" dirty="0" err="1"/>
              <a:t>hello.o</a:t>
            </a:r>
            <a:r>
              <a:rPr lang="en-US" altLang="ko-KR" dirty="0"/>
              <a:t> -M intel</a:t>
            </a:r>
          </a:p>
          <a:p>
            <a:r>
              <a:rPr lang="en-US" altLang="ko-KR" dirty="0" err="1"/>
              <a:t>objdump</a:t>
            </a:r>
            <a:r>
              <a:rPr lang="en-US" altLang="ko-KR" dirty="0"/>
              <a:t> -d hello -M intel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026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200" y="2756095"/>
            <a:ext cx="8219256" cy="3816424"/>
          </a:xfrm>
        </p:spPr>
        <p:txBody>
          <a:bodyPr/>
          <a:lstStyle/>
          <a:p>
            <a:r>
              <a:rPr lang="en-US" altLang="ko-KR" dirty="0"/>
              <a:t>The stack is a memory area at the end of the address space of a process</a:t>
            </a:r>
          </a:p>
          <a:p>
            <a:pPr lvl="1"/>
            <a:r>
              <a:rPr lang="en-US" altLang="ko-KR" dirty="0"/>
              <a:t>It grows from top to bottom when elements are pushed on to it</a:t>
            </a:r>
          </a:p>
          <a:p>
            <a:pPr lvl="1"/>
            <a:r>
              <a:rPr lang="en-US" altLang="ko-KR" dirty="0"/>
              <a:t>It is used to provide memory for the </a:t>
            </a:r>
            <a:r>
              <a:rPr lang="en-US" altLang="ko-KR" b="1" dirty="0"/>
              <a:t>local variables </a:t>
            </a:r>
            <a:r>
              <a:rPr lang="en-US" altLang="ko-KR" dirty="0"/>
              <a:t>of the function</a:t>
            </a:r>
          </a:p>
          <a:p>
            <a:pPr lvl="1"/>
            <a:r>
              <a:rPr lang="en-US" altLang="ko-KR" dirty="0"/>
              <a:t>It also supports </a:t>
            </a:r>
            <a:r>
              <a:rPr lang="en-US" altLang="ko-KR" b="1" dirty="0"/>
              <a:t>parameter-passing</a:t>
            </a:r>
            <a:r>
              <a:rPr lang="en-US" altLang="ko-KR" dirty="0"/>
              <a:t> when functions are invoked</a:t>
            </a:r>
          </a:p>
          <a:p>
            <a:pPr lvl="1"/>
            <a:r>
              <a:rPr lang="en-US" altLang="ko-KR" dirty="0"/>
              <a:t>If nested procedures are called, the stack grows from top to bottom and accepts new </a:t>
            </a:r>
            <a:r>
              <a:rPr lang="en-US" altLang="ko-KR" i="1" dirty="0">
                <a:solidFill>
                  <a:srgbClr val="3366FF"/>
                </a:solidFill>
              </a:rPr>
              <a:t>activation records </a:t>
            </a:r>
            <a:r>
              <a:rPr lang="en-US" altLang="ko-KR" dirty="0"/>
              <a:t>that hold all data needed for one procedure</a:t>
            </a:r>
          </a:p>
          <a:p>
            <a:pPr lvl="1"/>
            <a:r>
              <a:rPr lang="en-US" altLang="ko-KR" dirty="0"/>
              <a:t>The </a:t>
            </a:r>
            <a:r>
              <a:rPr lang="en-US" altLang="ko-KR" i="1" dirty="0"/>
              <a:t>activation record </a:t>
            </a:r>
            <a:r>
              <a:rPr lang="en-US" altLang="ko-KR" dirty="0"/>
              <a:t>of the procedure currently executing is delimited at the top by the </a:t>
            </a:r>
            <a:r>
              <a:rPr lang="en-US" altLang="ko-KR" i="1" dirty="0">
                <a:solidFill>
                  <a:srgbClr val="3366FF"/>
                </a:solidFill>
              </a:rPr>
              <a:t>frame pointer </a:t>
            </a:r>
            <a:r>
              <a:rPr lang="en-US" altLang="ko-KR" dirty="0"/>
              <a:t>and at the bottom by the </a:t>
            </a:r>
            <a:r>
              <a:rPr lang="en-US" altLang="ko-KR" i="1" dirty="0">
                <a:solidFill>
                  <a:srgbClr val="3366FF"/>
                </a:solidFill>
              </a:rPr>
              <a:t>stack pointer</a:t>
            </a:r>
            <a:endParaRPr lang="ko-KR" altLang="en-US" i="1" dirty="0">
              <a:solidFill>
                <a:srgbClr val="3366FF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Procedure call</a:t>
            </a:r>
            <a:endParaRPr lang="ko-KR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0"/>
            <a:ext cx="4710393" cy="268327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598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Two stack manipulation commands</a:t>
            </a:r>
          </a:p>
          <a:p>
            <a:pPr lvl="1"/>
            <a:r>
              <a:rPr lang="en-US" altLang="ko-KR" i="1" dirty="0">
                <a:solidFill>
                  <a:srgbClr val="3366FF"/>
                </a:solidFill>
              </a:rPr>
              <a:t>Push</a:t>
            </a:r>
            <a:r>
              <a:rPr lang="en-US" altLang="ko-KR" dirty="0">
                <a:solidFill>
                  <a:srgbClr val="3366FF"/>
                </a:solidFill>
              </a:rPr>
              <a:t> </a:t>
            </a:r>
            <a:r>
              <a:rPr lang="en-US" altLang="ko-KR" dirty="0"/>
              <a:t>places a value on the stack and decrements the stack pointer by the number of bytes in memory required by the value</a:t>
            </a:r>
          </a:p>
          <a:p>
            <a:pPr lvl="2"/>
            <a:r>
              <a:rPr lang="en-US" altLang="ko-KR" dirty="0"/>
              <a:t>The end of the stack is moved down to lower addresses</a:t>
            </a:r>
          </a:p>
          <a:p>
            <a:pPr lvl="1"/>
            <a:r>
              <a:rPr lang="en-US" altLang="ko-KR" i="1" dirty="0">
                <a:solidFill>
                  <a:srgbClr val="3366FF"/>
                </a:solidFill>
              </a:rPr>
              <a:t>Pop</a:t>
            </a:r>
            <a:r>
              <a:rPr lang="en-US" altLang="ko-KR" dirty="0">
                <a:solidFill>
                  <a:srgbClr val="3366FF"/>
                </a:solidFill>
              </a:rPr>
              <a:t> </a:t>
            </a:r>
            <a:r>
              <a:rPr lang="en-US" altLang="ko-KR" dirty="0"/>
              <a:t>removes a value from the stack and increments the value of the stack pointer accordingly</a:t>
            </a:r>
          </a:p>
          <a:p>
            <a:pPr lvl="2"/>
            <a:r>
              <a:rPr lang="en-US" altLang="ko-KR" dirty="0"/>
              <a:t>The end of the stack is moved up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Procedure call</a:t>
            </a:r>
            <a:endParaRPr lang="ko-KR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451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To invoke and exit functions, the following two commands are provided – they </a:t>
            </a:r>
            <a:r>
              <a:rPr lang="en-US" altLang="ko-KR" i="1" u="sng" dirty="0"/>
              <a:t>automatically manipulate the stack</a:t>
            </a:r>
          </a:p>
          <a:p>
            <a:pPr lvl="1"/>
            <a:r>
              <a:rPr lang="en-US" altLang="ko-KR" i="1" dirty="0">
                <a:solidFill>
                  <a:srgbClr val="3366FF"/>
                </a:solidFill>
              </a:rPr>
              <a:t>call</a:t>
            </a:r>
            <a:r>
              <a:rPr lang="en-US" altLang="ko-KR" dirty="0">
                <a:solidFill>
                  <a:srgbClr val="3366FF"/>
                </a:solidFill>
              </a:rPr>
              <a:t> </a:t>
            </a:r>
            <a:r>
              <a:rPr lang="en-US" altLang="ko-KR" dirty="0"/>
              <a:t>pushes the current value of the </a:t>
            </a:r>
            <a:r>
              <a:rPr lang="en-US" altLang="ko-KR" b="1" dirty="0"/>
              <a:t>instruction pointer </a:t>
            </a:r>
            <a:r>
              <a:rPr lang="en-US" altLang="ko-KR" dirty="0"/>
              <a:t>onto the stack and branches to the start address of the function to be called</a:t>
            </a:r>
          </a:p>
          <a:p>
            <a:pPr lvl="1"/>
            <a:r>
              <a:rPr lang="en-US" altLang="ko-KR" i="1" dirty="0">
                <a:solidFill>
                  <a:srgbClr val="3366FF"/>
                </a:solidFill>
              </a:rPr>
              <a:t>return</a:t>
            </a:r>
            <a:r>
              <a:rPr lang="en-US" altLang="ko-KR" dirty="0">
                <a:solidFill>
                  <a:srgbClr val="3366FF"/>
                </a:solidFill>
              </a:rPr>
              <a:t> </a:t>
            </a:r>
            <a:r>
              <a:rPr lang="en-US" altLang="ko-KR" dirty="0"/>
              <a:t>pops the bottom value from the stack and </a:t>
            </a:r>
            <a:r>
              <a:rPr lang="en-US" altLang="ko-KR" b="1" dirty="0"/>
              <a:t>branches to the specified address</a:t>
            </a:r>
          </a:p>
          <a:p>
            <a:pPr lvl="2"/>
            <a:r>
              <a:rPr lang="en-US" altLang="ko-KR" dirty="0"/>
              <a:t>Procedures must be implemented so that </a:t>
            </a:r>
            <a:r>
              <a:rPr lang="en-US" altLang="ko-KR" i="1" u="sng" dirty="0"/>
              <a:t>return</a:t>
            </a:r>
            <a:r>
              <a:rPr lang="en-US" altLang="ko-KR" dirty="0"/>
              <a:t> is the last command and the address placed on the stack by </a:t>
            </a:r>
            <a:r>
              <a:rPr lang="en-US" altLang="ko-KR" i="1" u="sng" dirty="0"/>
              <a:t>call</a:t>
            </a:r>
            <a:r>
              <a:rPr lang="en-US" altLang="ko-KR" dirty="0"/>
              <a:t> is at the bottom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Procedure call</a:t>
            </a:r>
            <a:endParaRPr lang="ko-KR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580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A procedure call therefore consists of the following two steps</a:t>
            </a:r>
          </a:p>
          <a:p>
            <a:pPr marL="634320" lvl="1" indent="-457200">
              <a:buFont typeface="+mj-lt"/>
              <a:buAutoNum type="arabicPeriod"/>
            </a:pPr>
            <a:r>
              <a:rPr lang="en-US" altLang="ko-KR" dirty="0"/>
              <a:t>Build </a:t>
            </a:r>
            <a:r>
              <a:rPr lang="en-US" altLang="ko-KR" b="1" dirty="0"/>
              <a:t>a parameter list </a:t>
            </a:r>
            <a:r>
              <a:rPr lang="en-US" altLang="ko-KR" dirty="0"/>
              <a:t>in the stack</a:t>
            </a:r>
          </a:p>
          <a:p>
            <a:pPr marL="994320" lvl="2" indent="-457200"/>
            <a:r>
              <a:rPr lang="en-US" altLang="ko-KR" dirty="0"/>
              <a:t>The first argument to be passed to the called function is placed last on the stack</a:t>
            </a:r>
          </a:p>
          <a:p>
            <a:pPr marL="994320" lvl="2" indent="-457200"/>
            <a:r>
              <a:rPr lang="en-US" altLang="ko-KR" dirty="0"/>
              <a:t>This makes it possible to pass a varying number of arguments that can be popped from the stack one after the other</a:t>
            </a:r>
          </a:p>
          <a:p>
            <a:pPr marL="634320" lvl="1" indent="-457200">
              <a:buFont typeface="+mj-lt"/>
              <a:buAutoNum type="arabicPeriod"/>
            </a:pPr>
            <a:r>
              <a:rPr lang="en-US" altLang="ko-KR" dirty="0"/>
              <a:t>Invoke </a:t>
            </a:r>
            <a:r>
              <a:rPr lang="en-US" altLang="ko-KR" i="1" dirty="0">
                <a:solidFill>
                  <a:srgbClr val="3366FF"/>
                </a:solidFill>
              </a:rPr>
              <a:t>call</a:t>
            </a:r>
            <a:r>
              <a:rPr lang="en-US" altLang="ko-KR" dirty="0"/>
              <a:t>, which causes the current value of the </a:t>
            </a:r>
            <a:r>
              <a:rPr lang="en-US" altLang="ko-KR" b="1" dirty="0"/>
              <a:t>instruction pointer </a:t>
            </a:r>
            <a:r>
              <a:rPr lang="en-US" altLang="ko-KR" dirty="0"/>
              <a:t>(pointing to the instruction that follows call) to be pushed onto the stack and delegates code flow to the invoked function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Procedure call</a:t>
            </a:r>
            <a:endParaRPr lang="ko-KR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010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procedure called is responsible for managing the </a:t>
            </a:r>
            <a:r>
              <a:rPr lang="en-US" altLang="ko-KR" b="1" dirty="0"/>
              <a:t>frame pointer</a:t>
            </a:r>
            <a:r>
              <a:rPr lang="en-US" altLang="ko-KR" dirty="0"/>
              <a:t> and performs the following steps</a:t>
            </a:r>
          </a:p>
          <a:p>
            <a:pPr marL="634320" lvl="1" indent="-457200">
              <a:buFont typeface="+mj-lt"/>
              <a:buAutoNum type="arabicPeriod"/>
            </a:pPr>
            <a:r>
              <a:rPr lang="en-US" altLang="ko-KR" dirty="0"/>
              <a:t>The </a:t>
            </a:r>
            <a:r>
              <a:rPr lang="en-US" altLang="ko-KR" b="1" dirty="0"/>
              <a:t>previous frame pointer </a:t>
            </a:r>
            <a:r>
              <a:rPr lang="en-US" altLang="ko-KR" dirty="0"/>
              <a:t>is pushed onto the stack, thus moving the stack pointer down</a:t>
            </a:r>
          </a:p>
          <a:p>
            <a:pPr marL="634320" lvl="1" indent="-457200">
              <a:buFont typeface="+mj-lt"/>
              <a:buAutoNum type="arabicPeriod"/>
            </a:pPr>
            <a:r>
              <a:rPr lang="en-US" altLang="ko-KR" dirty="0"/>
              <a:t>The frame pointer is assigned the current value of the stack pointer and now marks the start of the stack area for the function to be executed</a:t>
            </a:r>
          </a:p>
          <a:p>
            <a:pPr marL="634320" lvl="1" indent="-457200">
              <a:buFont typeface="+mj-lt"/>
              <a:buAutoNum type="arabicPeriod"/>
            </a:pPr>
            <a:r>
              <a:rPr lang="en-US" altLang="ko-KR" dirty="0"/>
              <a:t>The code of the function is executed</a:t>
            </a:r>
          </a:p>
          <a:p>
            <a:pPr marL="634320" lvl="1" indent="-457200">
              <a:buFont typeface="+mj-lt"/>
              <a:buAutoNum type="arabicPeriod"/>
            </a:pPr>
            <a:r>
              <a:rPr lang="en-US" altLang="ko-KR" dirty="0"/>
              <a:t>When the function terminates, the </a:t>
            </a:r>
            <a:r>
              <a:rPr lang="en-US" altLang="ko-KR" b="1" dirty="0"/>
              <a:t>stored frame pointer </a:t>
            </a:r>
            <a:r>
              <a:rPr lang="en-US" altLang="ko-KR" dirty="0"/>
              <a:t>is at the bottom of the stack</a:t>
            </a:r>
          </a:p>
          <a:p>
            <a:pPr marL="994320" lvl="2" indent="-457200"/>
            <a:r>
              <a:rPr lang="en-US" altLang="ko-KR" dirty="0"/>
              <a:t>Its value is popped from the stack and saved in the frame pointer that now again points to the start of the stack area of the previous function </a:t>
            </a:r>
          </a:p>
          <a:p>
            <a:pPr marL="994320" lvl="2" indent="-457200"/>
            <a:r>
              <a:rPr lang="en-US" altLang="ko-KR" dirty="0"/>
              <a:t>The </a:t>
            </a:r>
            <a:r>
              <a:rPr lang="en-US" altLang="ko-KR" b="1" dirty="0"/>
              <a:t>return address </a:t>
            </a:r>
            <a:r>
              <a:rPr lang="en-US" altLang="ko-KR" dirty="0"/>
              <a:t>saved when the function was called is now located at the bottom end of the stack</a:t>
            </a:r>
          </a:p>
          <a:p>
            <a:pPr marL="634320" lvl="1" indent="-457200">
              <a:buFont typeface="+mj-lt"/>
              <a:buAutoNum type="arabicPeriod"/>
            </a:pPr>
            <a:r>
              <a:rPr lang="en-US" altLang="ko-KR" dirty="0"/>
              <a:t>Invoking </a:t>
            </a:r>
            <a:r>
              <a:rPr lang="en-US" altLang="ko-KR" i="1" dirty="0">
                <a:solidFill>
                  <a:srgbClr val="3366FF"/>
                </a:solidFill>
              </a:rPr>
              <a:t>return</a:t>
            </a:r>
            <a:r>
              <a:rPr lang="en-US" altLang="ko-KR" dirty="0"/>
              <a:t> causes the </a:t>
            </a:r>
            <a:r>
              <a:rPr lang="en-US" altLang="ko-KR" b="1" dirty="0"/>
              <a:t>return address </a:t>
            </a:r>
            <a:r>
              <a:rPr lang="en-US" altLang="ko-KR" dirty="0"/>
              <a:t>to be popped from the stack</a:t>
            </a:r>
          </a:p>
          <a:p>
            <a:pPr marL="994320" lvl="2" indent="-457200"/>
            <a:r>
              <a:rPr lang="en-US" altLang="ko-KR" dirty="0"/>
              <a:t>The processor branches to the return address, thus returning the code flow to the calling function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Procedure call</a:t>
            </a:r>
            <a:endParaRPr lang="ko-KR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639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Procedure call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1839652" y="1700808"/>
            <a:ext cx="54543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add (int a, int b) {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a+b;</a:t>
            </a:r>
          </a:p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a,b;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3;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= 4;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ret = add(a,b);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printf(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Result: %u\n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ret);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exit(0);</a:t>
            </a:r>
          </a:p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06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Loading: From Program To Process</a:t>
            </a:r>
            <a:endParaRPr lang="ko-KR" alt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79912" y="1247274"/>
            <a:ext cx="2520280" cy="24267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04320" y="1399674"/>
            <a:ext cx="1440160" cy="1935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04320" y="1399674"/>
            <a:ext cx="1440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static data</a:t>
            </a: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04320" y="299695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4320" y="333550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</a:t>
            </a:r>
            <a:endParaRPr lang="ko-KR" altLang="en-US" sz="1600" i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19972" y="90872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연결선 11"/>
          <p:cNvCxnSpPr>
            <a:stCxn id="6" idx="2"/>
          </p:cNvCxnSpPr>
          <p:nvPr/>
        </p:nvCxnSpPr>
        <p:spPr>
          <a:xfrm>
            <a:off x="5040052" y="3674060"/>
            <a:ext cx="0" cy="20150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206981" y="3875566"/>
            <a:ext cx="5093211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779912" y="3875566"/>
            <a:ext cx="0" cy="20150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자기 디스크 15"/>
          <p:cNvSpPr/>
          <p:nvPr/>
        </p:nvSpPr>
        <p:spPr>
          <a:xfrm>
            <a:off x="2699792" y="4077072"/>
            <a:ext cx="2168624" cy="1872208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17490" y="4781473"/>
            <a:ext cx="1440160" cy="738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17490" y="4781473"/>
            <a:ext cx="1440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static data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17490" y="551723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  <a:endParaRPr lang="ko-KR" altLang="en-US" sz="1400" i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64024" y="594928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Disk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" name="꺾인 연결선 23"/>
          <p:cNvCxnSpPr>
            <a:stCxn id="18" idx="3"/>
            <a:endCxn id="7" idx="3"/>
          </p:cNvCxnSpPr>
          <p:nvPr/>
        </p:nvCxnSpPr>
        <p:spPr>
          <a:xfrm flipV="1">
            <a:off x="4457650" y="2367590"/>
            <a:ext cx="986830" cy="2783215"/>
          </a:xfrm>
          <a:prstGeom prst="bentConnector3">
            <a:avLst>
              <a:gd name="adj1" fmla="val 137643"/>
            </a:avLst>
          </a:prstGeom>
          <a:ln w="127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206981" y="1247274"/>
            <a:ext cx="176148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2087724" y="3658444"/>
            <a:ext cx="0" cy="20150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868144" y="4481825"/>
            <a:ext cx="2376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Loading:</a:t>
            </a:r>
          </a:p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Takes on-disk program</a:t>
            </a:r>
          </a:p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and reads it into the address space of process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03648" y="90872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5846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Procedure call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5335296" y="28800"/>
            <a:ext cx="3528392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&lt;main&gt;: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1: push ebp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2: mov ebp,esp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3: sub esp,0x18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4: mov eax,0x0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5: mov DWORD PTR [ebp-4],0x3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6: mov DWORD PTR [ebp-8],0x4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7: mov eax,DWORD PTR [ebp-8]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8: mov DWORD PTR [esp+4],eax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9: mov eax,DWORD PTR [ebp-4]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10: mov DWORD PTR [esp],eax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11: call &lt;add&gt;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12: mov DWORD PTR [ebp-12],eax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13: mov eax,DWORD PTR [ebp-12]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14: mov DWORD PTR [esp+4],eax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15: mov DWORD PTR [esp],0x0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16: call &lt;printf&gt;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17: mov DWORD PTR [esp],0x0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18: call &lt;exit&gt;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&lt;add&gt;: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19: push ebp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20: mov ebp,esp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21: mov eax,DWORD PTR [ebp+12]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22: add eax,DWORD PTR [ebp+8]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23: pop ebp</a:t>
            </a:r>
          </a:p>
          <a:p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24: ret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28" y="1299017"/>
            <a:ext cx="4262034" cy="2115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861048"/>
            <a:ext cx="3384376" cy="1670293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627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7200" y="1268760"/>
            <a:ext cx="4630723" cy="5112568"/>
          </a:xfrm>
        </p:spPr>
        <p:txBody>
          <a:bodyPr/>
          <a:lstStyle/>
          <a:p>
            <a:pPr lvl="0"/>
            <a:r>
              <a:rPr lang="en-US" b="1" dirty="0"/>
              <a:t>-</a:t>
            </a:r>
            <a:r>
              <a:rPr lang="en-US" b="1" dirty="0" err="1"/>
              <a:t>fno</a:t>
            </a:r>
            <a:r>
              <a:rPr lang="en-US" b="1" dirty="0"/>
              <a:t>-stack-protector</a:t>
            </a:r>
            <a:endParaRPr lang="en-US" dirty="0"/>
          </a:p>
          <a:p>
            <a:pPr lvl="1"/>
            <a:r>
              <a:rPr lang="en-US" dirty="0"/>
              <a:t>No protection code is included for stack smashing attacks.</a:t>
            </a:r>
          </a:p>
          <a:p>
            <a:pPr lvl="0"/>
            <a:r>
              <a:rPr lang="en-US" b="1" dirty="0"/>
              <a:t>-</a:t>
            </a:r>
            <a:r>
              <a:rPr lang="en-US" b="1" dirty="0" err="1"/>
              <a:t>fstack</a:t>
            </a:r>
            <a:r>
              <a:rPr lang="en-US" b="1" dirty="0"/>
              <a:t>-protector</a:t>
            </a:r>
          </a:p>
          <a:p>
            <a:pPr lvl="1"/>
            <a:r>
              <a:rPr lang="en-US" dirty="0"/>
              <a:t>Emit extra code to check for buffer overflows, such as stack smashing attacks. </a:t>
            </a:r>
          </a:p>
          <a:p>
            <a:pPr lvl="1"/>
            <a:r>
              <a:rPr lang="en-US" dirty="0"/>
              <a:t>This is done by adding a guard variable to functions with vulnerable objects. </a:t>
            </a:r>
          </a:p>
          <a:p>
            <a:pPr lvl="1"/>
            <a:r>
              <a:rPr lang="en-US" dirty="0"/>
              <a:t>This includes functions that call </a:t>
            </a:r>
            <a:r>
              <a:rPr lang="en-US" dirty="0" err="1"/>
              <a:t>alloca</a:t>
            </a:r>
            <a:r>
              <a:rPr lang="en-US" dirty="0"/>
              <a:t>(), and functions with buffers larger than 8 bytes.</a:t>
            </a:r>
          </a:p>
          <a:p>
            <a:pPr lvl="0"/>
            <a:r>
              <a:rPr lang="en-US" b="1" dirty="0"/>
              <a:t>-</a:t>
            </a:r>
            <a:r>
              <a:rPr lang="en-US" b="1" dirty="0" err="1"/>
              <a:t>fstack</a:t>
            </a:r>
            <a:r>
              <a:rPr lang="en-US" b="1" dirty="0"/>
              <a:t>-protector-all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Like -</a:t>
            </a:r>
            <a:r>
              <a:rPr lang="en-US" dirty="0" err="1"/>
              <a:t>fstack</a:t>
            </a:r>
            <a:r>
              <a:rPr lang="en-US" dirty="0"/>
              <a:t>-protector except that all functions are protected.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overflow protection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176007" y="1220590"/>
            <a:ext cx="3653405" cy="5016951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#include &lt;</a:t>
            </a:r>
            <a:r>
              <a:rPr lang="en-US" sz="1400" kern="1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stdio.h</a:t>
            </a: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endParaRPr lang="en-US" sz="1400" kern="1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int</a:t>
            </a: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sz="1400" kern="1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test_function</a:t>
            </a: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sz="1400" kern="1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int</a:t>
            </a: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a, </a:t>
            </a:r>
            <a:r>
              <a:rPr lang="en-US" sz="1400" kern="1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int</a:t>
            </a: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b, </a:t>
            </a:r>
            <a:r>
              <a:rPr lang="en-US" sz="1400" kern="1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int</a:t>
            </a: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c, </a:t>
            </a:r>
            <a:r>
              <a:rPr lang="en-US" sz="1400" kern="1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int</a:t>
            </a: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d) {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sz="1400" kern="1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int</a:t>
            </a: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flag;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char buffer[10];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flag = a + b + c + d;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buffer[0] = 'A';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buffer[1] = 'B';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buffer[2] = 'C';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buffer[3] = 'D';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buffer[4] = 'E';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buffer[5] = 'F';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buffer[6] = 'G';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buffer[7] = 'H';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buffer[8] = 'I';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buffer[9] = 'J';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return flag;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}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endParaRPr lang="en-US" sz="1400" kern="1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int</a:t>
            </a: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main() {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sz="1400" kern="1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int</a:t>
            </a: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ret;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</a:t>
            </a:r>
            <a:r>
              <a:rPr lang="en-US" sz="1400" kern="1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int</a:t>
            </a: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a, b;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a = 5;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b = 6;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ret = </a:t>
            </a:r>
            <a:r>
              <a:rPr lang="en-US" sz="1400" kern="1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test_function</a:t>
            </a: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(1, 2, 3, 4);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ret = ret + a + b;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       return ret;</a:t>
            </a:r>
          </a:p>
          <a:p>
            <a:pPr algn="just">
              <a:lnSpc>
                <a:spcPts val="400"/>
              </a:lnSpc>
              <a:spcAft>
                <a:spcPts val="1000"/>
              </a:spcAft>
            </a:pPr>
            <a:r>
              <a:rPr lang="en-US" sz="1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79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00600" y="533400"/>
          <a:ext cx="2362200" cy="4267200"/>
        </p:xfrm>
        <a:graphic>
          <a:graphicData uri="http://schemas.openxmlformats.org/drawingml/2006/table">
            <a:tbl>
              <a:tblPr firstRow="1" bandRow="1"/>
              <a:tblGrid>
                <a:gridCol w="118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0x00000000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0x7fffffffe650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0x00000000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0x00000006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0x00000005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0x00007fff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0x7fffffffe640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0xffffe730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0x00000000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0x00400542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0x00007fff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0x7fffffffe630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0xffffe650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0x0000000a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0x00404a49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0x48474645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0x44434241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0x00000001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0x00000002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0x00000003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0x00000004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72438" y="381000"/>
            <a:ext cx="141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High Address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72438" y="4495800"/>
            <a:ext cx="1370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Low Address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19800" y="164068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67600" y="1077283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>
            <a:off x="7806186" y="1446615"/>
            <a:ext cx="1" cy="13727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621419" y="621268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rbp</a:t>
            </a:r>
            <a:endParaRPr lang="ko-KR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21419" y="1535668"/>
            <a:ext cx="472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rsp</a:t>
            </a:r>
            <a:endParaRPr lang="ko-KR" alt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267200" y="871251"/>
            <a:ext cx="6857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67200" y="1720468"/>
            <a:ext cx="6857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76600" y="1806766"/>
            <a:ext cx="5257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76600" y="2307766"/>
            <a:ext cx="906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rbp</a:t>
            </a:r>
            <a:r>
              <a:rPr lang="en-US" altLang="ko-KR" dirty="0"/>
              <a:t>, </a:t>
            </a:r>
            <a:r>
              <a:rPr lang="en-US" altLang="ko-KR" dirty="0" err="1"/>
              <a:t>rsp</a:t>
            </a:r>
            <a:endParaRPr lang="ko-KR" alt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267200" y="2557749"/>
            <a:ext cx="6857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3046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00600" y="533400"/>
          <a:ext cx="2362200" cy="5760720"/>
        </p:xfrm>
        <a:graphic>
          <a:graphicData uri="http://schemas.openxmlformats.org/drawingml/2006/table">
            <a:tbl>
              <a:tblPr firstRow="1" bandRow="1"/>
              <a:tblGrid>
                <a:gridCol w="118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0x00000000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0x7fffffffe650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0x00000000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0x00000000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0x00000005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0x00000006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0x7fffffffe640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0xffffe730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0x00000000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0x004005e9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0x00007fff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0x7fffffffe630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0xffffe650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0xff1da3e9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0x69414000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0x00007fff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0x7fffffffe620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0xf7a69aa8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0x00000000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0x00404a49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0x48474645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0x7fffffffe610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0x44434241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0x0000000a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0x0040042b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0x00000000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0x7fffffffe600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0x00000000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0x00000001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0x00000002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0x00000003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0x7fffffffe5f0</a:t>
                      </a:r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0x00000004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72438" y="381000"/>
            <a:ext cx="141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High Address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72438" y="6107668"/>
            <a:ext cx="1370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Low Address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19800" y="164068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Memory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09627" y="1077283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>
            <a:off x="8348213" y="1446615"/>
            <a:ext cx="1" cy="13727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621419" y="643302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rbp</a:t>
            </a:r>
            <a:endParaRPr lang="ko-KR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21419" y="1502617"/>
            <a:ext cx="472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rsp</a:t>
            </a:r>
            <a:endParaRPr lang="ko-KR" alt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267200" y="871251"/>
            <a:ext cx="6857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67200" y="1720468"/>
            <a:ext cx="6857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24200" y="180676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267200" y="2557749"/>
            <a:ext cx="6857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621419" y="2341736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rbp</a:t>
            </a:r>
            <a:endParaRPr lang="ko-KR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3621419" y="5762072"/>
            <a:ext cx="472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rsp</a:t>
            </a:r>
            <a:endParaRPr lang="ko-KR" alt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267200" y="5979923"/>
            <a:ext cx="6857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891824" y="2677100"/>
            <a:ext cx="2286000" cy="4039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rgbClr val="FF0000"/>
                </a:solidFill>
              </a:rPr>
              <a:t>canary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91824" y="3733800"/>
            <a:ext cx="22860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rgbClr val="FF0000"/>
                </a:solidFill>
              </a:rPr>
              <a:t>Variables</a:t>
            </a:r>
          </a:p>
          <a:p>
            <a:pPr algn="r"/>
            <a:r>
              <a:rPr lang="en-US" altLang="ko-KR" dirty="0">
                <a:solidFill>
                  <a:srgbClr val="FF0000"/>
                </a:solidFill>
              </a:rPr>
              <a:t>are</a:t>
            </a:r>
          </a:p>
          <a:p>
            <a:pPr algn="r"/>
            <a:r>
              <a:rPr lang="en-US" altLang="ko-KR" dirty="0">
                <a:solidFill>
                  <a:srgbClr val="FF0000"/>
                </a:solidFill>
              </a:rPr>
              <a:t>rearranged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73674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Software Privilege Levels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7863" y="1265464"/>
            <a:ext cx="4054879" cy="4906736"/>
          </a:xfrm>
        </p:spPr>
        <p:txBody>
          <a:bodyPr>
            <a:normAutofit/>
          </a:bodyPr>
          <a:lstStyle/>
          <a:p>
            <a:r>
              <a:rPr lang="en-US" b="1" dirty="0"/>
              <a:t>Level 0 </a:t>
            </a:r>
            <a:r>
              <a:rPr lang="en-US" dirty="0"/>
              <a:t>- highest privilege level</a:t>
            </a:r>
          </a:p>
          <a:p>
            <a:pPr lvl="1"/>
            <a:r>
              <a:rPr lang="en-US" dirty="0"/>
              <a:t>For OS kernel</a:t>
            </a:r>
          </a:p>
          <a:p>
            <a:r>
              <a:rPr lang="en-US" b="1" dirty="0"/>
              <a:t>Level 1 </a:t>
            </a:r>
            <a:r>
              <a:rPr lang="en-US" dirty="0"/>
              <a:t>- second highest privilege level</a:t>
            </a:r>
          </a:p>
          <a:p>
            <a:pPr lvl="1"/>
            <a:r>
              <a:rPr lang="en-US" dirty="0"/>
              <a:t>For OS Services and high-privileged device drivers</a:t>
            </a:r>
          </a:p>
          <a:p>
            <a:pPr lvl="1"/>
            <a:r>
              <a:rPr lang="en-US" dirty="0"/>
              <a:t>Could be used for debuggers</a:t>
            </a:r>
          </a:p>
          <a:p>
            <a:r>
              <a:rPr lang="en-US" b="1" dirty="0"/>
              <a:t>Level 2 </a:t>
            </a:r>
            <a:r>
              <a:rPr lang="en-US" dirty="0"/>
              <a:t>- third highest privilege level</a:t>
            </a:r>
          </a:p>
          <a:p>
            <a:pPr lvl="1"/>
            <a:r>
              <a:rPr lang="en-US" dirty="0"/>
              <a:t>For lower-privileged device driver</a:t>
            </a:r>
          </a:p>
          <a:p>
            <a:r>
              <a:rPr lang="en-US" b="1" dirty="0"/>
              <a:t>Level 3 </a:t>
            </a:r>
            <a:r>
              <a:rPr lang="en-US" dirty="0"/>
              <a:t>- lowest privilege level</a:t>
            </a:r>
          </a:p>
          <a:p>
            <a:pPr lvl="1"/>
            <a:r>
              <a:rPr lang="en-US" dirty="0"/>
              <a:t>For application programs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Dept. of Game &amp; Multimedia Engineering</a:t>
            </a:r>
            <a:endParaRPr lang="en-US" dirty="0">
              <a:latin typeface="+mn-lt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44617" y="1340486"/>
            <a:ext cx="3921492" cy="1215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The concept of assigning </a:t>
            </a:r>
          </a:p>
          <a:p>
            <a:pPr>
              <a:lnSpc>
                <a:spcPts val="2160"/>
              </a:lnSpc>
            </a:pPr>
            <a:r>
              <a:rPr lang="en-US" dirty="0"/>
              <a:t>privilege levels to code and data </a:t>
            </a:r>
          </a:p>
          <a:p>
            <a:pPr>
              <a:lnSpc>
                <a:spcPts val="2160"/>
              </a:lnSpc>
            </a:pPr>
            <a:r>
              <a:rPr lang="en-US" dirty="0"/>
              <a:t>structures </a:t>
            </a:r>
            <a:r>
              <a:rPr lang="en-US" spc="-39" dirty="0"/>
              <a:t>w</a:t>
            </a:r>
            <a:r>
              <a:rPr lang="en-US" dirty="0"/>
              <a:t>as introduced in </a:t>
            </a:r>
          </a:p>
          <a:p>
            <a:pPr>
              <a:lnSpc>
                <a:spcPts val="2160"/>
              </a:lnSpc>
            </a:pPr>
            <a:r>
              <a:rPr lang="en-US" b="1" dirty="0"/>
              <a:t>Protected Mode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07441" y="5803480"/>
            <a:ext cx="75291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Modern</a:t>
            </a:r>
            <a:r>
              <a:rPr lang="en-US" spc="-4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Operating</a:t>
            </a:r>
            <a:r>
              <a:rPr lang="en-US" spc="-29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Systems</a:t>
            </a:r>
            <a:r>
              <a:rPr lang="en-US" spc="-29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typically use</a:t>
            </a:r>
            <a:r>
              <a:rPr lang="en-US" spc="-17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privilege levels 0</a:t>
            </a:r>
            <a:r>
              <a:rPr lang="en-US" spc="-17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spc="-17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3 onl</a:t>
            </a:r>
            <a:r>
              <a:rPr lang="en-US" spc="-149" dirty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Freeform 18007"/>
          <p:cNvSpPr/>
          <p:nvPr/>
        </p:nvSpPr>
        <p:spPr>
          <a:xfrm>
            <a:off x="1191767" y="3503677"/>
            <a:ext cx="2287523" cy="1411224"/>
          </a:xfrm>
          <a:custGeom>
            <a:avLst/>
            <a:gdLst/>
            <a:ahLst/>
            <a:cxnLst/>
            <a:rect l="0" t="0" r="0" b="0"/>
            <a:pathLst>
              <a:path w="2287523" h="1411224">
                <a:moveTo>
                  <a:pt x="0" y="705612"/>
                </a:moveTo>
                <a:cubicBezTo>
                  <a:pt x="0" y="315913"/>
                  <a:pt x="512076" y="0"/>
                  <a:pt x="1143761" y="0"/>
                </a:cubicBezTo>
                <a:cubicBezTo>
                  <a:pt x="1775447" y="0"/>
                  <a:pt x="2287523" y="315913"/>
                  <a:pt x="2287523" y="705612"/>
                </a:cubicBezTo>
                <a:cubicBezTo>
                  <a:pt x="2287523" y="1095311"/>
                  <a:pt x="1775447" y="1411224"/>
                  <a:pt x="1143761" y="1411224"/>
                </a:cubicBezTo>
                <a:cubicBezTo>
                  <a:pt x="512076" y="1411224"/>
                  <a:pt x="0" y="1095311"/>
                  <a:pt x="0" y="705612"/>
                </a:cubicBezTo>
              </a:path>
            </a:pathLst>
          </a:custGeom>
          <a:solidFill>
            <a:srgbClr val="92D050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Freeform 18008"/>
          <p:cNvSpPr/>
          <p:nvPr/>
        </p:nvSpPr>
        <p:spPr>
          <a:xfrm>
            <a:off x="1191767" y="3503677"/>
            <a:ext cx="2287523" cy="1411224"/>
          </a:xfrm>
          <a:custGeom>
            <a:avLst/>
            <a:gdLst/>
            <a:ahLst/>
            <a:cxnLst/>
            <a:rect l="0" t="0" r="0" b="0"/>
            <a:pathLst>
              <a:path w="2287523" h="1411224">
                <a:moveTo>
                  <a:pt x="0" y="705612"/>
                </a:moveTo>
                <a:cubicBezTo>
                  <a:pt x="0" y="315913"/>
                  <a:pt x="512076" y="0"/>
                  <a:pt x="1143761" y="0"/>
                </a:cubicBezTo>
                <a:cubicBezTo>
                  <a:pt x="1775447" y="0"/>
                  <a:pt x="2287523" y="315913"/>
                  <a:pt x="2287523" y="705612"/>
                </a:cubicBezTo>
                <a:cubicBezTo>
                  <a:pt x="2287523" y="1095311"/>
                  <a:pt x="1775447" y="1411224"/>
                  <a:pt x="1143761" y="1411224"/>
                </a:cubicBezTo>
                <a:cubicBezTo>
                  <a:pt x="512076" y="1411224"/>
                  <a:pt x="0" y="1095311"/>
                  <a:pt x="0" y="705612"/>
                </a:cubicBezTo>
                <a:close/>
              </a:path>
            </a:pathLst>
          </a:custGeom>
          <a:noFill/>
          <a:ln w="9144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" name="Freeform 18009"/>
          <p:cNvSpPr/>
          <p:nvPr/>
        </p:nvSpPr>
        <p:spPr>
          <a:xfrm>
            <a:off x="1734311" y="3835909"/>
            <a:ext cx="1203960" cy="748282"/>
          </a:xfrm>
          <a:custGeom>
            <a:avLst/>
            <a:gdLst/>
            <a:ahLst/>
            <a:cxnLst/>
            <a:rect l="0" t="0" r="0" b="0"/>
            <a:pathLst>
              <a:path w="1203960" h="748282">
                <a:moveTo>
                  <a:pt x="0" y="374141"/>
                </a:moveTo>
                <a:cubicBezTo>
                  <a:pt x="0" y="167512"/>
                  <a:pt x="269519" y="0"/>
                  <a:pt x="601980" y="0"/>
                </a:cubicBezTo>
                <a:cubicBezTo>
                  <a:pt x="934440" y="0"/>
                  <a:pt x="1203960" y="167512"/>
                  <a:pt x="1203960" y="374141"/>
                </a:cubicBezTo>
                <a:cubicBezTo>
                  <a:pt x="1203960" y="580770"/>
                  <a:pt x="934440" y="748282"/>
                  <a:pt x="601980" y="748282"/>
                </a:cubicBezTo>
                <a:cubicBezTo>
                  <a:pt x="269519" y="748282"/>
                  <a:pt x="0" y="580770"/>
                  <a:pt x="0" y="374141"/>
                </a:cubicBezTo>
              </a:path>
            </a:pathLst>
          </a:custGeom>
          <a:solidFill>
            <a:srgbClr val="EEFB71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Freeform 18010"/>
          <p:cNvSpPr/>
          <p:nvPr/>
        </p:nvSpPr>
        <p:spPr>
          <a:xfrm>
            <a:off x="1734311" y="3835909"/>
            <a:ext cx="1203960" cy="748282"/>
          </a:xfrm>
          <a:custGeom>
            <a:avLst/>
            <a:gdLst/>
            <a:ahLst/>
            <a:cxnLst/>
            <a:rect l="0" t="0" r="0" b="0"/>
            <a:pathLst>
              <a:path w="1203960" h="748282">
                <a:moveTo>
                  <a:pt x="0" y="374141"/>
                </a:moveTo>
                <a:cubicBezTo>
                  <a:pt x="0" y="167512"/>
                  <a:pt x="269519" y="0"/>
                  <a:pt x="601980" y="0"/>
                </a:cubicBezTo>
                <a:cubicBezTo>
                  <a:pt x="934440" y="0"/>
                  <a:pt x="1203960" y="167512"/>
                  <a:pt x="1203960" y="374141"/>
                </a:cubicBezTo>
                <a:cubicBezTo>
                  <a:pt x="1203960" y="580770"/>
                  <a:pt x="934440" y="748282"/>
                  <a:pt x="601980" y="748282"/>
                </a:cubicBezTo>
                <a:cubicBezTo>
                  <a:pt x="269519" y="748282"/>
                  <a:pt x="0" y="580770"/>
                  <a:pt x="0" y="374141"/>
                </a:cubicBezTo>
                <a:close/>
              </a:path>
            </a:pathLst>
          </a:custGeom>
          <a:noFill/>
          <a:ln w="9144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" name="Picture 1801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8612" y="3846068"/>
            <a:ext cx="3500120" cy="1371091"/>
          </a:xfrm>
          <a:prstGeom prst="rect">
            <a:avLst/>
          </a:prstGeom>
          <a:noFill/>
        </p:spPr>
      </p:pic>
      <p:sp>
        <p:nvSpPr>
          <p:cNvPr id="74" name="Freeform 18015"/>
          <p:cNvSpPr/>
          <p:nvPr/>
        </p:nvSpPr>
        <p:spPr>
          <a:xfrm>
            <a:off x="654558" y="4188716"/>
            <a:ext cx="3348228" cy="914400"/>
          </a:xfrm>
          <a:custGeom>
            <a:avLst/>
            <a:gdLst/>
            <a:ahLst/>
            <a:cxnLst/>
            <a:rect l="0" t="0" r="0" b="0"/>
            <a:pathLst>
              <a:path w="3348228" h="914400">
                <a:moveTo>
                  <a:pt x="0" y="0"/>
                </a:moveTo>
                <a:cubicBezTo>
                  <a:pt x="0" y="168338"/>
                  <a:pt x="749528" y="304800"/>
                  <a:pt x="1674114" y="304800"/>
                </a:cubicBezTo>
                <a:cubicBezTo>
                  <a:pt x="2598699" y="304800"/>
                  <a:pt x="3348228" y="168338"/>
                  <a:pt x="3348228" y="0"/>
                </a:cubicBezTo>
                <a:lnTo>
                  <a:pt x="3348228" y="609600"/>
                </a:lnTo>
                <a:cubicBezTo>
                  <a:pt x="3348228" y="777938"/>
                  <a:pt x="2598699" y="914400"/>
                  <a:pt x="1674114" y="914400"/>
                </a:cubicBezTo>
                <a:cubicBezTo>
                  <a:pt x="749528" y="914400"/>
                  <a:pt x="0" y="777938"/>
                  <a:pt x="0" y="609600"/>
                </a:cubicBezTo>
                <a:close/>
              </a:path>
            </a:pathLst>
          </a:custGeom>
          <a:solidFill>
            <a:srgbClr val="FFC000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Freeform 18016"/>
          <p:cNvSpPr/>
          <p:nvPr/>
        </p:nvSpPr>
        <p:spPr>
          <a:xfrm>
            <a:off x="654558" y="3883916"/>
            <a:ext cx="3348228" cy="609600"/>
          </a:xfrm>
          <a:custGeom>
            <a:avLst/>
            <a:gdLst/>
            <a:ahLst/>
            <a:cxnLst/>
            <a:rect l="0" t="0" r="0" b="0"/>
            <a:pathLst>
              <a:path w="3348228" h="609600">
                <a:moveTo>
                  <a:pt x="0" y="304800"/>
                </a:moveTo>
                <a:cubicBezTo>
                  <a:pt x="0" y="136462"/>
                  <a:pt x="749528" y="0"/>
                  <a:pt x="1674114" y="0"/>
                </a:cubicBezTo>
                <a:cubicBezTo>
                  <a:pt x="2598699" y="0"/>
                  <a:pt x="3348228" y="136462"/>
                  <a:pt x="3348228" y="304800"/>
                </a:cubicBezTo>
                <a:cubicBezTo>
                  <a:pt x="3348228" y="473138"/>
                  <a:pt x="2598699" y="609600"/>
                  <a:pt x="1674114" y="609600"/>
                </a:cubicBezTo>
                <a:cubicBezTo>
                  <a:pt x="749528" y="609600"/>
                  <a:pt x="0" y="473138"/>
                  <a:pt x="0" y="304800"/>
                </a:cubicBezTo>
              </a:path>
            </a:pathLst>
          </a:custGeom>
          <a:solidFill>
            <a:srgbClr val="FFD966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Freeform 18017"/>
          <p:cNvSpPr/>
          <p:nvPr/>
        </p:nvSpPr>
        <p:spPr>
          <a:xfrm>
            <a:off x="654557" y="3883916"/>
            <a:ext cx="3348228" cy="1219200"/>
          </a:xfrm>
          <a:custGeom>
            <a:avLst/>
            <a:gdLst/>
            <a:ahLst/>
            <a:cxnLst/>
            <a:rect l="0" t="0" r="0" b="0"/>
            <a:pathLst>
              <a:path w="3348228" h="1219200">
                <a:moveTo>
                  <a:pt x="3348228" y="304800"/>
                </a:moveTo>
                <a:cubicBezTo>
                  <a:pt x="3348228" y="473138"/>
                  <a:pt x="2598700" y="609600"/>
                  <a:pt x="1674114" y="609600"/>
                </a:cubicBezTo>
                <a:cubicBezTo>
                  <a:pt x="749529" y="609600"/>
                  <a:pt x="0" y="473138"/>
                  <a:pt x="0" y="304800"/>
                </a:cubicBezTo>
                <a:cubicBezTo>
                  <a:pt x="0" y="136462"/>
                  <a:pt x="749529" y="0"/>
                  <a:pt x="1674114" y="0"/>
                </a:cubicBezTo>
                <a:cubicBezTo>
                  <a:pt x="2598700" y="0"/>
                  <a:pt x="3348228" y="136462"/>
                  <a:pt x="3348228" y="304800"/>
                </a:cubicBezTo>
                <a:close/>
                <a:moveTo>
                  <a:pt x="3348228" y="304800"/>
                </a:moveTo>
                <a:lnTo>
                  <a:pt x="3348228" y="914400"/>
                </a:lnTo>
                <a:cubicBezTo>
                  <a:pt x="3348228" y="1082738"/>
                  <a:pt x="2598700" y="1219200"/>
                  <a:pt x="1674114" y="1219200"/>
                </a:cubicBezTo>
                <a:cubicBezTo>
                  <a:pt x="749529" y="1219200"/>
                  <a:pt x="0" y="1082738"/>
                  <a:pt x="0" y="914400"/>
                </a:cubicBezTo>
                <a:lnTo>
                  <a:pt x="0" y="304800"/>
                </a:lnTo>
              </a:path>
            </a:pathLst>
          </a:custGeom>
          <a:noFill/>
          <a:ln w="19811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7" name="Picture 1801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30300" y="3455924"/>
            <a:ext cx="2398267" cy="1037335"/>
          </a:xfrm>
          <a:prstGeom prst="rect">
            <a:avLst/>
          </a:prstGeom>
          <a:noFill/>
        </p:spPr>
      </p:pic>
      <p:sp>
        <p:nvSpPr>
          <p:cNvPr id="78" name="Freeform 18019"/>
          <p:cNvSpPr/>
          <p:nvPr/>
        </p:nvSpPr>
        <p:spPr>
          <a:xfrm>
            <a:off x="1206246" y="3710467"/>
            <a:ext cx="2246376" cy="668743"/>
          </a:xfrm>
          <a:custGeom>
            <a:avLst/>
            <a:gdLst/>
            <a:ahLst/>
            <a:cxnLst/>
            <a:rect l="0" t="0" r="0" b="0"/>
            <a:pathLst>
              <a:path w="2246376" h="668743">
                <a:moveTo>
                  <a:pt x="0" y="0"/>
                </a:moveTo>
                <a:cubicBezTo>
                  <a:pt x="0" y="119672"/>
                  <a:pt x="502869" y="216700"/>
                  <a:pt x="1123188" y="216700"/>
                </a:cubicBezTo>
                <a:cubicBezTo>
                  <a:pt x="1743506" y="216700"/>
                  <a:pt x="2246376" y="119672"/>
                  <a:pt x="2246376" y="0"/>
                </a:cubicBezTo>
                <a:lnTo>
                  <a:pt x="2246376" y="452056"/>
                </a:lnTo>
                <a:cubicBezTo>
                  <a:pt x="2246376" y="571728"/>
                  <a:pt x="1743506" y="668743"/>
                  <a:pt x="1123188" y="668743"/>
                </a:cubicBezTo>
                <a:cubicBezTo>
                  <a:pt x="502869" y="668743"/>
                  <a:pt x="0" y="571728"/>
                  <a:pt x="0" y="452056"/>
                </a:cubicBezTo>
                <a:close/>
              </a:path>
            </a:pathLst>
          </a:custGeom>
          <a:solidFill>
            <a:srgbClr val="0070C0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Freeform 18020"/>
          <p:cNvSpPr/>
          <p:nvPr/>
        </p:nvSpPr>
        <p:spPr>
          <a:xfrm>
            <a:off x="1206246" y="3493767"/>
            <a:ext cx="2246376" cy="433400"/>
          </a:xfrm>
          <a:custGeom>
            <a:avLst/>
            <a:gdLst/>
            <a:ahLst/>
            <a:cxnLst/>
            <a:rect l="0" t="0" r="0" b="0"/>
            <a:pathLst>
              <a:path w="2246376" h="433400">
                <a:moveTo>
                  <a:pt x="0" y="216700"/>
                </a:moveTo>
                <a:cubicBezTo>
                  <a:pt x="0" y="97028"/>
                  <a:pt x="502869" y="0"/>
                  <a:pt x="1123188" y="0"/>
                </a:cubicBezTo>
                <a:cubicBezTo>
                  <a:pt x="1743506" y="0"/>
                  <a:pt x="2246376" y="97028"/>
                  <a:pt x="2246376" y="216700"/>
                </a:cubicBezTo>
                <a:cubicBezTo>
                  <a:pt x="2246376" y="336372"/>
                  <a:pt x="1743506" y="433400"/>
                  <a:pt x="1123188" y="433400"/>
                </a:cubicBezTo>
                <a:cubicBezTo>
                  <a:pt x="502869" y="433400"/>
                  <a:pt x="0" y="336372"/>
                  <a:pt x="0" y="216700"/>
                </a:cubicBezTo>
              </a:path>
            </a:pathLst>
          </a:custGeom>
          <a:solidFill>
            <a:srgbClr val="66A9D9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Freeform 18021"/>
          <p:cNvSpPr/>
          <p:nvPr/>
        </p:nvSpPr>
        <p:spPr>
          <a:xfrm>
            <a:off x="1206245" y="3493767"/>
            <a:ext cx="2246376" cy="885443"/>
          </a:xfrm>
          <a:custGeom>
            <a:avLst/>
            <a:gdLst/>
            <a:ahLst/>
            <a:cxnLst/>
            <a:rect l="0" t="0" r="0" b="0"/>
            <a:pathLst>
              <a:path w="2246376" h="885443">
                <a:moveTo>
                  <a:pt x="2246376" y="216700"/>
                </a:moveTo>
                <a:cubicBezTo>
                  <a:pt x="2246376" y="336372"/>
                  <a:pt x="1743507" y="433400"/>
                  <a:pt x="1123188" y="433400"/>
                </a:cubicBezTo>
                <a:cubicBezTo>
                  <a:pt x="502870" y="433400"/>
                  <a:pt x="0" y="336372"/>
                  <a:pt x="0" y="216700"/>
                </a:cubicBezTo>
                <a:cubicBezTo>
                  <a:pt x="0" y="97028"/>
                  <a:pt x="502870" y="0"/>
                  <a:pt x="1123188" y="0"/>
                </a:cubicBezTo>
                <a:cubicBezTo>
                  <a:pt x="1743507" y="0"/>
                  <a:pt x="2246376" y="97028"/>
                  <a:pt x="2246376" y="216700"/>
                </a:cubicBezTo>
                <a:close/>
                <a:moveTo>
                  <a:pt x="2246376" y="216700"/>
                </a:moveTo>
                <a:lnTo>
                  <a:pt x="2246376" y="668756"/>
                </a:lnTo>
                <a:cubicBezTo>
                  <a:pt x="2246376" y="788428"/>
                  <a:pt x="1743507" y="885443"/>
                  <a:pt x="1123188" y="885443"/>
                </a:cubicBezTo>
                <a:cubicBezTo>
                  <a:pt x="502870" y="885443"/>
                  <a:pt x="0" y="788428"/>
                  <a:pt x="0" y="668756"/>
                </a:cubicBezTo>
                <a:lnTo>
                  <a:pt x="0" y="216700"/>
                </a:lnTo>
              </a:path>
            </a:pathLst>
          </a:custGeom>
          <a:noFill/>
          <a:ln w="19811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1" name="Picture 1802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9963" y="3128265"/>
            <a:ext cx="1675891" cy="793495"/>
          </a:xfrm>
          <a:prstGeom prst="rect">
            <a:avLst/>
          </a:prstGeom>
          <a:noFill/>
        </p:spPr>
      </p:pic>
      <p:sp>
        <p:nvSpPr>
          <p:cNvPr id="82" name="Freeform 18023"/>
          <p:cNvSpPr/>
          <p:nvPr/>
        </p:nvSpPr>
        <p:spPr>
          <a:xfrm>
            <a:off x="1565910" y="3323131"/>
            <a:ext cx="1524000" cy="484581"/>
          </a:xfrm>
          <a:custGeom>
            <a:avLst/>
            <a:gdLst/>
            <a:ahLst/>
            <a:cxnLst/>
            <a:rect l="0" t="0" r="0" b="0"/>
            <a:pathLst>
              <a:path w="1524000" h="484581">
                <a:moveTo>
                  <a:pt x="0" y="0"/>
                </a:moveTo>
                <a:cubicBezTo>
                  <a:pt x="0" y="86715"/>
                  <a:pt x="341160" y="157022"/>
                  <a:pt x="762000" y="157022"/>
                </a:cubicBezTo>
                <a:cubicBezTo>
                  <a:pt x="1182839" y="157022"/>
                  <a:pt x="1524000" y="86715"/>
                  <a:pt x="1524000" y="0"/>
                </a:cubicBezTo>
                <a:lnTo>
                  <a:pt x="1524000" y="327558"/>
                </a:lnTo>
                <a:cubicBezTo>
                  <a:pt x="1524000" y="414286"/>
                  <a:pt x="1182839" y="484581"/>
                  <a:pt x="762000" y="484581"/>
                </a:cubicBezTo>
                <a:cubicBezTo>
                  <a:pt x="341160" y="484581"/>
                  <a:pt x="0" y="414286"/>
                  <a:pt x="0" y="327558"/>
                </a:cubicBezTo>
                <a:close/>
              </a:path>
            </a:pathLst>
          </a:custGeom>
          <a:solidFill>
            <a:srgbClr val="92D050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Freeform 18024"/>
          <p:cNvSpPr/>
          <p:nvPr/>
        </p:nvSpPr>
        <p:spPr>
          <a:xfrm>
            <a:off x="1565910" y="3166108"/>
            <a:ext cx="1524000" cy="314044"/>
          </a:xfrm>
          <a:custGeom>
            <a:avLst/>
            <a:gdLst/>
            <a:ahLst/>
            <a:cxnLst/>
            <a:rect l="0" t="0" r="0" b="0"/>
            <a:pathLst>
              <a:path w="1524000" h="314044">
                <a:moveTo>
                  <a:pt x="0" y="157022"/>
                </a:moveTo>
                <a:cubicBezTo>
                  <a:pt x="0" y="70307"/>
                  <a:pt x="341160" y="0"/>
                  <a:pt x="762000" y="0"/>
                </a:cubicBezTo>
                <a:cubicBezTo>
                  <a:pt x="1182839" y="0"/>
                  <a:pt x="1524000" y="70307"/>
                  <a:pt x="1524000" y="157022"/>
                </a:cubicBezTo>
                <a:cubicBezTo>
                  <a:pt x="1524000" y="243737"/>
                  <a:pt x="1182839" y="314044"/>
                  <a:pt x="762000" y="314044"/>
                </a:cubicBezTo>
                <a:cubicBezTo>
                  <a:pt x="341160" y="314044"/>
                  <a:pt x="0" y="243737"/>
                  <a:pt x="0" y="157022"/>
                </a:cubicBezTo>
              </a:path>
            </a:pathLst>
          </a:custGeom>
          <a:solidFill>
            <a:srgbClr val="BEE396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Freeform 18025"/>
          <p:cNvSpPr/>
          <p:nvPr/>
        </p:nvSpPr>
        <p:spPr>
          <a:xfrm>
            <a:off x="1565910" y="3166108"/>
            <a:ext cx="1524000" cy="641603"/>
          </a:xfrm>
          <a:custGeom>
            <a:avLst/>
            <a:gdLst/>
            <a:ahLst/>
            <a:cxnLst/>
            <a:rect l="0" t="0" r="0" b="0"/>
            <a:pathLst>
              <a:path w="1524000" h="641603">
                <a:moveTo>
                  <a:pt x="1524000" y="157022"/>
                </a:moveTo>
                <a:cubicBezTo>
                  <a:pt x="1524000" y="243737"/>
                  <a:pt x="1182840" y="314044"/>
                  <a:pt x="762000" y="314044"/>
                </a:cubicBezTo>
                <a:cubicBezTo>
                  <a:pt x="341161" y="314044"/>
                  <a:pt x="0" y="243737"/>
                  <a:pt x="0" y="157022"/>
                </a:cubicBezTo>
                <a:cubicBezTo>
                  <a:pt x="0" y="70307"/>
                  <a:pt x="341161" y="0"/>
                  <a:pt x="762000" y="0"/>
                </a:cubicBezTo>
                <a:cubicBezTo>
                  <a:pt x="1182840" y="0"/>
                  <a:pt x="1524000" y="70307"/>
                  <a:pt x="1524000" y="157022"/>
                </a:cubicBezTo>
                <a:close/>
                <a:moveTo>
                  <a:pt x="1524000" y="157022"/>
                </a:moveTo>
                <a:lnTo>
                  <a:pt x="1524000" y="484580"/>
                </a:lnTo>
                <a:cubicBezTo>
                  <a:pt x="1524000" y="571308"/>
                  <a:pt x="1182840" y="641603"/>
                  <a:pt x="762000" y="641603"/>
                </a:cubicBezTo>
                <a:cubicBezTo>
                  <a:pt x="341161" y="641603"/>
                  <a:pt x="0" y="571308"/>
                  <a:pt x="0" y="484580"/>
                </a:cubicBezTo>
                <a:lnTo>
                  <a:pt x="0" y="157022"/>
                </a:lnTo>
              </a:path>
            </a:pathLst>
          </a:custGeom>
          <a:noFill/>
          <a:ln w="19811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5" name="Picture 18026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52676" y="2893569"/>
            <a:ext cx="951991" cy="619759"/>
          </a:xfrm>
          <a:prstGeom prst="rect">
            <a:avLst/>
          </a:prstGeom>
          <a:noFill/>
        </p:spPr>
      </p:pic>
      <p:sp>
        <p:nvSpPr>
          <p:cNvPr id="86" name="Freeform 18027"/>
          <p:cNvSpPr/>
          <p:nvPr/>
        </p:nvSpPr>
        <p:spPr>
          <a:xfrm>
            <a:off x="1928622" y="3045917"/>
            <a:ext cx="800100" cy="353364"/>
          </a:xfrm>
          <a:custGeom>
            <a:avLst/>
            <a:gdLst/>
            <a:ahLst/>
            <a:cxnLst/>
            <a:rect l="0" t="0" r="0" b="0"/>
            <a:pathLst>
              <a:path w="800100" h="353364">
                <a:moveTo>
                  <a:pt x="0" y="0"/>
                </a:moveTo>
                <a:cubicBezTo>
                  <a:pt x="0" y="63233"/>
                  <a:pt x="179108" y="114503"/>
                  <a:pt x="400050" y="114503"/>
                </a:cubicBezTo>
                <a:cubicBezTo>
                  <a:pt x="620991" y="114503"/>
                  <a:pt x="800100" y="63233"/>
                  <a:pt x="800100" y="0"/>
                </a:cubicBezTo>
                <a:lnTo>
                  <a:pt x="800100" y="238861"/>
                </a:lnTo>
                <a:cubicBezTo>
                  <a:pt x="800100" y="302107"/>
                  <a:pt x="620991" y="353364"/>
                  <a:pt x="400050" y="353364"/>
                </a:cubicBezTo>
                <a:cubicBezTo>
                  <a:pt x="179108" y="353364"/>
                  <a:pt x="0" y="302107"/>
                  <a:pt x="0" y="238861"/>
                </a:cubicBezTo>
                <a:close/>
              </a:path>
            </a:pathLst>
          </a:custGeom>
          <a:solidFill>
            <a:srgbClr val="FFFF66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Freeform 18028"/>
          <p:cNvSpPr/>
          <p:nvPr/>
        </p:nvSpPr>
        <p:spPr>
          <a:xfrm>
            <a:off x="1928622" y="2931413"/>
            <a:ext cx="800100" cy="229006"/>
          </a:xfrm>
          <a:custGeom>
            <a:avLst/>
            <a:gdLst/>
            <a:ahLst/>
            <a:cxnLst/>
            <a:rect l="0" t="0" r="0" b="0"/>
            <a:pathLst>
              <a:path w="800100" h="229006">
                <a:moveTo>
                  <a:pt x="0" y="114503"/>
                </a:moveTo>
                <a:cubicBezTo>
                  <a:pt x="0" y="51270"/>
                  <a:pt x="179108" y="0"/>
                  <a:pt x="400050" y="0"/>
                </a:cubicBezTo>
                <a:cubicBezTo>
                  <a:pt x="620991" y="0"/>
                  <a:pt x="800100" y="51270"/>
                  <a:pt x="800100" y="114503"/>
                </a:cubicBezTo>
                <a:cubicBezTo>
                  <a:pt x="800100" y="177736"/>
                  <a:pt x="620991" y="229006"/>
                  <a:pt x="400050" y="229006"/>
                </a:cubicBezTo>
                <a:cubicBezTo>
                  <a:pt x="179108" y="229006"/>
                  <a:pt x="0" y="177736"/>
                  <a:pt x="0" y="114503"/>
                </a:cubicBezTo>
              </a:path>
            </a:pathLst>
          </a:custGeom>
          <a:solidFill>
            <a:srgbClr val="FFFFA3">
              <a:alpha val="10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Freeform 18029"/>
          <p:cNvSpPr/>
          <p:nvPr/>
        </p:nvSpPr>
        <p:spPr>
          <a:xfrm>
            <a:off x="1928622" y="2931413"/>
            <a:ext cx="800100" cy="467867"/>
          </a:xfrm>
          <a:custGeom>
            <a:avLst/>
            <a:gdLst/>
            <a:ahLst/>
            <a:cxnLst/>
            <a:rect l="0" t="0" r="0" b="0"/>
            <a:pathLst>
              <a:path w="800100" h="467867">
                <a:moveTo>
                  <a:pt x="800100" y="114503"/>
                </a:moveTo>
                <a:cubicBezTo>
                  <a:pt x="800100" y="177736"/>
                  <a:pt x="620992" y="229006"/>
                  <a:pt x="400050" y="229006"/>
                </a:cubicBezTo>
                <a:cubicBezTo>
                  <a:pt x="179109" y="229006"/>
                  <a:pt x="0" y="177736"/>
                  <a:pt x="0" y="114503"/>
                </a:cubicBezTo>
                <a:cubicBezTo>
                  <a:pt x="0" y="51270"/>
                  <a:pt x="179109" y="0"/>
                  <a:pt x="400050" y="0"/>
                </a:cubicBezTo>
                <a:cubicBezTo>
                  <a:pt x="620992" y="0"/>
                  <a:pt x="800100" y="51270"/>
                  <a:pt x="800100" y="114503"/>
                </a:cubicBezTo>
                <a:close/>
                <a:moveTo>
                  <a:pt x="800100" y="114503"/>
                </a:moveTo>
                <a:lnTo>
                  <a:pt x="800100" y="353364"/>
                </a:lnTo>
                <a:cubicBezTo>
                  <a:pt x="800100" y="416610"/>
                  <a:pt x="620992" y="467867"/>
                  <a:pt x="400050" y="467867"/>
                </a:cubicBezTo>
                <a:cubicBezTo>
                  <a:pt x="179109" y="467867"/>
                  <a:pt x="0" y="416610"/>
                  <a:pt x="0" y="353364"/>
                </a:cubicBezTo>
                <a:lnTo>
                  <a:pt x="0" y="114503"/>
                </a:lnTo>
              </a:path>
            </a:pathLst>
          </a:custGeom>
          <a:noFill/>
          <a:ln w="19811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9" name="Picture 18030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26919" y="2923032"/>
            <a:ext cx="601979" cy="207263"/>
          </a:xfrm>
          <a:prstGeom prst="rect">
            <a:avLst/>
          </a:prstGeom>
          <a:noFill/>
        </p:spPr>
      </p:pic>
      <p:sp>
        <p:nvSpPr>
          <p:cNvPr id="94" name="Rectangle 18056"/>
          <p:cNvSpPr/>
          <p:nvPr/>
        </p:nvSpPr>
        <p:spPr>
          <a:xfrm>
            <a:off x="2088531" y="3165346"/>
            <a:ext cx="541815" cy="61343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178"/>
            <a:r>
              <a:rPr lang="en-US" sz="1403" b="0" i="0" spc="0" baseline="0" dirty="0"/>
              <a:t>Ring 0</a:t>
            </a:r>
          </a:p>
          <a:p>
            <a:pPr marL="0">
              <a:lnSpc>
                <a:spcPts val="3080"/>
              </a:lnSpc>
            </a:pPr>
            <a:r>
              <a:rPr lang="en-US" sz="1403" b="0" i="0" spc="0" baseline="0" dirty="0"/>
              <a:t>Ring 1</a:t>
            </a:r>
          </a:p>
        </p:txBody>
      </p:sp>
      <p:sp>
        <p:nvSpPr>
          <p:cNvPr id="95" name="Rectangle 18057"/>
          <p:cNvSpPr/>
          <p:nvPr/>
        </p:nvSpPr>
        <p:spPr>
          <a:xfrm>
            <a:off x="2071509" y="3978221"/>
            <a:ext cx="541815" cy="21589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403" b="0" i="0" spc="0" baseline="0" dirty="0">
                <a:solidFill>
                  <a:srgbClr val="FFFFFF"/>
                </a:solidFill>
              </a:rPr>
              <a:t>Ring 2</a:t>
            </a:r>
          </a:p>
        </p:txBody>
      </p:sp>
      <p:sp>
        <p:nvSpPr>
          <p:cNvPr id="96" name="Rectangle 18058"/>
          <p:cNvSpPr/>
          <p:nvPr/>
        </p:nvSpPr>
        <p:spPr>
          <a:xfrm>
            <a:off x="2071509" y="4628866"/>
            <a:ext cx="541815" cy="21589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403" b="0" i="0" spc="0" baseline="0" dirty="0"/>
              <a:t>Ring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084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The x86 systems use privilege levels, the mechanism whereby the OS and CPU conspire to restrict what user-mode programs can do</a:t>
            </a:r>
          </a:p>
          <a:p>
            <a:pPr lvl="1"/>
            <a:r>
              <a:rPr lang="en-US" altLang="ko-KR" dirty="0"/>
              <a:t>0 (most privileged) to 3 (least privileged)</a:t>
            </a:r>
          </a:p>
          <a:p>
            <a:pPr lvl="1"/>
            <a:r>
              <a:rPr lang="en-US" altLang="ko-KR" dirty="0"/>
              <a:t>For memory, I/O ports, machine instructions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Privilege (protection) Rings</a:t>
            </a:r>
            <a:endParaRPr lang="ko-KR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489455" y="2921509"/>
            <a:ext cx="4165091" cy="2575560"/>
            <a:chOff x="252984" y="2921509"/>
            <a:chExt cx="4165091" cy="2575560"/>
          </a:xfrm>
        </p:grpSpPr>
        <p:sp>
          <p:nvSpPr>
            <p:cNvPr id="9" name="Freeform 18003"/>
            <p:cNvSpPr/>
            <p:nvPr/>
          </p:nvSpPr>
          <p:spPr>
            <a:xfrm>
              <a:off x="252984" y="2921509"/>
              <a:ext cx="4165091" cy="2575560"/>
            </a:xfrm>
            <a:custGeom>
              <a:avLst/>
              <a:gdLst/>
              <a:ahLst/>
              <a:cxnLst/>
              <a:rect l="0" t="0" r="0" b="0"/>
              <a:pathLst>
                <a:path w="4165091" h="2575560">
                  <a:moveTo>
                    <a:pt x="0" y="1287780"/>
                  </a:moveTo>
                  <a:cubicBezTo>
                    <a:pt x="0" y="576555"/>
                    <a:pt x="932383" y="0"/>
                    <a:pt x="2082545" y="0"/>
                  </a:cubicBezTo>
                  <a:cubicBezTo>
                    <a:pt x="3232708" y="0"/>
                    <a:pt x="4165091" y="576555"/>
                    <a:pt x="4165091" y="1287780"/>
                  </a:cubicBezTo>
                  <a:cubicBezTo>
                    <a:pt x="4165091" y="1999005"/>
                    <a:pt x="3232708" y="2575560"/>
                    <a:pt x="2082545" y="2575560"/>
                  </a:cubicBezTo>
                  <a:cubicBezTo>
                    <a:pt x="932383" y="2575560"/>
                    <a:pt x="0" y="1999005"/>
                    <a:pt x="0" y="1287780"/>
                  </a:cubicBezTo>
                </a:path>
              </a:pathLst>
            </a:custGeom>
            <a:solidFill>
              <a:srgbClr val="FFCC66">
                <a:alpha val="10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18004"/>
            <p:cNvSpPr/>
            <p:nvPr/>
          </p:nvSpPr>
          <p:spPr>
            <a:xfrm>
              <a:off x="252984" y="2921509"/>
              <a:ext cx="4165091" cy="2575560"/>
            </a:xfrm>
            <a:custGeom>
              <a:avLst/>
              <a:gdLst/>
              <a:ahLst/>
              <a:cxnLst/>
              <a:rect l="0" t="0" r="0" b="0"/>
              <a:pathLst>
                <a:path w="4165091" h="2575560">
                  <a:moveTo>
                    <a:pt x="0" y="1287780"/>
                  </a:moveTo>
                  <a:cubicBezTo>
                    <a:pt x="0" y="576555"/>
                    <a:pt x="932383" y="0"/>
                    <a:pt x="2082545" y="0"/>
                  </a:cubicBezTo>
                  <a:cubicBezTo>
                    <a:pt x="3232708" y="0"/>
                    <a:pt x="4165091" y="576555"/>
                    <a:pt x="4165091" y="1287780"/>
                  </a:cubicBezTo>
                  <a:cubicBezTo>
                    <a:pt x="4165091" y="1999005"/>
                    <a:pt x="3232708" y="2575560"/>
                    <a:pt x="2082545" y="2575560"/>
                  </a:cubicBezTo>
                  <a:cubicBezTo>
                    <a:pt x="932383" y="2575560"/>
                    <a:pt x="0" y="1999005"/>
                    <a:pt x="0" y="1287780"/>
                  </a:cubicBezTo>
                  <a:close/>
                </a:path>
              </a:pathLst>
            </a:custGeom>
            <a:noFill/>
            <a:ln w="9144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8005"/>
            <p:cNvSpPr/>
            <p:nvPr/>
          </p:nvSpPr>
          <p:spPr>
            <a:xfrm>
              <a:off x="688848" y="3215641"/>
              <a:ext cx="3294888" cy="1987294"/>
            </a:xfrm>
            <a:custGeom>
              <a:avLst/>
              <a:gdLst/>
              <a:ahLst/>
              <a:cxnLst/>
              <a:rect l="0" t="0" r="0" b="0"/>
              <a:pathLst>
                <a:path w="3294888" h="1987294">
                  <a:moveTo>
                    <a:pt x="0" y="993647"/>
                  </a:moveTo>
                  <a:cubicBezTo>
                    <a:pt x="0" y="444868"/>
                    <a:pt x="737590" y="0"/>
                    <a:pt x="1647444" y="0"/>
                  </a:cubicBezTo>
                  <a:cubicBezTo>
                    <a:pt x="2557297" y="0"/>
                    <a:pt x="3294888" y="444868"/>
                    <a:pt x="3294888" y="993647"/>
                  </a:cubicBezTo>
                  <a:cubicBezTo>
                    <a:pt x="3294888" y="1542426"/>
                    <a:pt x="2557297" y="1987294"/>
                    <a:pt x="1647444" y="1987294"/>
                  </a:cubicBezTo>
                  <a:cubicBezTo>
                    <a:pt x="737590" y="1987294"/>
                    <a:pt x="0" y="1542426"/>
                    <a:pt x="0" y="993647"/>
                  </a:cubicBezTo>
                </a:path>
              </a:pathLst>
            </a:custGeom>
            <a:solidFill>
              <a:srgbClr val="6699FF">
                <a:alpha val="10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8006"/>
            <p:cNvSpPr/>
            <p:nvPr/>
          </p:nvSpPr>
          <p:spPr>
            <a:xfrm>
              <a:off x="688848" y="3215641"/>
              <a:ext cx="3294888" cy="1987294"/>
            </a:xfrm>
            <a:custGeom>
              <a:avLst/>
              <a:gdLst/>
              <a:ahLst/>
              <a:cxnLst/>
              <a:rect l="0" t="0" r="0" b="0"/>
              <a:pathLst>
                <a:path w="3294888" h="1987294">
                  <a:moveTo>
                    <a:pt x="0" y="993647"/>
                  </a:moveTo>
                  <a:cubicBezTo>
                    <a:pt x="0" y="444868"/>
                    <a:pt x="737590" y="0"/>
                    <a:pt x="1647444" y="0"/>
                  </a:cubicBezTo>
                  <a:cubicBezTo>
                    <a:pt x="2557297" y="0"/>
                    <a:pt x="3294888" y="444868"/>
                    <a:pt x="3294888" y="993647"/>
                  </a:cubicBezTo>
                  <a:cubicBezTo>
                    <a:pt x="3294888" y="1542426"/>
                    <a:pt x="2557297" y="1987294"/>
                    <a:pt x="1647444" y="1987294"/>
                  </a:cubicBezTo>
                  <a:cubicBezTo>
                    <a:pt x="737590" y="1987294"/>
                    <a:pt x="0" y="1542426"/>
                    <a:pt x="0" y="993647"/>
                  </a:cubicBezTo>
                  <a:close/>
                </a:path>
              </a:pathLst>
            </a:custGeom>
            <a:noFill/>
            <a:ln w="9144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8007"/>
            <p:cNvSpPr/>
            <p:nvPr/>
          </p:nvSpPr>
          <p:spPr>
            <a:xfrm>
              <a:off x="1191767" y="3503677"/>
              <a:ext cx="2287523" cy="1411224"/>
            </a:xfrm>
            <a:custGeom>
              <a:avLst/>
              <a:gdLst/>
              <a:ahLst/>
              <a:cxnLst/>
              <a:rect l="0" t="0" r="0" b="0"/>
              <a:pathLst>
                <a:path w="2287523" h="1411224">
                  <a:moveTo>
                    <a:pt x="0" y="705612"/>
                  </a:moveTo>
                  <a:cubicBezTo>
                    <a:pt x="0" y="315913"/>
                    <a:pt x="512076" y="0"/>
                    <a:pt x="1143761" y="0"/>
                  </a:cubicBezTo>
                  <a:cubicBezTo>
                    <a:pt x="1775447" y="0"/>
                    <a:pt x="2287523" y="315913"/>
                    <a:pt x="2287523" y="705612"/>
                  </a:cubicBezTo>
                  <a:cubicBezTo>
                    <a:pt x="2287523" y="1095311"/>
                    <a:pt x="1775447" y="1411224"/>
                    <a:pt x="1143761" y="1411224"/>
                  </a:cubicBezTo>
                  <a:cubicBezTo>
                    <a:pt x="512076" y="1411224"/>
                    <a:pt x="0" y="1095311"/>
                    <a:pt x="0" y="705612"/>
                  </a:cubicBezTo>
                </a:path>
              </a:pathLst>
            </a:custGeom>
            <a:solidFill>
              <a:srgbClr val="92D050">
                <a:alpha val="10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8008"/>
            <p:cNvSpPr/>
            <p:nvPr/>
          </p:nvSpPr>
          <p:spPr>
            <a:xfrm>
              <a:off x="1191767" y="3503677"/>
              <a:ext cx="2287523" cy="1411224"/>
            </a:xfrm>
            <a:custGeom>
              <a:avLst/>
              <a:gdLst/>
              <a:ahLst/>
              <a:cxnLst/>
              <a:rect l="0" t="0" r="0" b="0"/>
              <a:pathLst>
                <a:path w="2287523" h="1411224">
                  <a:moveTo>
                    <a:pt x="0" y="705612"/>
                  </a:moveTo>
                  <a:cubicBezTo>
                    <a:pt x="0" y="315913"/>
                    <a:pt x="512076" y="0"/>
                    <a:pt x="1143761" y="0"/>
                  </a:cubicBezTo>
                  <a:cubicBezTo>
                    <a:pt x="1775447" y="0"/>
                    <a:pt x="2287523" y="315913"/>
                    <a:pt x="2287523" y="705612"/>
                  </a:cubicBezTo>
                  <a:cubicBezTo>
                    <a:pt x="2287523" y="1095311"/>
                    <a:pt x="1775447" y="1411224"/>
                    <a:pt x="1143761" y="1411224"/>
                  </a:cubicBezTo>
                  <a:cubicBezTo>
                    <a:pt x="512076" y="1411224"/>
                    <a:pt x="0" y="1095311"/>
                    <a:pt x="0" y="705612"/>
                  </a:cubicBezTo>
                  <a:close/>
                </a:path>
              </a:pathLst>
            </a:custGeom>
            <a:noFill/>
            <a:ln w="9144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8009"/>
            <p:cNvSpPr/>
            <p:nvPr/>
          </p:nvSpPr>
          <p:spPr>
            <a:xfrm>
              <a:off x="1734311" y="3835909"/>
              <a:ext cx="1203960" cy="748282"/>
            </a:xfrm>
            <a:custGeom>
              <a:avLst/>
              <a:gdLst/>
              <a:ahLst/>
              <a:cxnLst/>
              <a:rect l="0" t="0" r="0" b="0"/>
              <a:pathLst>
                <a:path w="1203960" h="748282">
                  <a:moveTo>
                    <a:pt x="0" y="374141"/>
                  </a:moveTo>
                  <a:cubicBezTo>
                    <a:pt x="0" y="167512"/>
                    <a:pt x="269519" y="0"/>
                    <a:pt x="601980" y="0"/>
                  </a:cubicBezTo>
                  <a:cubicBezTo>
                    <a:pt x="934440" y="0"/>
                    <a:pt x="1203960" y="167512"/>
                    <a:pt x="1203960" y="374141"/>
                  </a:cubicBezTo>
                  <a:cubicBezTo>
                    <a:pt x="1203960" y="580770"/>
                    <a:pt x="934440" y="748282"/>
                    <a:pt x="601980" y="748282"/>
                  </a:cubicBezTo>
                  <a:cubicBezTo>
                    <a:pt x="269519" y="748282"/>
                    <a:pt x="0" y="580770"/>
                    <a:pt x="0" y="374141"/>
                  </a:cubicBezTo>
                </a:path>
              </a:pathLst>
            </a:custGeom>
            <a:solidFill>
              <a:srgbClr val="EEFB71">
                <a:alpha val="10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8010"/>
            <p:cNvSpPr/>
            <p:nvPr/>
          </p:nvSpPr>
          <p:spPr>
            <a:xfrm>
              <a:off x="1734311" y="3835909"/>
              <a:ext cx="1203960" cy="748282"/>
            </a:xfrm>
            <a:custGeom>
              <a:avLst/>
              <a:gdLst/>
              <a:ahLst/>
              <a:cxnLst/>
              <a:rect l="0" t="0" r="0" b="0"/>
              <a:pathLst>
                <a:path w="1203960" h="748282">
                  <a:moveTo>
                    <a:pt x="0" y="374141"/>
                  </a:moveTo>
                  <a:cubicBezTo>
                    <a:pt x="0" y="167512"/>
                    <a:pt x="269519" y="0"/>
                    <a:pt x="601980" y="0"/>
                  </a:cubicBezTo>
                  <a:cubicBezTo>
                    <a:pt x="934440" y="0"/>
                    <a:pt x="1203960" y="167512"/>
                    <a:pt x="1203960" y="374141"/>
                  </a:cubicBezTo>
                  <a:cubicBezTo>
                    <a:pt x="1203960" y="580770"/>
                    <a:pt x="934440" y="748282"/>
                    <a:pt x="601980" y="748282"/>
                  </a:cubicBezTo>
                  <a:cubicBezTo>
                    <a:pt x="269519" y="748282"/>
                    <a:pt x="0" y="580770"/>
                    <a:pt x="0" y="374141"/>
                  </a:cubicBezTo>
                  <a:close/>
                </a:path>
              </a:pathLst>
            </a:custGeom>
            <a:noFill/>
            <a:ln w="9144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8042"/>
            <p:cNvSpPr/>
            <p:nvPr/>
          </p:nvSpPr>
          <p:spPr>
            <a:xfrm>
              <a:off x="2079625" y="2986455"/>
              <a:ext cx="541815" cy="83144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1" i="0" spc="0" baseline="0" dirty="0"/>
                <a:t>Ring 3</a:t>
              </a:r>
            </a:p>
            <a:p>
              <a:pPr marL="0">
                <a:lnSpc>
                  <a:spcPts val="2399"/>
                </a:lnSpc>
              </a:pPr>
              <a:r>
                <a:rPr lang="en-US" sz="1403" b="1" i="0" spc="0" baseline="0" dirty="0"/>
                <a:t>Ring 2</a:t>
              </a:r>
            </a:p>
            <a:p>
              <a:pPr marL="0">
                <a:lnSpc>
                  <a:spcPts val="2449"/>
                </a:lnSpc>
              </a:pPr>
              <a:r>
                <a:rPr lang="en-US" sz="1403" b="1" i="0" spc="0" baseline="0" dirty="0"/>
                <a:t>Ring 1</a:t>
              </a:r>
            </a:p>
          </p:txBody>
        </p:sp>
        <p:sp>
          <p:nvSpPr>
            <p:cNvPr id="18" name="Rectangle 18043"/>
            <p:cNvSpPr/>
            <p:nvPr/>
          </p:nvSpPr>
          <p:spPr>
            <a:xfrm>
              <a:off x="2079625" y="4041464"/>
              <a:ext cx="541815" cy="21589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1" i="0" spc="0" baseline="0" dirty="0"/>
                <a:t>Ring 0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423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About 15 instructions are restricted by the CPU to ring 0</a:t>
            </a:r>
          </a:p>
          <a:p>
            <a:pPr lvl="1"/>
            <a:r>
              <a:rPr lang="en-US" altLang="ko-KR" dirty="0"/>
              <a:t>These instructions can subvert the protection mechanism</a:t>
            </a:r>
          </a:p>
          <a:p>
            <a:pPr lvl="1"/>
            <a:r>
              <a:rPr lang="en-US" altLang="ko-KR" dirty="0"/>
              <a:t>An attempt to run them outside of ring 0 causes a general-protection exception</a:t>
            </a:r>
          </a:p>
          <a:p>
            <a:r>
              <a:rPr lang="en-US" altLang="ko-KR" dirty="0"/>
              <a:t>CPU keeps track of the current privilege level, which involves the segment selectors, e.g.,:</a:t>
            </a:r>
          </a:p>
          <a:p>
            <a:pPr lvl="1"/>
            <a:r>
              <a:rPr lang="en-US" altLang="ko-KR" dirty="0"/>
              <a:t>Requested Privilege Level (RPL)</a:t>
            </a:r>
          </a:p>
          <a:p>
            <a:pPr lvl="1"/>
            <a:r>
              <a:rPr lang="en-US" altLang="ko-KR" dirty="0"/>
              <a:t>Current Privilege Level (CPL)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Privilege (protection) Rings</a:t>
            </a:r>
            <a:endParaRPr lang="ko-KR" altLang="en-US" dirty="0"/>
          </a:p>
        </p:txBody>
      </p:sp>
      <p:pic>
        <p:nvPicPr>
          <p:cNvPr id="2050" name="Picture 2" descr="x86 Segment Selecto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226408"/>
            <a:ext cx="34861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4403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Privilege (protection) Rings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528" y="1092275"/>
            <a:ext cx="5400600" cy="5192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918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Keep in mind that the CPU privilege level has nothing to do with OS users</a:t>
            </a:r>
          </a:p>
          <a:p>
            <a:pPr lvl="1"/>
            <a:r>
              <a:rPr lang="en-US" altLang="ko-KR" dirty="0"/>
              <a:t>Whether you’re root, administrator, guest, or a regular user, it does not matter</a:t>
            </a:r>
          </a:p>
          <a:p>
            <a:pPr lvl="1"/>
            <a:r>
              <a:rPr lang="en-US" altLang="ko-KR" dirty="0"/>
              <a:t>All user code runs in ring 3, all kernel code runs in ring 0</a:t>
            </a:r>
          </a:p>
          <a:p>
            <a:pPr lvl="2"/>
            <a:r>
              <a:rPr lang="en-US" altLang="ko-KR" dirty="0"/>
              <a:t>regardless of the OS users on whose behalf the code operates</a:t>
            </a:r>
          </a:p>
          <a:p>
            <a:r>
              <a:rPr lang="en-US" altLang="ko-KR" dirty="0"/>
              <a:t>Due to restricted access to memory and I/O ports, user mode can do almost nothing to the outside world without calling the kernel</a:t>
            </a:r>
          </a:p>
          <a:p>
            <a:pPr lvl="1"/>
            <a:r>
              <a:rPr lang="en-US" altLang="ko-KR" dirty="0"/>
              <a:t>All of the data structures that control such things – memory, open files, etc. – cannot be touched directly by user code </a:t>
            </a:r>
          </a:p>
          <a:p>
            <a:pPr lvl="1"/>
            <a:endParaRPr lang="en-US" altLang="ko-KR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Privilege (protection) Rings</a:t>
            </a:r>
            <a:endParaRPr lang="ko-KR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3461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The CPU protects memory at two crucial points:</a:t>
            </a:r>
          </a:p>
          <a:p>
            <a:pPr lvl="1"/>
            <a:r>
              <a:rPr lang="en-US" altLang="ko-KR" dirty="0"/>
              <a:t>When a segment selector is loaded</a:t>
            </a:r>
          </a:p>
          <a:p>
            <a:pPr lvl="1"/>
            <a:r>
              <a:rPr lang="en-US" altLang="ko-KR" dirty="0"/>
              <a:t>When a page of memory is accessed with a linear address</a:t>
            </a:r>
          </a:p>
          <a:p>
            <a:r>
              <a:rPr lang="en-US" altLang="ko-KR" dirty="0"/>
              <a:t>When a data segment selector is being loaded, the check below takes place: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Privilege (protection) Rings</a:t>
            </a:r>
            <a:endParaRPr lang="ko-KR" altLang="en-US" dirty="0"/>
          </a:p>
        </p:txBody>
      </p:sp>
      <p:pic>
        <p:nvPicPr>
          <p:cNvPr id="9" name="Picture 2" descr="x86 Segment Prot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515" y="3127288"/>
            <a:ext cx="5762625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7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address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947" y="1154430"/>
            <a:ext cx="6495743" cy="531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0959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Useful memory protection is done in the paging unit when a linear address is converted into a physical address</a:t>
            </a:r>
          </a:p>
          <a:p>
            <a:r>
              <a:rPr lang="en-US" altLang="ko-KR" dirty="0"/>
              <a:t>Each memory page is a block of bytes described by a </a:t>
            </a:r>
            <a:r>
              <a:rPr lang="en-US" altLang="ko-KR" b="1" dirty="0"/>
              <a:t>page table entry</a:t>
            </a:r>
            <a:r>
              <a:rPr lang="en-US" altLang="ko-KR" dirty="0"/>
              <a:t> containing two fields related to protection:</a:t>
            </a:r>
          </a:p>
          <a:p>
            <a:pPr lvl="1"/>
            <a:r>
              <a:rPr lang="en-US" altLang="ko-KR" dirty="0"/>
              <a:t>Supervisor flag</a:t>
            </a:r>
          </a:p>
          <a:p>
            <a:pPr lvl="1"/>
            <a:r>
              <a:rPr lang="en-US" altLang="ko-KR" dirty="0"/>
              <a:t>Read/write flag</a:t>
            </a:r>
          </a:p>
          <a:p>
            <a:r>
              <a:rPr lang="en-US" altLang="ko-KR" dirty="0"/>
              <a:t>The supervisor flag is the primary x86 memory protection mechanism used by kernels</a:t>
            </a:r>
          </a:p>
          <a:p>
            <a:pPr lvl="1"/>
            <a:r>
              <a:rPr lang="en-US" altLang="ko-KR" dirty="0"/>
              <a:t>When it is on, the page cannot be accessed from ring 3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Privilege (protection) Rings</a:t>
            </a:r>
            <a:endParaRPr lang="ko-KR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703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lvl="1" indent="-180000">
              <a:spcBef>
                <a:spcPts val="1800"/>
              </a:spcBef>
            </a:pPr>
            <a:r>
              <a:rPr lang="en-US" altLang="ko-KR" dirty="0"/>
              <a:t>While the read/write flag isn’t as important for enforcing privilege, it’s still useful</a:t>
            </a:r>
          </a:p>
          <a:p>
            <a:pPr lvl="1"/>
            <a:r>
              <a:rPr lang="en-US" altLang="ko-KR" dirty="0"/>
              <a:t>When a process is loaded, pages storing binary images (code) are marked as read only, thereby catching some pointer errors if a program attempts to write to these pages</a:t>
            </a:r>
          </a:p>
          <a:p>
            <a:pPr lvl="1"/>
            <a:r>
              <a:rPr lang="en-US" altLang="ko-KR" dirty="0"/>
              <a:t>This flag is also used to implement </a:t>
            </a:r>
            <a:r>
              <a:rPr lang="en-US" altLang="ko-KR" i="1" dirty="0">
                <a:solidFill>
                  <a:srgbClr val="3366FF"/>
                </a:solidFill>
              </a:rPr>
              <a:t>copy on write</a:t>
            </a:r>
            <a:r>
              <a:rPr lang="en-US" altLang="ko-KR" dirty="0"/>
              <a:t> when a process is forked in Unix</a:t>
            </a:r>
          </a:p>
          <a:p>
            <a:pPr lvl="1"/>
            <a:r>
              <a:rPr lang="en-US" altLang="ko-KR" dirty="0"/>
              <a:t>Upon forking, the parent’s pages are marked read only and shared with the forked child</a:t>
            </a:r>
          </a:p>
          <a:p>
            <a:pPr lvl="1"/>
            <a:r>
              <a:rPr lang="en-US" altLang="ko-KR" dirty="0"/>
              <a:t>If either process attempts to write to the page, the processor triggers a fault and the kernel knows to duplicate the page and mark it read/write for the writing process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Privilege (protection) Rings</a:t>
            </a:r>
            <a:endParaRPr lang="ko-KR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8805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i="1" dirty="0"/>
              <a:t>Every</a:t>
            </a:r>
            <a:r>
              <a:rPr lang="en-US" altLang="ko-KR" dirty="0"/>
              <a:t> interaction with the outside world is mediated by the kernel through </a:t>
            </a:r>
            <a:r>
              <a:rPr lang="en-US" altLang="ko-KR" b="1" dirty="0"/>
              <a:t>system calls</a:t>
            </a:r>
          </a:p>
          <a:p>
            <a:pPr lvl="1"/>
            <a:r>
              <a:rPr lang="en-US" altLang="ko-KR" dirty="0"/>
              <a:t>If an application saves a file, writes to the terminal, or opens a TCP connection, the kernel is involved</a:t>
            </a:r>
          </a:p>
          <a:p>
            <a:pPr lvl="1"/>
            <a:r>
              <a:rPr lang="en-US" altLang="ko-KR" dirty="0"/>
              <a:t>These system calls are function calls from an application into the kernel</a:t>
            </a:r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 in detail</a:t>
            </a:r>
            <a:endParaRPr lang="ko-KR" altLang="en-US" dirty="0"/>
          </a:p>
        </p:txBody>
      </p:sp>
      <p:pic>
        <p:nvPicPr>
          <p:cNvPr id="5122" name="Picture 2" descr="http://duartes.org/gustavo/blog/img/os/appInVa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2"/>
          <a:stretch/>
        </p:blipFill>
        <p:spPr bwMode="auto">
          <a:xfrm>
            <a:off x="1746380" y="3300468"/>
            <a:ext cx="5640896" cy="240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5551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 in detail</a:t>
            </a:r>
            <a:endParaRPr lang="ko-KR" altLang="en-US" dirty="0"/>
          </a:p>
        </p:txBody>
      </p:sp>
      <p:pic>
        <p:nvPicPr>
          <p:cNvPr id="6146" name="Picture 2" descr="http://duartes.org/gustavo/blog/img/os/sandbox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98"/>
          <a:stretch/>
        </p:blipFill>
        <p:spPr bwMode="auto">
          <a:xfrm>
            <a:off x="6300192" y="1700809"/>
            <a:ext cx="2209800" cy="391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57200" y="2136339"/>
            <a:ext cx="58429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&lt;sys/types.h&gt;</a:t>
            </a:r>
          </a:p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&lt;unistd.h&gt;</a:t>
            </a:r>
          </a:p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pid_t p = getpid();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: %d\n",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printf(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%d\n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p);</a:t>
            </a:r>
          </a:p>
          <a:p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482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 in detail</a:t>
            </a:r>
            <a:endParaRPr lang="ko-KR" altLang="en-US" dirty="0"/>
          </a:p>
        </p:txBody>
      </p:sp>
      <p:pic>
        <p:nvPicPr>
          <p:cNvPr id="7170" name="Picture 2" descr="http://duartes.org/gustavo/blog/img/os/syscallEnt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05"/>
          <a:stretch/>
        </p:blipFill>
        <p:spPr bwMode="auto">
          <a:xfrm>
            <a:off x="947328" y="1299440"/>
            <a:ext cx="7239000" cy="391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5219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 in detail</a:t>
            </a:r>
            <a:endParaRPr lang="ko-KR" altLang="en-US" dirty="0"/>
          </a:p>
        </p:txBody>
      </p:sp>
      <p:pic>
        <p:nvPicPr>
          <p:cNvPr id="9" name="Picture 2" descr="http://duartes.org/gustavo/blog/img/os/syscallExi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8"/>
          <a:stretch/>
        </p:blipFill>
        <p:spPr bwMode="auto">
          <a:xfrm>
            <a:off x="947328" y="1270576"/>
            <a:ext cx="7239000" cy="391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0109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It all starts with a call to the C library’s </a:t>
            </a:r>
            <a:r>
              <a:rPr lang="en-US" altLang="ko-KR" i="1" dirty="0" err="1">
                <a:solidFill>
                  <a:srgbClr val="3366FF"/>
                </a:solidFill>
              </a:rPr>
              <a:t>getpid</a:t>
            </a:r>
            <a:r>
              <a:rPr lang="en-US" altLang="ko-KR" i="1" dirty="0">
                <a:solidFill>
                  <a:srgbClr val="3366FF"/>
                </a:solidFill>
              </a:rPr>
              <a:t>()</a:t>
            </a:r>
            <a:r>
              <a:rPr lang="en-US" altLang="ko-KR" dirty="0"/>
              <a:t>, which is a </a:t>
            </a:r>
            <a:r>
              <a:rPr lang="en-US" altLang="ko-KR" i="1" dirty="0"/>
              <a:t>wrapper</a:t>
            </a:r>
            <a:r>
              <a:rPr lang="en-US" altLang="ko-KR" dirty="0"/>
              <a:t> for the system call</a:t>
            </a:r>
          </a:p>
          <a:p>
            <a:r>
              <a:rPr lang="en-US" altLang="ko-KR" dirty="0"/>
              <a:t>Once the wrapper has done its initial work it’s time to jump into the kernel</a:t>
            </a:r>
          </a:p>
          <a:p>
            <a:r>
              <a:rPr lang="en-US" altLang="ko-KR" dirty="0"/>
              <a:t>The mechanics of this transition vary by processor architecture</a:t>
            </a:r>
          </a:p>
          <a:p>
            <a:r>
              <a:rPr lang="en-US" altLang="ko-KR" dirty="0"/>
              <a:t>In Intel processors, arguments and the </a:t>
            </a:r>
            <a:r>
              <a:rPr lang="en-US" altLang="ko-KR" i="1" dirty="0" err="1">
                <a:solidFill>
                  <a:srgbClr val="3366FF"/>
                </a:solidFill>
              </a:rPr>
              <a:t>syscall</a:t>
            </a:r>
            <a:r>
              <a:rPr lang="en-US" altLang="ko-KR" i="1" dirty="0">
                <a:solidFill>
                  <a:srgbClr val="3366FF"/>
                </a:solidFill>
              </a:rPr>
              <a:t> number </a:t>
            </a:r>
            <a:r>
              <a:rPr lang="en-US" altLang="ko-KR" dirty="0"/>
              <a:t>are </a:t>
            </a:r>
            <a:r>
              <a:rPr lang="en-US" altLang="ko-KR" i="1" dirty="0">
                <a:solidFill>
                  <a:srgbClr val="3366FF"/>
                </a:solidFill>
              </a:rPr>
              <a:t>loaded into registers</a:t>
            </a:r>
            <a:r>
              <a:rPr lang="en-US" altLang="ko-KR" dirty="0"/>
              <a:t>, then an </a:t>
            </a:r>
            <a:r>
              <a:rPr lang="en-US" altLang="ko-KR" i="1" dirty="0">
                <a:solidFill>
                  <a:srgbClr val="3366FF"/>
                </a:solidFill>
              </a:rPr>
              <a:t>instruction</a:t>
            </a:r>
            <a:r>
              <a:rPr lang="en-US" altLang="ko-KR" dirty="0">
                <a:solidFill>
                  <a:srgbClr val="3366FF"/>
                </a:solidFill>
              </a:rPr>
              <a:t> </a:t>
            </a:r>
            <a:r>
              <a:rPr lang="en-US" altLang="ko-KR" dirty="0"/>
              <a:t>is executed to put the CPU in </a:t>
            </a:r>
            <a:r>
              <a:rPr lang="en-US" altLang="ko-KR" i="1" dirty="0">
                <a:solidFill>
                  <a:srgbClr val="3366FF"/>
                </a:solidFill>
              </a:rPr>
              <a:t>privileged mode </a:t>
            </a:r>
            <a:r>
              <a:rPr lang="en-US" altLang="ko-KR" dirty="0"/>
              <a:t>and immediately transfer control to a global </a:t>
            </a:r>
            <a:r>
              <a:rPr lang="en-US" altLang="ko-KR" dirty="0" err="1"/>
              <a:t>syscall</a:t>
            </a:r>
            <a:r>
              <a:rPr lang="en-US" altLang="ko-KR" dirty="0"/>
              <a:t> </a:t>
            </a:r>
            <a:r>
              <a:rPr lang="en-US" altLang="ko-KR" i="1" dirty="0">
                <a:solidFill>
                  <a:srgbClr val="3366FF"/>
                </a:solidFill>
              </a:rPr>
              <a:t>entry point </a:t>
            </a:r>
            <a:r>
              <a:rPr lang="en-US" altLang="ko-KR" dirty="0"/>
              <a:t>within the kernel</a:t>
            </a:r>
          </a:p>
          <a:p>
            <a:r>
              <a:rPr lang="en-US" altLang="ko-KR" dirty="0"/>
              <a:t>The kernel then uses the </a:t>
            </a:r>
            <a:r>
              <a:rPr lang="en-US" altLang="ko-KR" dirty="0" err="1"/>
              <a:t>syscall</a:t>
            </a:r>
            <a:r>
              <a:rPr lang="en-US" altLang="ko-KR" dirty="0"/>
              <a:t> number as an </a:t>
            </a:r>
            <a:r>
              <a:rPr lang="en-US" altLang="ko-KR" i="1" dirty="0">
                <a:solidFill>
                  <a:srgbClr val="3366FF"/>
                </a:solidFill>
              </a:rPr>
              <a:t>index</a:t>
            </a:r>
            <a:r>
              <a:rPr lang="en-US" altLang="ko-KR" dirty="0"/>
              <a:t> into </a:t>
            </a:r>
            <a:r>
              <a:rPr lang="en-US" altLang="ko-KR" i="1" dirty="0" err="1">
                <a:solidFill>
                  <a:srgbClr val="3366FF"/>
                </a:solidFill>
              </a:rPr>
              <a:t>sys_call_table</a:t>
            </a:r>
            <a:r>
              <a:rPr lang="en-US" altLang="ko-KR" dirty="0"/>
              <a:t>, an array of function pointers to each </a:t>
            </a:r>
            <a:r>
              <a:rPr lang="en-US" altLang="ko-KR" dirty="0" err="1"/>
              <a:t>syscall</a:t>
            </a:r>
            <a:r>
              <a:rPr lang="en-US" altLang="ko-KR" dirty="0"/>
              <a:t> implementation</a:t>
            </a:r>
          </a:p>
          <a:p>
            <a:pPr lvl="1"/>
            <a:r>
              <a:rPr lang="en-US" altLang="ko-KR" dirty="0">
                <a:hlinkClick r:id="rId2"/>
              </a:rPr>
              <a:t>https://thevivekpandey.github.io/posts/2017-09-25-linux-system-calls.html</a:t>
            </a:r>
            <a:endParaRPr lang="en-US" altLang="ko-KR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 in detail</a:t>
            </a:r>
            <a:endParaRPr lang="ko-KR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4953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 in detail</a:t>
            </a:r>
            <a:endParaRPr lang="ko-KR" alt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79" y="1266074"/>
            <a:ext cx="7377043" cy="492598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8726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How to efficiently virtualize the CPU with control?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needs to share the physical CPU by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time sharing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Issue</a:t>
            </a:r>
          </a:p>
          <a:p>
            <a:pPr lvl="1"/>
            <a:r>
              <a:rPr lang="en-US" altLang="ko-KR" b="1" dirty="0"/>
              <a:t>Performance</a:t>
            </a:r>
            <a:r>
              <a:rPr lang="en-US" altLang="ko-KR" dirty="0"/>
              <a:t>: How can we implement virtualization without adding excessive overhead to the system?</a:t>
            </a:r>
          </a:p>
          <a:p>
            <a:pPr lvl="1"/>
            <a:r>
              <a:rPr lang="en-US" altLang="ko-KR" b="1" dirty="0"/>
              <a:t>Control</a:t>
            </a:r>
            <a:r>
              <a:rPr lang="en-US" altLang="ko-KR" dirty="0"/>
              <a:t>: How can we run processes efficiently while retaining control over the CPU?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94589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14313" y="1140925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 Execution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6486023"/>
              </p:ext>
            </p:extLst>
          </p:nvPr>
        </p:nvGraphicFramePr>
        <p:xfrm>
          <a:off x="261938" y="1671952"/>
          <a:ext cx="8620696" cy="3205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0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0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맑은 고딕" pitchFamily="50" charset="-127"/>
                          <a:ea typeface="맑은 고딕" pitchFamily="50" charset="-127"/>
                        </a:rPr>
                        <a:t>OS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0408" marR="1004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latin typeface="맑은 고딕" pitchFamily="50" charset="-127"/>
                          <a:ea typeface="맑은 고딕" pitchFamily="50" charset="-127"/>
                        </a:rPr>
                        <a:t>Program</a:t>
                      </a:r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0408" marR="100408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1. Create</a:t>
                      </a: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 entry for process list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2. Allocate memory for program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3. Load program into memory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4. Set up stack with </a:t>
                      </a:r>
                      <a:r>
                        <a:rPr lang="en-US" altLang="ko-KR" baseline="0" dirty="0" err="1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argc</a:t>
                      </a: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lang="en-US" altLang="ko-KR" baseline="0" dirty="0" err="1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argv</a:t>
                      </a:r>
                      <a:endParaRPr lang="en-US" altLang="ko-KR" baseline="0" dirty="0"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5. Clear registers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6. Execute call </a:t>
                      </a:r>
                      <a:r>
                        <a:rPr lang="en-US" altLang="ko-KR" baseline="0" dirty="0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main()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endParaRPr lang="en-US" altLang="ko-KR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1">
                        <a:buFont typeface="+mj-lt"/>
                        <a:buNone/>
                      </a:pPr>
                      <a:endParaRPr lang="en-US" altLang="ko-KR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9. Free memory of process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baseline="0" dirty="0">
                          <a:latin typeface="맑은 고딕" pitchFamily="50" charset="-127"/>
                          <a:ea typeface="맑은 고딕" pitchFamily="50" charset="-127"/>
                        </a:rPr>
                        <a:t>10. Remove from process list</a:t>
                      </a:r>
                    </a:p>
                  </a:txBody>
                  <a:tcPr marL="100408" marR="1004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 latinLnBrk="1">
                        <a:buFont typeface="Arial" pitchFamily="34" charset="0"/>
                        <a:buNone/>
                      </a:pP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7. Run </a:t>
                      </a:r>
                      <a:r>
                        <a:rPr lang="en-US" altLang="ko-KR" dirty="0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main()</a:t>
                      </a:r>
                    </a:p>
                    <a:p>
                      <a:pPr marL="0" indent="0" latinLnBrk="1">
                        <a:buFont typeface="Arial" pitchFamily="34" charset="0"/>
                        <a:buNone/>
                      </a:pP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8. Execute </a:t>
                      </a:r>
                      <a:r>
                        <a:rPr lang="en-US" altLang="ko-KR" dirty="0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return</a:t>
                      </a: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 from </a:t>
                      </a:r>
                      <a:r>
                        <a:rPr lang="en-US" altLang="ko-KR" dirty="0">
                          <a:latin typeface="Courier New" pitchFamily="49" charset="0"/>
                          <a:ea typeface="맑은 고딕" pitchFamily="50" charset="-127"/>
                          <a:cs typeface="Courier New" pitchFamily="49" charset="0"/>
                        </a:rPr>
                        <a:t>main()</a:t>
                      </a:r>
                      <a:endParaRPr lang="ko-KR" altLang="en-US" dirty="0">
                        <a:latin typeface="Courier New" pitchFamily="49" charset="0"/>
                        <a:ea typeface="맑은 고딕" pitchFamily="50" charset="-127"/>
                        <a:cs typeface="Courier New" pitchFamily="49" charset="0"/>
                      </a:endParaRPr>
                    </a:p>
                  </a:txBody>
                  <a:tcPr marL="100408" marR="100408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55576" y="5085184"/>
            <a:ext cx="7848872" cy="1008112"/>
          </a:xfrm>
          <a:prstGeom prst="roundRect">
            <a:avLst>
              <a:gd name="adj" fmla="val 12565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Without </a:t>
            </a:r>
            <a:r>
              <a:rPr lang="en-US" altLang="ko-KR" b="1" i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limits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on running programs,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OS wouldn’t be in control of anything and 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thus would be "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just a library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72F2B84-6673-4240-8A71-5C4B66053B3A}"/>
              </a:ext>
            </a:extLst>
          </p:cNvPr>
          <p:cNvSpPr txBox="1">
            <a:spLocks/>
          </p:cNvSpPr>
          <p:nvPr/>
        </p:nvSpPr>
        <p:spPr>
          <a:xfrm>
            <a:off x="261257" y="1265464"/>
            <a:ext cx="8621486" cy="4906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/>
                </a:solidFill>
              </a:rPr>
              <a:t>Just run the program directly on the CPU.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36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 States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process can be one of three states.</a:t>
            </a:r>
          </a:p>
          <a:p>
            <a:pPr lvl="1"/>
            <a:r>
              <a:rPr lang="en-US" altLang="ko-KR" b="1" dirty="0"/>
              <a:t>Running</a:t>
            </a:r>
          </a:p>
          <a:p>
            <a:pPr lvl="2"/>
            <a:r>
              <a:rPr lang="en-US" altLang="ko-KR" dirty="0"/>
              <a:t>A process is running on a processor.</a:t>
            </a:r>
          </a:p>
          <a:p>
            <a:pPr lvl="1"/>
            <a:r>
              <a:rPr lang="en-US" altLang="ko-KR" b="1" dirty="0"/>
              <a:t>Ready</a:t>
            </a:r>
          </a:p>
          <a:p>
            <a:pPr lvl="2"/>
            <a:r>
              <a:rPr lang="en-US" altLang="ko-KR" dirty="0"/>
              <a:t>A process is ready to run but for some reason the OS has chosen not to run it at this given moment.</a:t>
            </a:r>
          </a:p>
          <a:p>
            <a:pPr lvl="1"/>
            <a:r>
              <a:rPr lang="en-US" altLang="ko-KR" b="1" dirty="0"/>
              <a:t>Blocked</a:t>
            </a:r>
          </a:p>
          <a:p>
            <a:pPr lvl="2"/>
            <a:r>
              <a:rPr lang="en-US" altLang="ko-KR" dirty="0"/>
              <a:t>A process has performed some kind of operation.</a:t>
            </a:r>
          </a:p>
          <a:p>
            <a:pPr lvl="2"/>
            <a:r>
              <a:rPr lang="en-US" altLang="ko-KR" dirty="0"/>
              <a:t>When a process initiates an I/O request to a disk, it becomes blocked and thus some other process can use the processor.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8855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1: Restricted Operation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if a process wishes to perform some kind of restricted operation such as …</a:t>
            </a:r>
          </a:p>
          <a:p>
            <a:pPr lvl="1"/>
            <a:r>
              <a:rPr lang="en-US" altLang="ko-KR" dirty="0"/>
              <a:t>Issuing an I/O request to a disk</a:t>
            </a:r>
          </a:p>
          <a:p>
            <a:pPr lvl="1"/>
            <a:r>
              <a:rPr lang="en-US" altLang="ko-KR" dirty="0"/>
              <a:t>Gaining access to more system resources such as CPU or memory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Solution</a:t>
            </a:r>
            <a:r>
              <a:rPr lang="en-US" altLang="ko-KR" dirty="0"/>
              <a:t>: Using protected control transfer</a:t>
            </a:r>
          </a:p>
          <a:p>
            <a:pPr lvl="1"/>
            <a:r>
              <a:rPr lang="en-US" altLang="ko-KR" dirty="0">
                <a:solidFill>
                  <a:schemeClr val="accent1"/>
                </a:solidFill>
              </a:rPr>
              <a:t>User mode</a:t>
            </a:r>
            <a:r>
              <a:rPr lang="en-US" altLang="ko-KR" dirty="0"/>
              <a:t>: Applications do not have full access to hardware resources.</a:t>
            </a:r>
          </a:p>
          <a:p>
            <a:pPr lvl="1"/>
            <a:r>
              <a:rPr lang="en-US" altLang="ko-KR" dirty="0">
                <a:solidFill>
                  <a:schemeClr val="accent1"/>
                </a:solidFill>
              </a:rPr>
              <a:t>Kernel mode</a:t>
            </a:r>
            <a:r>
              <a:rPr lang="en-US" altLang="ko-KR" dirty="0"/>
              <a:t>: The OS has access to the full resources of the machine</a:t>
            </a:r>
          </a:p>
          <a:p>
            <a:pPr lvl="1"/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62964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Allow the kernel to </a:t>
            </a:r>
            <a:r>
              <a:rPr lang="en-US" altLang="ko-KR" dirty="0">
                <a:solidFill>
                  <a:srgbClr val="FF0000"/>
                </a:solidFill>
              </a:rPr>
              <a:t>carefully expose </a:t>
            </a:r>
            <a:r>
              <a:rPr lang="en-US" altLang="ko-KR" dirty="0"/>
              <a:t>certain </a:t>
            </a:r>
            <a:r>
              <a:rPr lang="en-US" altLang="ko-KR" u="sng" dirty="0"/>
              <a:t>key pieces of functionality </a:t>
            </a:r>
            <a:r>
              <a:rPr lang="en-US" altLang="ko-KR" dirty="0"/>
              <a:t>to user program, such as …</a:t>
            </a:r>
          </a:p>
          <a:p>
            <a:pPr lvl="1"/>
            <a:r>
              <a:rPr lang="en-US" altLang="ko-KR" dirty="0"/>
              <a:t>Accessing the file system</a:t>
            </a:r>
          </a:p>
          <a:p>
            <a:pPr lvl="1"/>
            <a:r>
              <a:rPr lang="en-US" altLang="ko-KR" dirty="0"/>
              <a:t>Creating and destroying processes</a:t>
            </a:r>
          </a:p>
          <a:p>
            <a:pPr lvl="1"/>
            <a:r>
              <a:rPr lang="en-US" altLang="ko-KR" dirty="0"/>
              <a:t>Communicating with other processes</a:t>
            </a:r>
          </a:p>
          <a:p>
            <a:pPr lvl="1"/>
            <a:r>
              <a:rPr lang="en-US" altLang="ko-KR" dirty="0"/>
              <a:t>Allocating more memory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2505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Trap</a:t>
            </a:r>
            <a:r>
              <a:rPr lang="en-US" altLang="ko-KR" dirty="0"/>
              <a:t> instruction</a:t>
            </a:r>
          </a:p>
          <a:p>
            <a:pPr lvl="1"/>
            <a:r>
              <a:rPr lang="en-US" altLang="ko-KR" dirty="0"/>
              <a:t>Jump into the kernel</a:t>
            </a:r>
          </a:p>
          <a:p>
            <a:pPr lvl="1"/>
            <a:r>
              <a:rPr lang="en-US" altLang="ko-KR" dirty="0"/>
              <a:t>Raise the privilege level to kernel mode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Return-from-trap</a:t>
            </a:r>
            <a:r>
              <a:rPr lang="en-US" altLang="ko-KR" dirty="0"/>
              <a:t> instruction</a:t>
            </a:r>
          </a:p>
          <a:p>
            <a:pPr lvl="1"/>
            <a:r>
              <a:rPr lang="en-US" altLang="ko-KR" dirty="0"/>
              <a:t>Return into the calling user program</a:t>
            </a:r>
          </a:p>
          <a:p>
            <a:pPr lvl="1"/>
            <a:r>
              <a:rPr lang="en-US" altLang="ko-KR" dirty="0"/>
              <a:t>Reduce the privilege level back to user mode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9335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Limited Direction Execution Protocol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1238771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boot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07904" y="125561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683568" y="1761991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3568" y="1855007"/>
            <a:ext cx="231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initialize trap table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07904" y="2028538"/>
            <a:ext cx="231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remember address of …</a:t>
            </a:r>
          </a:p>
          <a:p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syscall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handler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3568" y="2983806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run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07904" y="298380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683568" y="3507026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88224" y="2983806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(user mode)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60232" y="5342067"/>
            <a:ext cx="2304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Run main()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Call system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trap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into OS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07904" y="4747419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restore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from kernel stack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move to user mode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jump to main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3568" y="3525024"/>
            <a:ext cx="27363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Create entry for process list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Allocate memory for program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Load program into memory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Setup user stack with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argv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Fill kernel stack with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/PC</a:t>
            </a:r>
          </a:p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return-from -trap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00105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Limited Direction Execution Protocol (Cont.)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Dept. of Game &amp; Multimedia Engineering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5066020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Free memory of process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Remove from process list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4418528"/>
            <a:ext cx="2304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return from main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trap (via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exit()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07904" y="3717032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restore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from kernel stack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move to user mode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jump to PC after trap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3140968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Handle trap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Do work of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syscall</a:t>
            </a:r>
            <a:endParaRPr lang="en-US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return-from-trap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07904" y="2492896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save </a:t>
            </a:r>
            <a:r>
              <a:rPr lang="en-US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regs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to kernel stack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move to kernel mode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jump to trap handler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568" y="1340768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OS @ run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(kernel mode)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07904" y="1340768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Hardware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683568" y="1863988"/>
            <a:ext cx="79208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88224" y="1340768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</a:p>
          <a:p>
            <a:r>
              <a:rPr lang="en-US" altLang="ko-KR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(user mode)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35647" y="2041103"/>
            <a:ext cx="1196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(Cont.)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593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200" y="1268760"/>
            <a:ext cx="4906888" cy="5112568"/>
          </a:xfrm>
        </p:spPr>
        <p:txBody>
          <a:bodyPr>
            <a:normAutofit/>
          </a:bodyPr>
          <a:lstStyle/>
          <a:p>
            <a:r>
              <a:rPr lang="en-US" altLang="ko-KR" dirty="0"/>
              <a:t>An interrupt is an event that causes the currently executing code to be effectively paused while the event is serviced.</a:t>
            </a:r>
          </a:p>
          <a:p>
            <a:r>
              <a:rPr lang="en-US" altLang="ko-KR" dirty="0"/>
              <a:t>There are two main categories of interrupts:</a:t>
            </a:r>
          </a:p>
          <a:p>
            <a:pPr lvl="1"/>
            <a:r>
              <a:rPr lang="en-US" altLang="ko-KR" dirty="0"/>
              <a:t>Hardware interrupts </a:t>
            </a:r>
          </a:p>
          <a:p>
            <a:pPr lvl="2"/>
            <a:r>
              <a:rPr lang="en-US" altLang="ko-KR" dirty="0"/>
              <a:t>Asynchronous</a:t>
            </a:r>
          </a:p>
          <a:p>
            <a:pPr lvl="1"/>
            <a:r>
              <a:rPr lang="en-US" altLang="ko-KR" dirty="0"/>
              <a:t>Software interrupts </a:t>
            </a:r>
          </a:p>
          <a:p>
            <a:pPr lvl="2"/>
            <a:r>
              <a:rPr lang="en-US" altLang="ko-KR" dirty="0"/>
              <a:t>Synchronous</a:t>
            </a:r>
          </a:p>
          <a:p>
            <a:pPr lvl="1"/>
            <a:endParaRPr lang="en-US" altLang="ko-KR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service routine (ISR)</a:t>
            </a:r>
          </a:p>
        </p:txBody>
      </p:sp>
      <p:pic>
        <p:nvPicPr>
          <p:cNvPr id="1026" name="Picture 2" descr="http://upload.wikimedia.org/wikipedia/commons/thumb/5/51/Intel_8259A_IRQ_chip.JPG/220px-Intel_8259A_IRQ_chi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092" y="1143381"/>
            <a:ext cx="2396437" cy="138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eople.freebsd.org/~jhb/papers/bsdcan/2007/article/img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167" y="2627114"/>
            <a:ext cx="3192289" cy="289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95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313348" y="5717900"/>
            <a:ext cx="4693914" cy="3693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45454"/>
                </a:solidFill>
              </a:rPr>
              <a:t>Programmable Interrupt Controller (</a:t>
            </a:r>
            <a:r>
              <a:rPr lang="en-US" b="1" dirty="0">
                <a:solidFill>
                  <a:srgbClr val="6A6A6A"/>
                </a:solidFill>
              </a:rPr>
              <a:t>PIC</a:t>
            </a:r>
            <a:r>
              <a:rPr lang="en-US" dirty="0">
                <a:solidFill>
                  <a:srgbClr val="545454"/>
                </a:solidFill>
              </a:rPr>
              <a:t>)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984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External interrupts from a IO devices, chipset components or other processors</a:t>
            </a:r>
          </a:p>
          <a:p>
            <a:r>
              <a:rPr lang="en-US" dirty="0"/>
              <a:t>Local interrupts</a:t>
            </a:r>
          </a:p>
          <a:p>
            <a:pPr lvl="1"/>
            <a:r>
              <a:rPr lang="en-US" dirty="0"/>
              <a:t>Thermal sensor, performance monitor counter interrupts, etc.</a:t>
            </a:r>
          </a:p>
          <a:p>
            <a:r>
              <a:rPr lang="en-US" dirty="0"/>
              <a:t>Special case interrupts:</a:t>
            </a:r>
          </a:p>
          <a:p>
            <a:pPr lvl="1"/>
            <a:r>
              <a:rPr lang="en-US" dirty="0"/>
              <a:t>NMI: Non-</a:t>
            </a:r>
            <a:r>
              <a:rPr lang="en-US" dirty="0" err="1"/>
              <a:t>Maskable</a:t>
            </a:r>
            <a:r>
              <a:rPr lang="en-US" dirty="0"/>
              <a:t> Interrupt</a:t>
            </a:r>
          </a:p>
          <a:p>
            <a:pPr lvl="1"/>
            <a:r>
              <a:rPr lang="en-US" dirty="0"/>
              <a:t>SMI: System Management Interrupt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Interrupts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709115" y="3916935"/>
            <a:ext cx="5725770" cy="1862327"/>
            <a:chOff x="1346352" y="1986535"/>
            <a:chExt cx="5725770" cy="1862327"/>
          </a:xfrm>
        </p:grpSpPr>
        <p:sp>
          <p:nvSpPr>
            <p:cNvPr id="6" name="Freeform 81328"/>
            <p:cNvSpPr/>
            <p:nvPr/>
          </p:nvSpPr>
          <p:spPr>
            <a:xfrm>
              <a:off x="4115561" y="3164586"/>
              <a:ext cx="2956561" cy="684276"/>
            </a:xfrm>
            <a:custGeom>
              <a:avLst/>
              <a:gdLst/>
              <a:ahLst/>
              <a:cxnLst/>
              <a:rect l="0" t="0" r="0" b="0"/>
              <a:pathLst>
                <a:path w="2956561" h="684276">
                  <a:moveTo>
                    <a:pt x="0" y="0"/>
                  </a:moveTo>
                  <a:lnTo>
                    <a:pt x="2956561" y="0"/>
                  </a:lnTo>
                  <a:lnTo>
                    <a:pt x="2956561" y="684276"/>
                  </a:lnTo>
                  <a:lnTo>
                    <a:pt x="0" y="684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>
                <a:alpha val="100000"/>
              </a:srgbClr>
            </a:solidFill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81329"/>
            <p:cNvSpPr/>
            <p:nvPr/>
          </p:nvSpPr>
          <p:spPr>
            <a:xfrm>
              <a:off x="2945129" y="3272791"/>
              <a:ext cx="588264" cy="466344"/>
            </a:xfrm>
            <a:custGeom>
              <a:avLst/>
              <a:gdLst/>
              <a:ahLst/>
              <a:cxnLst/>
              <a:rect l="0" t="0" r="0" b="0"/>
              <a:pathLst>
                <a:path w="588264" h="466344">
                  <a:moveTo>
                    <a:pt x="0" y="0"/>
                  </a:moveTo>
                  <a:lnTo>
                    <a:pt x="588264" y="0"/>
                  </a:lnTo>
                  <a:lnTo>
                    <a:pt x="588264" y="466344"/>
                  </a:lnTo>
                  <a:lnTo>
                    <a:pt x="0" y="4663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>
                <a:alpha val="100000"/>
              </a:srgbClr>
            </a:solidFill>
            <a:ln w="19811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81330"/>
            <p:cNvSpPr/>
            <p:nvPr/>
          </p:nvSpPr>
          <p:spPr>
            <a:xfrm>
              <a:off x="2945129" y="3272791"/>
              <a:ext cx="588264" cy="466344"/>
            </a:xfrm>
            <a:custGeom>
              <a:avLst/>
              <a:gdLst/>
              <a:ahLst/>
              <a:cxnLst/>
              <a:rect l="0" t="0" r="0" b="0"/>
              <a:pathLst>
                <a:path w="588264" h="466344">
                  <a:moveTo>
                    <a:pt x="0" y="0"/>
                  </a:moveTo>
                  <a:lnTo>
                    <a:pt x="588264" y="0"/>
                  </a:lnTo>
                  <a:lnTo>
                    <a:pt x="588264" y="466344"/>
                  </a:lnTo>
                  <a:lnTo>
                    <a:pt x="0" y="4663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1331"/>
            <p:cNvSpPr/>
            <p:nvPr/>
          </p:nvSpPr>
          <p:spPr>
            <a:xfrm>
              <a:off x="3533394" y="3573018"/>
              <a:ext cx="556653" cy="1536"/>
            </a:xfrm>
            <a:custGeom>
              <a:avLst/>
              <a:gdLst/>
              <a:ahLst/>
              <a:cxnLst/>
              <a:rect l="0" t="0" r="0" b="0"/>
              <a:pathLst>
                <a:path w="556653" h="1536">
                  <a:moveTo>
                    <a:pt x="0" y="0"/>
                  </a:moveTo>
                  <a:lnTo>
                    <a:pt x="556653" y="1536"/>
                  </a:lnTo>
                </a:path>
              </a:pathLst>
            </a:custGeom>
            <a:noFill/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81332"/>
            <p:cNvSpPr/>
            <p:nvPr/>
          </p:nvSpPr>
          <p:spPr>
            <a:xfrm>
              <a:off x="4013713" y="3529887"/>
              <a:ext cx="76325" cy="88900"/>
            </a:xfrm>
            <a:custGeom>
              <a:avLst/>
              <a:gdLst/>
              <a:ahLst/>
              <a:cxnLst/>
              <a:rect l="0" t="0" r="0" b="0"/>
              <a:pathLst>
                <a:path w="76325" h="88900">
                  <a:moveTo>
                    <a:pt x="253" y="0"/>
                  </a:moveTo>
                  <a:lnTo>
                    <a:pt x="76325" y="44665"/>
                  </a:lnTo>
                  <a:lnTo>
                    <a:pt x="0" y="88900"/>
                  </a:lnTo>
                </a:path>
              </a:pathLst>
            </a:custGeom>
            <a:noFill/>
            <a:ln w="19811" cap="rnd" cmpd="sng">
              <a:solidFill>
                <a:srgbClr val="000000">
                  <a:alpha val="100000"/>
                </a:srgbClr>
              </a:solidFill>
              <a:miter lim="127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81333"/>
            <p:cNvSpPr/>
            <p:nvPr/>
          </p:nvSpPr>
          <p:spPr>
            <a:xfrm>
              <a:off x="3553002" y="3437432"/>
              <a:ext cx="556653" cy="1536"/>
            </a:xfrm>
            <a:custGeom>
              <a:avLst/>
              <a:gdLst/>
              <a:ahLst/>
              <a:cxnLst/>
              <a:rect l="0" t="0" r="0" b="0"/>
              <a:pathLst>
                <a:path w="556653" h="1536">
                  <a:moveTo>
                    <a:pt x="556653" y="1536"/>
                  </a:moveTo>
                  <a:lnTo>
                    <a:pt x="0" y="0"/>
                  </a:lnTo>
                </a:path>
              </a:pathLst>
            </a:custGeom>
            <a:noFill/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81334"/>
            <p:cNvSpPr/>
            <p:nvPr/>
          </p:nvSpPr>
          <p:spPr>
            <a:xfrm>
              <a:off x="3553010" y="3393200"/>
              <a:ext cx="76325" cy="88900"/>
            </a:xfrm>
            <a:custGeom>
              <a:avLst/>
              <a:gdLst/>
              <a:ahLst/>
              <a:cxnLst/>
              <a:rect l="0" t="0" r="0" b="0"/>
              <a:pathLst>
                <a:path w="76325" h="88900">
                  <a:moveTo>
                    <a:pt x="76072" y="88900"/>
                  </a:moveTo>
                  <a:lnTo>
                    <a:pt x="0" y="44235"/>
                  </a:lnTo>
                  <a:lnTo>
                    <a:pt x="76325" y="0"/>
                  </a:lnTo>
                </a:path>
              </a:pathLst>
            </a:custGeom>
            <a:noFill/>
            <a:ln w="19811" cap="rnd" cmpd="sng">
              <a:solidFill>
                <a:srgbClr val="000000">
                  <a:alpha val="100000"/>
                </a:srgbClr>
              </a:solidFill>
              <a:miter lim="127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81335"/>
            <p:cNvSpPr/>
            <p:nvPr/>
          </p:nvSpPr>
          <p:spPr>
            <a:xfrm>
              <a:off x="1346352" y="3205008"/>
              <a:ext cx="947216" cy="538212"/>
            </a:xfrm>
            <a:custGeom>
              <a:avLst/>
              <a:gdLst/>
              <a:ahLst/>
              <a:cxnLst/>
              <a:rect l="0" t="0" r="0" b="0"/>
              <a:pathLst>
                <a:path w="947216" h="538212">
                  <a:moveTo>
                    <a:pt x="96367" y="179692"/>
                  </a:moveTo>
                  <a:cubicBezTo>
                    <a:pt x="85725" y="119723"/>
                    <a:pt x="140512" y="64504"/>
                    <a:pt x="218731" y="56337"/>
                  </a:cubicBezTo>
                  <a:cubicBezTo>
                    <a:pt x="250430" y="53035"/>
                    <a:pt x="282663" y="57976"/>
                    <a:pt x="310260" y="70371"/>
                  </a:cubicBezTo>
                  <a:cubicBezTo>
                    <a:pt x="339508" y="28105"/>
                    <a:pt x="407847" y="12053"/>
                    <a:pt x="462901" y="34493"/>
                  </a:cubicBezTo>
                  <a:cubicBezTo>
                    <a:pt x="472528" y="38430"/>
                    <a:pt x="481367" y="43396"/>
                    <a:pt x="489139" y="49276"/>
                  </a:cubicBezTo>
                  <a:cubicBezTo>
                    <a:pt x="511911" y="14237"/>
                    <a:pt x="567397" y="0"/>
                    <a:pt x="613053" y="17475"/>
                  </a:cubicBezTo>
                  <a:cubicBezTo>
                    <a:pt x="625690" y="22314"/>
                    <a:pt x="636713" y="29312"/>
                    <a:pt x="645286" y="37922"/>
                  </a:cubicBezTo>
                  <a:cubicBezTo>
                    <a:pt x="681989" y="4801"/>
                    <a:pt x="746861" y="711"/>
                    <a:pt x="790180" y="28791"/>
                  </a:cubicBezTo>
                  <a:cubicBezTo>
                    <a:pt x="808379" y="40589"/>
                    <a:pt x="820647" y="56871"/>
                    <a:pt x="824877" y="74829"/>
                  </a:cubicBezTo>
                  <a:cubicBezTo>
                    <a:pt x="885036" y="87414"/>
                    <a:pt x="920520" y="135077"/>
                    <a:pt x="904137" y="181292"/>
                  </a:cubicBezTo>
                  <a:cubicBezTo>
                    <a:pt x="902766" y="185178"/>
                    <a:pt x="901039" y="188988"/>
                    <a:pt x="898968" y="192684"/>
                  </a:cubicBezTo>
                  <a:cubicBezTo>
                    <a:pt x="947216" y="240842"/>
                    <a:pt x="935405" y="309854"/>
                    <a:pt x="872590" y="346836"/>
                  </a:cubicBezTo>
                  <a:cubicBezTo>
                    <a:pt x="853045" y="358355"/>
                    <a:pt x="829944" y="365810"/>
                    <a:pt x="805547" y="368477"/>
                  </a:cubicBezTo>
                  <a:cubicBezTo>
                    <a:pt x="805001" y="420293"/>
                    <a:pt x="749743" y="461949"/>
                    <a:pt x="682116" y="461530"/>
                  </a:cubicBezTo>
                  <a:cubicBezTo>
                    <a:pt x="659523" y="461390"/>
                    <a:pt x="637412" y="456475"/>
                    <a:pt x="618248" y="447306"/>
                  </a:cubicBezTo>
                  <a:cubicBezTo>
                    <a:pt x="595375" y="505383"/>
                    <a:pt x="515593" y="538212"/>
                    <a:pt x="440054" y="520623"/>
                  </a:cubicBezTo>
                  <a:cubicBezTo>
                    <a:pt x="408393" y="513257"/>
                    <a:pt x="381037" y="497674"/>
                    <a:pt x="362647" y="476529"/>
                  </a:cubicBezTo>
                  <a:cubicBezTo>
                    <a:pt x="285304" y="512292"/>
                    <a:pt x="184911" y="493051"/>
                    <a:pt x="138416" y="433552"/>
                  </a:cubicBezTo>
                  <a:cubicBezTo>
                    <a:pt x="137832" y="432803"/>
                    <a:pt x="137248" y="432041"/>
                    <a:pt x="136689" y="431291"/>
                  </a:cubicBezTo>
                  <a:cubicBezTo>
                    <a:pt x="86068" y="435825"/>
                    <a:pt x="40221" y="408139"/>
                    <a:pt x="34277" y="369429"/>
                  </a:cubicBezTo>
                  <a:cubicBezTo>
                    <a:pt x="31102" y="348792"/>
                    <a:pt x="39992" y="328142"/>
                    <a:pt x="58560" y="312978"/>
                  </a:cubicBezTo>
                  <a:cubicBezTo>
                    <a:pt x="14719" y="293191"/>
                    <a:pt x="0" y="249770"/>
                    <a:pt x="25667" y="215988"/>
                  </a:cubicBezTo>
                  <a:cubicBezTo>
                    <a:pt x="40475" y="196494"/>
                    <a:pt x="66446" y="183616"/>
                    <a:pt x="95593" y="181292"/>
                  </a:cubicBezTo>
                  <a:close/>
                </a:path>
              </a:pathLst>
            </a:custGeom>
            <a:noFill/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81336"/>
            <p:cNvSpPr/>
            <p:nvPr/>
          </p:nvSpPr>
          <p:spPr>
            <a:xfrm>
              <a:off x="1405886" y="3241260"/>
              <a:ext cx="839012" cy="438199"/>
            </a:xfrm>
            <a:custGeom>
              <a:avLst/>
              <a:gdLst/>
              <a:ahLst/>
              <a:cxnLst/>
              <a:rect l="0" t="0" r="0" b="0"/>
              <a:pathLst>
                <a:path w="839012" h="438199">
                  <a:moveTo>
                    <a:pt x="53619" y="284225"/>
                  </a:moveTo>
                  <a:cubicBezTo>
                    <a:pt x="34912" y="285342"/>
                    <a:pt x="16193" y="282028"/>
                    <a:pt x="0" y="274726"/>
                  </a:cubicBezTo>
                  <a:moveTo>
                    <a:pt x="100926" y="388225"/>
                  </a:moveTo>
                  <a:cubicBezTo>
                    <a:pt x="93408" y="390523"/>
                    <a:pt x="85508" y="392047"/>
                    <a:pt x="77469" y="392771"/>
                  </a:cubicBezTo>
                  <a:moveTo>
                    <a:pt x="303072" y="438199"/>
                  </a:moveTo>
                  <a:cubicBezTo>
                    <a:pt x="297408" y="431684"/>
                    <a:pt x="292671" y="424737"/>
                    <a:pt x="288937" y="417447"/>
                  </a:cubicBezTo>
                  <a:moveTo>
                    <a:pt x="564451" y="386460"/>
                  </a:moveTo>
                  <a:cubicBezTo>
                    <a:pt x="563625" y="394181"/>
                    <a:pt x="561733" y="401814"/>
                    <a:pt x="558812" y="409231"/>
                  </a:cubicBezTo>
                  <a:moveTo>
                    <a:pt x="676681" y="245795"/>
                  </a:moveTo>
                  <a:cubicBezTo>
                    <a:pt x="719111" y="261632"/>
                    <a:pt x="745883" y="294727"/>
                    <a:pt x="745502" y="330884"/>
                  </a:cubicBezTo>
                  <a:moveTo>
                    <a:pt x="839012" y="155168"/>
                  </a:moveTo>
                  <a:cubicBezTo>
                    <a:pt x="832141" y="167487"/>
                    <a:pt x="821651" y="178409"/>
                    <a:pt x="808367" y="187083"/>
                  </a:cubicBezTo>
                  <a:moveTo>
                    <a:pt x="765479" y="36791"/>
                  </a:moveTo>
                  <a:cubicBezTo>
                    <a:pt x="766647" y="41770"/>
                    <a:pt x="767193" y="46812"/>
                    <a:pt x="767092" y="51866"/>
                  </a:cubicBezTo>
                  <a:moveTo>
                    <a:pt x="569772" y="19215"/>
                  </a:moveTo>
                  <a:cubicBezTo>
                    <a:pt x="573760" y="12268"/>
                    <a:pt x="579043" y="5791"/>
                    <a:pt x="585469" y="0"/>
                  </a:cubicBezTo>
                  <a:moveTo>
                    <a:pt x="422934" y="28371"/>
                  </a:moveTo>
                  <a:cubicBezTo>
                    <a:pt x="424560" y="22631"/>
                    <a:pt x="427113" y="17068"/>
                    <a:pt x="430542" y="11798"/>
                  </a:cubicBezTo>
                  <a:moveTo>
                    <a:pt x="250621" y="33997"/>
                  </a:moveTo>
                  <a:cubicBezTo>
                    <a:pt x="260603" y="38493"/>
                    <a:pt x="269836" y="43891"/>
                    <a:pt x="278129" y="50076"/>
                  </a:cubicBezTo>
                  <a:moveTo>
                    <a:pt x="41643" y="160362"/>
                  </a:moveTo>
                  <a:cubicBezTo>
                    <a:pt x="39459" y="154825"/>
                    <a:pt x="37859" y="149174"/>
                    <a:pt x="36843" y="143446"/>
                  </a:cubicBezTo>
                </a:path>
              </a:pathLst>
            </a:custGeom>
            <a:noFill/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81337"/>
            <p:cNvSpPr/>
            <p:nvPr/>
          </p:nvSpPr>
          <p:spPr>
            <a:xfrm>
              <a:off x="2227326" y="3242310"/>
              <a:ext cx="702563" cy="403859"/>
            </a:xfrm>
            <a:custGeom>
              <a:avLst/>
              <a:gdLst/>
              <a:ahLst/>
              <a:cxnLst/>
              <a:rect l="0" t="0" r="0" b="0"/>
              <a:pathLst>
                <a:path w="702563" h="403859">
                  <a:moveTo>
                    <a:pt x="0" y="184111"/>
                  </a:moveTo>
                  <a:cubicBezTo>
                    <a:pt x="62522" y="92049"/>
                    <a:pt x="125031" y="0"/>
                    <a:pt x="178612" y="29692"/>
                  </a:cubicBezTo>
                  <a:cubicBezTo>
                    <a:pt x="232206" y="59385"/>
                    <a:pt x="234188" y="320712"/>
                    <a:pt x="321513" y="362279"/>
                  </a:cubicBezTo>
                  <a:cubicBezTo>
                    <a:pt x="408838" y="403859"/>
                    <a:pt x="555701" y="341502"/>
                    <a:pt x="702563" y="279132"/>
                  </a:cubicBezTo>
                </a:path>
              </a:pathLst>
            </a:custGeom>
            <a:noFill/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81338"/>
            <p:cNvSpPr/>
            <p:nvPr/>
          </p:nvSpPr>
          <p:spPr>
            <a:xfrm>
              <a:off x="4368546" y="1986535"/>
              <a:ext cx="984504" cy="685800"/>
            </a:xfrm>
            <a:custGeom>
              <a:avLst/>
              <a:gdLst/>
              <a:ahLst/>
              <a:cxnLst/>
              <a:rect l="0" t="0" r="0" b="0"/>
              <a:pathLst>
                <a:path w="984504" h="685800">
                  <a:moveTo>
                    <a:pt x="0" y="0"/>
                  </a:moveTo>
                  <a:lnTo>
                    <a:pt x="984504" y="0"/>
                  </a:lnTo>
                  <a:lnTo>
                    <a:pt x="984504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100000"/>
              </a:srgbClr>
            </a:solidFill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81339"/>
            <p:cNvSpPr/>
            <p:nvPr/>
          </p:nvSpPr>
          <p:spPr>
            <a:xfrm>
              <a:off x="4953761" y="2690419"/>
              <a:ext cx="0" cy="474103"/>
            </a:xfrm>
            <a:custGeom>
              <a:avLst/>
              <a:gdLst/>
              <a:ahLst/>
              <a:cxnLst/>
              <a:rect l="0" t="0" r="0" b="0"/>
              <a:pathLst>
                <a:path h="474103">
                  <a:moveTo>
                    <a:pt x="0" y="474103"/>
                  </a:moveTo>
                  <a:lnTo>
                    <a:pt x="0" y="0"/>
                  </a:lnTo>
                </a:path>
              </a:pathLst>
            </a:custGeom>
            <a:noFill/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81340"/>
            <p:cNvSpPr/>
            <p:nvPr/>
          </p:nvSpPr>
          <p:spPr>
            <a:xfrm>
              <a:off x="4909308" y="2690422"/>
              <a:ext cx="88900" cy="76200"/>
            </a:xfrm>
            <a:custGeom>
              <a:avLst/>
              <a:gdLst/>
              <a:ahLst/>
              <a:cxnLst/>
              <a:rect l="0" t="0" r="0" b="0"/>
              <a:pathLst>
                <a:path w="88900" h="76200">
                  <a:moveTo>
                    <a:pt x="0" y="76200"/>
                  </a:moveTo>
                  <a:lnTo>
                    <a:pt x="44450" y="0"/>
                  </a:lnTo>
                  <a:lnTo>
                    <a:pt x="88900" y="76200"/>
                  </a:lnTo>
                </a:path>
              </a:pathLst>
            </a:custGeom>
            <a:noFill/>
            <a:ln w="19811" cap="rnd" cmpd="sng">
              <a:solidFill>
                <a:srgbClr val="000000">
                  <a:alpha val="100000"/>
                </a:srgbClr>
              </a:solidFill>
              <a:miter lim="127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81341"/>
            <p:cNvSpPr/>
            <p:nvPr/>
          </p:nvSpPr>
          <p:spPr>
            <a:xfrm>
              <a:off x="4787708" y="2672335"/>
              <a:ext cx="1523" cy="474103"/>
            </a:xfrm>
            <a:custGeom>
              <a:avLst/>
              <a:gdLst/>
              <a:ahLst/>
              <a:cxnLst/>
              <a:rect l="0" t="0" r="0" b="0"/>
              <a:pathLst>
                <a:path w="1523" h="474103">
                  <a:moveTo>
                    <a:pt x="1523" y="0"/>
                  </a:moveTo>
                  <a:lnTo>
                    <a:pt x="0" y="474103"/>
                  </a:lnTo>
                </a:path>
              </a:pathLst>
            </a:custGeom>
            <a:noFill/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81342"/>
            <p:cNvSpPr/>
            <p:nvPr/>
          </p:nvSpPr>
          <p:spPr>
            <a:xfrm>
              <a:off x="4743508" y="3070086"/>
              <a:ext cx="88900" cy="76352"/>
            </a:xfrm>
            <a:custGeom>
              <a:avLst/>
              <a:gdLst/>
              <a:ahLst/>
              <a:cxnLst/>
              <a:rect l="0" t="0" r="0" b="0"/>
              <a:pathLst>
                <a:path w="88900" h="76352">
                  <a:moveTo>
                    <a:pt x="88900" y="292"/>
                  </a:moveTo>
                  <a:lnTo>
                    <a:pt x="44197" y="76352"/>
                  </a:lnTo>
                  <a:lnTo>
                    <a:pt x="0" y="0"/>
                  </a:lnTo>
                </a:path>
              </a:pathLst>
            </a:custGeom>
            <a:noFill/>
            <a:ln w="19811" cap="rnd" cmpd="sng">
              <a:solidFill>
                <a:srgbClr val="000000">
                  <a:alpha val="100000"/>
                </a:srgbClr>
              </a:solidFill>
              <a:miter lim="127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81343"/>
            <p:cNvSpPr/>
            <p:nvPr/>
          </p:nvSpPr>
          <p:spPr>
            <a:xfrm>
              <a:off x="5802629" y="1986535"/>
              <a:ext cx="984504" cy="685800"/>
            </a:xfrm>
            <a:custGeom>
              <a:avLst/>
              <a:gdLst/>
              <a:ahLst/>
              <a:cxnLst/>
              <a:rect l="0" t="0" r="0" b="0"/>
              <a:pathLst>
                <a:path w="984504" h="685800">
                  <a:moveTo>
                    <a:pt x="0" y="0"/>
                  </a:moveTo>
                  <a:lnTo>
                    <a:pt x="984504" y="0"/>
                  </a:lnTo>
                  <a:lnTo>
                    <a:pt x="984504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100000"/>
              </a:srgbClr>
            </a:solidFill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81344"/>
            <p:cNvSpPr/>
            <p:nvPr/>
          </p:nvSpPr>
          <p:spPr>
            <a:xfrm>
              <a:off x="6387846" y="2690419"/>
              <a:ext cx="0" cy="474103"/>
            </a:xfrm>
            <a:custGeom>
              <a:avLst/>
              <a:gdLst/>
              <a:ahLst/>
              <a:cxnLst/>
              <a:rect l="0" t="0" r="0" b="0"/>
              <a:pathLst>
                <a:path h="474103">
                  <a:moveTo>
                    <a:pt x="0" y="474103"/>
                  </a:moveTo>
                  <a:lnTo>
                    <a:pt x="0" y="0"/>
                  </a:lnTo>
                </a:path>
              </a:pathLst>
            </a:custGeom>
            <a:noFill/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81345"/>
            <p:cNvSpPr/>
            <p:nvPr/>
          </p:nvSpPr>
          <p:spPr>
            <a:xfrm>
              <a:off x="6343393" y="2690422"/>
              <a:ext cx="88900" cy="76200"/>
            </a:xfrm>
            <a:custGeom>
              <a:avLst/>
              <a:gdLst/>
              <a:ahLst/>
              <a:cxnLst/>
              <a:rect l="0" t="0" r="0" b="0"/>
              <a:pathLst>
                <a:path w="88900" h="76200">
                  <a:moveTo>
                    <a:pt x="0" y="76200"/>
                  </a:moveTo>
                  <a:lnTo>
                    <a:pt x="44450" y="0"/>
                  </a:lnTo>
                  <a:lnTo>
                    <a:pt x="88900" y="76200"/>
                  </a:lnTo>
                </a:path>
              </a:pathLst>
            </a:custGeom>
            <a:noFill/>
            <a:ln w="19811" cap="rnd" cmpd="sng">
              <a:solidFill>
                <a:srgbClr val="000000">
                  <a:alpha val="100000"/>
                </a:srgbClr>
              </a:solidFill>
              <a:miter lim="127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81346"/>
            <p:cNvSpPr/>
            <p:nvPr/>
          </p:nvSpPr>
          <p:spPr>
            <a:xfrm>
              <a:off x="6220268" y="2672335"/>
              <a:ext cx="1523" cy="474103"/>
            </a:xfrm>
            <a:custGeom>
              <a:avLst/>
              <a:gdLst/>
              <a:ahLst/>
              <a:cxnLst/>
              <a:rect l="0" t="0" r="0" b="0"/>
              <a:pathLst>
                <a:path w="1523" h="474103">
                  <a:moveTo>
                    <a:pt x="1523" y="0"/>
                  </a:moveTo>
                  <a:lnTo>
                    <a:pt x="0" y="474103"/>
                  </a:lnTo>
                </a:path>
              </a:pathLst>
            </a:custGeom>
            <a:noFill/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81347"/>
            <p:cNvSpPr/>
            <p:nvPr/>
          </p:nvSpPr>
          <p:spPr>
            <a:xfrm>
              <a:off x="6176068" y="3070086"/>
              <a:ext cx="88900" cy="76352"/>
            </a:xfrm>
            <a:custGeom>
              <a:avLst/>
              <a:gdLst/>
              <a:ahLst/>
              <a:cxnLst/>
              <a:rect l="0" t="0" r="0" b="0"/>
              <a:pathLst>
                <a:path w="88900" h="76352">
                  <a:moveTo>
                    <a:pt x="88900" y="292"/>
                  </a:moveTo>
                  <a:lnTo>
                    <a:pt x="44197" y="76352"/>
                  </a:lnTo>
                  <a:lnTo>
                    <a:pt x="0" y="0"/>
                  </a:lnTo>
                </a:path>
              </a:pathLst>
            </a:custGeom>
            <a:noFill/>
            <a:ln w="19811" cap="rnd" cmpd="sng">
              <a:solidFill>
                <a:srgbClr val="000000">
                  <a:alpha val="100000"/>
                </a:srgbClr>
              </a:solidFill>
              <a:miter lim="127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81348"/>
            <p:cNvSpPr/>
            <p:nvPr/>
          </p:nvSpPr>
          <p:spPr>
            <a:xfrm>
              <a:off x="5139982" y="2747798"/>
              <a:ext cx="952969" cy="867130"/>
            </a:xfrm>
            <a:custGeom>
              <a:avLst/>
              <a:gdLst/>
              <a:ahLst/>
              <a:cxnLst/>
              <a:rect l="0" t="0" r="0" b="0"/>
              <a:pathLst>
                <a:path w="952969" h="867130">
                  <a:moveTo>
                    <a:pt x="952969" y="803884"/>
                  </a:moveTo>
                  <a:cubicBezTo>
                    <a:pt x="731088" y="835507"/>
                    <a:pt x="509206" y="867130"/>
                    <a:pt x="359079" y="792023"/>
                  </a:cubicBezTo>
                  <a:cubicBezTo>
                    <a:pt x="208965" y="716915"/>
                    <a:pt x="111633" y="509397"/>
                    <a:pt x="52235" y="353250"/>
                  </a:cubicBezTo>
                  <a:cubicBezTo>
                    <a:pt x="9652" y="241300"/>
                    <a:pt x="152" y="121729"/>
                    <a:pt x="0" y="0"/>
                  </a:cubicBezTo>
                </a:path>
              </a:pathLst>
            </a:custGeom>
            <a:noFill/>
            <a:ln w="57911" cap="flat" cmpd="sng">
              <a:solidFill>
                <a:srgbClr val="FF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81349"/>
            <p:cNvSpPr/>
            <p:nvPr/>
          </p:nvSpPr>
          <p:spPr>
            <a:xfrm>
              <a:off x="5052578" y="2602987"/>
              <a:ext cx="173710" cy="175360"/>
            </a:xfrm>
            <a:custGeom>
              <a:avLst/>
              <a:gdLst/>
              <a:ahLst/>
              <a:cxnLst/>
              <a:rect l="0" t="0" r="0" b="0"/>
              <a:pathLst>
                <a:path w="173710" h="175360">
                  <a:moveTo>
                    <a:pt x="0" y="172059"/>
                  </a:moveTo>
                  <a:lnTo>
                    <a:pt x="90157" y="0"/>
                  </a:lnTo>
                  <a:lnTo>
                    <a:pt x="173710" y="17536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57911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81350"/>
            <p:cNvSpPr/>
            <p:nvPr/>
          </p:nvSpPr>
          <p:spPr>
            <a:xfrm>
              <a:off x="5351526" y="2241042"/>
              <a:ext cx="423456" cy="0"/>
            </a:xfrm>
            <a:custGeom>
              <a:avLst/>
              <a:gdLst/>
              <a:ahLst/>
              <a:cxnLst/>
              <a:rect l="0" t="0" r="0" b="0"/>
              <a:pathLst>
                <a:path w="423456">
                  <a:moveTo>
                    <a:pt x="0" y="0"/>
                  </a:moveTo>
                  <a:lnTo>
                    <a:pt x="423456" y="0"/>
                  </a:lnTo>
                </a:path>
              </a:pathLst>
            </a:custGeom>
            <a:noFill/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81351"/>
            <p:cNvSpPr/>
            <p:nvPr/>
          </p:nvSpPr>
          <p:spPr>
            <a:xfrm>
              <a:off x="5698790" y="2196596"/>
              <a:ext cx="76200" cy="88900"/>
            </a:xfrm>
            <a:custGeom>
              <a:avLst/>
              <a:gdLst/>
              <a:ahLst/>
              <a:cxnLst/>
              <a:rect l="0" t="0" r="0" b="0"/>
              <a:pathLst>
                <a:path w="76200" h="88900">
                  <a:moveTo>
                    <a:pt x="0" y="88900"/>
                  </a:moveTo>
                  <a:lnTo>
                    <a:pt x="76200" y="44450"/>
                  </a:lnTo>
                  <a:lnTo>
                    <a:pt x="0" y="0"/>
                  </a:lnTo>
                </a:path>
              </a:pathLst>
            </a:custGeom>
            <a:noFill/>
            <a:ln w="19811" cap="rnd" cmpd="sng">
              <a:solidFill>
                <a:srgbClr val="000000">
                  <a:alpha val="100000"/>
                </a:srgbClr>
              </a:solidFill>
              <a:miter lim="127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Freeform 81352"/>
            <p:cNvSpPr/>
            <p:nvPr/>
          </p:nvSpPr>
          <p:spPr>
            <a:xfrm>
              <a:off x="5369620" y="2419350"/>
              <a:ext cx="423456" cy="1638"/>
            </a:xfrm>
            <a:custGeom>
              <a:avLst/>
              <a:gdLst/>
              <a:ahLst/>
              <a:cxnLst/>
              <a:rect l="0" t="0" r="0" b="0"/>
              <a:pathLst>
                <a:path w="423456" h="1638">
                  <a:moveTo>
                    <a:pt x="423456" y="0"/>
                  </a:moveTo>
                  <a:lnTo>
                    <a:pt x="0" y="1638"/>
                  </a:lnTo>
                </a:path>
              </a:pathLst>
            </a:custGeom>
            <a:noFill/>
            <a:ln w="19811" cap="flat" cmpd="sng">
              <a:solidFill>
                <a:srgbClr val="00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81353"/>
            <p:cNvSpPr/>
            <p:nvPr/>
          </p:nvSpPr>
          <p:spPr>
            <a:xfrm>
              <a:off x="5369619" y="2376235"/>
              <a:ext cx="76364" cy="88900"/>
            </a:xfrm>
            <a:custGeom>
              <a:avLst/>
              <a:gdLst/>
              <a:ahLst/>
              <a:cxnLst/>
              <a:rect l="0" t="0" r="0" b="0"/>
              <a:pathLst>
                <a:path w="76364" h="88900">
                  <a:moveTo>
                    <a:pt x="76022" y="0"/>
                  </a:moveTo>
                  <a:lnTo>
                    <a:pt x="0" y="44742"/>
                  </a:lnTo>
                  <a:lnTo>
                    <a:pt x="76364" y="88900"/>
                  </a:lnTo>
                </a:path>
              </a:pathLst>
            </a:custGeom>
            <a:noFill/>
            <a:ln w="19811" cap="rnd" cmpd="sng">
              <a:solidFill>
                <a:srgbClr val="000000">
                  <a:alpha val="100000"/>
                </a:srgbClr>
              </a:solidFill>
              <a:miter lim="127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81354"/>
            <p:cNvSpPr/>
            <p:nvPr/>
          </p:nvSpPr>
          <p:spPr>
            <a:xfrm>
              <a:off x="5413349" y="2478024"/>
              <a:ext cx="679602" cy="123037"/>
            </a:xfrm>
            <a:custGeom>
              <a:avLst/>
              <a:gdLst/>
              <a:ahLst/>
              <a:cxnLst/>
              <a:rect l="0" t="0" r="0" b="0"/>
              <a:pathLst>
                <a:path w="679602" h="123037">
                  <a:moveTo>
                    <a:pt x="679602" y="0"/>
                  </a:moveTo>
                  <a:cubicBezTo>
                    <a:pt x="566598" y="55905"/>
                    <a:pt x="453606" y="111810"/>
                    <a:pt x="316954" y="118389"/>
                  </a:cubicBezTo>
                  <a:cubicBezTo>
                    <a:pt x="220332" y="123037"/>
                    <a:pt x="111900" y="103035"/>
                    <a:pt x="0" y="75806"/>
                  </a:cubicBezTo>
                </a:path>
              </a:pathLst>
            </a:custGeom>
            <a:noFill/>
            <a:ln w="57911" cap="flat" cmpd="sng">
              <a:solidFill>
                <a:srgbClr val="FF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81355"/>
            <p:cNvSpPr/>
            <p:nvPr/>
          </p:nvSpPr>
          <p:spPr>
            <a:xfrm>
              <a:off x="5273036" y="2476945"/>
              <a:ext cx="189966" cy="168186"/>
            </a:xfrm>
            <a:custGeom>
              <a:avLst/>
              <a:gdLst/>
              <a:ahLst/>
              <a:cxnLst/>
              <a:rect l="0" t="0" r="0" b="0"/>
              <a:pathLst>
                <a:path w="189966" h="168186">
                  <a:moveTo>
                    <a:pt x="146418" y="168186"/>
                  </a:moveTo>
                  <a:lnTo>
                    <a:pt x="0" y="40539"/>
                  </a:lnTo>
                  <a:lnTo>
                    <a:pt x="189966" y="0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57911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81356"/>
            <p:cNvSpPr/>
            <p:nvPr/>
          </p:nvSpPr>
          <p:spPr>
            <a:xfrm>
              <a:off x="3534155" y="2774837"/>
              <a:ext cx="1045032" cy="881239"/>
            </a:xfrm>
            <a:custGeom>
              <a:avLst/>
              <a:gdLst/>
              <a:ahLst/>
              <a:cxnLst/>
              <a:rect l="0" t="0" r="0" b="0"/>
              <a:pathLst>
                <a:path w="1045032" h="881239">
                  <a:moveTo>
                    <a:pt x="0" y="877277"/>
                  </a:moveTo>
                  <a:cubicBezTo>
                    <a:pt x="143598" y="879258"/>
                    <a:pt x="287185" y="881239"/>
                    <a:pt x="439699" y="817880"/>
                  </a:cubicBezTo>
                  <a:cubicBezTo>
                    <a:pt x="592213" y="754519"/>
                    <a:pt x="812063" y="657491"/>
                    <a:pt x="915047" y="497116"/>
                  </a:cubicBezTo>
                  <a:cubicBezTo>
                    <a:pt x="997343" y="368973"/>
                    <a:pt x="1026528" y="189623"/>
                    <a:pt x="1045032" y="0"/>
                  </a:cubicBezTo>
                </a:path>
              </a:pathLst>
            </a:custGeom>
            <a:noFill/>
            <a:ln w="57911" cap="flat" cmpd="sng">
              <a:solidFill>
                <a:srgbClr val="FF0000">
                  <a:alpha val="10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81357"/>
            <p:cNvSpPr/>
            <p:nvPr/>
          </p:nvSpPr>
          <p:spPr>
            <a:xfrm>
              <a:off x="4490142" y="2630428"/>
              <a:ext cx="173075" cy="180631"/>
            </a:xfrm>
            <a:custGeom>
              <a:avLst/>
              <a:gdLst/>
              <a:ahLst/>
              <a:cxnLst/>
              <a:rect l="0" t="0" r="0" b="0"/>
              <a:pathLst>
                <a:path w="173075" h="180631">
                  <a:moveTo>
                    <a:pt x="0" y="165506"/>
                  </a:moveTo>
                  <a:lnTo>
                    <a:pt x="101663" y="0"/>
                  </a:lnTo>
                  <a:lnTo>
                    <a:pt x="173075" y="180631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57911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81363"/>
            <p:cNvSpPr/>
            <p:nvPr/>
          </p:nvSpPr>
          <p:spPr>
            <a:xfrm>
              <a:off x="4206240" y="3251908"/>
              <a:ext cx="787603" cy="46908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200" b="0" i="0" spc="0" baseline="0" dirty="0">
                  <a:latin typeface="Arial"/>
                </a:rPr>
                <a:t>Chipset</a:t>
              </a:r>
            </a:p>
            <a:p>
              <a:pPr marL="0">
                <a:lnSpc>
                  <a:spcPts val="1727"/>
                </a:lnSpc>
              </a:pPr>
              <a:r>
                <a:rPr lang="en-US" sz="1200" b="0" i="0" spc="0" baseline="0" dirty="0">
                  <a:latin typeface="Arial"/>
                </a:rPr>
                <a:t>Component</a:t>
              </a:r>
            </a:p>
          </p:txBody>
        </p:sp>
        <p:sp>
          <p:nvSpPr>
            <p:cNvPr id="37" name="Rectangle 81364"/>
            <p:cNvSpPr/>
            <p:nvPr/>
          </p:nvSpPr>
          <p:spPr>
            <a:xfrm>
              <a:off x="3111563" y="3329365"/>
              <a:ext cx="286287" cy="32438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900" b="0" i="0" spc="0" baseline="0" dirty="0">
                  <a:solidFill>
                    <a:srgbClr val="FFFFFF"/>
                  </a:solidFill>
                  <a:latin typeface="Arial"/>
                </a:rPr>
                <a:t>PCIe </a:t>
              </a:r>
            </a:p>
            <a:p>
              <a:pPr marL="28917">
                <a:lnSpc>
                  <a:spcPts val="1080"/>
                </a:lnSpc>
              </a:pPr>
              <a:r>
                <a:rPr lang="en-US" sz="900" b="0" i="0" spc="0" baseline="0" dirty="0">
                  <a:solidFill>
                    <a:srgbClr val="FFFFFF"/>
                  </a:solidFill>
                  <a:latin typeface="Arial"/>
                </a:rPr>
                <a:t>NIC</a:t>
              </a:r>
            </a:p>
          </p:txBody>
        </p:sp>
        <p:sp>
          <p:nvSpPr>
            <p:cNvPr id="38" name="Rectangle 81365"/>
            <p:cNvSpPr/>
            <p:nvPr/>
          </p:nvSpPr>
          <p:spPr>
            <a:xfrm>
              <a:off x="5238115" y="3532819"/>
              <a:ext cx="663573" cy="29206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0" i="0" spc="0" baseline="0" dirty="0">
                  <a:solidFill>
                    <a:srgbClr val="FF0000"/>
                  </a:solidFill>
                  <a:latin typeface="Arial"/>
                </a:rPr>
                <a:t>Interr</a:t>
              </a:r>
              <a:r>
                <a:rPr lang="en-US" sz="1403" b="0" i="0" spc="-12" baseline="0" dirty="0">
                  <a:solidFill>
                    <a:srgbClr val="FF0000"/>
                  </a:solidFill>
                  <a:latin typeface="Arial"/>
                </a:rPr>
                <a:t>u</a:t>
              </a:r>
              <a:r>
                <a:rPr lang="en-US" sz="1403" b="0" i="0" spc="0" baseline="0" dirty="0">
                  <a:solidFill>
                    <a:srgbClr val="FF0000"/>
                  </a:solidFill>
                  <a:latin typeface="Arial"/>
                </a:rPr>
                <a:t>pt</a:t>
              </a:r>
            </a:p>
          </p:txBody>
        </p:sp>
        <p:sp>
          <p:nvSpPr>
            <p:cNvPr id="39" name="Rectangle 81366"/>
            <p:cNvSpPr/>
            <p:nvPr/>
          </p:nvSpPr>
          <p:spPr>
            <a:xfrm>
              <a:off x="3779198" y="2775545"/>
              <a:ext cx="663573" cy="29206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/>
              <a:r>
                <a:rPr lang="en-US" sz="1403" b="0" i="0" spc="0" baseline="0" dirty="0">
                  <a:solidFill>
                    <a:srgbClr val="FF0000"/>
                  </a:solidFill>
                  <a:latin typeface="Arial"/>
                </a:rPr>
                <a:t>Interr</a:t>
              </a:r>
              <a:r>
                <a:rPr lang="en-US" sz="1403" b="0" i="0" spc="-12" baseline="0" dirty="0">
                  <a:solidFill>
                    <a:srgbClr val="FF0000"/>
                  </a:solidFill>
                  <a:latin typeface="Arial"/>
                </a:rPr>
                <a:t>u</a:t>
              </a:r>
              <a:r>
                <a:rPr lang="en-US" sz="1403" b="0" i="0" spc="0" baseline="0" dirty="0">
                  <a:solidFill>
                    <a:srgbClr val="FF0000"/>
                  </a:solidFill>
                  <a:latin typeface="Arial"/>
                </a:rPr>
                <a:t>pt</a:t>
              </a:r>
            </a:p>
          </p:txBody>
        </p:sp>
        <p:sp>
          <p:nvSpPr>
            <p:cNvPr id="40" name="Rectangle 81367"/>
            <p:cNvSpPr/>
            <p:nvPr/>
          </p:nvSpPr>
          <p:spPr>
            <a:xfrm>
              <a:off x="1634363" y="3314756"/>
              <a:ext cx="4866081" cy="29635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>
                <a:tabLst>
                  <a:tab pos="4480052" algn="l"/>
                </a:tabLst>
              </a:pPr>
              <a:r>
                <a:rPr lang="en-US" sz="1200" b="0" i="0" spc="0" baseline="0" dirty="0">
                  <a:latin typeface="Arial"/>
                </a:rPr>
                <a:t>LAN	</a:t>
              </a:r>
              <a:r>
                <a:rPr lang="en-US" sz="1818" b="0" i="0" spc="-37" baseline="-30656" dirty="0">
                  <a:latin typeface="Arial"/>
                </a:rPr>
                <a:t>T</a:t>
              </a:r>
              <a:r>
                <a:rPr lang="en-US" sz="1818" b="0" i="0" spc="0" baseline="-30656" dirty="0">
                  <a:latin typeface="Arial"/>
                </a:rPr>
                <a:t>imer</a:t>
              </a:r>
            </a:p>
          </p:txBody>
        </p:sp>
        <p:sp>
          <p:nvSpPr>
            <p:cNvPr id="41" name="Rectangle 81368"/>
            <p:cNvSpPr/>
            <p:nvPr/>
          </p:nvSpPr>
          <p:spPr>
            <a:xfrm>
              <a:off x="4516959" y="2228615"/>
              <a:ext cx="2121762" cy="71010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>
                <a:tabLst>
                  <a:tab pos="1433981" algn="l"/>
                </a:tabLst>
              </a:pPr>
              <a:r>
                <a:rPr lang="en-US" sz="1200" b="0" i="0" spc="0" baseline="0" dirty="0">
                  <a:solidFill>
                    <a:srgbClr val="FFFFFF"/>
                  </a:solidFill>
                  <a:latin typeface="Arial"/>
                </a:rPr>
                <a:t>Processor	Processor</a:t>
              </a:r>
            </a:p>
            <a:p>
              <a:pPr marL="903648">
                <a:lnSpc>
                  <a:spcPts val="3625"/>
                </a:lnSpc>
              </a:pPr>
              <a:r>
                <a:rPr lang="en-US" sz="1403" b="0" i="0" spc="0" baseline="0" dirty="0">
                  <a:solidFill>
                    <a:srgbClr val="FF0000"/>
                  </a:solidFill>
                  <a:latin typeface="Arial"/>
                </a:rPr>
                <a:t>Interr</a:t>
              </a:r>
              <a:r>
                <a:rPr lang="en-US" sz="1403" b="0" i="0" spc="-12" baseline="0" dirty="0">
                  <a:solidFill>
                    <a:srgbClr val="FF0000"/>
                  </a:solidFill>
                  <a:latin typeface="Arial"/>
                </a:rPr>
                <a:t>u</a:t>
              </a:r>
              <a:r>
                <a:rPr lang="en-US" sz="1403" b="0" i="0" spc="0" baseline="0" dirty="0">
                  <a:solidFill>
                    <a:srgbClr val="FF0000"/>
                  </a:solidFill>
                  <a:latin typeface="Arial"/>
                </a:rPr>
                <a:t>pt</a:t>
              </a:r>
            </a:p>
          </p:txBody>
        </p:sp>
      </p:grpSp>
      <p:sp>
        <p:nvSpPr>
          <p:cNvPr id="43" name="Slide Number Placeholder 4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7936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Most hardware interrupts go through an interrupt controller (e.g. Local APIC) before being delivered to the target core.</a:t>
            </a:r>
          </a:p>
          <a:p>
            <a:pPr lvl="1"/>
            <a:r>
              <a:rPr lang="en-US" dirty="0"/>
              <a:t>NMIs and SMIs are not handled by an interrupt controller. </a:t>
            </a:r>
          </a:p>
          <a:p>
            <a:pPr lvl="2"/>
            <a:r>
              <a:rPr lang="en-US" dirty="0"/>
              <a:t>These are delivered directly to the target core.</a:t>
            </a:r>
          </a:p>
          <a:p>
            <a:r>
              <a:rPr lang="en-US" dirty="0"/>
              <a:t>Software running on one core can program that core’s local APIC to fire an interrupt targeting another core (or set of cores)</a:t>
            </a:r>
          </a:p>
          <a:p>
            <a:pPr lvl="1"/>
            <a:r>
              <a:rPr lang="en-US" dirty="0"/>
              <a:t>Commonly referred to as IPIs (Inter-Processor Interrupts)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Interrupts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83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Interrupts may also occur via dedicated software instructions. </a:t>
            </a:r>
          </a:p>
          <a:p>
            <a:r>
              <a:rPr lang="en-US" dirty="0"/>
              <a:t>Each time an interrupt instruction (INT xx) is executed by the processor, the xx value (an 8-bit operand) causes the CPU to run the requested interrupt service routine.</a:t>
            </a:r>
          </a:p>
          <a:p>
            <a:pPr lvl="1"/>
            <a:r>
              <a:rPr lang="en-US" dirty="0"/>
              <a:t>INT 21h for various DOS services</a:t>
            </a:r>
          </a:p>
          <a:p>
            <a:pPr lvl="2"/>
            <a:r>
              <a:rPr lang="en-US" dirty="0"/>
              <a:t>DOS read, write, write string, terminate program, etc.</a:t>
            </a:r>
          </a:p>
          <a:p>
            <a:pPr lvl="1"/>
            <a:r>
              <a:rPr lang="en-US" u="sng" dirty="0"/>
              <a:t>INT 80h</a:t>
            </a:r>
            <a:r>
              <a:rPr lang="en-US" dirty="0"/>
              <a:t> (x86) and </a:t>
            </a:r>
            <a:r>
              <a:rPr lang="en-US" u="sng" dirty="0" err="1"/>
              <a:t>syscall</a:t>
            </a:r>
            <a:r>
              <a:rPr lang="en-US" dirty="0"/>
              <a:t> (x86_64) for system calls</a:t>
            </a:r>
          </a:p>
          <a:p>
            <a:r>
              <a:rPr lang="en-US" dirty="0"/>
              <a:t>Software interrupts do NOT interact with any interrupt controller (e.g. Local APIC). </a:t>
            </a:r>
          </a:p>
          <a:p>
            <a:pPr lvl="1"/>
            <a:r>
              <a:rPr lang="en-US" dirty="0"/>
              <a:t>These are handled entirely within the core executing the instruction.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interrupts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6665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Dept. of Game &amp; Multimedia Engineering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An exception is typically an unexpected internal event and generally occurs when the CPU executes an instruction requiring additional attention</a:t>
            </a:r>
          </a:p>
          <a:p>
            <a:r>
              <a:rPr lang="en-US" dirty="0"/>
              <a:t>Some exceptions are error conditions, some are not:</a:t>
            </a:r>
          </a:p>
          <a:p>
            <a:pPr lvl="1"/>
            <a:r>
              <a:rPr lang="en-US" dirty="0"/>
              <a:t>Integer divide by zero attempt (an error exception)</a:t>
            </a:r>
          </a:p>
          <a:p>
            <a:pPr lvl="1"/>
            <a:r>
              <a:rPr lang="en-US" dirty="0"/>
              <a:t>Page fault</a:t>
            </a:r>
          </a:p>
          <a:p>
            <a:pPr lvl="2"/>
            <a:r>
              <a:rPr lang="en-US" dirty="0"/>
              <a:t>when attempting to access a memory address that isn't present in DRAM</a:t>
            </a:r>
          </a:p>
          <a:p>
            <a:pPr lvl="1"/>
            <a:r>
              <a:rPr lang="en-US" dirty="0"/>
              <a:t>Stack overflow, etc.</a:t>
            </a:r>
          </a:p>
          <a:p>
            <a:r>
              <a:rPr lang="en-US" dirty="0"/>
              <a:t>Exceptions do NOT interact with any interrupt controller (e.g. Local APIC).</a:t>
            </a:r>
          </a:p>
          <a:p>
            <a:pPr lvl="1"/>
            <a:r>
              <a:rPr lang="en-US" dirty="0"/>
              <a:t>These are handled entirely within the core that detected the exception.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Processor Exceptions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1037A-CE8C-487F-8B07-E3FA72814896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98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목판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목판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목판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TM03090434[[fn=목판]]</Template>
  <TotalTime>1907</TotalTime>
  <Words>18905</Words>
  <Application>Microsoft Office PowerPoint</Application>
  <PresentationFormat>화면 슬라이드 쇼(4:3)</PresentationFormat>
  <Paragraphs>3967</Paragraphs>
  <Slides>226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226</vt:i4>
      </vt:variant>
    </vt:vector>
  </HeadingPairs>
  <TitlesOfParts>
    <vt:vector size="237" baseType="lpstr">
      <vt:lpstr>맑은 고딕</vt:lpstr>
      <vt:lpstr>Arial</vt:lpstr>
      <vt:lpstr>Calibri</vt:lpstr>
      <vt:lpstr>Cambria Math</vt:lpstr>
      <vt:lpstr>Courier New</vt:lpstr>
      <vt:lpstr>Georgia</vt:lpstr>
      <vt:lpstr>Rockwell</vt:lpstr>
      <vt:lpstr>Rockwell Condensed</vt:lpstr>
      <vt:lpstr>Tahoma</vt:lpstr>
      <vt:lpstr>Wingdings</vt:lpstr>
      <vt:lpstr>목판</vt:lpstr>
      <vt:lpstr>04. The Abstraction: The Process</vt:lpstr>
      <vt:lpstr>How to provide the illusion of many CPUs?</vt:lpstr>
      <vt:lpstr>A Process</vt:lpstr>
      <vt:lpstr>Process API</vt:lpstr>
      <vt:lpstr>Process Creation</vt:lpstr>
      <vt:lpstr>Process Creation (Cont.)</vt:lpstr>
      <vt:lpstr>Loading: From Program To Process</vt:lpstr>
      <vt:lpstr>virtual address space</vt:lpstr>
      <vt:lpstr>Process States</vt:lpstr>
      <vt:lpstr>Process State Transition</vt:lpstr>
      <vt:lpstr>Data structures</vt:lpstr>
      <vt:lpstr>Example) The xv6 kernel Proc Structure</vt:lpstr>
      <vt:lpstr>Example) The xv6 kernel Proc Structure (Cont.)</vt:lpstr>
      <vt:lpstr>05. Interlude:  Process API</vt:lpstr>
      <vt:lpstr>The fork() System Call</vt:lpstr>
      <vt:lpstr>Calling fork() example (Cont.)</vt:lpstr>
      <vt:lpstr>The wait() System Call</vt:lpstr>
      <vt:lpstr>The wait() System Call (Cont.)</vt:lpstr>
      <vt:lpstr>The exec() System Call</vt:lpstr>
      <vt:lpstr>The exec() System Call (Cont.)</vt:lpstr>
      <vt:lpstr>All of the above with redirection</vt:lpstr>
      <vt:lpstr>All of the above with redirection (Cont.)</vt:lpstr>
      <vt:lpstr>CPU registers and instructions</vt:lpstr>
      <vt:lpstr>CPU registers and instructions</vt:lpstr>
      <vt:lpstr>CPU registers and instructions</vt:lpstr>
      <vt:lpstr>CPU registers and instructions</vt:lpstr>
      <vt:lpstr>CPU registers and instructions</vt:lpstr>
      <vt:lpstr>CPU registers and instructions</vt:lpstr>
      <vt:lpstr>CPU registers and instructions</vt:lpstr>
      <vt:lpstr>CPU registers and instructions</vt:lpstr>
      <vt:lpstr>CPU registers and instructions</vt:lpstr>
      <vt:lpstr>CPU registers and instructions</vt:lpstr>
      <vt:lpstr>CPU registers and instructions</vt:lpstr>
      <vt:lpstr>CPU registers and instructions</vt:lpstr>
      <vt:lpstr>CPU registers and instructions</vt:lpstr>
      <vt:lpstr>Single Instruction Multiple Data (Simd)</vt:lpstr>
      <vt:lpstr>Single Instruction Multiple Data (Simd)</vt:lpstr>
      <vt:lpstr>Single Instruction Multiple Data (Simd)</vt:lpstr>
      <vt:lpstr>Single Instruction Multiple Data (Simd)</vt:lpstr>
      <vt:lpstr>Single Instruction Multiple Data (Simd)</vt:lpstr>
      <vt:lpstr>Single Instruction Multiple Data (Simd)</vt:lpstr>
      <vt:lpstr>Single Instruction Multiple Data (Simd)</vt:lpstr>
      <vt:lpstr>Single Instruction Multiple Data (Simd)</vt:lpstr>
      <vt:lpstr>Single Instruction Multiple Data (Simd)</vt:lpstr>
      <vt:lpstr>Single Instruction Multiple Data (Simd)</vt:lpstr>
      <vt:lpstr>Single Instruction Multiple Data (Simd)</vt:lpstr>
      <vt:lpstr>06. Mechanism:  Limited Direct Execution</vt:lpstr>
      <vt:lpstr>OS Execution mode</vt:lpstr>
      <vt:lpstr>real mode</vt:lpstr>
      <vt:lpstr>Segmented memory in real mode</vt:lpstr>
      <vt:lpstr>Segmented memory in real mode</vt:lpstr>
      <vt:lpstr>protected mode</vt:lpstr>
      <vt:lpstr>Privileged Instructions</vt:lpstr>
      <vt:lpstr>Protected Mode</vt:lpstr>
      <vt:lpstr>Virtual-8086 Mode</vt:lpstr>
      <vt:lpstr>System Management Mode (SMM)</vt:lpstr>
      <vt:lpstr>Long Mode (IA-32e mode)</vt:lpstr>
      <vt:lpstr>64-bit Mode</vt:lpstr>
      <vt:lpstr>Compatibility Mode</vt:lpstr>
      <vt:lpstr>Compile process</vt:lpstr>
      <vt:lpstr>Compile process</vt:lpstr>
      <vt:lpstr>Compile process</vt:lpstr>
      <vt:lpstr>The elf binary format</vt:lpstr>
      <vt:lpstr>Procedure call</vt:lpstr>
      <vt:lpstr>Procedure call</vt:lpstr>
      <vt:lpstr>Procedure call</vt:lpstr>
      <vt:lpstr>Procedure call</vt:lpstr>
      <vt:lpstr>Procedure call</vt:lpstr>
      <vt:lpstr>Procedure call</vt:lpstr>
      <vt:lpstr>Procedure call</vt:lpstr>
      <vt:lpstr>Stack overflow protection</vt:lpstr>
      <vt:lpstr>PowerPoint 프레젠테이션</vt:lpstr>
      <vt:lpstr>PowerPoint 프레젠테이션</vt:lpstr>
      <vt:lpstr>Software Privilege Levels</vt:lpstr>
      <vt:lpstr>Privilege (protection) Rings</vt:lpstr>
      <vt:lpstr>Privilege (protection) Rings</vt:lpstr>
      <vt:lpstr>Privilege (protection) Rings</vt:lpstr>
      <vt:lpstr>Privilege (protection) Rings</vt:lpstr>
      <vt:lpstr>Privilege (protection) Rings</vt:lpstr>
      <vt:lpstr>Privilege (protection) Rings</vt:lpstr>
      <vt:lpstr>Privilege (protection) Rings</vt:lpstr>
      <vt:lpstr>System calls in detail</vt:lpstr>
      <vt:lpstr>System calls in detail</vt:lpstr>
      <vt:lpstr>System calls in detail</vt:lpstr>
      <vt:lpstr>System calls in detail</vt:lpstr>
      <vt:lpstr>System calls in detail</vt:lpstr>
      <vt:lpstr>System calls in detail</vt:lpstr>
      <vt:lpstr>How to efficiently virtualize the CPU with control?</vt:lpstr>
      <vt:lpstr>Direct Execution</vt:lpstr>
      <vt:lpstr>Problem 1: Restricted Operation</vt:lpstr>
      <vt:lpstr>System Call</vt:lpstr>
      <vt:lpstr>System Call (Cont.)</vt:lpstr>
      <vt:lpstr>Limited Direction Execution Protocol</vt:lpstr>
      <vt:lpstr>Limited Direction Execution Protocol (Cont.)</vt:lpstr>
      <vt:lpstr>interrupt service routine (ISR)</vt:lpstr>
      <vt:lpstr>Hardware Interrupts</vt:lpstr>
      <vt:lpstr>Hardware Interrupts</vt:lpstr>
      <vt:lpstr>Software interrupts</vt:lpstr>
      <vt:lpstr>Processor Exceptions</vt:lpstr>
      <vt:lpstr>interrupt service routine (ISR)</vt:lpstr>
      <vt:lpstr>interrupt service routine (ISR)</vt:lpstr>
      <vt:lpstr>interrupt service routine (ISR)</vt:lpstr>
      <vt:lpstr>Non-maskable interrupt (NMI)</vt:lpstr>
      <vt:lpstr>Non-maskable interrupt (NMI)</vt:lpstr>
      <vt:lpstr>Problem 2: Switching Between Processes</vt:lpstr>
      <vt:lpstr>A cooperative Approach: Wait for system calls</vt:lpstr>
      <vt:lpstr>A Non-Cooperative Approach: OS Takes Control</vt:lpstr>
      <vt:lpstr>System Timers</vt:lpstr>
      <vt:lpstr>Saving and Restoring Context</vt:lpstr>
      <vt:lpstr>Context Switch</vt:lpstr>
      <vt:lpstr>Limited Direction Execution Protocol (Timer interrupt)</vt:lpstr>
      <vt:lpstr>Limited Direction Execution Protocol (Timer interrupt)</vt:lpstr>
      <vt:lpstr>The xv6 Context Switch Code</vt:lpstr>
      <vt:lpstr>Worried About Concurrency?</vt:lpstr>
      <vt:lpstr>Hardware vs. Software Context Switching</vt:lpstr>
      <vt:lpstr>Task-Related Data Structures</vt:lpstr>
      <vt:lpstr>Task-state segment (TSS)</vt:lpstr>
      <vt:lpstr>TSS descriptor</vt:lpstr>
      <vt:lpstr>Task-gate descriptor</vt:lpstr>
      <vt:lpstr>Task register</vt:lpstr>
      <vt:lpstr>Task register</vt:lpstr>
      <vt:lpstr>Eflags register</vt:lpstr>
      <vt:lpstr>Events that Cause a Task Switch</vt:lpstr>
      <vt:lpstr>PowerPoint 프레젠테이션</vt:lpstr>
      <vt:lpstr>07.  Scheduling: Introduction</vt:lpstr>
      <vt:lpstr>Scheduling: Introduction</vt:lpstr>
      <vt:lpstr>Scheduling Metrics</vt:lpstr>
      <vt:lpstr>First In, First Out (FIFO)</vt:lpstr>
      <vt:lpstr>Why FIFO is not that great? – Convoy effect</vt:lpstr>
      <vt:lpstr>Shortest Job First (SJF)</vt:lpstr>
      <vt:lpstr>SJF with Late Arrivals from B and C</vt:lpstr>
      <vt:lpstr>Shortest Time-to-Completion First (STCF)</vt:lpstr>
      <vt:lpstr>Shortest Time-to-Completion First (STCF)</vt:lpstr>
      <vt:lpstr>New scheduling metric: Response time</vt:lpstr>
      <vt:lpstr>Round Robin (RR) Scheduling</vt:lpstr>
      <vt:lpstr>RR Scheduling Example</vt:lpstr>
      <vt:lpstr>The length of the time slice is critical.</vt:lpstr>
      <vt:lpstr>Incorporating I/O</vt:lpstr>
      <vt:lpstr>Incorporating I/O (Cont.)</vt:lpstr>
      <vt:lpstr>Incorporating I/O (Cont.)</vt:lpstr>
      <vt:lpstr>08. Scheduling: Multi-Level Feedback Queue</vt:lpstr>
      <vt:lpstr>Multi-Level Feedback Queue (MLFQ)</vt:lpstr>
      <vt:lpstr>MLFQ: Basic Rules</vt:lpstr>
      <vt:lpstr>MLFQ: Basic Rules (Cont.)</vt:lpstr>
      <vt:lpstr>MLFQ Example</vt:lpstr>
      <vt:lpstr>MLFQ: How to Change Priority</vt:lpstr>
      <vt:lpstr>Example 1: A Single Long-Running Job</vt:lpstr>
      <vt:lpstr>Example 2: Along Came a Short Job</vt:lpstr>
      <vt:lpstr>Example 3: What About I/O?</vt:lpstr>
      <vt:lpstr>Problems with the Basic MLFQ</vt:lpstr>
      <vt:lpstr>The Priority Boost</vt:lpstr>
      <vt:lpstr>Better Accounting</vt:lpstr>
      <vt:lpstr>Tuning MLFQ And Other Issues</vt:lpstr>
      <vt:lpstr>The Solaris MLFQ implementation</vt:lpstr>
      <vt:lpstr>MLFQ: Summary</vt:lpstr>
      <vt:lpstr>09. Scheduling: Proportional Share</vt:lpstr>
      <vt:lpstr>Proportional Share Scheduler</vt:lpstr>
      <vt:lpstr>Basic Concept</vt:lpstr>
      <vt:lpstr>Lottery scheduling</vt:lpstr>
      <vt:lpstr>Ticket Mechanisms</vt:lpstr>
      <vt:lpstr>Ticket Mechanisms (Cont.)</vt:lpstr>
      <vt:lpstr>Implementation</vt:lpstr>
      <vt:lpstr>Implementation (Cont.)</vt:lpstr>
      <vt:lpstr>Lottery Fairness Study</vt:lpstr>
      <vt:lpstr>Stride Scheduling</vt:lpstr>
      <vt:lpstr>Stride Scheduling Example</vt:lpstr>
      <vt:lpstr>10. Multiprocessor Scheduling (Advanced)</vt:lpstr>
      <vt:lpstr>Multiprocessor Scheduling</vt:lpstr>
      <vt:lpstr>Single CPU with cache</vt:lpstr>
      <vt:lpstr>Cache coherence</vt:lpstr>
      <vt:lpstr>Cache coherence (Cont.)</vt:lpstr>
      <vt:lpstr>Cache coherence solution</vt:lpstr>
      <vt:lpstr>Don’t forget synchronization</vt:lpstr>
      <vt:lpstr>Don’t forget synchronization (Cont.)</vt:lpstr>
      <vt:lpstr>Cache Affinity</vt:lpstr>
      <vt:lpstr>Single queue Multiprocessor Scheduling (SQMS)</vt:lpstr>
      <vt:lpstr>Scheduling Example with Cache affinity</vt:lpstr>
      <vt:lpstr>Multi-queue Multiprocessor Scheduling (MQMS)</vt:lpstr>
      <vt:lpstr>MQMS Example</vt:lpstr>
      <vt:lpstr>Load Imbalance issue of MQMS</vt:lpstr>
      <vt:lpstr>How to deal with load imbalance?</vt:lpstr>
      <vt:lpstr>How to deal with load imbalance? (Cont.)</vt:lpstr>
      <vt:lpstr>Work Stealing</vt:lpstr>
      <vt:lpstr>Linux Multiprocessor Schedulers</vt:lpstr>
      <vt:lpstr>Linux Multiprocessor Schedulers (Cont.)</vt:lpstr>
      <vt:lpstr>I/O-Bound VS. Processor-Bound Processes</vt:lpstr>
      <vt:lpstr>I/O-Bound VS. Processor-Bound Processes</vt:lpstr>
      <vt:lpstr>I/O-Bound VS. Processor-Bound Processes</vt:lpstr>
      <vt:lpstr>Process Priority</vt:lpstr>
      <vt:lpstr>Process Priority</vt:lpstr>
      <vt:lpstr>Process Priority</vt:lpstr>
      <vt:lpstr>Process Priority</vt:lpstr>
      <vt:lpstr>Timeslice</vt:lpstr>
      <vt:lpstr>Timeslice</vt:lpstr>
      <vt:lpstr>Timeslice</vt:lpstr>
      <vt:lpstr>Example scenario</vt:lpstr>
      <vt:lpstr>Example scenario</vt:lpstr>
      <vt:lpstr>Example scenario</vt:lpstr>
      <vt:lpstr>Example scenario</vt:lpstr>
      <vt:lpstr>Process Scheduling in Unix Systems</vt:lpstr>
      <vt:lpstr>Process Scheduling in Unix Systems</vt:lpstr>
      <vt:lpstr>Process Scheduling in Unix Systems</vt:lpstr>
      <vt:lpstr>Process Scheduling in Unix Systems</vt:lpstr>
      <vt:lpstr>Process Scheduling in Unix Systems</vt:lpstr>
      <vt:lpstr>Completely fair scheduling (CFS)</vt:lpstr>
      <vt:lpstr>Completely fair scheduling (CFS)</vt:lpstr>
      <vt:lpstr>Completely fair scheduling (CFS)</vt:lpstr>
      <vt:lpstr>Completely fair scheduling (CFS)</vt:lpstr>
      <vt:lpstr>Completely fair scheduling (CFS)</vt:lpstr>
      <vt:lpstr>CFS implementation</vt:lpstr>
      <vt:lpstr>CFS implementation</vt:lpstr>
      <vt:lpstr>CFS implementation</vt:lpstr>
      <vt:lpstr>CFS implementation</vt:lpstr>
      <vt:lpstr>Backup slides</vt:lpstr>
      <vt:lpstr>context switch in linux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jblim</dc:creator>
  <cp:lastModifiedBy>Administrator</cp:lastModifiedBy>
  <cp:revision>257</cp:revision>
  <dcterms:created xsi:type="dcterms:W3CDTF">2017-02-28T02:06:20Z</dcterms:created>
  <dcterms:modified xsi:type="dcterms:W3CDTF">2020-10-13T11:17:44Z</dcterms:modified>
</cp:coreProperties>
</file>