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86" r:id="rId4"/>
    <p:sldId id="282" r:id="rId5"/>
    <p:sldId id="283" r:id="rId6"/>
    <p:sldId id="285" r:id="rId7"/>
    <p:sldId id="264" r:id="rId8"/>
    <p:sldId id="272" r:id="rId9"/>
    <p:sldId id="287" r:id="rId10"/>
    <p:sldId id="284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Objects="1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4F2BB-ED1E-48B9-8BA2-8B238DEF6A44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0D22A-0D05-4276-A6B3-708C5F64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3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2696-1B15-6643-A905-A35688E3F39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60D6-2EF4-8847-A42B-57C31BD9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4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2696-1B15-6643-A905-A35688E3F39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60D6-2EF4-8847-A42B-57C31BD9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02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2696-1B15-6643-A905-A35688E3F39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60D6-2EF4-8847-A42B-57C31BD9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37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2696-1B15-6643-A905-A35688E3F39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60D6-2EF4-8847-A42B-57C31BD9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61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2696-1B15-6643-A905-A35688E3F39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60D6-2EF4-8847-A42B-57C31BD9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65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2696-1B15-6643-A905-A35688E3F39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60D6-2EF4-8847-A42B-57C31BD9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45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2696-1B15-6643-A905-A35688E3F39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60D6-2EF4-8847-A42B-57C31BD9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8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2696-1B15-6643-A905-A35688E3F39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60D6-2EF4-8847-A42B-57C31BD9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0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2696-1B15-6643-A905-A35688E3F39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60D6-2EF4-8847-A42B-57C31BD9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75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2696-1B15-6643-A905-A35688E3F39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60D6-2EF4-8847-A42B-57C31BD9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346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2696-1B15-6643-A905-A35688E3F39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60D6-2EF4-8847-A42B-57C31BD9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3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52696-1B15-6643-A905-A35688E3F39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560D6-2EF4-8847-A42B-57C31BD9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hyperlink" Target="mailto:Paul@DuffyASP.ne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jpeg"/><Relationship Id="rId5" Type="http://schemas.openxmlformats.org/officeDocument/2006/relationships/image" Target="../media/image18.gif"/><Relationship Id="rId10" Type="http://schemas.openxmlformats.org/officeDocument/2006/relationships/image" Target="../media/image21.png"/><Relationship Id="rId4" Type="http://schemas.openxmlformats.org/officeDocument/2006/relationships/image" Target="../media/image17.jpeg"/><Relationship Id="rId9" Type="http://schemas.openxmlformats.org/officeDocument/2006/relationships/hyperlink" Target="mailto:me@therealgary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taghelpersbcc2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mailto:Paul@DuffyASP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hyperlink" Target="mailto:me@therealgary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ASP.NET Core Tag Helpers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FIN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6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3008" cy="6381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Boston Code Camp 26 - Thanks to our Sponsors!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1000" y="1079500"/>
            <a:ext cx="7467600" cy="5626100"/>
          </a:xfrm>
        </p:spPr>
        <p:txBody>
          <a:bodyPr/>
          <a:lstStyle/>
          <a:p>
            <a:r>
              <a:rPr lang="en-US" dirty="0"/>
              <a:t>Platinum</a:t>
            </a:r>
            <a:br>
              <a:rPr lang="en-US" dirty="0"/>
            </a:br>
            <a:endParaRPr lang="en-US" sz="4000" dirty="0"/>
          </a:p>
          <a:p>
            <a:r>
              <a:rPr lang="en-US" dirty="0"/>
              <a:t>Gold</a:t>
            </a:r>
          </a:p>
          <a:p>
            <a:endParaRPr lang="en-US" dirty="0"/>
          </a:p>
          <a:p>
            <a:endParaRPr lang="en-US" sz="1200" dirty="0"/>
          </a:p>
          <a:p>
            <a:r>
              <a:rPr lang="en-US" dirty="0"/>
              <a:t>Silver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Bronze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067408" y="1003300"/>
            <a:ext cx="3733800" cy="5537200"/>
          </a:xfrm>
        </p:spPr>
        <p:txBody>
          <a:bodyPr/>
          <a:lstStyle/>
          <a:p>
            <a:r>
              <a:rPr lang="en-US" dirty="0"/>
              <a:t>In-Kind Donations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91" y="3042175"/>
            <a:ext cx="1884107" cy="11304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425" y="3319058"/>
            <a:ext cx="1768158" cy="7819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181" y="2143540"/>
            <a:ext cx="1395003" cy="4533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783" y="2701663"/>
            <a:ext cx="809911" cy="7785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608" y="5207580"/>
            <a:ext cx="1933073" cy="5025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18" y="5142098"/>
            <a:ext cx="2091156" cy="59597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63" y="710818"/>
            <a:ext cx="3408427" cy="12537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901" y="3764224"/>
            <a:ext cx="1241865" cy="2566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452" y="4290366"/>
            <a:ext cx="2791052" cy="6444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702" y="1632309"/>
            <a:ext cx="1735721" cy="45230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7912100" y="1181100"/>
            <a:ext cx="0" cy="487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96" y="1758201"/>
            <a:ext cx="2460804" cy="11196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40" y="5865361"/>
            <a:ext cx="2135911" cy="4770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25" y="5865361"/>
            <a:ext cx="1561179" cy="4287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92" y="4134903"/>
            <a:ext cx="2857899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0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95" y="5262833"/>
            <a:ext cx="1563311" cy="757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862" y="5259631"/>
            <a:ext cx="1563311" cy="75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12065" r="8930" b="14236"/>
          <a:stretch/>
        </p:blipFill>
        <p:spPr>
          <a:xfrm>
            <a:off x="3953675" y="5804977"/>
            <a:ext cx="1608790" cy="5196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999" y="5259631"/>
            <a:ext cx="1778815" cy="3336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42" y="5183686"/>
            <a:ext cx="1134282" cy="113428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787245" y="104677"/>
            <a:ext cx="22378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+mj-lt"/>
              </a:rPr>
              <a:t>Paul Duffy</a:t>
            </a:r>
            <a:endParaRPr lang="en-US" sz="40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727174"/>
            <a:ext cx="4343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Development Manager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493" y="3844471"/>
            <a:ext cx="469965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@ThePDuffy3</a:t>
            </a:r>
          </a:p>
          <a:p>
            <a:pPr algn="ctr"/>
            <a:r>
              <a:rPr lang="en-US" dirty="0">
                <a:latin typeface="+mj-lt"/>
                <a:hlinkClick r:id="rId7"/>
              </a:rPr>
              <a:t>Paul@DuffyASP.net</a:t>
            </a:r>
            <a:endParaRPr lang="en-US" dirty="0">
              <a:latin typeface="+mj-lt"/>
            </a:endParaRPr>
          </a:p>
          <a:p>
            <a:pPr lvl="1"/>
            <a:endParaRPr lang="en-US" sz="3000" dirty="0">
              <a:latin typeface="+mj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20" y="1408703"/>
            <a:ext cx="2095001" cy="209500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19731" y="104677"/>
            <a:ext cx="533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Gary W. Sullivan II</a:t>
            </a:r>
            <a:endParaRPr lang="en-US" sz="40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76852" y="733372"/>
            <a:ext cx="4553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Solutions Architect &amp; Proud Geek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60227" y="3840906"/>
            <a:ext cx="4779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@gws2</a:t>
            </a:r>
          </a:p>
          <a:p>
            <a:pPr algn="ctr"/>
            <a:r>
              <a:rPr lang="en-US" dirty="0">
                <a:latin typeface="+mj-lt"/>
                <a:hlinkClick r:id="rId9"/>
              </a:rPr>
              <a:t>me@therealgary.com</a:t>
            </a:r>
            <a:endParaRPr lang="en-US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0600" y="5326428"/>
            <a:ext cx="1327399" cy="7566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92851" y="1593773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Tag Helpers?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057400" y="2590800"/>
            <a:ext cx="10058400" cy="402336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 Built on ASP.NET Core (MVC 6)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 Similar idea as Server/User Controls &amp; HTML Helpers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 Addressing the problem of Razor code muddying HTML markup</a:t>
            </a:r>
          </a:p>
        </p:txBody>
      </p:sp>
    </p:spTree>
    <p:extLst>
      <p:ext uri="{BB962C8B-B14F-4D97-AF65-F5344CB8AC3E}">
        <p14:creationId xmlns:p14="http://schemas.microsoft.com/office/powerpoint/2010/main" val="300569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Looks Cleaner?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2819400"/>
            <a:ext cx="1036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Html.LabelFor</a:t>
            </a:r>
            <a:r>
              <a:rPr lang="en-US" dirty="0"/>
              <a:t>(model =&gt; </a:t>
            </a:r>
            <a:r>
              <a:rPr lang="en-US" dirty="0" err="1"/>
              <a:t>model.Salary</a:t>
            </a:r>
            <a:r>
              <a:rPr lang="en-US" dirty="0"/>
              <a:t>, </a:t>
            </a:r>
            <a:r>
              <a:rPr lang="en-US" dirty="0" err="1"/>
              <a:t>htmlAttributes</a:t>
            </a:r>
            <a:r>
              <a:rPr lang="en-US" dirty="0"/>
              <a:t>: new { @class = "</a:t>
            </a:r>
            <a:r>
              <a:rPr lang="en-US" dirty="0">
                <a:solidFill>
                  <a:srgbClr val="0070C0"/>
                </a:solidFill>
              </a:rPr>
              <a:t>control-label col-md-2</a:t>
            </a:r>
            <a:r>
              <a:rPr lang="en-US" dirty="0"/>
              <a:t>" })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VS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&lt;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label</a:t>
            </a:r>
            <a:r>
              <a:rPr lang="en-US" dirty="0"/>
              <a:t> class="</a:t>
            </a:r>
            <a:r>
              <a:rPr lang="en-US" dirty="0">
                <a:solidFill>
                  <a:srgbClr val="0070C0"/>
                </a:solidFill>
              </a:rPr>
              <a:t>control-label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col-md-2</a:t>
            </a:r>
            <a:r>
              <a:rPr lang="en-US" dirty="0"/>
              <a:t>" asp-for="</a:t>
            </a:r>
            <a:r>
              <a:rPr lang="en-US" dirty="0" err="1">
                <a:solidFill>
                  <a:srgbClr val="0070C0"/>
                </a:solidFill>
              </a:rPr>
              <a:t>CategoryId</a:t>
            </a:r>
            <a:r>
              <a:rPr lang="en-US" dirty="0"/>
              <a:t>"&gt;&lt;/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label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3588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 Advantages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057400" y="2590800"/>
            <a:ext cx="10058400" cy="402336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 Better separation of HTML/JavaScript and C# code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 Reusable code across multiple views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 IntelliSense via Visual Studio 2015+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 Cleaner than HTML Helpers</a:t>
            </a:r>
          </a:p>
        </p:txBody>
      </p:sp>
    </p:spTree>
    <p:extLst>
      <p:ext uri="{BB962C8B-B14F-4D97-AF65-F5344CB8AC3E}">
        <p14:creationId xmlns:p14="http://schemas.microsoft.com/office/powerpoint/2010/main" val="421062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33558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latin typeface="HelveticaNeueLT Com 37 ThCn" panose="020B0406020202030204" pitchFamily="34" charset="0"/>
              </a:rPr>
              <a:t>Today’s sample code can be downloaded from our </a:t>
            </a:r>
            <a:r>
              <a:rPr lang="en-US" dirty="0" err="1">
                <a:latin typeface="HelveticaNeueLT Com 37 ThCn" panose="020B0406020202030204" pitchFamily="34" charset="0"/>
              </a:rPr>
              <a:t>Github</a:t>
            </a:r>
            <a:r>
              <a:rPr lang="en-US" dirty="0">
                <a:latin typeface="HelveticaNeueLT Com 37 ThCn" panose="020B0406020202030204" pitchFamily="34" charset="0"/>
              </a:rPr>
              <a:t> repository by using the following link:</a:t>
            </a:r>
            <a:br>
              <a:rPr lang="en-US" dirty="0">
                <a:latin typeface="HelveticaNeueLT Com 37 ThCn" panose="020B0406020202030204" pitchFamily="34" charset="0"/>
              </a:rPr>
            </a:br>
            <a:br>
              <a:rPr lang="en-US" cap="none" dirty="0">
                <a:hlinkClick r:id="rId2"/>
              </a:rPr>
            </a:br>
            <a:r>
              <a:rPr lang="en-US" cap="none" dirty="0">
                <a:hlinkClick r:id="rId2"/>
              </a:rPr>
              <a:t>http://bit.ly/taghelpersbcc26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04480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 – A Review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057400" y="2590800"/>
            <a:ext cx="10058400" cy="402336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 User Controls  -&gt;  HTML Helpers  -&gt;  Tag Helpers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 Closer to pure HTML/CSS and code separation (i.e. designers vs programmers)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 Reusable, extensible, and time-saving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 Library of existing Tag Helpers to assist in app creation</a:t>
            </a:r>
          </a:p>
        </p:txBody>
      </p:sp>
    </p:spTree>
    <p:extLst>
      <p:ext uri="{BB962C8B-B14F-4D97-AF65-F5344CB8AC3E}">
        <p14:creationId xmlns:p14="http://schemas.microsoft.com/office/powerpoint/2010/main" val="23125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493" y="5015805"/>
            <a:ext cx="469965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@ThePDuffy3</a:t>
            </a:r>
          </a:p>
          <a:p>
            <a:pPr algn="ctr"/>
            <a:r>
              <a:rPr lang="en-US" dirty="0">
                <a:latin typeface="+mj-lt"/>
                <a:hlinkClick r:id="rId2"/>
              </a:rPr>
              <a:t>Paul@DuffyASP.net</a:t>
            </a:r>
            <a:endParaRPr lang="en-US" dirty="0">
              <a:latin typeface="+mj-lt"/>
            </a:endParaRPr>
          </a:p>
          <a:p>
            <a:pPr lvl="1"/>
            <a:endParaRPr lang="en-US" sz="30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20" y="2580037"/>
            <a:ext cx="2095001" cy="209500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60227" y="5012240"/>
            <a:ext cx="4779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@gws2</a:t>
            </a:r>
          </a:p>
          <a:p>
            <a:pPr algn="ctr"/>
            <a:r>
              <a:rPr lang="en-US" dirty="0">
                <a:latin typeface="+mj-lt"/>
                <a:hlinkClick r:id="rId4"/>
              </a:rPr>
              <a:t>me@therealgary.com</a:t>
            </a:r>
            <a:endParaRPr lang="en-US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2851" y="2765107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322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 New Microsoft Stack</Template>
  <TotalTime>4043</TotalTime>
  <Words>208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HelveticaNeueLT Com 37 ThCn</vt:lpstr>
      <vt:lpstr>Wingdings</vt:lpstr>
      <vt:lpstr>Retrospect</vt:lpstr>
      <vt:lpstr>Office Theme</vt:lpstr>
      <vt:lpstr>ASP.NET Core Tag Helpers</vt:lpstr>
      <vt:lpstr>Boston Code Camp 26 - Thanks to our Sponsors!</vt:lpstr>
      <vt:lpstr>PowerPoint Presentation</vt:lpstr>
      <vt:lpstr>What Are Tag Helpers?</vt:lpstr>
      <vt:lpstr>Which Looks Cleaner?</vt:lpstr>
      <vt:lpstr>Tag Helper Advantages</vt:lpstr>
      <vt:lpstr>DEMO</vt:lpstr>
      <vt:lpstr>Tag Helpers – A Review</vt:lpstr>
      <vt:lpstr>Questions?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Tag Helpers</dc:title>
  <dc:creator>Gary W. Sullivan II</dc:creator>
  <cp:lastModifiedBy>Paul Duffy</cp:lastModifiedBy>
  <cp:revision>26</cp:revision>
  <dcterms:created xsi:type="dcterms:W3CDTF">2016-11-15T20:43:05Z</dcterms:created>
  <dcterms:modified xsi:type="dcterms:W3CDTF">2016-11-19T15:10:43Z</dcterms:modified>
</cp:coreProperties>
</file>