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0" d="100"/>
          <a:sy n="30" d="100"/>
        </p:scale>
        <p:origin x="19"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3591562"/>
            <a:ext cx="3291840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5486400" y="11526522"/>
            <a:ext cx="329184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DA5CF5-1869-4D9C-BD91-90D5259A4C98}"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CA419-4BDF-4F20-98C0-626F1365CFCE}" type="slidenum">
              <a:rPr lang="en-US" smtClean="0"/>
              <a:t>‹#›</a:t>
            </a:fld>
            <a:endParaRPr lang="en-US"/>
          </a:p>
        </p:txBody>
      </p:sp>
    </p:spTree>
    <p:extLst>
      <p:ext uri="{BB962C8B-B14F-4D97-AF65-F5344CB8AC3E}">
        <p14:creationId xmlns:p14="http://schemas.microsoft.com/office/powerpoint/2010/main" val="3692303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A5CF5-1869-4D9C-BD91-90D5259A4C98}"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CA419-4BDF-4F20-98C0-626F1365CFCE}" type="slidenum">
              <a:rPr lang="en-US" smtClean="0"/>
              <a:t>‹#›</a:t>
            </a:fld>
            <a:endParaRPr lang="en-US"/>
          </a:p>
        </p:txBody>
      </p:sp>
    </p:spTree>
    <p:extLst>
      <p:ext uri="{BB962C8B-B14F-4D97-AF65-F5344CB8AC3E}">
        <p14:creationId xmlns:p14="http://schemas.microsoft.com/office/powerpoint/2010/main" val="294607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168400"/>
            <a:ext cx="946404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0" y="1168400"/>
            <a:ext cx="2784348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A5CF5-1869-4D9C-BD91-90D5259A4C98}"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CA419-4BDF-4F20-98C0-626F1365CFCE}" type="slidenum">
              <a:rPr lang="en-US" smtClean="0"/>
              <a:t>‹#›</a:t>
            </a:fld>
            <a:endParaRPr lang="en-US"/>
          </a:p>
        </p:txBody>
      </p:sp>
    </p:spTree>
    <p:extLst>
      <p:ext uri="{BB962C8B-B14F-4D97-AF65-F5344CB8AC3E}">
        <p14:creationId xmlns:p14="http://schemas.microsoft.com/office/powerpoint/2010/main" val="645635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A5CF5-1869-4D9C-BD91-90D5259A4C98}"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CA419-4BDF-4F20-98C0-626F1365CFCE}" type="slidenum">
              <a:rPr lang="en-US" smtClean="0"/>
              <a:t>‹#›</a:t>
            </a:fld>
            <a:endParaRPr lang="en-US"/>
          </a:p>
        </p:txBody>
      </p:sp>
    </p:spTree>
    <p:extLst>
      <p:ext uri="{BB962C8B-B14F-4D97-AF65-F5344CB8AC3E}">
        <p14:creationId xmlns:p14="http://schemas.microsoft.com/office/powerpoint/2010/main" val="384726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5471163"/>
            <a:ext cx="3785616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994660" y="14686283"/>
            <a:ext cx="37856160" cy="4800598"/>
          </a:xfrm>
        </p:spPr>
        <p:txBody>
          <a:bodyPr/>
          <a:lstStyle>
            <a:lvl1pPr marL="0" indent="0">
              <a:buNone/>
              <a:defRPr sz="7680">
                <a:solidFill>
                  <a:schemeClr val="tx1">
                    <a:tint val="75000"/>
                  </a:schemeClr>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DA5CF5-1869-4D9C-BD91-90D5259A4C98}"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1CA419-4BDF-4F20-98C0-626F1365CFCE}" type="slidenum">
              <a:rPr lang="en-US" smtClean="0"/>
              <a:t>‹#›</a:t>
            </a:fld>
            <a:endParaRPr lang="en-US"/>
          </a:p>
        </p:txBody>
      </p:sp>
    </p:spTree>
    <p:extLst>
      <p:ext uri="{BB962C8B-B14F-4D97-AF65-F5344CB8AC3E}">
        <p14:creationId xmlns:p14="http://schemas.microsoft.com/office/powerpoint/2010/main" val="368286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DA5CF5-1869-4D9C-BD91-90D5259A4C98}"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CA419-4BDF-4F20-98C0-626F1365CFCE}" type="slidenum">
              <a:rPr lang="en-US" smtClean="0"/>
              <a:t>‹#›</a:t>
            </a:fld>
            <a:endParaRPr lang="en-US"/>
          </a:p>
        </p:txBody>
      </p:sp>
    </p:spTree>
    <p:extLst>
      <p:ext uri="{BB962C8B-B14F-4D97-AF65-F5344CB8AC3E}">
        <p14:creationId xmlns:p14="http://schemas.microsoft.com/office/powerpoint/2010/main" val="397411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168401"/>
            <a:ext cx="3785616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39" y="5379722"/>
            <a:ext cx="18568033"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3023239" y="8016240"/>
            <a:ext cx="18568033"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0" y="5379722"/>
            <a:ext cx="18659477"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22219920" y="8016240"/>
            <a:ext cx="18659477"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DA5CF5-1869-4D9C-BD91-90D5259A4C98}"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1CA419-4BDF-4F20-98C0-626F1365CFCE}" type="slidenum">
              <a:rPr lang="en-US" smtClean="0"/>
              <a:t>‹#›</a:t>
            </a:fld>
            <a:endParaRPr lang="en-US"/>
          </a:p>
        </p:txBody>
      </p:sp>
    </p:spTree>
    <p:extLst>
      <p:ext uri="{BB962C8B-B14F-4D97-AF65-F5344CB8AC3E}">
        <p14:creationId xmlns:p14="http://schemas.microsoft.com/office/powerpoint/2010/main" val="131509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DA5CF5-1869-4D9C-BD91-90D5259A4C98}"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1CA419-4BDF-4F20-98C0-626F1365CFCE}" type="slidenum">
              <a:rPr lang="en-US" smtClean="0"/>
              <a:t>‹#›</a:t>
            </a:fld>
            <a:endParaRPr lang="en-US"/>
          </a:p>
        </p:txBody>
      </p:sp>
    </p:spTree>
    <p:extLst>
      <p:ext uri="{BB962C8B-B14F-4D97-AF65-F5344CB8AC3E}">
        <p14:creationId xmlns:p14="http://schemas.microsoft.com/office/powerpoint/2010/main" val="382864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A5CF5-1869-4D9C-BD91-90D5259A4C98}"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1CA419-4BDF-4F20-98C0-626F1365CFCE}" type="slidenum">
              <a:rPr lang="en-US" smtClean="0"/>
              <a:t>‹#›</a:t>
            </a:fld>
            <a:endParaRPr lang="en-US"/>
          </a:p>
        </p:txBody>
      </p:sp>
    </p:spTree>
    <p:extLst>
      <p:ext uri="{BB962C8B-B14F-4D97-AF65-F5344CB8AC3E}">
        <p14:creationId xmlns:p14="http://schemas.microsoft.com/office/powerpoint/2010/main" val="280562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8659477" y="3159762"/>
            <a:ext cx="2221992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E1DA5CF5-1869-4D9C-BD91-90D5259A4C98}"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CA419-4BDF-4F20-98C0-626F1365CFCE}" type="slidenum">
              <a:rPr lang="en-US" smtClean="0"/>
              <a:t>‹#›</a:t>
            </a:fld>
            <a:endParaRPr lang="en-US"/>
          </a:p>
        </p:txBody>
      </p:sp>
    </p:spTree>
    <p:extLst>
      <p:ext uri="{BB962C8B-B14F-4D97-AF65-F5344CB8AC3E}">
        <p14:creationId xmlns:p14="http://schemas.microsoft.com/office/powerpoint/2010/main" val="199466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3159762"/>
            <a:ext cx="2221992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E1DA5CF5-1869-4D9C-BD91-90D5259A4C98}"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1CA419-4BDF-4F20-98C0-626F1365CFCE}" type="slidenum">
              <a:rPr lang="en-US" smtClean="0"/>
              <a:t>‹#›</a:t>
            </a:fld>
            <a:endParaRPr lang="en-US"/>
          </a:p>
        </p:txBody>
      </p:sp>
    </p:spTree>
    <p:extLst>
      <p:ext uri="{BB962C8B-B14F-4D97-AF65-F5344CB8AC3E}">
        <p14:creationId xmlns:p14="http://schemas.microsoft.com/office/powerpoint/2010/main" val="1416385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168401"/>
            <a:ext cx="3785616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5842000"/>
            <a:ext cx="3785616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20340322"/>
            <a:ext cx="987552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E1DA5CF5-1869-4D9C-BD91-90D5259A4C98}" type="datetimeFigureOut">
              <a:rPr lang="en-US" smtClean="0"/>
              <a:t>1/10/2023</a:t>
            </a:fld>
            <a:endParaRPr lang="en-US"/>
          </a:p>
        </p:txBody>
      </p:sp>
      <p:sp>
        <p:nvSpPr>
          <p:cNvPr id="5" name="Footer Placeholder 4"/>
          <p:cNvSpPr>
            <a:spLocks noGrp="1"/>
          </p:cNvSpPr>
          <p:nvPr>
            <p:ph type="ftr" sz="quarter" idx="3"/>
          </p:nvPr>
        </p:nvSpPr>
        <p:spPr>
          <a:xfrm>
            <a:off x="14538960" y="20340322"/>
            <a:ext cx="1481328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20340322"/>
            <a:ext cx="987552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451CA419-4BDF-4F20-98C0-626F1365CFCE}" type="slidenum">
              <a:rPr lang="en-US" smtClean="0"/>
              <a:t>‹#›</a:t>
            </a:fld>
            <a:endParaRPr lang="en-US"/>
          </a:p>
        </p:txBody>
      </p:sp>
    </p:spTree>
    <p:extLst>
      <p:ext uri="{BB962C8B-B14F-4D97-AF65-F5344CB8AC3E}">
        <p14:creationId xmlns:p14="http://schemas.microsoft.com/office/powerpoint/2010/main" val="1087123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quantum-computing.ibm.com/composer/docs/iqx/guide/" TargetMode="External"/><Relationship Id="rId3" Type="http://schemas.openxmlformats.org/officeDocument/2006/relationships/image" Target="../media/image2.png"/><Relationship Id="rId7" Type="http://schemas.openxmlformats.org/officeDocument/2006/relationships/hyperlink" Target="https://learn.qiskit.org/summer-school/2020/shors-algorithm-i-fourier-transform-phase-estimatio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4E261141-8BEB-7C6E-CD8C-01191121EC46}"/>
              </a:ext>
            </a:extLst>
          </p:cNvPr>
          <p:cNvPicPr>
            <a:picLocks noChangeAspect="1"/>
          </p:cNvPicPr>
          <p:nvPr/>
        </p:nvPicPr>
        <p:blipFill>
          <a:blip r:embed="rId2"/>
          <a:stretch>
            <a:fillRect/>
          </a:stretch>
        </p:blipFill>
        <p:spPr>
          <a:xfrm>
            <a:off x="15372080" y="9321800"/>
            <a:ext cx="13253720" cy="3662109"/>
          </a:xfrm>
          <a:prstGeom prst="rect">
            <a:avLst/>
          </a:prstGeom>
        </p:spPr>
      </p:pic>
      <p:sp>
        <p:nvSpPr>
          <p:cNvPr id="2" name="Title 1">
            <a:extLst>
              <a:ext uri="{FF2B5EF4-FFF2-40B4-BE49-F238E27FC236}">
                <a16:creationId xmlns:a16="http://schemas.microsoft.com/office/drawing/2014/main" id="{6195CCA4-0917-73D0-3552-3CB136F9CE56}"/>
              </a:ext>
            </a:extLst>
          </p:cNvPr>
          <p:cNvSpPr>
            <a:spLocks noGrp="1"/>
          </p:cNvSpPr>
          <p:nvPr>
            <p:ph type="ctrTitle"/>
          </p:nvPr>
        </p:nvSpPr>
        <p:spPr>
          <a:xfrm>
            <a:off x="15651480" y="-177799"/>
            <a:ext cx="12588240" cy="1542767"/>
          </a:xfrm>
          <a:noFill/>
        </p:spPr>
        <p:txBody>
          <a:bodyPr>
            <a:normAutofit/>
          </a:bodyPr>
          <a:lstStyle/>
          <a:p>
            <a:r>
              <a:rPr lang="en-US" sz="9000" b="1" dirty="0">
                <a:latin typeface="Segoe UI Variable Text Semibold" pitchFamily="2" charset="0"/>
              </a:rPr>
              <a:t>Quantum Cryptography</a:t>
            </a:r>
          </a:p>
        </p:txBody>
      </p:sp>
      <p:sp>
        <p:nvSpPr>
          <p:cNvPr id="3" name="Subtitle 2">
            <a:extLst>
              <a:ext uri="{FF2B5EF4-FFF2-40B4-BE49-F238E27FC236}">
                <a16:creationId xmlns:a16="http://schemas.microsoft.com/office/drawing/2014/main" id="{6494FC32-8329-CE95-5D15-9DD806852357}"/>
              </a:ext>
            </a:extLst>
          </p:cNvPr>
          <p:cNvSpPr>
            <a:spLocks noGrp="1"/>
          </p:cNvSpPr>
          <p:nvPr>
            <p:ph type="subTitle" idx="1"/>
          </p:nvPr>
        </p:nvSpPr>
        <p:spPr>
          <a:xfrm>
            <a:off x="15651480" y="1087120"/>
            <a:ext cx="12588240" cy="1122678"/>
          </a:xfrm>
        </p:spPr>
        <p:txBody>
          <a:bodyPr>
            <a:normAutofit/>
          </a:bodyPr>
          <a:lstStyle/>
          <a:p>
            <a:r>
              <a:rPr lang="en-US" sz="6500" dirty="0">
                <a:latin typeface="Segoe UI Variable Text Semibold" pitchFamily="2" charset="0"/>
              </a:rPr>
              <a:t>John Sipahioglu</a:t>
            </a:r>
          </a:p>
        </p:txBody>
      </p:sp>
      <p:sp>
        <p:nvSpPr>
          <p:cNvPr id="4" name="Subtitle 2">
            <a:extLst>
              <a:ext uri="{FF2B5EF4-FFF2-40B4-BE49-F238E27FC236}">
                <a16:creationId xmlns:a16="http://schemas.microsoft.com/office/drawing/2014/main" id="{A1978C87-286D-2E18-96F2-AAB4109872E3}"/>
              </a:ext>
            </a:extLst>
          </p:cNvPr>
          <p:cNvSpPr txBox="1">
            <a:spLocks/>
          </p:cNvSpPr>
          <p:nvPr/>
        </p:nvSpPr>
        <p:spPr>
          <a:xfrm>
            <a:off x="952500" y="4171892"/>
            <a:ext cx="13716000" cy="996696"/>
          </a:xfrm>
          <a:prstGeom prst="rect">
            <a:avLst/>
          </a:prstGeom>
          <a:solidFill>
            <a:srgbClr val="92D050"/>
          </a:solidFill>
        </p:spPr>
        <p:txBody>
          <a:bodyPr vert="horz" lIns="91440" tIns="45720" rIns="91440" bIns="45720" rtlCol="0">
            <a:normAutofit/>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r>
              <a:rPr lang="en-US" sz="6500" dirty="0">
                <a:latin typeface="Segoe UI Variable Display Semib" pitchFamily="2" charset="0"/>
              </a:rPr>
              <a:t>Classical Cryptographic Systems</a:t>
            </a:r>
          </a:p>
        </p:txBody>
      </p:sp>
      <p:sp>
        <p:nvSpPr>
          <p:cNvPr id="5" name="TextBox 4">
            <a:extLst>
              <a:ext uri="{FF2B5EF4-FFF2-40B4-BE49-F238E27FC236}">
                <a16:creationId xmlns:a16="http://schemas.microsoft.com/office/drawing/2014/main" id="{B21D5A01-44D3-65EF-7DF2-6F96AA6F6E27}"/>
              </a:ext>
            </a:extLst>
          </p:cNvPr>
          <p:cNvSpPr txBox="1"/>
          <p:nvPr/>
        </p:nvSpPr>
        <p:spPr>
          <a:xfrm>
            <a:off x="952500" y="5096452"/>
            <a:ext cx="13716000" cy="2092881"/>
          </a:xfrm>
          <a:prstGeom prst="rect">
            <a:avLst/>
          </a:prstGeom>
          <a:noFill/>
        </p:spPr>
        <p:txBody>
          <a:bodyPr wrap="square" rtlCol="0">
            <a:spAutoFit/>
          </a:bodyPr>
          <a:lstStyle/>
          <a:p>
            <a:pPr algn="just"/>
            <a:r>
              <a:rPr lang="en-US" sz="2600" dirty="0">
                <a:latin typeface="Segoe UI Symbol" panose="020B0502040204020203" pitchFamily="34" charset="0"/>
                <a:ea typeface="Segoe UI Symbol" panose="020B0502040204020203" pitchFamily="34" charset="0"/>
              </a:rPr>
              <a:t>We will use the traditional names Alice, Bob, and Eve for the actors throughout. Much of internet security lies in the Diffie-Hellman Key Exchange and the RSA algorithm. These algorithms currently use the exponential time complexity of solving Discrete Logarithms, in the case of Diffie-Hellman, or factoring products of large primes in the case of RSA[1]. Quantum algorithms, particularly Shor’s Algorithm, can provide an exponential speed-up[2].</a:t>
            </a:r>
          </a:p>
        </p:txBody>
      </p:sp>
      <p:sp>
        <p:nvSpPr>
          <p:cNvPr id="8" name="Subtitle 2">
            <a:extLst>
              <a:ext uri="{FF2B5EF4-FFF2-40B4-BE49-F238E27FC236}">
                <a16:creationId xmlns:a16="http://schemas.microsoft.com/office/drawing/2014/main" id="{1830627D-3D11-9128-325F-828AE742AE46}"/>
              </a:ext>
            </a:extLst>
          </p:cNvPr>
          <p:cNvSpPr txBox="1">
            <a:spLocks/>
          </p:cNvSpPr>
          <p:nvPr/>
        </p:nvSpPr>
        <p:spPr>
          <a:xfrm>
            <a:off x="29542740" y="10798146"/>
            <a:ext cx="13716000" cy="995074"/>
          </a:xfrm>
          <a:prstGeom prst="rect">
            <a:avLst/>
          </a:prstGeom>
          <a:solidFill>
            <a:srgbClr val="92D050"/>
          </a:solidFill>
        </p:spPr>
        <p:txBody>
          <a:bodyPr vert="horz" lIns="91440" tIns="45720" rIns="91440" bIns="45720" rtlCol="0">
            <a:normAutofit/>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r>
              <a:rPr lang="en-US" sz="6500" dirty="0">
                <a:latin typeface="Segoe UI Variable Display Semib" pitchFamily="2" charset="0"/>
              </a:rPr>
              <a:t>Attacks Quantum Cryptosystems</a:t>
            </a:r>
          </a:p>
        </p:txBody>
      </p:sp>
      <p:sp>
        <p:nvSpPr>
          <p:cNvPr id="9" name="TextBox 8">
            <a:extLst>
              <a:ext uri="{FF2B5EF4-FFF2-40B4-BE49-F238E27FC236}">
                <a16:creationId xmlns:a16="http://schemas.microsoft.com/office/drawing/2014/main" id="{ECE52D26-350A-E78D-3629-9C825977CA27}"/>
              </a:ext>
            </a:extLst>
          </p:cNvPr>
          <p:cNvSpPr txBox="1"/>
          <p:nvPr/>
        </p:nvSpPr>
        <p:spPr>
          <a:xfrm>
            <a:off x="952500" y="11568423"/>
            <a:ext cx="13716000" cy="6494085"/>
          </a:xfrm>
          <a:prstGeom prst="rect">
            <a:avLst/>
          </a:prstGeom>
          <a:noFill/>
        </p:spPr>
        <p:txBody>
          <a:bodyPr wrap="square" rtlCol="0">
            <a:spAutoFit/>
          </a:bodyPr>
          <a:lstStyle/>
          <a:p>
            <a:pPr algn="just"/>
            <a:r>
              <a:rPr lang="en-US" sz="2600" dirty="0">
                <a:latin typeface="Segoe UI Symbol" panose="020B0502040204020203" pitchFamily="34" charset="0"/>
                <a:ea typeface="Segoe UI Symbol" panose="020B0502040204020203" pitchFamily="34" charset="0"/>
              </a:rPr>
              <a:t>Normal computers operate with bits, 0 and 1. An n-bit processor can have 2</a:t>
            </a:r>
            <a:r>
              <a:rPr lang="en-US" sz="2600" baseline="30000" dirty="0">
                <a:latin typeface="Segoe UI Symbol" panose="020B0502040204020203" pitchFamily="34" charset="0"/>
                <a:ea typeface="Segoe UI Symbol" panose="020B0502040204020203" pitchFamily="34" charset="0"/>
              </a:rPr>
              <a:t>n</a:t>
            </a:r>
            <a:r>
              <a:rPr lang="en-US" sz="2600" dirty="0">
                <a:latin typeface="Segoe UI Symbol" panose="020B0502040204020203" pitchFamily="34" charset="0"/>
                <a:ea typeface="Segoe UI Symbol" panose="020B0502040204020203" pitchFamily="34" charset="0"/>
              </a:rPr>
              <a:t> states at a time, from 00…0 to 11…1. A quantum bit, called a </a:t>
            </a:r>
            <a:r>
              <a:rPr lang="en-US" sz="2600" dirty="0" err="1">
                <a:latin typeface="Segoe UI Symbol" panose="020B0502040204020203" pitchFamily="34" charset="0"/>
                <a:ea typeface="Segoe UI Symbol" panose="020B0502040204020203" pitchFamily="34" charset="0"/>
              </a:rPr>
              <a:t>quibit</a:t>
            </a:r>
            <a:r>
              <a:rPr lang="en-US" sz="2600" dirty="0">
                <a:latin typeface="Segoe UI Symbol" panose="020B0502040204020203" pitchFamily="34" charset="0"/>
                <a:ea typeface="Segoe UI Symbol" panose="020B0502040204020203" pitchFamily="34" charset="0"/>
              </a:rPr>
              <a:t>, can also have two states, |0&gt; and |1&gt;.  The IBM quantum computer can read 2</a:t>
            </a:r>
            <a:r>
              <a:rPr lang="en-US" sz="2600" baseline="30000" dirty="0">
                <a:latin typeface="Segoe UI Symbol" panose="020B0502040204020203" pitchFamily="34" charset="0"/>
                <a:ea typeface="Segoe UI Symbol" panose="020B0502040204020203" pitchFamily="34" charset="0"/>
              </a:rPr>
              <a:t>58</a:t>
            </a:r>
            <a:r>
              <a:rPr lang="en-US" sz="2600" dirty="0">
                <a:latin typeface="Segoe UI Symbol" panose="020B0502040204020203" pitchFamily="34" charset="0"/>
                <a:ea typeface="Segoe UI Symbol" panose="020B0502040204020203" pitchFamily="34" charset="0"/>
              </a:rPr>
              <a:t> states for a single qubit. Through a type of superposition called entanglement, quantum bits can take exponentially many states at once from |00…0&gt; to |11…1&gt;. There are two counterintuitive properties of quantum physics to be considered.</a:t>
            </a:r>
          </a:p>
          <a:p>
            <a:pPr marL="514350" indent="-514350" algn="just">
              <a:buAutoNum type="arabicPeriod"/>
            </a:pPr>
            <a:r>
              <a:rPr lang="en-US" sz="2600" dirty="0">
                <a:latin typeface="Segoe UI Symbol" panose="020B0502040204020203" pitchFamily="34" charset="0"/>
                <a:ea typeface="Segoe UI Symbol" panose="020B0502040204020203" pitchFamily="34" charset="0"/>
              </a:rPr>
              <a:t>A system in a definite state can still behave randomly</a:t>
            </a:r>
          </a:p>
          <a:p>
            <a:pPr marL="514350" indent="-514350" algn="just">
              <a:buAutoNum type="arabicPeriod"/>
            </a:pPr>
            <a:r>
              <a:rPr lang="en-US" sz="2600" dirty="0">
                <a:latin typeface="Segoe UI Symbol" panose="020B0502040204020203" pitchFamily="34" charset="0"/>
                <a:ea typeface="Segoe UI Symbol" panose="020B0502040204020203" pitchFamily="34" charset="0"/>
              </a:rPr>
              <a:t>Two systems that are too far apart to influence each other can behave in ways that, while individually random, are somehow strongly correlated</a:t>
            </a:r>
          </a:p>
          <a:p>
            <a:pPr algn="just"/>
            <a:r>
              <a:rPr lang="en-US" sz="2600" dirty="0">
                <a:latin typeface="Segoe UI Symbol" panose="020B0502040204020203" pitchFamily="34" charset="0"/>
                <a:ea typeface="Segoe UI Symbol" panose="020B0502040204020203" pitchFamily="34" charset="0"/>
              </a:rPr>
              <a:t>The Hadamard Gate (H-Gate) can provide an example of the first property, passing either quantum state into the gate will yield each state 50% of the time, however passing either state through the gate twice yields |0&gt; 100% of the time. The second property can be explained in this way. In a classical view anyone who reads this poster will come away with the same information. In the quantum view, this poster would be meaningless to any individual, however if multiple people who read this poster got together, they combined could have a more complete understanding than they could ever imagine[3].</a:t>
            </a:r>
          </a:p>
        </p:txBody>
      </p:sp>
      <p:sp>
        <p:nvSpPr>
          <p:cNvPr id="6" name="Subtitle 2">
            <a:extLst>
              <a:ext uri="{FF2B5EF4-FFF2-40B4-BE49-F238E27FC236}">
                <a16:creationId xmlns:a16="http://schemas.microsoft.com/office/drawing/2014/main" id="{CEFF4756-0147-3029-E8E0-2E2E602BE0AB}"/>
              </a:ext>
            </a:extLst>
          </p:cNvPr>
          <p:cNvSpPr txBox="1">
            <a:spLocks/>
          </p:cNvSpPr>
          <p:nvPr/>
        </p:nvSpPr>
        <p:spPr>
          <a:xfrm>
            <a:off x="952500" y="10630656"/>
            <a:ext cx="13716000" cy="996696"/>
          </a:xfrm>
          <a:prstGeom prst="rect">
            <a:avLst/>
          </a:prstGeom>
          <a:solidFill>
            <a:srgbClr val="92D050"/>
          </a:solidFill>
        </p:spPr>
        <p:txBody>
          <a:bodyPr vert="horz" lIns="91440" tIns="45720" rIns="91440" bIns="45720" rtlCol="0">
            <a:normAutofit/>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r>
              <a:rPr lang="en-US" sz="6500" dirty="0">
                <a:latin typeface="Segoe UI Variable Display Semib" pitchFamily="2" charset="0"/>
              </a:rPr>
              <a:t>Quantum Computing</a:t>
            </a:r>
          </a:p>
        </p:txBody>
      </p:sp>
      <p:sp>
        <p:nvSpPr>
          <p:cNvPr id="10" name="TextBox 9">
            <a:extLst>
              <a:ext uri="{FF2B5EF4-FFF2-40B4-BE49-F238E27FC236}">
                <a16:creationId xmlns:a16="http://schemas.microsoft.com/office/drawing/2014/main" id="{637E15E1-D7A4-1E13-DACE-4A1767A0F655}"/>
              </a:ext>
            </a:extLst>
          </p:cNvPr>
          <p:cNvSpPr txBox="1"/>
          <p:nvPr/>
        </p:nvSpPr>
        <p:spPr>
          <a:xfrm>
            <a:off x="29542740" y="11752580"/>
            <a:ext cx="13716000" cy="1692771"/>
          </a:xfrm>
          <a:prstGeom prst="rect">
            <a:avLst/>
          </a:prstGeom>
          <a:noFill/>
        </p:spPr>
        <p:txBody>
          <a:bodyPr wrap="square" rtlCol="0">
            <a:spAutoFit/>
          </a:bodyPr>
          <a:lstStyle/>
          <a:p>
            <a:pPr algn="just"/>
            <a:r>
              <a:rPr lang="en-US" sz="2600" dirty="0">
                <a:latin typeface="Segoe UI Symbol" panose="020B0502040204020203" pitchFamily="34" charset="0"/>
                <a:ea typeface="Segoe UI Symbol" panose="020B0502040204020203" pitchFamily="34" charset="0"/>
              </a:rPr>
              <a:t>We will briefly provide an overview of potential weaknesses of quantum cryptosystems. Man-in-the-middle attacks, where Eve lies to Alice that she is Bob and to Bob that she is Alice are a common threat in quantum, as well as classical, key exchanges. One method to defend against this is having an additional method of authentication between Alice and Bob. </a:t>
            </a:r>
          </a:p>
        </p:txBody>
      </p:sp>
      <p:pic>
        <p:nvPicPr>
          <p:cNvPr id="18" name="Picture 17" descr="Text, logo&#10;&#10;Description automatically generated">
            <a:extLst>
              <a:ext uri="{FF2B5EF4-FFF2-40B4-BE49-F238E27FC236}">
                <a16:creationId xmlns:a16="http://schemas.microsoft.com/office/drawing/2014/main" id="{7B3B4452-38F0-5B98-9298-A3538FCE8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2594" y="19963658"/>
            <a:ext cx="6055566" cy="1767333"/>
          </a:xfrm>
          <a:prstGeom prst="rect">
            <a:avLst/>
          </a:prstGeom>
        </p:spPr>
      </p:pic>
      <p:pic>
        <p:nvPicPr>
          <p:cNvPr id="20" name="Picture 19">
            <a:extLst>
              <a:ext uri="{FF2B5EF4-FFF2-40B4-BE49-F238E27FC236}">
                <a16:creationId xmlns:a16="http://schemas.microsoft.com/office/drawing/2014/main" id="{44262F2B-A682-7AC9-EDE5-4EC0555EDCAD}"/>
              </a:ext>
            </a:extLst>
          </p:cNvPr>
          <p:cNvPicPr>
            <a:picLocks noChangeAspect="1"/>
          </p:cNvPicPr>
          <p:nvPr/>
        </p:nvPicPr>
        <p:blipFill>
          <a:blip r:embed="rId4"/>
          <a:stretch>
            <a:fillRect/>
          </a:stretch>
        </p:blipFill>
        <p:spPr>
          <a:xfrm>
            <a:off x="29509935" y="20647018"/>
            <a:ext cx="7878444" cy="1122678"/>
          </a:xfrm>
          <a:prstGeom prst="rect">
            <a:avLst/>
          </a:prstGeom>
        </p:spPr>
      </p:pic>
      <p:pic>
        <p:nvPicPr>
          <p:cNvPr id="12" name="Picture 11">
            <a:extLst>
              <a:ext uri="{FF2B5EF4-FFF2-40B4-BE49-F238E27FC236}">
                <a16:creationId xmlns:a16="http://schemas.microsoft.com/office/drawing/2014/main" id="{0034B0E9-C11C-BF1D-03DA-9B0482415861}"/>
              </a:ext>
            </a:extLst>
          </p:cNvPr>
          <p:cNvPicPr>
            <a:picLocks noChangeAspect="1"/>
          </p:cNvPicPr>
          <p:nvPr/>
        </p:nvPicPr>
        <p:blipFill>
          <a:blip r:embed="rId5"/>
          <a:stretch>
            <a:fillRect/>
          </a:stretch>
        </p:blipFill>
        <p:spPr>
          <a:xfrm>
            <a:off x="952500" y="7391401"/>
            <a:ext cx="6807200" cy="3239256"/>
          </a:xfrm>
          <a:prstGeom prst="rect">
            <a:avLst/>
          </a:prstGeom>
        </p:spPr>
      </p:pic>
      <p:sp>
        <p:nvSpPr>
          <p:cNvPr id="13" name="Subtitle 2">
            <a:extLst>
              <a:ext uri="{FF2B5EF4-FFF2-40B4-BE49-F238E27FC236}">
                <a16:creationId xmlns:a16="http://schemas.microsoft.com/office/drawing/2014/main" id="{581A22C0-F2D7-9FC0-7CA9-0F0121C82A37}"/>
              </a:ext>
            </a:extLst>
          </p:cNvPr>
          <p:cNvSpPr txBox="1">
            <a:spLocks/>
          </p:cNvSpPr>
          <p:nvPr/>
        </p:nvSpPr>
        <p:spPr>
          <a:xfrm>
            <a:off x="15247620" y="2012285"/>
            <a:ext cx="13716000" cy="995074"/>
          </a:xfrm>
          <a:prstGeom prst="rect">
            <a:avLst/>
          </a:prstGeom>
          <a:solidFill>
            <a:srgbClr val="92D050"/>
          </a:solidFill>
        </p:spPr>
        <p:txBody>
          <a:bodyPr vert="horz" lIns="91440" tIns="45720" rIns="91440" bIns="45720" rtlCol="0">
            <a:normAutofit/>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r>
              <a:rPr lang="en-US" sz="6500" dirty="0">
                <a:latin typeface="Segoe UI Variable Display Semib" pitchFamily="2" charset="0"/>
              </a:rPr>
              <a:t>Quantum Fourier Transform</a:t>
            </a:r>
          </a:p>
        </p:txBody>
      </p:sp>
      <p:sp>
        <p:nvSpPr>
          <p:cNvPr id="14" name="Subtitle 2">
            <a:extLst>
              <a:ext uri="{FF2B5EF4-FFF2-40B4-BE49-F238E27FC236}">
                <a16:creationId xmlns:a16="http://schemas.microsoft.com/office/drawing/2014/main" id="{AD963B2C-45D4-20AA-40BC-DEE634E5C5AA}"/>
              </a:ext>
            </a:extLst>
          </p:cNvPr>
          <p:cNvSpPr txBox="1">
            <a:spLocks/>
          </p:cNvSpPr>
          <p:nvPr/>
        </p:nvSpPr>
        <p:spPr>
          <a:xfrm>
            <a:off x="15247620" y="12815663"/>
            <a:ext cx="13716000" cy="995074"/>
          </a:xfrm>
          <a:prstGeom prst="rect">
            <a:avLst/>
          </a:prstGeom>
          <a:solidFill>
            <a:srgbClr val="92D050"/>
          </a:solidFill>
        </p:spPr>
        <p:txBody>
          <a:bodyPr vert="horz" lIns="91440" tIns="45720" rIns="91440" bIns="45720" rtlCol="0">
            <a:normAutofit/>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r>
              <a:rPr lang="en-US" sz="6500" dirty="0">
                <a:latin typeface="Segoe UI Variable Display Semib" pitchFamily="2" charset="0"/>
              </a:rPr>
              <a:t>BB84 Quantum Key Exchange</a:t>
            </a:r>
          </a:p>
        </p:txBody>
      </p:sp>
      <p:sp>
        <p:nvSpPr>
          <p:cNvPr id="15" name="TextBox 14">
            <a:extLst>
              <a:ext uri="{FF2B5EF4-FFF2-40B4-BE49-F238E27FC236}">
                <a16:creationId xmlns:a16="http://schemas.microsoft.com/office/drawing/2014/main" id="{77A7B68C-1EB0-B53A-5FED-8C54444BBA59}"/>
              </a:ext>
            </a:extLst>
          </p:cNvPr>
          <p:cNvSpPr txBox="1"/>
          <p:nvPr/>
        </p:nvSpPr>
        <p:spPr>
          <a:xfrm>
            <a:off x="15247620" y="13744091"/>
            <a:ext cx="13716000" cy="7817525"/>
          </a:xfrm>
          <a:prstGeom prst="rect">
            <a:avLst/>
          </a:prstGeom>
          <a:noFill/>
        </p:spPr>
        <p:txBody>
          <a:bodyPr wrap="square" rtlCol="0">
            <a:spAutoFit/>
          </a:bodyPr>
          <a:lstStyle/>
          <a:p>
            <a:pPr algn="just"/>
            <a:r>
              <a:rPr lang="en-US" sz="2600" dirty="0">
                <a:latin typeface="Segoe UI Symbol" panose="020B0502040204020203" pitchFamily="34" charset="0"/>
                <a:ea typeface="Segoe UI Symbol" panose="020B0502040204020203" pitchFamily="34" charset="0"/>
              </a:rPr>
              <a:t>BB84 is the first Quantum Key Exchange, developed in 1984. It is classified as a prepare and measure protocol, as Alice prepares the photons, and Bob measures the states. Two filters are used, one that uses 0 and 90 degrees as the two states, and another that uses 45 and 135 degrees. Alice and Bob decide ahead of time which phases from each basis represent 0 and 1. Alice prepares and sends photons to Bob, and Bob picks a basis to measure with. Bob will only be able to accurately measure the phase of photons if he picked the correct basis for it. After transmission, over a classical channel, Bob informs Alice of which measurement basis he used for each photon. Alice tells Bob which photons he should keep, and they then compare the error rate for a subset of the kept photons to determine if eavesdropping occurred. Like Bob, Eve does not know the basis the Alice is using to prepare each photon. Like Bob, she has a 50% chance of guessing the correct basis. If she guesses correctly, then it is unlikely that eavesdropping will be detected. However, when she guesses wrong, it is highly unlikely that Bob will receive the photon in the same state as Alice sent it in. However, for a single qubit, since Bob is also guessing the basis, the probability that Eve goes undetected is ¾. However, for two qubits the probability drops to (3/4)</a:t>
            </a:r>
            <a:r>
              <a:rPr lang="en-US" sz="2600" baseline="30000" dirty="0">
                <a:latin typeface="Segoe UI Symbol" panose="020B0502040204020203" pitchFamily="34" charset="0"/>
                <a:ea typeface="Segoe UI Symbol" panose="020B0502040204020203" pitchFamily="34" charset="0"/>
              </a:rPr>
              <a:t>2</a:t>
            </a:r>
            <a:r>
              <a:rPr lang="en-US" sz="2600" dirty="0">
                <a:latin typeface="Segoe UI Symbol" panose="020B0502040204020203" pitchFamily="34" charset="0"/>
                <a:ea typeface="Segoe UI Symbol" panose="020B0502040204020203" pitchFamily="34" charset="0"/>
              </a:rPr>
              <a:t>, and for n qubits it drops to (3/4)</a:t>
            </a:r>
            <a:r>
              <a:rPr lang="en-US" sz="2600" baseline="30000" dirty="0">
                <a:latin typeface="Segoe UI Symbol" panose="020B0502040204020203" pitchFamily="34" charset="0"/>
                <a:ea typeface="Segoe UI Symbol" panose="020B0502040204020203" pitchFamily="34" charset="0"/>
              </a:rPr>
              <a:t>n</a:t>
            </a:r>
            <a:r>
              <a:rPr lang="en-US" sz="2800" dirty="0">
                <a:latin typeface="Segoe UI Symbol" panose="020B0502040204020203" pitchFamily="34" charset="0"/>
                <a:ea typeface="Segoe UI Symbol" panose="020B0502040204020203" pitchFamily="34" charset="0"/>
              </a:rPr>
              <a:t>. As Eve intercepts more qubits, she becomes less likely to go undetected. This is the No-Cloning Theorem and is the basis for the security of this algorithm. If Alice and Bob find a high error rate on “good” qubits, they know that eavesdropping likely occurred and abandon communication[5].</a:t>
            </a:r>
            <a:endParaRPr lang="en-US" sz="2600" dirty="0">
              <a:latin typeface="Segoe UI Symbol" panose="020B0502040204020203" pitchFamily="34" charset="0"/>
              <a:ea typeface="Segoe UI Symbol" panose="020B0502040204020203" pitchFamily="34" charset="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492FABAA-DD4F-5302-21C7-6BC5F49AB8F2}"/>
                  </a:ext>
                </a:extLst>
              </p:cNvPr>
              <p:cNvSpPr txBox="1"/>
              <p:nvPr/>
            </p:nvSpPr>
            <p:spPr>
              <a:xfrm>
                <a:off x="15247620" y="2941041"/>
                <a:ext cx="13716000" cy="6970434"/>
              </a:xfrm>
              <a:prstGeom prst="rect">
                <a:avLst/>
              </a:prstGeom>
              <a:noFill/>
            </p:spPr>
            <p:txBody>
              <a:bodyPr wrap="square" rtlCol="0">
                <a:spAutoFit/>
              </a:bodyPr>
              <a:lstStyle/>
              <a:p>
                <a:pPr algn="just"/>
                <a:r>
                  <a:rPr lang="en-US" sz="2600" dirty="0">
                    <a:latin typeface="Segoe UI Symbol" panose="020B0502040204020203" pitchFamily="34" charset="0"/>
                    <a:ea typeface="Segoe UI Symbol" panose="020B0502040204020203" pitchFamily="34" charset="0"/>
                  </a:rPr>
                  <a:t>The Quantum Fourier Transform (QFT) is a one of the most famous and important quantum algorithms, known especially for its use in Shor’s Algorithms for both factoring (RSA) and discrete log (Diffie-Helman). In its simplest terms, the QFT is a change of basis from the Computational Basis to the Fourier Basis. The QFT can be used to find the periodicity of a function, which is the foundation of the fastest solutions to factoring and discrete log problems. The simplest QFT is the H-Gate applied to a single qubit. For n qubits, we have 2</a:t>
                </a:r>
                <a:r>
                  <a:rPr lang="en-US" sz="2600" baseline="30000" dirty="0">
                    <a:latin typeface="Segoe UI Symbol" panose="020B0502040204020203" pitchFamily="34" charset="0"/>
                    <a:ea typeface="Segoe UI Symbol" panose="020B0502040204020203" pitchFamily="34" charset="0"/>
                  </a:rPr>
                  <a:t>n</a:t>
                </a:r>
                <a:r>
                  <a:rPr lang="en-US" sz="2600" dirty="0">
                    <a:latin typeface="Segoe UI Symbol" panose="020B0502040204020203" pitchFamily="34" charset="0"/>
                    <a:ea typeface="Segoe UI Symbol" panose="020B0502040204020203" pitchFamily="34" charset="0"/>
                  </a:rPr>
                  <a:t> = N basis states. First, note we can write a quantum state as a tensor product: </a:t>
                </a:r>
              </a:p>
              <a:p>
                <a:pPr algn="just"/>
                <a14:m>
                  <m:oMathPara xmlns:m="http://schemas.openxmlformats.org/officeDocument/2006/math">
                    <m:oMathParaPr>
                      <m:jc m:val="centerGroup"/>
                    </m:oMathParaPr>
                    <m:oMath xmlns:m="http://schemas.openxmlformats.org/officeDocument/2006/math">
                      <m:d>
                        <m:dPr>
                          <m:begChr m:val=""/>
                          <m:endChr m:val="⟩"/>
                          <m:ctrlPr>
                            <a:rPr lang="en-US" sz="2600" i="1" smtClean="0">
                              <a:effectLst/>
                              <a:latin typeface="Cambria Math" panose="02040503050406030204" pitchFamily="18" charset="0"/>
                            </a:rPr>
                          </m:ctrlPr>
                        </m:dPr>
                        <m:e>
                          <m:r>
                            <a:rPr lang="en-US" sz="2600" i="1">
                              <a:effectLst/>
                              <a:latin typeface="Cambria Math" panose="02040503050406030204" pitchFamily="18" charset="0"/>
                              <a:ea typeface="Calibri" panose="020F0502020204030204" pitchFamily="34" charset="0"/>
                              <a:cs typeface="Times New Roman" panose="02020603050405020304" pitchFamily="18" charset="0"/>
                            </a:rPr>
                            <m:t>|</m:t>
                          </m:r>
                          <m:r>
                            <a:rPr lang="en-US" sz="2600" i="1">
                              <a:effectLst/>
                              <a:latin typeface="Cambria Math" panose="02040503050406030204" pitchFamily="18" charset="0"/>
                              <a:ea typeface="Calibri" panose="020F0502020204030204" pitchFamily="34" charset="0"/>
                              <a:cs typeface="Times New Roman" panose="02020603050405020304" pitchFamily="18" charset="0"/>
                            </a:rPr>
                            <m:t>𝑥</m:t>
                          </m:r>
                        </m:e>
                      </m:d>
                      <m:r>
                        <a:rPr lang="en-US" sz="26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600" i="1">
                              <a:effectLst/>
                              <a:latin typeface="Cambria Math" panose="02040503050406030204" pitchFamily="18" charset="0"/>
                            </a:rPr>
                          </m:ctrlPr>
                        </m:dPr>
                        <m:e>
                          <m:r>
                            <a:rPr lang="en-US" sz="2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6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6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6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2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6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6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600" i="1">
                                  <a:effectLst/>
                                  <a:latin typeface="Cambria Math" panose="02040503050406030204" pitchFamily="18" charset="0"/>
                                  <a:ea typeface="Calibri" panose="020F0502020204030204" pitchFamily="34" charset="0"/>
                                  <a:cs typeface="Times New Roman" panose="02020603050405020304" pitchFamily="18" charset="0"/>
                                </a:rPr>
                                <m:t>𝑛</m:t>
                              </m:r>
                            </m:sub>
                          </m:sSub>
                        </m:e>
                      </m:d>
                      <m:r>
                        <a:rPr lang="en-US" sz="26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600" i="1">
                              <a:effectLst/>
                              <a:latin typeface="Cambria Math" panose="02040503050406030204" pitchFamily="18" charset="0"/>
                            </a:rPr>
                          </m:ctrlPr>
                        </m:dPr>
                        <m:e>
                          <m:r>
                            <a:rPr lang="en-US" sz="2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600" i="1">
                                  <a:effectLst/>
                                  <a:latin typeface="Cambria Math" panose="02040503050406030204" pitchFamily="18" charset="0"/>
                                  <a:ea typeface="Calibri" panose="020F0502020204030204" pitchFamily="34" charset="0"/>
                                  <a:cs typeface="Times New Roman" panose="02020603050405020304" pitchFamily="18" charset="0"/>
                                </a:rPr>
                                <m:t>1</m:t>
                              </m:r>
                            </m:sub>
                          </m:sSub>
                        </m:e>
                      </m:d>
                      <m:d>
                        <m:dPr>
                          <m:begChr m:val=""/>
                          <m:endChr m:val="⟩"/>
                          <m:ctrlPr>
                            <a:rPr lang="en-US" sz="2600" i="1">
                              <a:effectLst/>
                              <a:latin typeface="Cambria Math" panose="02040503050406030204" pitchFamily="18" charset="0"/>
                            </a:rPr>
                          </m:ctrlPr>
                        </m:dPr>
                        <m:e>
                          <m:r>
                            <a:rPr lang="en-US" sz="2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6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6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600" i="1">
                              <a:effectLst/>
                              <a:latin typeface="Cambria Math" panose="02040503050406030204" pitchFamily="18" charset="0"/>
                            </a:rPr>
                          </m:ctrlPr>
                        </m:dPr>
                        <m:e>
                          <m:r>
                            <a:rPr lang="en-US" sz="2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600" i="1">
                                  <a:effectLst/>
                                  <a:latin typeface="Cambria Math" panose="02040503050406030204" pitchFamily="18" charset="0"/>
                                  <a:ea typeface="Calibri" panose="020F0502020204030204" pitchFamily="34" charset="0"/>
                                  <a:cs typeface="Times New Roman" panose="02020603050405020304" pitchFamily="18" charset="0"/>
                                </a:rPr>
                                <m:t>3</m:t>
                              </m:r>
                            </m:sub>
                          </m:sSub>
                        </m:e>
                      </m:d>
                      <m:r>
                        <a:rPr lang="en-US" sz="26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600" i="1">
                              <a:effectLst/>
                              <a:latin typeface="Cambria Math" panose="02040503050406030204" pitchFamily="18" charset="0"/>
                            </a:rPr>
                          </m:ctrlPr>
                        </m:dPr>
                        <m:e>
                          <m:r>
                            <a:rPr lang="en-US" sz="2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6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6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6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600" i="1">
                              <a:effectLst/>
                              <a:latin typeface="Cambria Math" panose="02040503050406030204" pitchFamily="18" charset="0"/>
                            </a:rPr>
                          </m:ctrlPr>
                        </m:dPr>
                        <m:e>
                          <m:r>
                            <a:rPr lang="en-US" sz="2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600" i="1">
                                  <a:effectLst/>
                                  <a:latin typeface="Cambria Math" panose="02040503050406030204" pitchFamily="18" charset="0"/>
                                  <a:ea typeface="Calibri" panose="020F0502020204030204" pitchFamily="34" charset="0"/>
                                  <a:cs typeface="Times New Roman" panose="02020603050405020304" pitchFamily="18" charset="0"/>
                                </a:rPr>
                                <m:t>𝑛</m:t>
                              </m:r>
                            </m:sub>
                          </m:sSub>
                        </m:e>
                      </m:d>
                    </m:oMath>
                  </m:oMathPara>
                </a14:m>
                <a:endParaRPr lang="en-US" sz="2600" dirty="0">
                  <a:latin typeface="Segoe UI Symbol" panose="020B0502040204020203" pitchFamily="34" charset="0"/>
                  <a:ea typeface="Segoe UI Symbol" panose="020B0502040204020203" pitchFamily="34" charset="0"/>
                </a:endParaRPr>
              </a:p>
              <a:p>
                <a:pPr algn="just"/>
                <a:r>
                  <a:rPr lang="en-US" sz="2600" dirty="0">
                    <a:latin typeface="Segoe UI Symbol" panose="020B0502040204020203" pitchFamily="34" charset="0"/>
                    <a:ea typeface="Segoe UI Symbol" panose="020B0502040204020203" pitchFamily="34" charset="0"/>
                  </a:rPr>
                  <a:t>From here we can derive the general QFT: </a:t>
                </a:r>
                <a14:m>
                  <m:oMath xmlns:m="http://schemas.openxmlformats.org/officeDocument/2006/math">
                    <m:d>
                      <m:dPr>
                        <m:begChr m:val=""/>
                        <m:endChr m:val="⟩"/>
                        <m:ctrlPr>
                          <a:rPr lang="en-US" sz="2600" i="1" smtClean="0">
                            <a:effectLst/>
                            <a:latin typeface="Cambria Math" panose="02040503050406030204" pitchFamily="18" charset="0"/>
                          </a:rPr>
                        </m:ctrlPr>
                      </m:d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𝑄𝐹𝑇</m:t>
                        </m:r>
                        <m:d>
                          <m:dPr>
                            <m:begChr m:val=""/>
                            <m:endChr m:val="⟩"/>
                            <m:ctrlPr>
                              <a:rPr lang="en-US" sz="2600" i="1">
                                <a:effectLst/>
                                <a:latin typeface="Cambria Math" panose="02040503050406030204" pitchFamily="18" charset="0"/>
                              </a:rPr>
                            </m:ctrlPr>
                          </m:dPr>
                          <m:e>
                            <m:r>
                              <a:rPr lang="en-US" sz="2600" i="1">
                                <a:effectLst/>
                                <a:latin typeface="Cambria Math" panose="02040503050406030204" pitchFamily="18" charset="0"/>
                                <a:ea typeface="Calibri" panose="020F0502020204030204" pitchFamily="34" charset="0"/>
                                <a:cs typeface="Times New Roman" panose="02020603050405020304" pitchFamily="18" charset="0"/>
                              </a:rPr>
                              <m:t>|</m:t>
                            </m:r>
                            <m:r>
                              <a:rPr lang="en-US" sz="2600" i="1">
                                <a:effectLst/>
                                <a:latin typeface="Cambria Math" panose="02040503050406030204" pitchFamily="18" charset="0"/>
                                <a:ea typeface="Calibri" panose="020F0502020204030204" pitchFamily="34" charset="0"/>
                                <a:cs typeface="Times New Roman" panose="02020603050405020304" pitchFamily="18" charset="0"/>
                              </a:rPr>
                              <m:t>𝑥</m:t>
                            </m:r>
                          </m:e>
                        </m:d>
                        <m:r>
                          <a:rPr lang="en-US" sz="26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600" i="1">
                                <a:effectLst/>
                                <a:latin typeface="Cambria Math" panose="02040503050406030204" pitchFamily="18" charset="0"/>
                              </a:rPr>
                            </m:ctrlPr>
                          </m:accPr>
                          <m:e>
                            <m:r>
                              <a:rPr lang="en-US" sz="2600" i="1">
                                <a:effectLst/>
                                <a:latin typeface="Cambria Math" panose="02040503050406030204" pitchFamily="18" charset="0"/>
                                <a:ea typeface="Calibri" panose="020F0502020204030204" pitchFamily="34" charset="0"/>
                                <a:cs typeface="Times New Roman" panose="02020603050405020304" pitchFamily="18" charset="0"/>
                              </a:rPr>
                              <m:t>𝑥</m:t>
                            </m:r>
                          </m:e>
                        </m:acc>
                      </m:e>
                    </m:d>
                    <m:r>
                      <a:rPr lang="en-US" sz="26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600" i="1">
                            <a:effectLst/>
                            <a:latin typeface="Cambria Math" panose="02040503050406030204" pitchFamily="18" charset="0"/>
                          </a:rPr>
                        </m:ctrlPr>
                      </m:fPr>
                      <m:num>
                        <m:r>
                          <a:rPr lang="en-US" sz="2600" i="1">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600" i="1">
                                <a:effectLst/>
                                <a:latin typeface="Cambria Math" panose="02040503050406030204" pitchFamily="18" charset="0"/>
                              </a:rPr>
                            </m:ctrlPr>
                          </m:radPr>
                          <m:deg/>
                          <m:e>
                            <m:r>
                              <a:rPr lang="en-US" sz="2600" i="1">
                                <a:effectLst/>
                                <a:latin typeface="Cambria Math" panose="02040503050406030204" pitchFamily="18" charset="0"/>
                                <a:ea typeface="Calibri" panose="020F0502020204030204" pitchFamily="34" charset="0"/>
                                <a:cs typeface="Times New Roman" panose="02020603050405020304" pitchFamily="18" charset="0"/>
                              </a:rPr>
                              <m:t>𝑁</m:t>
                            </m:r>
                          </m:e>
                        </m:rad>
                      </m:den>
                    </m:f>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n-US" sz="2600" i="1">
                            <a:effectLst/>
                            <a:latin typeface="Cambria Math" panose="02040503050406030204" pitchFamily="18" charset="0"/>
                            <a:ea typeface="Times New Roman" panose="02020603050405020304" pitchFamily="18" charset="0"/>
                          </a:rPr>
                        </m:ctrlPr>
                      </m:naryPr>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m:t>
                        </m:r>
                      </m:sup>
                      <m:e>
                        <m:sSup>
                          <m:sSupPr>
                            <m:ctrlPr>
                              <a:rPr lang="en-US" sz="2600" i="1">
                                <a:effectLst/>
                                <a:latin typeface="Cambria Math" panose="02040503050406030204" pitchFamily="18" charset="0"/>
                                <a:ea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sz="2600" i="1">
                                    <a:effectLst/>
                                    <a:latin typeface="Cambria Math" panose="02040503050406030204" pitchFamily="18" charset="0"/>
                                    <a:ea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𝑖𝑥𝑦</m:t>
                                </m:r>
                              </m:num>
                              <m:den>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𝑁</m:t>
                                </m:r>
                              </m:den>
                            </m:f>
                          </m:sup>
                        </m:sSup>
                        <m:d>
                          <m:dPr>
                            <m:begChr m:val=""/>
                            <m:endChr m:val="⟩"/>
                            <m:ctrlPr>
                              <a:rPr lang="en-US" sz="2600" i="1">
                                <a:effectLst/>
                                <a:latin typeface="Cambria Math" panose="02040503050406030204" pitchFamily="18" charset="0"/>
                                <a:ea typeface="Times New Roman" panose="02020603050405020304" pitchFamily="18" charset="0"/>
                              </a:rPr>
                            </m:ctrlPr>
                          </m:d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𝑦</m:t>
                            </m:r>
                          </m:e>
                        </m:d>
                      </m:e>
                    </m:nary>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600" dirty="0">
                  <a:latin typeface="Segoe UI Symbol" panose="020B0502040204020203" pitchFamily="34" charset="0"/>
                  <a:ea typeface="Segoe UI Symbol" panose="020B0502040204020203" pitchFamily="34" charset="0"/>
                </a:endParaRPr>
              </a:p>
              <a:p>
                <a:pPr algn="just"/>
                <a14:m>
                  <m:oMathPara xmlns:m="http://schemas.openxmlformats.org/officeDocument/2006/math">
                    <m:oMathParaPr>
                      <m:jc m:val="centerGroup"/>
                    </m:oMathParaPr>
                    <m:oMath xmlns:m="http://schemas.openxmlformats.org/officeDocument/2006/math">
                      <m:f>
                        <m:fPr>
                          <m:ctrlPr>
                            <a:rPr lang="en-US" sz="2600" i="1" smtClean="0">
                              <a:effectLst/>
                              <a:latin typeface="Cambria Math" panose="02040503050406030204" pitchFamily="18" charset="0"/>
                              <a:ea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m:t>
                          </m:r>
                        </m:num>
                        <m:den>
                          <m:rad>
                            <m:radPr>
                              <m:degHide m:val="on"/>
                              <m:ctrlPr>
                                <a:rPr lang="en-US" sz="2600" i="1">
                                  <a:effectLst/>
                                  <a:latin typeface="Cambria Math" panose="02040503050406030204" pitchFamily="18" charset="0"/>
                                  <a:ea typeface="Times New Roman" panose="02020603050405020304" pitchFamily="18" charset="0"/>
                                </a:rPr>
                              </m:ctrlPr>
                            </m:radPr>
                            <m:deg/>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𝑁</m:t>
                              </m:r>
                            </m:e>
                          </m:rad>
                        </m:den>
                      </m:f>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2600" i="1">
                              <a:effectLst/>
                              <a:latin typeface="Cambria Math" panose="02040503050406030204" pitchFamily="18" charset="0"/>
                              <a:ea typeface="Times New Roman" panose="02020603050405020304" pitchFamily="18" charset="0"/>
                            </a:rPr>
                          </m:ctrlPr>
                        </m:dPr>
                        <m:e>
                          <m:d>
                            <m:dPr>
                              <m:begChr m:val=""/>
                              <m:endChr m:val="⟩"/>
                              <m:ctrlPr>
                                <a:rPr lang="en-US" sz="2600" i="1">
                                  <a:effectLst/>
                                  <a:latin typeface="Cambria Math" panose="02040503050406030204" pitchFamily="18" charset="0"/>
                                  <a:ea typeface="Times New Roman" panose="02020603050405020304" pitchFamily="18" charset="0"/>
                                </a:rPr>
                              </m:ctrlPr>
                            </m:d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|0</m:t>
                              </m:r>
                            </m:e>
                          </m:d>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600" i="1">
                                  <a:effectLst/>
                                  <a:latin typeface="Cambria Math" panose="02040503050406030204" pitchFamily="18" charset="0"/>
                                  <a:ea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sz="2600" i="1">
                                      <a:effectLst/>
                                      <a:latin typeface="Cambria Math" panose="02040503050406030204" pitchFamily="18" charset="0"/>
                                      <a:ea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𝑖𝑥</m:t>
                                  </m:r>
                                </m:num>
                                <m:den>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den>
                              </m:f>
                            </m:sup>
                          </m:sSup>
                          <m:d>
                            <m:dPr>
                              <m:begChr m:val=""/>
                              <m:endChr m:val="⟩"/>
                              <m:ctrlPr>
                                <a:rPr lang="en-US" sz="2600" i="1">
                                  <a:effectLst/>
                                  <a:latin typeface="Cambria Math" panose="02040503050406030204" pitchFamily="18" charset="0"/>
                                  <a:ea typeface="Times New Roman" panose="02020603050405020304" pitchFamily="18" charset="0"/>
                                </a:rPr>
                              </m:ctrlPr>
                            </m:d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m:t>
                              </m:r>
                            </m:e>
                          </m:d>
                        </m:e>
                      </m:d>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600" i="1">
                              <a:effectLst/>
                              <a:latin typeface="Cambria Math" panose="02040503050406030204" pitchFamily="18" charset="0"/>
                              <a:ea typeface="Times New Roman" panose="02020603050405020304" pitchFamily="18" charset="0"/>
                            </a:rPr>
                          </m:ctrlPr>
                        </m:dPr>
                        <m:e>
                          <m:d>
                            <m:dPr>
                              <m:begChr m:val=""/>
                              <m:endChr m:val="⟩"/>
                              <m:ctrlPr>
                                <a:rPr lang="en-US" sz="2600" i="1">
                                  <a:effectLst/>
                                  <a:latin typeface="Cambria Math" panose="02040503050406030204" pitchFamily="18" charset="0"/>
                                  <a:ea typeface="Times New Roman" panose="02020603050405020304" pitchFamily="18" charset="0"/>
                                </a:rPr>
                              </m:ctrlPr>
                            </m:d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|0</m:t>
                              </m:r>
                            </m:e>
                          </m:d>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600" i="1">
                                  <a:effectLst/>
                                  <a:latin typeface="Cambria Math" panose="02040503050406030204" pitchFamily="18" charset="0"/>
                                  <a:ea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sz="2600" i="1">
                                      <a:effectLst/>
                                      <a:latin typeface="Cambria Math" panose="02040503050406030204" pitchFamily="18" charset="0"/>
                                      <a:ea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𝑖𝑥</m:t>
                                  </m:r>
                                </m:num>
                                <m:den>
                                  <m:sSup>
                                    <m:sSupPr>
                                      <m:ctrlPr>
                                        <a:rPr lang="en-US" sz="2600" i="1">
                                          <a:effectLst/>
                                          <a:latin typeface="Cambria Math" panose="02040503050406030204" pitchFamily="18" charset="0"/>
                                          <a:ea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sup>
                          </m:sSup>
                          <m:d>
                            <m:dPr>
                              <m:begChr m:val=""/>
                              <m:endChr m:val="⟩"/>
                              <m:ctrlPr>
                                <a:rPr lang="en-US" sz="2600" i="1">
                                  <a:effectLst/>
                                  <a:latin typeface="Cambria Math" panose="02040503050406030204" pitchFamily="18" charset="0"/>
                                  <a:ea typeface="Times New Roman" panose="02020603050405020304" pitchFamily="18" charset="0"/>
                                </a:rPr>
                              </m:ctrlPr>
                            </m:d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m:t>
                              </m:r>
                            </m:e>
                          </m:d>
                        </m:e>
                      </m:d>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2600" i="1">
                              <a:effectLst/>
                              <a:latin typeface="Cambria Math" panose="02040503050406030204" pitchFamily="18" charset="0"/>
                              <a:ea typeface="Times New Roman" panose="02020603050405020304" pitchFamily="18" charset="0"/>
                            </a:rPr>
                          </m:ctrlPr>
                        </m:dPr>
                        <m:e>
                          <m:d>
                            <m:dPr>
                              <m:begChr m:val=""/>
                              <m:endChr m:val="⟩"/>
                              <m:ctrlPr>
                                <a:rPr lang="en-US" sz="2600" i="1">
                                  <a:effectLst/>
                                  <a:latin typeface="Cambria Math" panose="02040503050406030204" pitchFamily="18" charset="0"/>
                                  <a:ea typeface="Times New Roman" panose="02020603050405020304" pitchFamily="18" charset="0"/>
                                </a:rPr>
                              </m:ctrlPr>
                            </m:d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|0</m:t>
                              </m:r>
                            </m:e>
                          </m:d>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600" i="1">
                                  <a:effectLst/>
                                  <a:latin typeface="Cambria Math" panose="02040503050406030204" pitchFamily="18" charset="0"/>
                                  <a:ea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sz="2600" i="1">
                                      <a:effectLst/>
                                      <a:latin typeface="Cambria Math" panose="02040503050406030204" pitchFamily="18" charset="0"/>
                                      <a:ea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𝑖𝑥</m:t>
                                  </m:r>
                                </m:num>
                                <m:den>
                                  <m:sSup>
                                    <m:sSupPr>
                                      <m:ctrlPr>
                                        <a:rPr lang="en-US" sz="2600" i="1">
                                          <a:effectLst/>
                                          <a:latin typeface="Cambria Math" panose="02040503050406030204" pitchFamily="18" charset="0"/>
                                          <a:ea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3</m:t>
                                      </m:r>
                                    </m:sup>
                                  </m:sSup>
                                </m:den>
                              </m:f>
                            </m:sup>
                          </m:sSup>
                          <m:d>
                            <m:dPr>
                              <m:begChr m:val=""/>
                              <m:endChr m:val="⟩"/>
                              <m:ctrlPr>
                                <a:rPr lang="en-US" sz="2600" i="1">
                                  <a:effectLst/>
                                  <a:latin typeface="Cambria Math" panose="02040503050406030204" pitchFamily="18" charset="0"/>
                                  <a:ea typeface="Times New Roman" panose="02020603050405020304" pitchFamily="18" charset="0"/>
                                </a:rPr>
                              </m:ctrlPr>
                            </m:d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m:t>
                              </m:r>
                            </m:e>
                          </m:d>
                        </m:e>
                      </m:d>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2600" i="1">
                              <a:effectLst/>
                              <a:latin typeface="Cambria Math" panose="02040503050406030204" pitchFamily="18" charset="0"/>
                              <a:ea typeface="Times New Roman" panose="02020603050405020304" pitchFamily="18" charset="0"/>
                            </a:rPr>
                          </m:ctrlPr>
                        </m:dPr>
                        <m:e>
                          <m:d>
                            <m:dPr>
                              <m:begChr m:val=""/>
                              <m:endChr m:val="⟩"/>
                              <m:ctrlPr>
                                <a:rPr lang="en-US" sz="2600" i="1">
                                  <a:effectLst/>
                                  <a:latin typeface="Cambria Math" panose="02040503050406030204" pitchFamily="18" charset="0"/>
                                  <a:ea typeface="Times New Roman" panose="02020603050405020304" pitchFamily="18" charset="0"/>
                                </a:rPr>
                              </m:ctrlPr>
                            </m:d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|0</m:t>
                              </m:r>
                            </m:e>
                          </m:d>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600" i="1">
                                  <a:effectLst/>
                                  <a:latin typeface="Cambria Math" panose="02040503050406030204" pitchFamily="18" charset="0"/>
                                  <a:ea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sz="2600" i="1">
                                      <a:effectLst/>
                                      <a:latin typeface="Cambria Math" panose="02040503050406030204" pitchFamily="18" charset="0"/>
                                      <a:ea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𝑖𝑥</m:t>
                                  </m:r>
                                </m:num>
                                <m:den>
                                  <m:sSup>
                                    <m:sSupPr>
                                      <m:ctrlPr>
                                        <a:rPr lang="en-US" sz="2600" i="1">
                                          <a:effectLst/>
                                          <a:latin typeface="Cambria Math" panose="02040503050406030204" pitchFamily="18" charset="0"/>
                                          <a:ea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den>
                              </m:f>
                            </m:sup>
                          </m:sSup>
                          <m:d>
                            <m:dPr>
                              <m:begChr m:val=""/>
                              <m:endChr m:val="⟩"/>
                              <m:ctrlPr>
                                <a:rPr lang="en-US" sz="2600" i="1">
                                  <a:effectLst/>
                                  <a:latin typeface="Cambria Math" panose="02040503050406030204" pitchFamily="18" charset="0"/>
                                  <a:ea typeface="Times New Roman" panose="02020603050405020304" pitchFamily="18" charset="0"/>
                                </a:rPr>
                              </m:ctrlPr>
                            </m:d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m:t>
                              </m:r>
                            </m:e>
                          </m:d>
                        </m:e>
                      </m:d>
                    </m:oMath>
                  </m:oMathPara>
                </a14:m>
                <a:endParaRPr lang="en-US" sz="2600" dirty="0">
                  <a:latin typeface="Segoe UI Symbol" panose="020B0502040204020203" pitchFamily="34" charset="0"/>
                  <a:ea typeface="Segoe UI Symbol" panose="020B0502040204020203" pitchFamily="34" charset="0"/>
                </a:endParaRPr>
              </a:p>
              <a:p>
                <a:pPr algn="just"/>
                <a:r>
                  <a:rPr lang="en-US" sz="2600" dirty="0">
                    <a:latin typeface="Segoe UI Symbol" panose="020B0502040204020203" pitchFamily="34" charset="0"/>
                    <a:ea typeface="Segoe UI Symbol" panose="020B0502040204020203" pitchFamily="34" charset="0"/>
                  </a:rPr>
                  <a:t>From here we can design a circuit to implement this, using H-Gates and Unitary-Rotation Gates (</a:t>
                </a:r>
                <a14:m>
                  <m:oMath xmlns:m="http://schemas.openxmlformats.org/officeDocument/2006/math">
                    <m:sSub>
                      <m:sSubPr>
                        <m:ctrlPr>
                          <a:rPr lang="en-US" sz="2600" i="1">
                            <a:latin typeface="Cambria Math" panose="02040503050406030204" pitchFamily="18" charset="0"/>
                            <a:ea typeface="Times New Roman" panose="02020603050405020304" pitchFamily="18" charset="0"/>
                          </a:rPr>
                        </m:ctrlPr>
                      </m:sSubPr>
                      <m:e>
                        <m:r>
                          <a:rPr lang="en-US" sz="2600" i="1">
                            <a:latin typeface="Cambria Math" panose="02040503050406030204" pitchFamily="18" charset="0"/>
                            <a:ea typeface="Times New Roman" panose="02020603050405020304" pitchFamily="18" charset="0"/>
                            <a:cs typeface="Times New Roman" panose="02020603050405020304" pitchFamily="18" charset="0"/>
                          </a:rPr>
                          <m:t>𝑈𝑅𝑂𝑇</m:t>
                        </m:r>
                      </m:e>
                      <m:sub>
                        <m:r>
                          <a:rPr lang="en-US" sz="2600" i="1">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2600" dirty="0">
                    <a:latin typeface="Segoe UI Symbol" panose="020B0502040204020203" pitchFamily="34" charset="0"/>
                    <a:ea typeface="Segoe UI Symbol" panose="020B0502040204020203" pitchFamily="34" charset="0"/>
                  </a:rPr>
                  <a:t>) with a controller on the </a:t>
                </a:r>
                <a14:m>
                  <m:oMath xmlns:m="http://schemas.openxmlformats.org/officeDocument/2006/math">
                    <m:sSub>
                      <m:sSubPr>
                        <m:ctrlPr>
                          <a:rPr lang="en-US" sz="2600" i="1" smtClean="0">
                            <a:effectLst/>
                            <a:latin typeface="Cambria Math" panose="02040503050406030204" pitchFamily="18" charset="0"/>
                            <a:ea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𝑈𝑅𝑂𝑇</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2600" dirty="0">
                    <a:latin typeface="Segoe UI Symbol" panose="020B0502040204020203" pitchFamily="34" charset="0"/>
                    <a:ea typeface="Segoe UI Symbol" panose="020B0502040204020203" pitchFamily="34" charset="0"/>
                  </a:rPr>
                  <a:t>.</a:t>
                </a:r>
              </a:p>
              <a:p>
                <a:pPr algn="just"/>
                <a14:m>
                  <m:oMathPara xmlns:m="http://schemas.openxmlformats.org/officeDocument/2006/math">
                    <m:oMathParaPr>
                      <m:jc m:val="centerGroup"/>
                    </m:oMathParaPr>
                    <m:oMath xmlns:m="http://schemas.openxmlformats.org/officeDocument/2006/math">
                      <m:sSup>
                        <m:sSupPr>
                          <m:ctrlPr>
                            <a:rPr lang="en-US" sz="2600" i="1" smtClean="0">
                              <a:effectLst/>
                              <a:latin typeface="Cambria Math" panose="02040503050406030204" pitchFamily="18" charset="0"/>
                              <a:ea typeface="Times New Roman" panose="02020603050405020304" pitchFamily="18" charset="0"/>
                            </a:rPr>
                          </m:ctrlPr>
                        </m:sSupPr>
                        <m:e>
                          <m:sSub>
                            <m:sSubPr>
                              <m:ctrlPr>
                                <a:rPr lang="en-US" sz="2600" i="1">
                                  <a:effectLst/>
                                  <a:latin typeface="Cambria Math" panose="02040503050406030204" pitchFamily="18" charset="0"/>
                                  <a:ea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𝑈𝑅𝑂𝑇</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d>
                            <m:dPr>
                              <m:begChr m:val=""/>
                              <m:endChr m:val="⟩"/>
                              <m:ctrlPr>
                                <a:rPr lang="en-US" sz="2600" i="1">
                                  <a:effectLst/>
                                  <a:latin typeface="Cambria Math" panose="02040503050406030204" pitchFamily="18" charset="0"/>
                                  <a:ea typeface="Times New Roman" panose="02020603050405020304" pitchFamily="18" charset="0"/>
                                </a:rPr>
                              </m:ctrlPr>
                            </m:d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sz="2600" i="1">
                                  <a:effectLst/>
                                  <a:latin typeface="Cambria Math" panose="02040503050406030204" pitchFamily="18" charset="0"/>
                                  <a:ea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𝑖</m:t>
                              </m:r>
                              <m:sSub>
                                <m:sSubPr>
                                  <m:ctrlPr>
                                    <a:rPr lang="en-US" sz="2600" i="1">
                                      <a:effectLst/>
                                      <a:latin typeface="Cambria Math" panose="02040503050406030204" pitchFamily="18" charset="0"/>
                                      <a:ea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num>
                            <m:den>
                              <m:sSup>
                                <m:sSupPr>
                                  <m:ctrlPr>
                                    <a:rPr lang="en-US" sz="2600" i="1">
                                      <a:effectLst/>
                                      <a:latin typeface="Cambria Math" panose="02040503050406030204" pitchFamily="18" charset="0"/>
                                      <a:ea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𝑘</m:t>
                                  </m:r>
                                </m:sup>
                              </m:sSup>
                            </m:den>
                          </m:f>
                        </m:sup>
                      </m:sSup>
                      <m:d>
                        <m:dPr>
                          <m:begChr m:val=""/>
                          <m:endChr m:val="⟩"/>
                          <m:ctrlPr>
                            <a:rPr lang="en-US" sz="2600" i="1">
                              <a:effectLst/>
                              <a:latin typeface="Cambria Math" panose="02040503050406030204" pitchFamily="18" charset="0"/>
                              <a:ea typeface="Times New Roman" panose="02020603050405020304" pitchFamily="18" charset="0"/>
                            </a:rPr>
                          </m:ctrlPr>
                        </m:d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600" i="1">
                              <a:effectLst/>
                              <a:latin typeface="Cambria Math" panose="02040503050406030204" pitchFamily="18" charset="0"/>
                              <a:ea typeface="Times New Roman" panose="02020603050405020304" pitchFamily="18" charset="0"/>
                            </a:rPr>
                          </m:ctrlPr>
                        </m:dPr>
                        <m:e>
                          <m:m>
                            <m:mPr>
                              <m:mcs>
                                <m:mc>
                                  <m:mcPr>
                                    <m:count m:val="2"/>
                                    <m:mcJc m:val="center"/>
                                  </m:mcPr>
                                </m:mc>
                              </m:mcs>
                              <m:ctrlPr>
                                <a:rPr lang="en-US" sz="2600" i="1">
                                  <a:effectLst/>
                                  <a:latin typeface="Cambria Math" panose="02040503050406030204" pitchFamily="18" charset="0"/>
                                  <a:ea typeface="Times New Roman" panose="02020603050405020304" pitchFamily="18" charset="0"/>
                                </a:rPr>
                              </m:ctrlPr>
                            </m:mPr>
                            <m:m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0</m:t>
                                </m:r>
                              </m:e>
                              <m:e>
                                <m:sSup>
                                  <m:sSupPr>
                                    <m:ctrlPr>
                                      <a:rPr lang="en-US" sz="2600" i="1">
                                        <a:effectLst/>
                                        <a:latin typeface="Cambria Math" panose="02040503050406030204" pitchFamily="18" charset="0"/>
                                        <a:ea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sz="2600" i="1">
                                            <a:effectLst/>
                                            <a:latin typeface="Cambria Math" panose="02040503050406030204" pitchFamily="18" charset="0"/>
                                            <a:ea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𝑖</m:t>
                                        </m:r>
                                      </m:num>
                                      <m:den>
                                        <m:sSup>
                                          <m:sSupPr>
                                            <m:ctrlPr>
                                              <a:rPr lang="en-US" sz="2600" i="1">
                                                <a:effectLst/>
                                                <a:latin typeface="Cambria Math" panose="02040503050406030204" pitchFamily="18" charset="0"/>
                                                <a:ea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𝑘</m:t>
                                            </m:r>
                                          </m:sup>
                                        </m:sSup>
                                      </m:den>
                                    </m:f>
                                  </m:sup>
                                </m:sSup>
                              </m:e>
                            </m:mr>
                          </m:m>
                        </m:e>
                      </m:d>
                    </m:oMath>
                  </m:oMathPara>
                </a14:m>
                <a:endParaRPr lang="en-US" sz="2600" dirty="0">
                  <a:latin typeface="Segoe UI Symbol" panose="020B0502040204020203" pitchFamily="34" charset="0"/>
                  <a:ea typeface="Segoe UI Symbol" panose="020B0502040204020203" pitchFamily="34" charset="0"/>
                </a:endParaRPr>
              </a:p>
              <a:p>
                <a:pPr algn="just"/>
                <a:r>
                  <a:rPr lang="en-US" sz="2600" dirty="0">
                    <a:latin typeface="Segoe UI Symbol" panose="020B0502040204020203" pitchFamily="34" charset="0"/>
                    <a:ea typeface="Segoe UI Symbol" panose="020B0502040204020203" pitchFamily="34" charset="0"/>
                  </a:rPr>
                  <a:t>We can now build the quantum circuit to implement this[2].</a:t>
                </a:r>
              </a:p>
            </p:txBody>
          </p:sp>
        </mc:Choice>
        <mc:Fallback>
          <p:sp>
            <p:nvSpPr>
              <p:cNvPr id="16" name="TextBox 15">
                <a:extLst>
                  <a:ext uri="{FF2B5EF4-FFF2-40B4-BE49-F238E27FC236}">
                    <a16:creationId xmlns:a16="http://schemas.microsoft.com/office/drawing/2014/main" id="{492FABAA-DD4F-5302-21C7-6BC5F49AB8F2}"/>
                  </a:ext>
                </a:extLst>
              </p:cNvPr>
              <p:cNvSpPr txBox="1">
                <a:spLocks noRot="1" noChangeAspect="1" noMove="1" noResize="1" noEditPoints="1" noAdjustHandles="1" noChangeArrowheads="1" noChangeShapeType="1" noTextEdit="1"/>
              </p:cNvSpPr>
              <p:nvPr/>
            </p:nvSpPr>
            <p:spPr>
              <a:xfrm>
                <a:off x="15247620" y="2941041"/>
                <a:ext cx="13716000" cy="6970434"/>
              </a:xfrm>
              <a:prstGeom prst="rect">
                <a:avLst/>
              </a:prstGeom>
              <a:blipFill>
                <a:blip r:embed="rId6"/>
                <a:stretch>
                  <a:fillRect l="-800" t="-699" r="-800" b="-1311"/>
                </a:stretch>
              </a:blipFill>
            </p:spPr>
            <p:txBody>
              <a:bodyPr/>
              <a:lstStyle/>
              <a:p>
                <a:r>
                  <a:rPr lang="en-US">
                    <a:noFill/>
                  </a:rPr>
                  <a:t> </a:t>
                </a:r>
              </a:p>
            </p:txBody>
          </p:sp>
        </mc:Fallback>
      </mc:AlternateContent>
      <p:sp>
        <p:nvSpPr>
          <p:cNvPr id="17" name="Subtitle 2">
            <a:extLst>
              <a:ext uri="{FF2B5EF4-FFF2-40B4-BE49-F238E27FC236}">
                <a16:creationId xmlns:a16="http://schemas.microsoft.com/office/drawing/2014/main" id="{08A23394-DAA5-BF2A-E495-E9C1594709D9}"/>
              </a:ext>
            </a:extLst>
          </p:cNvPr>
          <p:cNvSpPr txBox="1">
            <a:spLocks/>
          </p:cNvSpPr>
          <p:nvPr/>
        </p:nvSpPr>
        <p:spPr>
          <a:xfrm>
            <a:off x="29542740" y="235339"/>
            <a:ext cx="13716000" cy="1993392"/>
          </a:xfrm>
          <a:prstGeom prst="rect">
            <a:avLst/>
          </a:prstGeom>
          <a:solidFill>
            <a:srgbClr val="92D050"/>
          </a:solidFill>
        </p:spPr>
        <p:txBody>
          <a:bodyPr vert="horz" lIns="91440" tIns="45720" rIns="91440" bIns="45720" rtlCol="0">
            <a:normAutofit/>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r>
              <a:rPr lang="en-US" sz="6500" dirty="0">
                <a:latin typeface="Segoe UI Variable Display Semib" pitchFamily="2" charset="0"/>
              </a:rPr>
              <a:t>QKD Using Symmetric Bernstein-</a:t>
            </a:r>
            <a:r>
              <a:rPr lang="en-US" sz="6500" dirty="0" err="1">
                <a:latin typeface="Segoe UI Variable Display Semib" pitchFamily="2" charset="0"/>
              </a:rPr>
              <a:t>Vazirani</a:t>
            </a:r>
            <a:endParaRPr lang="en-US" sz="6500" dirty="0">
              <a:latin typeface="Segoe UI Variable Display Semib" pitchFamily="2" charset="0"/>
            </a:endParaRPr>
          </a:p>
        </p:txBody>
      </p:sp>
      <p:sp>
        <p:nvSpPr>
          <p:cNvPr id="19" name="TextBox 18">
            <a:extLst>
              <a:ext uri="{FF2B5EF4-FFF2-40B4-BE49-F238E27FC236}">
                <a16:creationId xmlns:a16="http://schemas.microsoft.com/office/drawing/2014/main" id="{BD2B0F9B-A2C3-5D99-1B00-991C9D2F67F5}"/>
              </a:ext>
            </a:extLst>
          </p:cNvPr>
          <p:cNvSpPr txBox="1"/>
          <p:nvPr/>
        </p:nvSpPr>
        <p:spPr>
          <a:xfrm>
            <a:off x="29542740" y="2191414"/>
            <a:ext cx="13716000" cy="2092881"/>
          </a:xfrm>
          <a:prstGeom prst="rect">
            <a:avLst/>
          </a:prstGeom>
          <a:noFill/>
        </p:spPr>
        <p:txBody>
          <a:bodyPr wrap="square" rtlCol="0">
            <a:spAutoFit/>
          </a:bodyPr>
          <a:lstStyle/>
          <a:p>
            <a:pPr algn="just"/>
            <a:r>
              <a:rPr lang="en-US" sz="2600" dirty="0">
                <a:latin typeface="Segoe UI Symbol" panose="020B0502040204020203" pitchFamily="34" charset="0"/>
                <a:ea typeface="Segoe UI Symbol" panose="020B0502040204020203" pitchFamily="34" charset="0"/>
              </a:rPr>
              <a:t>To understand the Bernstein-</a:t>
            </a:r>
            <a:r>
              <a:rPr lang="en-US" sz="2600" dirty="0" err="1">
                <a:latin typeface="Segoe UI Symbol" panose="020B0502040204020203" pitchFamily="34" charset="0"/>
                <a:ea typeface="Segoe UI Symbol" panose="020B0502040204020203" pitchFamily="34" charset="0"/>
              </a:rPr>
              <a:t>Vazirani</a:t>
            </a:r>
            <a:r>
              <a:rPr lang="en-US" sz="2600" dirty="0">
                <a:latin typeface="Segoe UI Symbol" panose="020B0502040204020203" pitchFamily="34" charset="0"/>
                <a:ea typeface="Segoe UI Symbol" panose="020B0502040204020203" pitchFamily="34" charset="0"/>
              </a:rPr>
              <a:t> Algorithm, first consider this game. Alice sends Bob a binary number x, and Bob applies a function f</a:t>
            </a:r>
            <a:r>
              <a:rPr lang="en-US" sz="2600" baseline="-25000" dirty="0">
                <a:latin typeface="Segoe UI Symbol" panose="020B0502040204020203" pitchFamily="34" charset="0"/>
                <a:ea typeface="Segoe UI Symbol" panose="020B0502040204020203" pitchFamily="34" charset="0"/>
              </a:rPr>
              <a:t>s</a:t>
            </a:r>
            <a:r>
              <a:rPr lang="en-US" sz="2600" dirty="0">
                <a:latin typeface="Segoe UI Symbol" panose="020B0502040204020203" pitchFamily="34" charset="0"/>
                <a:ea typeface="Segoe UI Symbol" panose="020B0502040204020203" pitchFamily="34" charset="0"/>
              </a:rPr>
              <a:t>(x) that maps to {0,1}, based on Bob’s secret number s, and sends the result to Alice. By sending numbers 100…0, 010…0, …, 000…1, Alice can recover s in n steps, which is the best case. The Quantum Bernstein-</a:t>
            </a:r>
            <a:r>
              <a:rPr lang="en-US" sz="2600" dirty="0" err="1">
                <a:latin typeface="Segoe UI Symbol" panose="020B0502040204020203" pitchFamily="34" charset="0"/>
                <a:ea typeface="Segoe UI Symbol" panose="020B0502040204020203" pitchFamily="34" charset="0"/>
              </a:rPr>
              <a:t>Vazirani</a:t>
            </a:r>
            <a:r>
              <a:rPr lang="en-US" sz="2600" dirty="0">
                <a:latin typeface="Segoe UI Symbol" panose="020B0502040204020203" pitchFamily="34" charset="0"/>
                <a:ea typeface="Segoe UI Symbol" panose="020B0502040204020203" pitchFamily="34" charset="0"/>
              </a:rPr>
              <a:t> algorithm can solve this in one step. Now we will display an algorithm that uses this idea for a QKD.</a:t>
            </a:r>
          </a:p>
        </p:txBody>
      </p:sp>
      <p:sp>
        <p:nvSpPr>
          <p:cNvPr id="25" name="Subtitle 2">
            <a:extLst>
              <a:ext uri="{FF2B5EF4-FFF2-40B4-BE49-F238E27FC236}">
                <a16:creationId xmlns:a16="http://schemas.microsoft.com/office/drawing/2014/main" id="{D074E1A7-8ADA-A659-2629-067A76FC2F8D}"/>
              </a:ext>
            </a:extLst>
          </p:cNvPr>
          <p:cNvSpPr txBox="1">
            <a:spLocks/>
          </p:cNvSpPr>
          <p:nvPr/>
        </p:nvSpPr>
        <p:spPr>
          <a:xfrm>
            <a:off x="29542740" y="16008335"/>
            <a:ext cx="13716000" cy="995074"/>
          </a:xfrm>
          <a:prstGeom prst="rect">
            <a:avLst/>
          </a:prstGeom>
          <a:solidFill>
            <a:srgbClr val="92D050"/>
          </a:solidFill>
        </p:spPr>
        <p:txBody>
          <a:bodyPr vert="horz" lIns="91440" tIns="45720" rIns="91440" bIns="45720" rtlCol="0">
            <a:normAutofit/>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r>
              <a:rPr lang="en-US" sz="6500" dirty="0">
                <a:latin typeface="Segoe UI Variable Display Semib" pitchFamily="2" charset="0"/>
              </a:rPr>
              <a:t>References</a:t>
            </a:r>
          </a:p>
        </p:txBody>
      </p:sp>
      <p:sp>
        <p:nvSpPr>
          <p:cNvPr id="26" name="TextBox 25">
            <a:extLst>
              <a:ext uri="{FF2B5EF4-FFF2-40B4-BE49-F238E27FC236}">
                <a16:creationId xmlns:a16="http://schemas.microsoft.com/office/drawing/2014/main" id="{FD2BCDD8-6D61-201E-C1EB-B222049695A7}"/>
              </a:ext>
            </a:extLst>
          </p:cNvPr>
          <p:cNvSpPr txBox="1"/>
          <p:nvPr/>
        </p:nvSpPr>
        <p:spPr>
          <a:xfrm>
            <a:off x="29542740" y="16964703"/>
            <a:ext cx="13716000" cy="3170099"/>
          </a:xfrm>
          <a:prstGeom prst="rect">
            <a:avLst/>
          </a:prstGeom>
          <a:noFill/>
        </p:spPr>
        <p:txBody>
          <a:bodyPr wrap="square" rtlCol="0">
            <a:spAutoFit/>
          </a:bodyPr>
          <a:lstStyle/>
          <a:p>
            <a:pPr algn="just"/>
            <a:r>
              <a:rPr lang="en-US" sz="2000" dirty="0">
                <a:latin typeface="Segoe UI Symbol" panose="020B0502040204020203" pitchFamily="34" charset="0"/>
                <a:ea typeface="Segoe UI Symbol" panose="020B0502040204020203" pitchFamily="34" charset="0"/>
              </a:rPr>
              <a:t>[1]		M. Weismann, </a:t>
            </a:r>
            <a:r>
              <a:rPr lang="en-US" sz="2000" i="1" dirty="0">
                <a:latin typeface="Segoe UI Symbol" panose="020B0502040204020203" pitchFamily="34" charset="0"/>
                <a:ea typeface="Segoe UI Symbol" panose="020B0502040204020203" pitchFamily="34" charset="0"/>
              </a:rPr>
              <a:t>An Illustrated Theory of Numbers,</a:t>
            </a:r>
            <a:r>
              <a:rPr lang="en-US" sz="2000" dirty="0">
                <a:latin typeface="Segoe UI Symbol" panose="020B0502040204020203" pitchFamily="34" charset="0"/>
                <a:ea typeface="Segoe UI Symbol" panose="020B0502040204020203" pitchFamily="34" charset="0"/>
              </a:rPr>
              <a:t> 1</a:t>
            </a:r>
            <a:r>
              <a:rPr lang="en-US" sz="2000" baseline="30000" dirty="0">
                <a:latin typeface="Segoe UI Symbol" panose="020B0502040204020203" pitchFamily="34" charset="0"/>
                <a:ea typeface="Segoe UI Symbol" panose="020B0502040204020203" pitchFamily="34" charset="0"/>
              </a:rPr>
              <a:t>st</a:t>
            </a:r>
            <a:r>
              <a:rPr lang="en-US" sz="2000" dirty="0">
                <a:latin typeface="Segoe UI Symbol" panose="020B0502040204020203" pitchFamily="34" charset="0"/>
                <a:ea typeface="Segoe UI Symbol" panose="020B0502040204020203" pitchFamily="34" charset="0"/>
              </a:rPr>
              <a:t> Edition, Providence, Rhode Island, American Mathematical Society, 2017</a:t>
            </a:r>
          </a:p>
          <a:p>
            <a:pPr algn="just"/>
            <a:r>
              <a:rPr lang="en-US" sz="2000" dirty="0">
                <a:latin typeface="Segoe UI Symbol" panose="020B0502040204020203" pitchFamily="34" charset="0"/>
                <a:ea typeface="Segoe UI Symbol" panose="020B0502040204020203" pitchFamily="34" charset="0"/>
              </a:rPr>
              <a:t>[2]		 A. Asfaw. (2020). Shor's Algorithm I: Understanding Quantum Fourier Transform, Quantum Phase Estimation.  Available: </a:t>
            </a:r>
            <a:r>
              <a:rPr lang="en-US" sz="2000" dirty="0">
                <a:latin typeface="Segoe UI Symbol" panose="020B0502040204020203" pitchFamily="34" charset="0"/>
                <a:ea typeface="Segoe UI Symbol" panose="020B0502040204020203" pitchFamily="34" charset="0"/>
                <a:hlinkClick r:id="rId7"/>
              </a:rPr>
              <a:t>https://learn.qiskit.org/summer-school/2020/shors-algorithm-i-fourier-transform-phase-estimation</a:t>
            </a:r>
            <a:endParaRPr lang="en-US" sz="2000" dirty="0">
              <a:latin typeface="Segoe UI Symbol" panose="020B0502040204020203" pitchFamily="34" charset="0"/>
              <a:ea typeface="Segoe UI Symbol" panose="020B0502040204020203" pitchFamily="34" charset="0"/>
            </a:endParaRPr>
          </a:p>
          <a:p>
            <a:pPr algn="just"/>
            <a:r>
              <a:rPr lang="en-US" sz="2000" dirty="0">
                <a:latin typeface="Segoe UI Symbol" panose="020B0502040204020203" pitchFamily="34" charset="0"/>
                <a:ea typeface="Segoe UI Symbol" panose="020B0502040204020203" pitchFamily="34" charset="0"/>
              </a:rPr>
              <a:t>[3]		C. Bennett et. All, “Learn quantum computing: a field guide”, IBM Quantum, </a:t>
            </a:r>
            <a:r>
              <a:rPr lang="en-US" sz="2000" dirty="0">
                <a:latin typeface="Segoe UI Symbol" panose="020B0502040204020203" pitchFamily="34" charset="0"/>
                <a:ea typeface="Segoe UI Symbol" panose="020B0502040204020203" pitchFamily="34" charset="0"/>
                <a:hlinkClick r:id="rId8"/>
              </a:rPr>
              <a:t>https://quantum-computing.ibm.com/composer/docs/iqx/guide/</a:t>
            </a:r>
            <a:r>
              <a:rPr lang="en-US" sz="2000" dirty="0">
                <a:latin typeface="Segoe UI Symbol" panose="020B0502040204020203" pitchFamily="34" charset="0"/>
                <a:ea typeface="Segoe UI Symbol" panose="020B0502040204020203" pitchFamily="34" charset="0"/>
              </a:rPr>
              <a:t>, (accessed Jan 2022)</a:t>
            </a:r>
          </a:p>
          <a:p>
            <a:pPr algn="just"/>
            <a:r>
              <a:rPr lang="en-US" sz="2000" dirty="0">
                <a:latin typeface="Segoe UI Symbol" panose="020B0502040204020203" pitchFamily="34" charset="0"/>
                <a:ea typeface="Segoe UI Symbol" panose="020B0502040204020203" pitchFamily="34" charset="0"/>
              </a:rPr>
              <a:t>[4]		J. </a:t>
            </a:r>
            <a:r>
              <a:rPr lang="en-US" sz="2000" dirty="0" err="1">
                <a:latin typeface="Segoe UI Symbol" panose="020B0502040204020203" pitchFamily="34" charset="0"/>
                <a:ea typeface="Segoe UI Symbol" panose="020B0502040204020203" pitchFamily="34" charset="0"/>
              </a:rPr>
              <a:t>Ledin</a:t>
            </a:r>
            <a:r>
              <a:rPr lang="en-US" sz="2000" dirty="0">
                <a:latin typeface="Segoe UI Symbol" panose="020B0502040204020203" pitchFamily="34" charset="0"/>
                <a:ea typeface="Segoe UI Symbol" panose="020B0502040204020203" pitchFamily="34" charset="0"/>
              </a:rPr>
              <a:t>, </a:t>
            </a:r>
            <a:r>
              <a:rPr lang="en-US" sz="2000" i="1" dirty="0">
                <a:latin typeface="Segoe UI Symbol" panose="020B0502040204020203" pitchFamily="34" charset="0"/>
                <a:ea typeface="Segoe UI Symbol" panose="020B0502040204020203" pitchFamily="34" charset="0"/>
              </a:rPr>
              <a:t>Modern Computer Architecture and Organization</a:t>
            </a:r>
            <a:r>
              <a:rPr lang="en-US" sz="2000" dirty="0">
                <a:latin typeface="Segoe UI Symbol" panose="020B0502040204020203" pitchFamily="34" charset="0"/>
                <a:ea typeface="Segoe UI Symbol" panose="020B0502040204020203" pitchFamily="34" charset="0"/>
              </a:rPr>
              <a:t>, 2</a:t>
            </a:r>
            <a:r>
              <a:rPr lang="en-US" sz="2000" baseline="30000" dirty="0">
                <a:latin typeface="Segoe UI Symbol" panose="020B0502040204020203" pitchFamily="34" charset="0"/>
                <a:ea typeface="Segoe UI Symbol" panose="020B0502040204020203" pitchFamily="34" charset="0"/>
              </a:rPr>
              <a:t>nd</a:t>
            </a:r>
            <a:r>
              <a:rPr lang="en-US" sz="2000" dirty="0">
                <a:latin typeface="Segoe UI Symbol" panose="020B0502040204020203" pitchFamily="34" charset="0"/>
                <a:ea typeface="Segoe UI Symbol" panose="020B0502040204020203" pitchFamily="34" charset="0"/>
              </a:rPr>
              <a:t> Edition, Birmingham, </a:t>
            </a:r>
            <a:r>
              <a:rPr lang="en-US" sz="2000" dirty="0" err="1">
                <a:latin typeface="Segoe UI Symbol" panose="020B0502040204020203" pitchFamily="34" charset="0"/>
                <a:ea typeface="Segoe UI Symbol" panose="020B0502040204020203" pitchFamily="34" charset="0"/>
              </a:rPr>
              <a:t>Packt</a:t>
            </a:r>
            <a:r>
              <a:rPr lang="en-US" sz="2000" dirty="0">
                <a:latin typeface="Segoe UI Symbol" panose="020B0502040204020203" pitchFamily="34" charset="0"/>
                <a:ea typeface="Segoe UI Symbol" panose="020B0502040204020203" pitchFamily="34" charset="0"/>
              </a:rPr>
              <a:t> Publishing, 2022		</a:t>
            </a:r>
          </a:p>
          <a:p>
            <a:pPr algn="just"/>
            <a:r>
              <a:rPr lang="en-US" sz="2000" dirty="0">
                <a:latin typeface="Segoe UI Symbol" panose="020B0502040204020203" pitchFamily="34" charset="0"/>
                <a:ea typeface="Segoe UI Symbol" panose="020B0502040204020203" pitchFamily="34" charset="0"/>
              </a:rPr>
              <a:t>[5]		Y. Chae and D. Matthews. (2007). “Quantum Cryptography”.</a:t>
            </a:r>
          </a:p>
          <a:p>
            <a:pPr algn="just"/>
            <a:r>
              <a:rPr lang="en-US" sz="2000" dirty="0">
                <a:latin typeface="Segoe UI Symbol" panose="020B0502040204020203" pitchFamily="34" charset="0"/>
                <a:ea typeface="Segoe UI Symbol" panose="020B0502040204020203" pitchFamily="34" charset="0"/>
              </a:rPr>
              <a:t>[6]		M. </a:t>
            </a:r>
            <a:r>
              <a:rPr lang="en-US" sz="2000" dirty="0" err="1">
                <a:latin typeface="Segoe UI Symbol" panose="020B0502040204020203" pitchFamily="34" charset="0"/>
                <a:ea typeface="Segoe UI Symbol" panose="020B0502040204020203" pitchFamily="34" charset="0"/>
              </a:rPr>
              <a:t>Ampatzis</a:t>
            </a:r>
            <a:r>
              <a:rPr lang="en-US" sz="2000" dirty="0">
                <a:latin typeface="Segoe UI Symbol" panose="020B0502040204020203" pitchFamily="34" charset="0"/>
                <a:ea typeface="Segoe UI Symbol" panose="020B0502040204020203" pitchFamily="34" charset="0"/>
              </a:rPr>
              <a:t> and T. </a:t>
            </a:r>
            <a:r>
              <a:rPr lang="en-US" sz="2000" dirty="0" err="1">
                <a:latin typeface="Segoe UI Symbol" panose="020B0502040204020203" pitchFamily="34" charset="0"/>
                <a:ea typeface="Segoe UI Symbol" panose="020B0502040204020203" pitchFamily="34" charset="0"/>
              </a:rPr>
              <a:t>Andronikos</a:t>
            </a:r>
            <a:r>
              <a:rPr lang="en-US" sz="2000" dirty="0">
                <a:latin typeface="Segoe UI Symbol" panose="020B0502040204020203" pitchFamily="34" charset="0"/>
                <a:ea typeface="Segoe UI Symbol" panose="020B0502040204020203" pitchFamily="34" charset="0"/>
              </a:rPr>
              <a:t>, “QKD Based on Symmetric Entangled Bernstein-</a:t>
            </a:r>
            <a:r>
              <a:rPr lang="en-US" sz="2000" dirty="0" err="1">
                <a:latin typeface="Segoe UI Symbol" panose="020B0502040204020203" pitchFamily="34" charset="0"/>
                <a:ea typeface="Segoe UI Symbol" panose="020B0502040204020203" pitchFamily="34" charset="0"/>
              </a:rPr>
              <a:t>Vazirani</a:t>
            </a:r>
            <a:r>
              <a:rPr lang="en-US" sz="2000" dirty="0">
                <a:latin typeface="Segoe UI Symbol" panose="020B0502040204020203" pitchFamily="34" charset="0"/>
                <a:ea typeface="Segoe UI Symbol" panose="020B0502040204020203" pitchFamily="34" charset="0"/>
              </a:rPr>
              <a:t>”, </a:t>
            </a:r>
            <a:r>
              <a:rPr lang="en-US" sz="2000" i="1" dirty="0">
                <a:latin typeface="Segoe UI Symbol" panose="020B0502040204020203" pitchFamily="34" charset="0"/>
                <a:ea typeface="Segoe UI Symbol" panose="020B0502040204020203" pitchFamily="34" charset="0"/>
              </a:rPr>
              <a:t>Entropy</a:t>
            </a:r>
            <a:r>
              <a:rPr lang="en-US" sz="2000" dirty="0">
                <a:latin typeface="Segoe UI Symbol" panose="020B0502040204020203" pitchFamily="34" charset="0"/>
                <a:ea typeface="Segoe UI Symbol" panose="020B0502040204020203" pitchFamily="34" charset="0"/>
              </a:rPr>
              <a:t>, vol. 23, no. 7, July 2021, pp. 870-886, </a:t>
            </a:r>
            <a:r>
              <a:rPr lang="en-US" sz="2000" dirty="0" err="1">
                <a:latin typeface="Segoe UI Symbol" panose="020B0502040204020203" pitchFamily="34" charset="0"/>
                <a:ea typeface="Segoe UI Symbol" panose="020B0502040204020203" pitchFamily="34" charset="0"/>
              </a:rPr>
              <a:t>doi</a:t>
            </a:r>
            <a:r>
              <a:rPr lang="en-US" sz="2000" dirty="0">
                <a:latin typeface="Segoe UI Symbol" panose="020B0502040204020203" pitchFamily="34" charset="0"/>
                <a:ea typeface="Segoe UI Symbol" panose="020B0502040204020203" pitchFamily="34" charset="0"/>
              </a:rPr>
              <a:t>: 10.3390/e23070870</a:t>
            </a:r>
          </a:p>
        </p:txBody>
      </p:sp>
      <p:pic>
        <p:nvPicPr>
          <p:cNvPr id="32" name="Picture 31">
            <a:extLst>
              <a:ext uri="{FF2B5EF4-FFF2-40B4-BE49-F238E27FC236}">
                <a16:creationId xmlns:a16="http://schemas.microsoft.com/office/drawing/2014/main" id="{61A9F785-ADE5-4D6C-10BA-8E115EFA9791}"/>
              </a:ext>
            </a:extLst>
          </p:cNvPr>
          <p:cNvPicPr>
            <a:picLocks noChangeAspect="1"/>
          </p:cNvPicPr>
          <p:nvPr/>
        </p:nvPicPr>
        <p:blipFill>
          <a:blip r:embed="rId9"/>
          <a:stretch>
            <a:fillRect/>
          </a:stretch>
        </p:blipFill>
        <p:spPr>
          <a:xfrm>
            <a:off x="7442200" y="7189333"/>
            <a:ext cx="7226300" cy="3441323"/>
          </a:xfrm>
          <a:prstGeom prst="rect">
            <a:avLst/>
          </a:prstGeom>
        </p:spPr>
      </p:pic>
      <p:pic>
        <p:nvPicPr>
          <p:cNvPr id="34" name="Picture 33">
            <a:extLst>
              <a:ext uri="{FF2B5EF4-FFF2-40B4-BE49-F238E27FC236}">
                <a16:creationId xmlns:a16="http://schemas.microsoft.com/office/drawing/2014/main" id="{D64EA106-5A4E-C4B7-27C6-01AE18565D42}"/>
              </a:ext>
            </a:extLst>
          </p:cNvPr>
          <p:cNvPicPr>
            <a:picLocks noChangeAspect="1"/>
          </p:cNvPicPr>
          <p:nvPr/>
        </p:nvPicPr>
        <p:blipFill>
          <a:blip r:embed="rId10"/>
          <a:stretch>
            <a:fillRect/>
          </a:stretch>
        </p:blipFill>
        <p:spPr>
          <a:xfrm>
            <a:off x="29542739" y="4307946"/>
            <a:ext cx="7799205" cy="6001308"/>
          </a:xfrm>
          <a:prstGeom prst="rect">
            <a:avLst/>
          </a:prstGeom>
        </p:spPr>
      </p:pic>
      <p:sp>
        <p:nvSpPr>
          <p:cNvPr id="35" name="TextBox 34">
            <a:extLst>
              <a:ext uri="{FF2B5EF4-FFF2-40B4-BE49-F238E27FC236}">
                <a16:creationId xmlns:a16="http://schemas.microsoft.com/office/drawing/2014/main" id="{664C13E7-03D1-6BDD-279F-801F008E7990}"/>
              </a:ext>
            </a:extLst>
          </p:cNvPr>
          <p:cNvSpPr txBox="1"/>
          <p:nvPr/>
        </p:nvSpPr>
        <p:spPr>
          <a:xfrm>
            <a:off x="37341944" y="4307946"/>
            <a:ext cx="5916796" cy="6494085"/>
          </a:xfrm>
          <a:prstGeom prst="rect">
            <a:avLst/>
          </a:prstGeom>
          <a:noFill/>
        </p:spPr>
        <p:txBody>
          <a:bodyPr wrap="square" rtlCol="0">
            <a:spAutoFit/>
          </a:bodyPr>
          <a:lstStyle/>
          <a:p>
            <a:r>
              <a:rPr lang="en-US" sz="2600" dirty="0">
                <a:latin typeface="Segoe UI Symbol" panose="020B0502040204020203" pitchFamily="34" charset="0"/>
                <a:ea typeface="Segoe UI Symbol" panose="020B0502040204020203" pitchFamily="34" charset="0"/>
              </a:rPr>
              <a:t>Both start with all bits in entangle state</a:t>
            </a:r>
          </a:p>
          <a:p>
            <a:r>
              <a:rPr lang="en-US" sz="2600" b="1" dirty="0">
                <a:latin typeface="Segoe UI Symbol" panose="020B0502040204020203" pitchFamily="34" charset="0"/>
                <a:ea typeface="Segoe UI Symbol" panose="020B0502040204020203" pitchFamily="34" charset="0"/>
              </a:rPr>
              <a:t>Actions by Alice:</a:t>
            </a:r>
            <a:endParaRPr lang="en-US" sz="2600" dirty="0">
              <a:latin typeface="Segoe UI Symbol" panose="020B0502040204020203" pitchFamily="34" charset="0"/>
              <a:ea typeface="Segoe UI Symbol" panose="020B0502040204020203" pitchFamily="34" charset="0"/>
            </a:endParaRPr>
          </a:p>
          <a:p>
            <a:r>
              <a:rPr lang="en-US" sz="2600" dirty="0">
                <a:latin typeface="Segoe UI Symbol" panose="020B0502040204020203" pitchFamily="34" charset="0"/>
                <a:ea typeface="Segoe UI Symbol" panose="020B0502040204020203" pitchFamily="34" charset="0"/>
              </a:rPr>
              <a:t>-Output register is set to |1&gt;</a:t>
            </a:r>
          </a:p>
          <a:p>
            <a:r>
              <a:rPr lang="en-US" sz="2600" dirty="0">
                <a:latin typeface="Segoe UI Symbol" panose="020B0502040204020203" pitchFamily="34" charset="0"/>
                <a:ea typeface="Segoe UI Symbol" panose="020B0502040204020203" pitchFamily="34" charset="0"/>
              </a:rPr>
              <a:t>-Apply H gate to output register</a:t>
            </a:r>
          </a:p>
          <a:p>
            <a:r>
              <a:rPr lang="en-US" sz="2600" dirty="0">
                <a:latin typeface="Segoe UI Symbol" panose="020B0502040204020203" pitchFamily="34" charset="0"/>
                <a:ea typeface="Segoe UI Symbol" panose="020B0502040204020203" pitchFamily="34" charset="0"/>
              </a:rPr>
              <a:t>-Apply tentative key </a:t>
            </a:r>
            <a:r>
              <a:rPr lang="en-US" sz="2600" dirty="0" err="1">
                <a:latin typeface="Segoe UI Symbol" panose="020B0502040204020203" pitchFamily="34" charset="0"/>
                <a:ea typeface="Segoe UI Symbol" panose="020B0502040204020203" pitchFamily="34" charset="0"/>
              </a:rPr>
              <a:t>s</a:t>
            </a:r>
            <a:r>
              <a:rPr lang="en-US" sz="2600" baseline="-25000" dirty="0" err="1">
                <a:latin typeface="Segoe UI Symbol" panose="020B0502040204020203" pitchFamily="34" charset="0"/>
                <a:ea typeface="Segoe UI Symbol" panose="020B0502040204020203" pitchFamily="34" charset="0"/>
              </a:rPr>
              <a:t>A</a:t>
            </a:r>
            <a:endParaRPr lang="en-US" sz="2600" dirty="0">
              <a:latin typeface="Segoe UI Symbol" panose="020B0502040204020203" pitchFamily="34" charset="0"/>
              <a:ea typeface="Segoe UI Symbol" panose="020B0502040204020203" pitchFamily="34" charset="0"/>
            </a:endParaRPr>
          </a:p>
          <a:p>
            <a:r>
              <a:rPr lang="en-US" sz="2600" dirty="0">
                <a:latin typeface="Segoe UI Symbol" panose="020B0502040204020203" pitchFamily="34" charset="0"/>
                <a:ea typeface="Segoe UI Symbol" panose="020B0502040204020203" pitchFamily="34" charset="0"/>
              </a:rPr>
              <a:t>-Apply H-Gate to input register</a:t>
            </a:r>
          </a:p>
          <a:p>
            <a:r>
              <a:rPr lang="en-US" sz="2600" dirty="0">
                <a:latin typeface="Segoe UI Symbol" panose="020B0502040204020203" pitchFamily="34" charset="0"/>
                <a:ea typeface="Segoe UI Symbol" panose="020B0502040204020203" pitchFamily="34" charset="0"/>
              </a:rPr>
              <a:t>-Measure input register to get random binary string z</a:t>
            </a:r>
            <a:r>
              <a:rPr lang="en-US" sz="2600" baseline="-25000" dirty="0">
                <a:latin typeface="Segoe UI Symbol" panose="020B0502040204020203" pitchFamily="34" charset="0"/>
                <a:ea typeface="Segoe UI Symbol" panose="020B0502040204020203" pitchFamily="34" charset="0"/>
              </a:rPr>
              <a:t>0</a:t>
            </a:r>
            <a:endParaRPr lang="en-US" sz="2600" dirty="0">
              <a:latin typeface="Segoe UI Symbol" panose="020B0502040204020203" pitchFamily="34" charset="0"/>
              <a:ea typeface="Segoe UI Symbol" panose="020B0502040204020203" pitchFamily="34" charset="0"/>
            </a:endParaRPr>
          </a:p>
          <a:p>
            <a:r>
              <a:rPr lang="en-US" sz="2600" dirty="0">
                <a:latin typeface="Segoe UI Symbol" panose="020B0502040204020203" pitchFamily="34" charset="0"/>
                <a:ea typeface="Segoe UI Symbol" panose="020B0502040204020203" pitchFamily="34" charset="0"/>
              </a:rPr>
              <a:t>-Receive Bob’s tentative key </a:t>
            </a:r>
            <a:r>
              <a:rPr lang="en-US" sz="2600" dirty="0" err="1">
                <a:latin typeface="Segoe UI Symbol" panose="020B0502040204020203" pitchFamily="34" charset="0"/>
                <a:ea typeface="Segoe UI Symbol" panose="020B0502040204020203" pitchFamily="34" charset="0"/>
              </a:rPr>
              <a:t>s</a:t>
            </a:r>
            <a:r>
              <a:rPr lang="en-US" sz="2600" baseline="-25000" dirty="0" err="1">
                <a:latin typeface="Segoe UI Symbol" panose="020B0502040204020203" pitchFamily="34" charset="0"/>
                <a:ea typeface="Segoe UI Symbol" panose="020B0502040204020203" pitchFamily="34" charset="0"/>
              </a:rPr>
              <a:t>B</a:t>
            </a:r>
            <a:endParaRPr lang="en-US" sz="2600" dirty="0">
              <a:latin typeface="Segoe UI Symbol" panose="020B0502040204020203" pitchFamily="34" charset="0"/>
              <a:ea typeface="Segoe UI Symbol" panose="020B0502040204020203" pitchFamily="34" charset="0"/>
            </a:endParaRPr>
          </a:p>
          <a:p>
            <a:r>
              <a:rPr lang="en-US" sz="2600" dirty="0">
                <a:latin typeface="Segoe UI Symbol" panose="020B0502040204020203" pitchFamily="34" charset="0"/>
                <a:ea typeface="Segoe UI Symbol" panose="020B0502040204020203" pitchFamily="34" charset="0"/>
              </a:rPr>
              <a:t>-Compute key </a:t>
            </a:r>
            <a:r>
              <a:rPr lang="en-US" sz="2600" dirty="0" err="1">
                <a:latin typeface="Segoe UI Symbol" panose="020B0502040204020203" pitchFamily="34" charset="0"/>
                <a:ea typeface="Segoe UI Symbol" panose="020B0502040204020203" pitchFamily="34" charset="0"/>
              </a:rPr>
              <a:t>s</a:t>
            </a:r>
            <a:r>
              <a:rPr lang="en-US" sz="2600" baseline="-25000" dirty="0" err="1">
                <a:latin typeface="Segoe UI Symbol" panose="020B0502040204020203" pitchFamily="34" charset="0"/>
                <a:ea typeface="Segoe UI Symbol" panose="020B0502040204020203" pitchFamily="34" charset="0"/>
              </a:rPr>
              <a:t>A</a:t>
            </a:r>
            <a:r>
              <a:rPr lang="en-US" sz="2600" dirty="0">
                <a:latin typeface="Segoe UI Symbol" panose="020B0502040204020203" pitchFamily="34" charset="0"/>
                <a:ea typeface="Segoe UI Symbol" panose="020B0502040204020203" pitchFamily="34" charset="0"/>
              </a:rPr>
              <a:t> ⊕ </a:t>
            </a:r>
            <a:r>
              <a:rPr lang="en-US" sz="2600" dirty="0" err="1">
                <a:latin typeface="Segoe UI Symbol" panose="020B0502040204020203" pitchFamily="34" charset="0"/>
                <a:ea typeface="Segoe UI Symbol" panose="020B0502040204020203" pitchFamily="34" charset="0"/>
              </a:rPr>
              <a:t>s</a:t>
            </a:r>
            <a:r>
              <a:rPr lang="en-US" sz="2600" baseline="-25000" dirty="0" err="1">
                <a:latin typeface="Segoe UI Symbol" panose="020B0502040204020203" pitchFamily="34" charset="0"/>
                <a:ea typeface="Segoe UI Symbol" panose="020B0502040204020203" pitchFamily="34" charset="0"/>
              </a:rPr>
              <a:t>B</a:t>
            </a:r>
            <a:r>
              <a:rPr lang="en-US" sz="2600" dirty="0">
                <a:latin typeface="Segoe UI Symbol" panose="020B0502040204020203" pitchFamily="34" charset="0"/>
                <a:ea typeface="Segoe UI Symbol" panose="020B0502040204020203" pitchFamily="34" charset="0"/>
              </a:rPr>
              <a:t> ⊕ z</a:t>
            </a:r>
            <a:r>
              <a:rPr lang="en-US" sz="2600" baseline="-25000" dirty="0">
                <a:latin typeface="Segoe UI Symbol" panose="020B0502040204020203" pitchFamily="34" charset="0"/>
                <a:ea typeface="Segoe UI Symbol" panose="020B0502040204020203" pitchFamily="34" charset="0"/>
              </a:rPr>
              <a:t>0</a:t>
            </a:r>
            <a:endParaRPr lang="en-US" sz="2600" dirty="0">
              <a:latin typeface="Segoe UI Symbol" panose="020B0502040204020203" pitchFamily="34" charset="0"/>
              <a:ea typeface="Segoe UI Symbol" panose="020B0502040204020203" pitchFamily="34" charset="0"/>
            </a:endParaRPr>
          </a:p>
          <a:p>
            <a:r>
              <a:rPr lang="en-US" sz="2600" b="1" dirty="0">
                <a:latin typeface="Segoe UI Symbol" panose="020B0502040204020203" pitchFamily="34" charset="0"/>
                <a:ea typeface="Segoe UI Symbol" panose="020B0502040204020203" pitchFamily="34" charset="0"/>
              </a:rPr>
              <a:t>Actions by Bob:</a:t>
            </a:r>
            <a:endParaRPr lang="en-US" sz="2600" dirty="0">
              <a:latin typeface="Segoe UI Symbol" panose="020B0502040204020203" pitchFamily="34" charset="0"/>
              <a:ea typeface="Segoe UI Symbol" panose="020B0502040204020203" pitchFamily="34" charset="0"/>
            </a:endParaRPr>
          </a:p>
          <a:p>
            <a:r>
              <a:rPr lang="en-US" sz="2600" dirty="0">
                <a:latin typeface="Segoe UI Symbol" panose="020B0502040204020203" pitchFamily="34" charset="0"/>
                <a:ea typeface="Segoe UI Symbol" panose="020B0502040204020203" pitchFamily="34" charset="0"/>
              </a:rPr>
              <a:t>-First 5 steps are the same (except using </a:t>
            </a:r>
            <a:r>
              <a:rPr lang="en-US" sz="2600" dirty="0" err="1">
                <a:latin typeface="Segoe UI Symbol" panose="020B0502040204020203" pitchFamily="34" charset="0"/>
                <a:ea typeface="Segoe UI Symbol" panose="020B0502040204020203" pitchFamily="34" charset="0"/>
              </a:rPr>
              <a:t>s</a:t>
            </a:r>
            <a:r>
              <a:rPr lang="en-US" sz="2600" baseline="-25000" dirty="0" err="1">
                <a:latin typeface="Segoe UI Symbol" panose="020B0502040204020203" pitchFamily="34" charset="0"/>
                <a:ea typeface="Segoe UI Symbol" panose="020B0502040204020203" pitchFamily="34" charset="0"/>
              </a:rPr>
              <a:t>B</a:t>
            </a:r>
            <a:r>
              <a:rPr lang="en-US" sz="2600" dirty="0">
                <a:latin typeface="Segoe UI Symbol" panose="020B0502040204020203" pitchFamily="34" charset="0"/>
                <a:ea typeface="Segoe UI Symbol" panose="020B0502040204020203" pitchFamily="34" charset="0"/>
              </a:rPr>
              <a:t>)</a:t>
            </a:r>
          </a:p>
          <a:p>
            <a:r>
              <a:rPr lang="en-US" sz="2600" dirty="0">
                <a:latin typeface="Segoe UI Symbol" panose="020B0502040204020203" pitchFamily="34" charset="0"/>
                <a:ea typeface="Segoe UI Symbol" panose="020B0502040204020203" pitchFamily="34" charset="0"/>
              </a:rPr>
              <a:t>-Measure input register to find the key </a:t>
            </a:r>
            <a:r>
              <a:rPr lang="en-US" sz="2600" dirty="0" err="1">
                <a:latin typeface="Segoe UI Symbol" panose="020B0502040204020203" pitchFamily="34" charset="0"/>
                <a:ea typeface="Segoe UI Symbol" panose="020B0502040204020203" pitchFamily="34" charset="0"/>
              </a:rPr>
              <a:t>s</a:t>
            </a:r>
            <a:r>
              <a:rPr lang="en-US" sz="2600" baseline="-25000" dirty="0" err="1">
                <a:latin typeface="Segoe UI Symbol" panose="020B0502040204020203" pitchFamily="34" charset="0"/>
                <a:ea typeface="Segoe UI Symbol" panose="020B0502040204020203" pitchFamily="34" charset="0"/>
              </a:rPr>
              <a:t>A</a:t>
            </a:r>
            <a:r>
              <a:rPr lang="en-US" sz="2600" dirty="0">
                <a:latin typeface="Segoe UI Symbol" panose="020B0502040204020203" pitchFamily="34" charset="0"/>
                <a:ea typeface="Segoe UI Symbol" panose="020B0502040204020203" pitchFamily="34" charset="0"/>
              </a:rPr>
              <a:t> ⊕ </a:t>
            </a:r>
            <a:r>
              <a:rPr lang="en-US" sz="2600" dirty="0" err="1">
                <a:latin typeface="Segoe UI Symbol" panose="020B0502040204020203" pitchFamily="34" charset="0"/>
                <a:ea typeface="Segoe UI Symbol" panose="020B0502040204020203" pitchFamily="34" charset="0"/>
              </a:rPr>
              <a:t>s</a:t>
            </a:r>
            <a:r>
              <a:rPr lang="en-US" sz="2600" baseline="-25000" dirty="0" err="1">
                <a:latin typeface="Segoe UI Symbol" panose="020B0502040204020203" pitchFamily="34" charset="0"/>
                <a:ea typeface="Segoe UI Symbol" panose="020B0502040204020203" pitchFamily="34" charset="0"/>
              </a:rPr>
              <a:t>B</a:t>
            </a:r>
            <a:r>
              <a:rPr lang="en-US" sz="2600" dirty="0">
                <a:latin typeface="Segoe UI Symbol" panose="020B0502040204020203" pitchFamily="34" charset="0"/>
                <a:ea typeface="Segoe UI Symbol" panose="020B0502040204020203" pitchFamily="34" charset="0"/>
              </a:rPr>
              <a:t> ⊕ z</a:t>
            </a:r>
            <a:r>
              <a:rPr lang="en-US" sz="2600" baseline="-25000" dirty="0">
                <a:latin typeface="Segoe UI Symbol" panose="020B0502040204020203" pitchFamily="34" charset="0"/>
                <a:ea typeface="Segoe UI Symbol" panose="020B0502040204020203" pitchFamily="34" charset="0"/>
              </a:rPr>
              <a:t>0</a:t>
            </a:r>
            <a:endParaRPr lang="en-US" sz="2600" dirty="0">
              <a:latin typeface="Segoe UI Symbol" panose="020B0502040204020203" pitchFamily="34" charset="0"/>
              <a:ea typeface="Segoe UI Symbol" panose="020B0502040204020203" pitchFamily="34" charset="0"/>
            </a:endParaRPr>
          </a:p>
          <a:p>
            <a:r>
              <a:rPr lang="en-US" sz="2600" dirty="0">
                <a:latin typeface="Segoe UI Symbol" panose="020B0502040204020203" pitchFamily="34" charset="0"/>
                <a:ea typeface="Segoe UI Symbol" panose="020B0502040204020203" pitchFamily="34" charset="0"/>
              </a:rPr>
              <a:t>-Share tentative key </a:t>
            </a:r>
            <a:r>
              <a:rPr lang="en-US" sz="2600" dirty="0" err="1">
                <a:latin typeface="Segoe UI Symbol" panose="020B0502040204020203" pitchFamily="34" charset="0"/>
                <a:ea typeface="Segoe UI Symbol" panose="020B0502040204020203" pitchFamily="34" charset="0"/>
              </a:rPr>
              <a:t>s</a:t>
            </a:r>
            <a:r>
              <a:rPr lang="en-US" sz="2600" baseline="-25000" dirty="0" err="1">
                <a:latin typeface="Segoe UI Symbol" panose="020B0502040204020203" pitchFamily="34" charset="0"/>
                <a:ea typeface="Segoe UI Symbol" panose="020B0502040204020203" pitchFamily="34" charset="0"/>
              </a:rPr>
              <a:t>B</a:t>
            </a:r>
            <a:r>
              <a:rPr lang="en-US" sz="2600" dirty="0">
                <a:latin typeface="Segoe UI Symbol" panose="020B0502040204020203" pitchFamily="34" charset="0"/>
                <a:ea typeface="Segoe UI Symbol" panose="020B0502040204020203" pitchFamily="34" charset="0"/>
              </a:rPr>
              <a:t> with Alice [6]</a:t>
            </a:r>
          </a:p>
        </p:txBody>
      </p:sp>
      <p:sp>
        <p:nvSpPr>
          <p:cNvPr id="36" name="Subtitle 2">
            <a:extLst>
              <a:ext uri="{FF2B5EF4-FFF2-40B4-BE49-F238E27FC236}">
                <a16:creationId xmlns:a16="http://schemas.microsoft.com/office/drawing/2014/main" id="{8DB26708-DBBB-4771-B835-38EF9CA9D016}"/>
              </a:ext>
            </a:extLst>
          </p:cNvPr>
          <p:cNvSpPr txBox="1">
            <a:spLocks/>
          </p:cNvSpPr>
          <p:nvPr/>
        </p:nvSpPr>
        <p:spPr>
          <a:xfrm>
            <a:off x="952500" y="304933"/>
            <a:ext cx="13716000" cy="996696"/>
          </a:xfrm>
          <a:prstGeom prst="rect">
            <a:avLst/>
          </a:prstGeom>
          <a:solidFill>
            <a:srgbClr val="92D050"/>
          </a:solidFill>
        </p:spPr>
        <p:txBody>
          <a:bodyPr vert="horz" lIns="91440" tIns="45720" rIns="91440" bIns="45720" rtlCol="0">
            <a:normAutofit/>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r>
              <a:rPr lang="en-US" sz="6500" dirty="0">
                <a:latin typeface="Segoe UI Variable Display Semib" pitchFamily="2" charset="0"/>
              </a:rPr>
              <a:t>Abstract</a:t>
            </a:r>
          </a:p>
        </p:txBody>
      </p:sp>
      <p:sp>
        <p:nvSpPr>
          <p:cNvPr id="37" name="TextBox 36">
            <a:extLst>
              <a:ext uri="{FF2B5EF4-FFF2-40B4-BE49-F238E27FC236}">
                <a16:creationId xmlns:a16="http://schemas.microsoft.com/office/drawing/2014/main" id="{8CDF3549-E95B-F1D7-24D7-D5B636694FD9}"/>
              </a:ext>
            </a:extLst>
          </p:cNvPr>
          <p:cNvSpPr txBox="1"/>
          <p:nvPr/>
        </p:nvSpPr>
        <p:spPr>
          <a:xfrm>
            <a:off x="952500" y="1254893"/>
            <a:ext cx="13716000" cy="2893100"/>
          </a:xfrm>
          <a:prstGeom prst="rect">
            <a:avLst/>
          </a:prstGeom>
          <a:noFill/>
        </p:spPr>
        <p:txBody>
          <a:bodyPr wrap="square" rtlCol="0">
            <a:spAutoFit/>
          </a:bodyPr>
          <a:lstStyle/>
          <a:p>
            <a:pPr algn="just"/>
            <a:r>
              <a:rPr lang="en-US" sz="2600" dirty="0">
                <a:latin typeface="Segoe UI Symbol" panose="020B0502040204020203" pitchFamily="34" charset="0"/>
                <a:ea typeface="Segoe UI Symbol" panose="020B0502040204020203" pitchFamily="34" charset="0"/>
              </a:rPr>
              <a:t>As quantum computing represents the future of computing technologies, it is important to consider the future of computer security in the Quantum Age. The aim of this research is to provide its viewer a look into what quantum computers are, how they defeat modern cryptosystems, and what the future of cryptography may look like in the quantum age. This research will demonstrate quantum cryptosystems that use quantum technology to provide security, as opposed to classical cryptosystems that are considered “quantum resistant.” Finally, we will discuss how quantum cryptosystems may be attacked.</a:t>
            </a:r>
          </a:p>
        </p:txBody>
      </p:sp>
      <p:sp>
        <p:nvSpPr>
          <p:cNvPr id="38" name="Subtitle 2">
            <a:extLst>
              <a:ext uri="{FF2B5EF4-FFF2-40B4-BE49-F238E27FC236}">
                <a16:creationId xmlns:a16="http://schemas.microsoft.com/office/drawing/2014/main" id="{29D31245-E9CD-FD80-9CCE-8E3988B2090B}"/>
              </a:ext>
            </a:extLst>
          </p:cNvPr>
          <p:cNvSpPr txBox="1">
            <a:spLocks/>
          </p:cNvSpPr>
          <p:nvPr/>
        </p:nvSpPr>
        <p:spPr>
          <a:xfrm>
            <a:off x="952500" y="18002308"/>
            <a:ext cx="13716000" cy="996696"/>
          </a:xfrm>
          <a:prstGeom prst="rect">
            <a:avLst/>
          </a:prstGeom>
          <a:solidFill>
            <a:srgbClr val="92D050"/>
          </a:solidFill>
        </p:spPr>
        <p:txBody>
          <a:bodyPr vert="horz" lIns="91440" tIns="45720" rIns="91440" bIns="45720" rtlCol="0">
            <a:normAutofit/>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r>
              <a:rPr lang="en-US" sz="6500" dirty="0">
                <a:latin typeface="Segoe UI Variable Display Semib" pitchFamily="2" charset="0"/>
              </a:rPr>
              <a:t>Quantum Hardware</a:t>
            </a:r>
          </a:p>
        </p:txBody>
      </p:sp>
      <p:sp>
        <p:nvSpPr>
          <p:cNvPr id="39" name="TextBox 38">
            <a:extLst>
              <a:ext uri="{FF2B5EF4-FFF2-40B4-BE49-F238E27FC236}">
                <a16:creationId xmlns:a16="http://schemas.microsoft.com/office/drawing/2014/main" id="{C072B87A-3615-DD0F-66BD-C9564F54790A}"/>
              </a:ext>
            </a:extLst>
          </p:cNvPr>
          <p:cNvSpPr txBox="1"/>
          <p:nvPr/>
        </p:nvSpPr>
        <p:spPr>
          <a:xfrm>
            <a:off x="952500" y="18952268"/>
            <a:ext cx="13716000" cy="2893100"/>
          </a:xfrm>
          <a:prstGeom prst="rect">
            <a:avLst/>
          </a:prstGeom>
          <a:noFill/>
        </p:spPr>
        <p:txBody>
          <a:bodyPr wrap="square" rtlCol="0">
            <a:spAutoFit/>
          </a:bodyPr>
          <a:lstStyle/>
          <a:p>
            <a:pPr algn="just"/>
            <a:r>
              <a:rPr lang="en-US" sz="2600" dirty="0">
                <a:latin typeface="Segoe UI Symbol" panose="020B0502040204020203" pitchFamily="34" charset="0"/>
                <a:ea typeface="Segoe UI Symbol" panose="020B0502040204020203" pitchFamily="34" charset="0"/>
              </a:rPr>
              <a:t>One of the biggest challenges with quantum computing is the theory, but the physical implementation of its hardware. Quantum Decoherence is the phenomenon that occurs when the state of a quantum system breaks down due to outside noise and heat. Currently, quantum processors must be cooled to near absolute zero temperatures and kept as isolated as possible from outside conditions. Additionally, quantum computers use materials such as Helium-3 which are not easily available. Currently, real quantum computers are limited to research institutions, and have 100 to 200 qubit processors[4]. </a:t>
            </a:r>
          </a:p>
        </p:txBody>
      </p:sp>
      <p:sp>
        <p:nvSpPr>
          <p:cNvPr id="40" name="Subtitle 2">
            <a:extLst>
              <a:ext uri="{FF2B5EF4-FFF2-40B4-BE49-F238E27FC236}">
                <a16:creationId xmlns:a16="http://schemas.microsoft.com/office/drawing/2014/main" id="{B1FB3796-7566-3CD5-F891-5541C619661F}"/>
              </a:ext>
            </a:extLst>
          </p:cNvPr>
          <p:cNvSpPr txBox="1">
            <a:spLocks/>
          </p:cNvSpPr>
          <p:nvPr/>
        </p:nvSpPr>
        <p:spPr>
          <a:xfrm>
            <a:off x="29542740" y="13419936"/>
            <a:ext cx="13716000" cy="995074"/>
          </a:xfrm>
          <a:prstGeom prst="rect">
            <a:avLst/>
          </a:prstGeom>
          <a:solidFill>
            <a:srgbClr val="92D050"/>
          </a:solidFill>
        </p:spPr>
        <p:txBody>
          <a:bodyPr vert="horz" lIns="91440" tIns="45720" rIns="91440" bIns="45720" rtlCol="0">
            <a:normAutofit/>
          </a:bodyPr>
          <a:lstStyle>
            <a:lvl1pPr marL="0" indent="0" algn="ctr" defTabSz="2926080" rtl="0" eaLnBrk="1" latinLnBrk="0" hangingPunct="1">
              <a:lnSpc>
                <a:spcPct val="90000"/>
              </a:lnSpc>
              <a:spcBef>
                <a:spcPts val="3200"/>
              </a:spcBef>
              <a:buFont typeface="Arial" panose="020B0604020202020204" pitchFamily="34" charset="0"/>
              <a:buNone/>
              <a:defRPr sz="7680" kern="1200">
                <a:solidFill>
                  <a:schemeClr val="tx1"/>
                </a:solidFill>
                <a:latin typeface="+mn-lt"/>
                <a:ea typeface="+mn-ea"/>
                <a:cs typeface="+mn-cs"/>
              </a:defRPr>
            </a:lvl1pPr>
            <a:lvl2pPr marL="1463040" indent="0" algn="ctr" defTabSz="2926080" rtl="0" eaLnBrk="1" latinLnBrk="0" hangingPunct="1">
              <a:lnSpc>
                <a:spcPct val="90000"/>
              </a:lnSpc>
              <a:spcBef>
                <a:spcPts val="1600"/>
              </a:spcBef>
              <a:buFont typeface="Arial" panose="020B0604020202020204" pitchFamily="34" charset="0"/>
              <a:buNone/>
              <a:defRPr sz="6400" kern="1200">
                <a:solidFill>
                  <a:schemeClr val="tx1"/>
                </a:solidFill>
                <a:latin typeface="+mn-lt"/>
                <a:ea typeface="+mn-ea"/>
                <a:cs typeface="+mn-cs"/>
              </a:defRPr>
            </a:lvl2pPr>
            <a:lvl3pPr marL="2926080" indent="0" algn="ctr" defTabSz="2926080" rtl="0" eaLnBrk="1" latinLnBrk="0" hangingPunct="1">
              <a:lnSpc>
                <a:spcPct val="90000"/>
              </a:lnSpc>
              <a:spcBef>
                <a:spcPts val="1600"/>
              </a:spcBef>
              <a:buFont typeface="Arial" panose="020B0604020202020204" pitchFamily="34" charset="0"/>
              <a:buNone/>
              <a:defRPr sz="5760" kern="1200">
                <a:solidFill>
                  <a:schemeClr val="tx1"/>
                </a:solidFill>
                <a:latin typeface="+mn-lt"/>
                <a:ea typeface="+mn-ea"/>
                <a:cs typeface="+mn-cs"/>
              </a:defRPr>
            </a:lvl3pPr>
            <a:lvl4pPr marL="43891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4pPr>
            <a:lvl5pPr marL="585216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5pPr>
            <a:lvl6pPr marL="731520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6pPr>
            <a:lvl7pPr marL="877824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7pPr>
            <a:lvl8pPr marL="1024128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8pPr>
            <a:lvl9pPr marL="11704320" indent="0" algn="ctr" defTabSz="2926080" rtl="0" eaLnBrk="1" latinLnBrk="0" hangingPunct="1">
              <a:lnSpc>
                <a:spcPct val="90000"/>
              </a:lnSpc>
              <a:spcBef>
                <a:spcPts val="1600"/>
              </a:spcBef>
              <a:buFont typeface="Arial" panose="020B0604020202020204" pitchFamily="34" charset="0"/>
              <a:buNone/>
              <a:defRPr sz="5120" kern="1200">
                <a:solidFill>
                  <a:schemeClr val="tx1"/>
                </a:solidFill>
                <a:latin typeface="+mn-lt"/>
                <a:ea typeface="+mn-ea"/>
                <a:cs typeface="+mn-cs"/>
              </a:defRPr>
            </a:lvl9pPr>
          </a:lstStyle>
          <a:p>
            <a:r>
              <a:rPr lang="en-US" sz="6500" dirty="0">
                <a:latin typeface="Segoe UI Variable Display Semib" pitchFamily="2" charset="0"/>
              </a:rPr>
              <a:t>Conclusion</a:t>
            </a:r>
          </a:p>
        </p:txBody>
      </p:sp>
      <p:sp>
        <p:nvSpPr>
          <p:cNvPr id="41" name="TextBox 40">
            <a:extLst>
              <a:ext uri="{FF2B5EF4-FFF2-40B4-BE49-F238E27FC236}">
                <a16:creationId xmlns:a16="http://schemas.microsoft.com/office/drawing/2014/main" id="{5F02BB41-AAC7-FBA2-CA83-8CAAAAA38935}"/>
              </a:ext>
            </a:extLst>
          </p:cNvPr>
          <p:cNvSpPr txBox="1"/>
          <p:nvPr/>
        </p:nvSpPr>
        <p:spPr>
          <a:xfrm>
            <a:off x="29542740" y="14374370"/>
            <a:ext cx="13716000" cy="1692771"/>
          </a:xfrm>
          <a:prstGeom prst="rect">
            <a:avLst/>
          </a:prstGeom>
          <a:noFill/>
        </p:spPr>
        <p:txBody>
          <a:bodyPr wrap="square" rtlCol="0">
            <a:spAutoFit/>
          </a:bodyPr>
          <a:lstStyle/>
          <a:p>
            <a:pPr algn="just"/>
            <a:r>
              <a:rPr lang="en-US" sz="2600" dirty="0">
                <a:latin typeface="Segoe UI Symbol" panose="020B0502040204020203" pitchFamily="34" charset="0"/>
                <a:ea typeface="Segoe UI Symbol" panose="020B0502040204020203" pitchFamily="34" charset="0"/>
              </a:rPr>
              <a:t>While we are likely some time away from a true “quantum age” in computing, it is still important to always consider future risks and prepare for them. Technology will continue to advance, and it is necessary to understand these new technologies now before they are fully realized.</a:t>
            </a:r>
          </a:p>
        </p:txBody>
      </p:sp>
    </p:spTree>
    <p:extLst>
      <p:ext uri="{BB962C8B-B14F-4D97-AF65-F5344CB8AC3E}">
        <p14:creationId xmlns:p14="http://schemas.microsoft.com/office/powerpoint/2010/main" val="29794545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20912</TotalTime>
  <Words>1631</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Segoe UI Symbol</vt:lpstr>
      <vt:lpstr>Segoe UI Variable Display Semib</vt:lpstr>
      <vt:lpstr>Segoe UI Variable Text Semibold</vt:lpstr>
      <vt:lpstr>Office Theme</vt:lpstr>
      <vt:lpstr>Quantum Cryptography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Cryptography</dc:title>
  <dc:creator>Sipahioglu, John</dc:creator>
  <cp:lastModifiedBy>Sipahioglu, John</cp:lastModifiedBy>
  <cp:revision>28</cp:revision>
  <dcterms:created xsi:type="dcterms:W3CDTF">2022-09-21T10:50:36Z</dcterms:created>
  <dcterms:modified xsi:type="dcterms:W3CDTF">2023-01-19T13:04:32Z</dcterms:modified>
</cp:coreProperties>
</file>