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309" r:id="rId4"/>
    <p:sldId id="300" r:id="rId5"/>
    <p:sldId id="301" r:id="rId6"/>
    <p:sldId id="302" r:id="rId7"/>
    <p:sldId id="303" r:id="rId8"/>
    <p:sldId id="304" r:id="rId9"/>
    <p:sldId id="311" r:id="rId10"/>
    <p:sldId id="305" r:id="rId11"/>
    <p:sldId id="310" r:id="rId12"/>
    <p:sldId id="306" r:id="rId13"/>
    <p:sldId id="312" r:id="rId14"/>
    <p:sldId id="307" r:id="rId15"/>
    <p:sldId id="313" r:id="rId16"/>
    <p:sldId id="308" r:id="rId17"/>
    <p:sldId id="314" r:id="rId18"/>
    <p:sldId id="315" r:id="rId19"/>
    <p:sldId id="324" r:id="rId20"/>
    <p:sldId id="322" r:id="rId21"/>
    <p:sldId id="321" r:id="rId22"/>
    <p:sldId id="316" r:id="rId23"/>
    <p:sldId id="318" r:id="rId24"/>
    <p:sldId id="319" r:id="rId25"/>
    <p:sldId id="320" r:id="rId26"/>
    <p:sldId id="323" r:id="rId27"/>
    <p:sldId id="328" r:id="rId28"/>
    <p:sldId id="325" r:id="rId29"/>
    <p:sldId id="326" r:id="rId30"/>
    <p:sldId id="327" r:id="rId31"/>
    <p:sldId id="329" r:id="rId32"/>
    <p:sldId id="33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45C0-4064-4736-8EAA-020054591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F525D-1A5E-42AE-9F62-93BEBE109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CF030-9AA0-4F8F-B21F-764B89B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2E0E3-8489-4AD6-8E99-17747547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75C6-4240-416F-882B-10B8C2F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E8D1-F5FF-4321-9B93-D889BB5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38FC0-DA7B-4663-BF69-3EBC82A3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2A302-B16D-4B3E-B1EE-B4C9EE8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2C27E-9BC2-49FA-93C8-00DB9EBB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F062E-A346-4815-85A4-4128099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D8FAF-D3E2-4351-8A81-3E7C6142F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BBC7F-8023-426B-9D8C-89EB1ABE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EA0E-06DA-4ECC-AA65-7ECF9CD7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5892-15FE-45C6-904D-BF5AC14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6B0F-67CE-45AA-8AF0-DF7B12FF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F4293-E16C-490D-9FD8-A9B0C7FE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29062-421B-4694-BA87-FB28628B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9C0D2-92B0-4914-89E6-85523AE3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0B582-2645-4854-B353-F9462EA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B610-B74C-4DD2-8F58-36D888C8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387E9-5870-4B7B-9C12-F1F679F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99C8D-331B-4795-9DEF-AF5BD7A2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9EDCD-80DF-4284-922A-99B669B5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32E6-D703-4C2F-881C-17339FD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579CB-51B9-4FD2-B462-4E87976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C11D-B8A2-47CA-BDA9-6BEC85C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3E95-AFA5-42E3-8AC7-A364BD05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9F2C8-9004-424E-8F08-14548151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1693-A128-42C1-97FF-A86B62A6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D7FA7-09AB-4689-A4E9-2CF4F70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4CE63-E799-4CB9-A108-497A8583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BBFB-E9E3-4A7D-B7BB-E98DF599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73E4E-64DA-448A-9DEB-B019A18B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9A924-3BD2-428B-92BC-070287AA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5C3B3-647C-4DA1-AE45-326F6817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EC0A2-3EA1-449E-B6A6-884BBC22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AF76B-13DD-492F-8D64-0886E4D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83284F-CACB-4BF3-B206-A2BDCB4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4E860B-4F37-4222-83A7-B7BC822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0511-EC2B-433E-9A2E-216A10CF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2107E-B12B-4A83-AAC0-738DC04F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B050F-6B07-4B68-9571-88FEC59C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D0E78D-0BC5-4B7B-BD84-6D2C789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97DAD-0F99-496E-B33E-F1BAD9EF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7DA0F-D25C-4814-82C4-A4D1726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17F00-BA06-4340-B5DA-82C8B56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D636-8A02-4FCD-81F5-50FF3365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469C-38C1-452E-A442-DE8BB03C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B32F3-36D3-4A4E-B7B4-E8FE42F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A3BA5-FD9D-4FDF-8760-86EB6D7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9E200-18AC-4D89-B895-F47894B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1D762-A208-4FCF-AA5B-5999791F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2DBB-FA66-46BD-8BFD-24A8638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B8BCF-E59E-48F4-9466-196E267F1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BC289-92FA-4D91-9014-6185530C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B20A2-8509-4166-9702-75CC026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DAAE4-5F10-4CAF-94D6-4E76BD4E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67276-474A-4DA3-B3C8-1F2086E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431DF-1608-4B6D-881F-C4CAE926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434A8-209C-4F6D-9AFE-05FF0B8A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B232F-E2BE-4D19-8C88-7F0A02AE4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F08B-5910-4A28-9CF3-7909E4BEAE0B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A9A93-5BBE-4D85-A47A-8F769AB7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983C2-A3E8-4C02-AD08-74E84B9C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CA58-F789-4692-B2AC-028856B60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162" y="2361704"/>
            <a:ext cx="7181676" cy="1325563"/>
          </a:xfrm>
        </p:spPr>
        <p:txBody>
          <a:bodyPr/>
          <a:lstStyle/>
          <a:p>
            <a:r>
              <a:rPr lang="en-US" altLang="zh-CN" dirty="0"/>
              <a:t>Sledge Meeting 10/27/2021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9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SRSF(C=88)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FCD58-81E1-42C2-A7C1-FF70ADB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" y="1325767"/>
            <a:ext cx="4856812" cy="711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3E0775-3A00-4023-9C07-68E7AEC9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" y="2651330"/>
            <a:ext cx="3934766" cy="89034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8E38F72-B82E-476C-98DE-6A9ABD36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0" y="36089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CE524B-702B-41F6-9845-BE628F88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89" y="363920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7F4DB46-4902-4442-98E9-09DE848E0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33836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492F4A9-44F0-444D-87FD-67EEB509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15" y="363920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504526-8930-421E-8FF2-4E00DF495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78" y="3967619"/>
            <a:ext cx="3679351" cy="10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SRSF(C=88)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09839B-FB72-4613-91F8-073E95C6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6" y="1608759"/>
            <a:ext cx="4935255" cy="2104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41906A-FF0D-41D1-B748-BA5B21F46633}"/>
              </a:ext>
            </a:extLst>
          </p:cNvPr>
          <p:cNvSpPr txBox="1"/>
          <p:nvPr/>
        </p:nvSpPr>
        <p:spPr>
          <a:xfrm>
            <a:off x="1205187" y="1110043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Lateness Distribution</a:t>
            </a:r>
            <a:endParaRPr lang="zh-CN" altLang="en-US" b="1" dirty="0"/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05AB5CAA-D208-42D4-B39A-E8C245981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37" y="21646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8DF212AC-853D-408B-9D6C-9D418B3A7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62" y="216465"/>
            <a:ext cx="37147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6E83DD61-C322-4C78-B913-92521CD0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87" y="3429000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1AC7C246-9692-4D15-9073-F021D343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429000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8BBCC8-CB10-4078-B0E2-7B94D8BFD2CB}"/>
              </a:ext>
            </a:extLst>
          </p:cNvPr>
          <p:cNvSpPr txBox="1"/>
          <p:nvPr/>
        </p:nvSpPr>
        <p:spPr>
          <a:xfrm>
            <a:off x="165343" y="3842420"/>
            <a:ext cx="4754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SRSF:</a:t>
            </a:r>
          </a:p>
          <a:p>
            <a:r>
              <a:rPr lang="en-US" altLang="zh-CN" dirty="0"/>
              <a:t>function: 5k  99% p delays: 294</a:t>
            </a:r>
          </a:p>
          <a:p>
            <a:r>
              <a:rPr lang="en-US" altLang="zh-CN" dirty="0"/>
              <a:t>function: 40k  99% p delays: 335</a:t>
            </a:r>
          </a:p>
          <a:p>
            <a:r>
              <a:rPr lang="en-US" altLang="zh-CN" dirty="0"/>
              <a:t>function: 105k  99% p delays: 287</a:t>
            </a:r>
          </a:p>
          <a:p>
            <a:r>
              <a:rPr lang="en-US" altLang="zh-CN" dirty="0"/>
              <a:t>function: 305k  99% p delays: 1005</a:t>
            </a:r>
          </a:p>
          <a:p>
            <a:r>
              <a:rPr lang="en-US" altLang="zh-CN" b="1" dirty="0"/>
              <a:t>EDF:</a:t>
            </a:r>
          </a:p>
          <a:p>
            <a:r>
              <a:rPr lang="en-US" altLang="zh-CN" dirty="0"/>
              <a:t>function: 5k  99% p delays: 150</a:t>
            </a:r>
          </a:p>
          <a:p>
            <a:r>
              <a:rPr lang="en-US" altLang="zh-CN" dirty="0"/>
              <a:t>function: 40k  99% p delays: 170</a:t>
            </a:r>
          </a:p>
          <a:p>
            <a:r>
              <a:rPr lang="en-US" altLang="zh-CN" dirty="0"/>
              <a:t>function: 105k  99% p delays: 170</a:t>
            </a:r>
          </a:p>
          <a:p>
            <a:r>
              <a:rPr lang="en-US" altLang="zh-CN" dirty="0"/>
              <a:t>function: 305k  99% p delays: 286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001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SRSF(C=120)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9CE5D-D638-4EC2-B4C9-CD652F99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" y="1621275"/>
            <a:ext cx="5463693" cy="852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45B20E-9CA9-4256-B09A-D0629339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" y="2852263"/>
            <a:ext cx="4695667" cy="10293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01EFBB-C602-4133-A917-6C079B9A4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6" y="4132053"/>
            <a:ext cx="3466071" cy="91378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753EC79-63F7-489C-8BB4-485DFCDF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86" y="415882"/>
            <a:ext cx="37909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8B2496F-1132-47D7-A799-E23AA6C7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31" y="433344"/>
            <a:ext cx="3733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C6642E-F533-4EC4-AAAD-BCA2E64D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79" y="3507470"/>
            <a:ext cx="37814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2C0E343-C836-4727-89EE-6DD220A3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15" y="3507470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" y="1"/>
            <a:ext cx="5386809" cy="1114816"/>
          </a:xfrm>
        </p:spPr>
        <p:txBody>
          <a:bodyPr/>
          <a:lstStyle/>
          <a:p>
            <a:r>
              <a:rPr lang="en-US" altLang="zh-CN" dirty="0"/>
              <a:t>EDF vs SRSF(C=120)</a:t>
            </a: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B5FE308-6312-4D02-BCF6-DDFB09B5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42" y="742950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374E6C2-3B74-4D74-8317-5600620E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16" y="708049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77294A5-6775-4298-B562-3906EFAF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15" y="397591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DFB6CE-3797-49F0-8346-B0C2BD33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42" y="3975916"/>
            <a:ext cx="37433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88A408-906B-4D9B-83CB-17BB96FC4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6" y="1382065"/>
            <a:ext cx="4763667" cy="20476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0B5644-6DB3-452E-A019-E04FA1924A88}"/>
              </a:ext>
            </a:extLst>
          </p:cNvPr>
          <p:cNvSpPr txBox="1"/>
          <p:nvPr/>
        </p:nvSpPr>
        <p:spPr>
          <a:xfrm>
            <a:off x="1013990" y="954613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Delays Distribution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EC40A-99D6-4A1A-8833-3E0BAF3BDE8C}"/>
              </a:ext>
            </a:extLst>
          </p:cNvPr>
          <p:cNvSpPr txBox="1"/>
          <p:nvPr/>
        </p:nvSpPr>
        <p:spPr>
          <a:xfrm>
            <a:off x="125736" y="3696961"/>
            <a:ext cx="62162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SRSF:</a:t>
            </a:r>
          </a:p>
          <a:p>
            <a:r>
              <a:rPr lang="zh-CN" altLang="en-US" dirty="0"/>
              <a:t>function: 5k  99% p delays: 437</a:t>
            </a:r>
            <a:endParaRPr lang="en-US" altLang="zh-CN" dirty="0"/>
          </a:p>
          <a:p>
            <a:r>
              <a:rPr lang="zh-CN" altLang="en-US" dirty="0"/>
              <a:t>function: 40k  99% p delays: 474</a:t>
            </a:r>
          </a:p>
          <a:p>
            <a:r>
              <a:rPr lang="zh-CN" altLang="en-US" dirty="0"/>
              <a:t>function: 105k  99% p delays: 513</a:t>
            </a:r>
          </a:p>
          <a:p>
            <a:r>
              <a:rPr lang="zh-CN" altLang="en-US" dirty="0"/>
              <a:t>function: 305k  99% p delays: 575</a:t>
            </a:r>
            <a:endParaRPr lang="en-US" altLang="zh-CN" dirty="0"/>
          </a:p>
          <a:p>
            <a:r>
              <a:rPr lang="en-US" altLang="zh-CN" b="1" dirty="0"/>
              <a:t>EDF:</a:t>
            </a:r>
          </a:p>
          <a:p>
            <a:r>
              <a:rPr lang="en-US" altLang="zh-CN" dirty="0"/>
              <a:t>function: 5k  99% p delays: 172</a:t>
            </a:r>
          </a:p>
          <a:p>
            <a:r>
              <a:rPr lang="en-US" altLang="zh-CN" dirty="0"/>
              <a:t>function: 40k  99% p delays: 175</a:t>
            </a:r>
          </a:p>
          <a:p>
            <a:r>
              <a:rPr lang="en-US" altLang="zh-CN" dirty="0"/>
              <a:t>function: 105k  99% p delays: 201</a:t>
            </a:r>
          </a:p>
          <a:p>
            <a:r>
              <a:rPr lang="en-US" altLang="zh-CN" dirty="0"/>
              <a:t>function: 305k  99% p delays: 317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06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0" y="0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SRSF(C=152)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8C759-4E2C-4673-9895-359C27A8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0" y="1106487"/>
            <a:ext cx="4860716" cy="740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BE5DEA-7C6C-41BE-91CE-170C61B3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0" y="1940271"/>
            <a:ext cx="3700528" cy="829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397084-A497-4140-A58D-263660C8D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6" y="3893198"/>
            <a:ext cx="4894464" cy="727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C0B2A-8F2D-4AF5-A5F3-FD50FB9FF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6" y="4707579"/>
            <a:ext cx="4256638" cy="9540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5FA826-4D91-480C-BAB2-FDC3B25ED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16" y="2862707"/>
            <a:ext cx="2947121" cy="82942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39675C-DA7C-4BB4-A3B7-214331F3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80" y="176657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E393801-B1F0-45A5-90BF-5268933F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80" y="3065463"/>
            <a:ext cx="37814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2822AB0-7B9C-4235-A42A-791C0C6F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3065463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FB07ED18-C88B-4DB9-9556-942E17F0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56" y="132158"/>
            <a:ext cx="3800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7F0855-48C2-40DA-B508-A83F4D1D12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90" y="5751514"/>
            <a:ext cx="3088688" cy="8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0" y="0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SRSF(C=152)</a:t>
            </a:r>
            <a:endParaRPr lang="zh-CN" altLang="en-US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27F9699E-E240-4163-921D-CA6B2284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81" y="26970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75449130-0ABD-4F54-8ED4-B8F1281E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706" y="26970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DF6CC8F1-9E80-423F-9F54-B75A9FB3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349801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B2959574-E28D-456A-80A4-D5394B11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0" y="3498012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ED0A23-693E-46C9-B78D-03D0C50A3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06" y="1612726"/>
            <a:ext cx="5265083" cy="22631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900418A-63F2-4803-980C-22D9583F559C}"/>
              </a:ext>
            </a:extLst>
          </p:cNvPr>
          <p:cNvSpPr txBox="1"/>
          <p:nvPr/>
        </p:nvSpPr>
        <p:spPr>
          <a:xfrm>
            <a:off x="1064256" y="1140897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Delays Distribution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B48287-0368-4CDC-9311-44DBFB191B35}"/>
              </a:ext>
            </a:extLst>
          </p:cNvPr>
          <p:cNvSpPr txBox="1"/>
          <p:nvPr/>
        </p:nvSpPr>
        <p:spPr>
          <a:xfrm>
            <a:off x="113706" y="3852760"/>
            <a:ext cx="43544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SRSF:</a:t>
            </a:r>
          </a:p>
          <a:p>
            <a:r>
              <a:rPr lang="zh-CN" altLang="en-US" dirty="0"/>
              <a:t>function: 5k  99% p delays: 587</a:t>
            </a:r>
          </a:p>
          <a:p>
            <a:r>
              <a:rPr lang="zh-CN" altLang="en-US" dirty="0"/>
              <a:t>function: 40k  99% p delays: 613</a:t>
            </a:r>
          </a:p>
          <a:p>
            <a:r>
              <a:rPr lang="zh-CN" altLang="en-US" dirty="0"/>
              <a:t>function: 105k  99% p delays: 650</a:t>
            </a:r>
          </a:p>
          <a:p>
            <a:r>
              <a:rPr lang="zh-CN" altLang="en-US" dirty="0"/>
              <a:t>function: 305k  99% p delays: 799</a:t>
            </a:r>
            <a:endParaRPr lang="en-US" altLang="zh-CN" dirty="0"/>
          </a:p>
          <a:p>
            <a:r>
              <a:rPr lang="en-US" altLang="zh-CN" b="1" dirty="0"/>
              <a:t>EDF:</a:t>
            </a:r>
          </a:p>
          <a:p>
            <a:r>
              <a:rPr lang="en-US" altLang="zh-CN" dirty="0"/>
              <a:t>function: 5k  99% p delays: 175</a:t>
            </a:r>
          </a:p>
          <a:p>
            <a:r>
              <a:rPr lang="en-US" altLang="zh-CN" dirty="0"/>
              <a:t>function: 40k  99% p delays: 206</a:t>
            </a:r>
          </a:p>
          <a:p>
            <a:r>
              <a:rPr lang="en-US" altLang="zh-CN" dirty="0"/>
              <a:t>function: 105k  99% p delays: 237</a:t>
            </a:r>
          </a:p>
          <a:p>
            <a:r>
              <a:rPr lang="en-US" altLang="zh-CN" dirty="0"/>
              <a:t>function: 305k  99% p delays: 340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19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31"/>
            <a:ext cx="7181676" cy="6543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Requests Distribution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456CCE-3F54-40DF-A697-4DA8DB9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94" y="909658"/>
            <a:ext cx="2716976" cy="2810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863508-C993-4CA8-834B-A3DA620C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04" y="785062"/>
            <a:ext cx="2750520" cy="29604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ACF9804-55EB-472E-9854-8DE668C0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293" y="3745545"/>
            <a:ext cx="2716977" cy="2873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BA199E-1EA5-4CF5-831A-7043C9D7D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072" y="3719965"/>
            <a:ext cx="2747752" cy="2873125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0369BF5-1833-4664-9D37-AD714DFC7F33}"/>
              </a:ext>
            </a:extLst>
          </p:cNvPr>
          <p:cNvSpPr/>
          <p:nvPr/>
        </p:nvSpPr>
        <p:spPr>
          <a:xfrm>
            <a:off x="5511567" y="5545123"/>
            <a:ext cx="3137483" cy="119494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0A7799-3D33-4631-BC92-795EB4956C25}"/>
              </a:ext>
            </a:extLst>
          </p:cNvPr>
          <p:cNvSpPr/>
          <p:nvPr/>
        </p:nvSpPr>
        <p:spPr>
          <a:xfrm>
            <a:off x="1206787" y="2736114"/>
            <a:ext cx="3137483" cy="1194946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DB822-463F-4E76-ABE1-E1C81849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485" y="2766218"/>
            <a:ext cx="6852781" cy="1325563"/>
          </a:xfrm>
        </p:spPr>
        <p:txBody>
          <a:bodyPr/>
          <a:lstStyle/>
          <a:p>
            <a:r>
              <a:rPr lang="en-US" altLang="zh-CN" dirty="0"/>
              <a:t>Sledge Meeting 11/2/2021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0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28E6B-97D8-4D60-B8DC-E43FA8D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Time With Single 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B48DF-E68A-4A1A-81F7-28D41900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58" y="2865789"/>
            <a:ext cx="9346200" cy="3627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6A0CB5-CA77-4AAB-AA1D-51B9CBEE7E2D}"/>
              </a:ext>
            </a:extLst>
          </p:cNvPr>
          <p:cNvSpPr txBox="1"/>
          <p:nvPr/>
        </p:nvSpPr>
        <p:spPr>
          <a:xfrm>
            <a:off x="1315233" y="1296129"/>
            <a:ext cx="7526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System has 32 CPU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CPU 0 is “idle” for OS processes, CPU 1 is for Sledge main thread and listening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CPU=28 means start 28 worker threads and let 2 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cores “idle”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864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28E6B-97D8-4D60-B8DC-E43FA8D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Time With Single Function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6A0CB5-CA77-4AAB-AA1D-51B9CBEE7E2D}"/>
              </a:ext>
            </a:extLst>
          </p:cNvPr>
          <p:cNvSpPr txBox="1"/>
          <p:nvPr/>
        </p:nvSpPr>
        <p:spPr>
          <a:xfrm>
            <a:off x="1315233" y="1296129"/>
            <a:ext cx="7526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System has 32 CPU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CPU 0 is “idle” for OS processes, CPU 1 is for Sledge main thread and listening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CPU=28 means start 28 worker threads and let 2 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cores “idle”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0337E-F7FC-4F3B-9F42-AB65CD9A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1" y="3115048"/>
            <a:ext cx="6225809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6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887" y="492678"/>
            <a:ext cx="4818427" cy="813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Single Request  - Single Function (</a:t>
            </a:r>
            <a:r>
              <a:rPr lang="en-US" altLang="zh-CN" sz="2400" b="1" dirty="0" err="1"/>
              <a:t>img</a:t>
            </a:r>
            <a:r>
              <a:rPr lang="en-US" altLang="zh-CN" sz="2400" b="1" dirty="0"/>
              <a:t> Resize)</a:t>
            </a:r>
            <a:endParaRPr lang="zh-CN" altLang="en-US" sz="2400" b="1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B36834C6-FBD6-4B4F-9A63-78E561EE4D70}"/>
              </a:ext>
            </a:extLst>
          </p:cNvPr>
          <p:cNvSpPr txBox="1">
            <a:spLocks/>
          </p:cNvSpPr>
          <p:nvPr/>
        </p:nvSpPr>
        <p:spPr>
          <a:xfrm>
            <a:off x="568703" y="563461"/>
            <a:ext cx="4440923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Single Request  - Chain Function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22ABEA-C191-4934-912D-D6293185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6" y="1731191"/>
            <a:ext cx="3088897" cy="474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36CAC6-3FC8-4674-90BE-3DE8B2D607F3}"/>
              </a:ext>
            </a:extLst>
          </p:cNvPr>
          <p:cNvSpPr txBox="1"/>
          <p:nvPr/>
        </p:nvSpPr>
        <p:spPr>
          <a:xfrm>
            <a:off x="1378543" y="1324838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EDF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4814FB-D963-4274-AE37-9CAA2AD3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70" y="1771490"/>
            <a:ext cx="3047196" cy="46647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D6C7C-9EBC-46CE-B4BB-7CAFFC6855DB}"/>
              </a:ext>
            </a:extLst>
          </p:cNvPr>
          <p:cNvSpPr txBox="1"/>
          <p:nvPr/>
        </p:nvSpPr>
        <p:spPr>
          <a:xfrm>
            <a:off x="4598565" y="1306410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SRSF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9D1E73-FFBB-463C-8ABD-EDABD75B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312" y="1594479"/>
            <a:ext cx="3844471" cy="29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E7882-A90F-49FD-B41C-0D3E8A0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8" y="365125"/>
            <a:ext cx="10842072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Single Function Execution Time(from a decision of running a sandbox has been made to the http response been sent out)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061B0-3F77-4C06-9C0E-7DC0664E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227024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Non-blocking read data from network (if blocked, blocking time will be subtracted from execution time)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Calling two </a:t>
            </a:r>
            <a:r>
              <a:rPr lang="en-US" altLang="zh-CN" dirty="0" err="1"/>
              <a:t>wasm</a:t>
            </a:r>
            <a:r>
              <a:rPr lang="en-US" altLang="zh-CN" dirty="0"/>
              <a:t> </a:t>
            </a:r>
            <a:r>
              <a:rPr lang="en-US" altLang="zh-CN" dirty="0" err="1"/>
              <a:t>apis</a:t>
            </a:r>
            <a:r>
              <a:rPr lang="en-US" altLang="zh-CN" dirty="0"/>
              <a:t> (</a:t>
            </a:r>
            <a:r>
              <a:rPr lang="en-US" altLang="zh-CN" b="1" dirty="0" err="1"/>
              <a:t>populate_globals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 err="1"/>
              <a:t>populate_memory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Execute function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Non-blocking write data to the client( if blocked, blocking time will be subtracted from execution time)</a:t>
            </a:r>
          </a:p>
          <a:p>
            <a:pPr marL="0" indent="0">
              <a:buNone/>
            </a:pPr>
            <a:r>
              <a:rPr lang="en-US" altLang="zh-CN" dirty="0"/>
              <a:t>If preemption happened in 3 (couldn’t be in 1,2,4 because these steps are </a:t>
            </a:r>
            <a:r>
              <a:rPr lang="en-US" altLang="zh-CN" dirty="0" err="1"/>
              <a:t>nonpreemptible</a:t>
            </a:r>
            <a:r>
              <a:rPr lang="en-US" altLang="zh-CN" dirty="0"/>
              <a:t>), preemption time will be subtracted from execution time)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82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10C0E-8441-4C3D-838E-DBD3A848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Time Breakdown(30 Worker threads, concurrency 1 and 40)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C25D6B-53CC-4432-8F54-B11D2787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56" y="2946670"/>
            <a:ext cx="9273179" cy="9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05CD-4CB7-4D3D-8104-D690DEB1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25"/>
            <a:ext cx="10515600" cy="1325563"/>
          </a:xfrm>
        </p:spPr>
        <p:txBody>
          <a:bodyPr/>
          <a:lstStyle/>
          <a:p>
            <a:r>
              <a:rPr lang="en-US" altLang="zh-CN" dirty="0"/>
              <a:t>Linux Total threads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72013-82DE-4349-BE5E-D4A660BE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1089306"/>
            <a:ext cx="9045724" cy="18594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4EB42B-E93D-47F9-8276-083895B943B7}"/>
              </a:ext>
            </a:extLst>
          </p:cNvPr>
          <p:cNvSpPr txBox="1"/>
          <p:nvPr/>
        </p:nvSpPr>
        <p:spPr>
          <a:xfrm>
            <a:off x="838200" y="3314491"/>
            <a:ext cx="9915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CPU time slice is expired – threads context switch (might not be the main contribution to the overhead)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System call(mode switch overhead)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requests will have more system calls (read/write) and more mode switches overhead.(flush cache? More Cache miss)</a:t>
            </a:r>
          </a:p>
          <a:p>
            <a:pPr lvl="1"/>
            <a:r>
              <a:rPr lang="en-US" altLang="zh-CN" dirty="0"/>
              <a:t>     C1: 4252 , C40: 61222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 and indirect overhead: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Direct: Context switch – save registers, TLB, page table for the current thread and restore registers, page table and TLB for the next thread.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Indirect: When context switch, cause cache miss.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3C3A60-213D-4430-B5CB-DBB90288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6" y="3059199"/>
            <a:ext cx="292633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A193-6B1B-438E-96E2-C71DDBC3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332274"/>
            <a:ext cx="8121242" cy="3143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C=40 run 60 seconds: </a:t>
            </a:r>
            <a:r>
              <a:rPr lang="en-US" altLang="zh-CN" b="1" dirty="0"/>
              <a:t>Context switch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EE6AF-4866-43AA-AD0A-77CF752B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" y="772803"/>
            <a:ext cx="6668225" cy="2705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862742-CD58-48B4-9DB0-0E6F2E8C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9" y="4080904"/>
            <a:ext cx="6515318" cy="27055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010347-C2E0-42B9-8BEB-C5A41C813680}"/>
              </a:ext>
            </a:extLst>
          </p:cNvPr>
          <p:cNvSpPr txBox="1"/>
          <p:nvPr/>
        </p:nvSpPr>
        <p:spPr>
          <a:xfrm>
            <a:off x="847746" y="3456399"/>
            <a:ext cx="822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C=1 run 60 seconds: </a:t>
            </a:r>
            <a:r>
              <a:rPr lang="en-US" altLang="zh-CN" sz="4000" b="1" dirty="0"/>
              <a:t>Context switch</a:t>
            </a:r>
            <a:endParaRPr lang="zh-CN" altLang="en-US" sz="4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6E6E7F-492E-4D54-B198-3156C27AC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362" y="5068217"/>
            <a:ext cx="4281329" cy="7309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B37A87F-147B-4E76-94A8-5E66753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862" y="1632822"/>
            <a:ext cx="4385747" cy="7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A193-6B1B-438E-96E2-C71DDBC3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5881" cy="3143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C=40 run 60 seconds: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EE6AF-4866-43AA-AD0A-77CF752B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9" y="772803"/>
            <a:ext cx="6668225" cy="2705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862742-CD58-48B4-9DB0-0E6F2E8C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9" y="4080904"/>
            <a:ext cx="6515318" cy="27055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010347-C2E0-42B9-8BEB-C5A41C813680}"/>
              </a:ext>
            </a:extLst>
          </p:cNvPr>
          <p:cNvSpPr txBox="1"/>
          <p:nvPr/>
        </p:nvSpPr>
        <p:spPr>
          <a:xfrm>
            <a:off x="847747" y="3456399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C=1 run 60 seconds: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314A87-ECC2-4406-9BFF-D1E5C6239AED}"/>
              </a:ext>
            </a:extLst>
          </p:cNvPr>
          <p:cNvSpPr txBox="1"/>
          <p:nvPr/>
        </p:nvSpPr>
        <p:spPr>
          <a:xfrm>
            <a:off x="5764863" y="145840"/>
            <a:ext cx="301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Page fault</a:t>
            </a:r>
            <a:endParaRPr lang="zh-CN" altLang="en-US" sz="4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871045-EC8D-4E55-99B9-E219F6C3A26C}"/>
              </a:ext>
            </a:extLst>
          </p:cNvPr>
          <p:cNvSpPr txBox="1"/>
          <p:nvPr/>
        </p:nvSpPr>
        <p:spPr>
          <a:xfrm>
            <a:off x="5611956" y="3425703"/>
            <a:ext cx="301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Page fault</a:t>
            </a:r>
            <a:endParaRPr lang="zh-CN" altLang="en-US" sz="4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F69E57-9890-4271-A2A8-02910F07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50" y="2125595"/>
            <a:ext cx="4512122" cy="794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794929-0428-4CCF-BA20-C4E90E5C5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533" y="5492159"/>
            <a:ext cx="4502663" cy="7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4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A193-6B1B-438E-96E2-C71DDBC3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5881" cy="3143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C=40 run 60 seconds: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010347-C2E0-42B9-8BEB-C5A41C813680}"/>
              </a:ext>
            </a:extLst>
          </p:cNvPr>
          <p:cNvSpPr txBox="1"/>
          <p:nvPr/>
        </p:nvSpPr>
        <p:spPr>
          <a:xfrm>
            <a:off x="847747" y="3456399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C=1 run 60 seconds: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314A87-ECC2-4406-9BFF-D1E5C6239AED}"/>
              </a:ext>
            </a:extLst>
          </p:cNvPr>
          <p:cNvSpPr txBox="1"/>
          <p:nvPr/>
        </p:nvSpPr>
        <p:spPr>
          <a:xfrm>
            <a:off x="5764863" y="145840"/>
            <a:ext cx="301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Cache miss</a:t>
            </a:r>
            <a:endParaRPr lang="zh-CN" altLang="en-US" sz="4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871045-EC8D-4E55-99B9-E219F6C3A26C}"/>
              </a:ext>
            </a:extLst>
          </p:cNvPr>
          <p:cNvSpPr txBox="1"/>
          <p:nvPr/>
        </p:nvSpPr>
        <p:spPr>
          <a:xfrm>
            <a:off x="5611956" y="3425703"/>
            <a:ext cx="301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Cache miss</a:t>
            </a:r>
            <a:endParaRPr lang="zh-CN" altLang="en-US" sz="4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11599-00E1-4A86-9108-CB922E37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7" y="4164285"/>
            <a:ext cx="10409822" cy="2309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4570E0-9F44-4787-96E6-812ECE8E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87" y="898793"/>
            <a:ext cx="10356477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0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A193-6B1B-438E-96E2-C71DDBC3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5343" cy="314383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C=40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010347-C2E0-42B9-8BEB-C5A41C813680}"/>
              </a:ext>
            </a:extLst>
          </p:cNvPr>
          <p:cNvSpPr txBox="1"/>
          <p:nvPr/>
        </p:nvSpPr>
        <p:spPr>
          <a:xfrm>
            <a:off x="8919489" y="236396"/>
            <a:ext cx="636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C=1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249C0-3785-4A50-962A-45FA08E1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3" y="0"/>
            <a:ext cx="503582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AF244F-0F00-48DA-A448-E0D3F766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8" y="544173"/>
            <a:ext cx="6256562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D337-730F-4417-BCC2-1600E7FA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268048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Sledge Meeting</a:t>
            </a:r>
            <a:br>
              <a:rPr lang="en-US" altLang="zh-CN" dirty="0"/>
            </a:br>
            <a:r>
              <a:rPr lang="en-US" altLang="zh-CN" dirty="0"/>
              <a:t>11/10/2021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78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28E6B-97D8-4D60-B8DC-E43FA8D6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19604" cy="6543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Execution Time With Single Function(image resize)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F2189D-616F-4C18-945B-DA08F96D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94" y="575861"/>
            <a:ext cx="7201524" cy="3871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777ED5-EDEB-4429-A1E2-730254AC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4341"/>
            <a:ext cx="5936494" cy="21718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A53871B-32F0-4814-BE73-B7B80EF6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9406"/>
            <a:ext cx="5890770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9A8DC2-9E7F-4F69-9995-88EA46A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519"/>
            <a:ext cx="10515600" cy="1325563"/>
          </a:xfrm>
        </p:spPr>
        <p:txBody>
          <a:bodyPr/>
          <a:lstStyle/>
          <a:p>
            <a:r>
              <a:rPr lang="en-US" altLang="zh-CN" dirty="0" err="1"/>
              <a:t>LoadTest</a:t>
            </a:r>
            <a:r>
              <a:rPr lang="en-US" altLang="zh-CN" dirty="0"/>
              <a:t>: Poisson Distribution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766C73-5242-41A6-A5BB-0F3A52A9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7" y="936234"/>
            <a:ext cx="8627280" cy="1967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6F73E7-A485-41B0-B12D-95F3557F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7" y="2944076"/>
            <a:ext cx="5502117" cy="20423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408685-77BB-44CF-85AF-CA0EB7E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32" y="2944076"/>
            <a:ext cx="5357324" cy="20651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908717-C777-4D7A-AA6B-ED6C5842F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49" y="5026303"/>
            <a:ext cx="539542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A0B0-3073-40BC-B382-97DF75C2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167479"/>
            <a:ext cx="8163187" cy="5408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Mixed type of Requests(30 </a:t>
            </a:r>
            <a:r>
              <a:rPr lang="en-US" altLang="zh-CN" dirty="0" err="1"/>
              <a:t>cpu</a:t>
            </a:r>
            <a:r>
              <a:rPr lang="en-US" altLang="zh-CN" dirty="0"/>
              <a:t> cores)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EA7339-CDD4-4380-BC6B-2401584B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47" y="1075938"/>
            <a:ext cx="2727998" cy="284881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EE0EBC-8605-4E70-8E43-2AE2E384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" y="3924757"/>
            <a:ext cx="2710160" cy="28488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1B901C-9C8A-48FC-8B9B-839B4CA68B69}"/>
              </a:ext>
            </a:extLst>
          </p:cNvPr>
          <p:cNvSpPr txBox="1"/>
          <p:nvPr/>
        </p:nvSpPr>
        <p:spPr>
          <a:xfrm>
            <a:off x="1743388" y="72426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EDF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6968D9-4940-4A6C-818E-A2DC3781027B}"/>
              </a:ext>
            </a:extLst>
          </p:cNvPr>
          <p:cNvSpPr txBox="1"/>
          <p:nvPr/>
        </p:nvSpPr>
        <p:spPr>
          <a:xfrm>
            <a:off x="8733957" y="72426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SRSF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FF837C-F090-4E16-A423-639129E4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938" y="1075939"/>
            <a:ext cx="2727998" cy="28482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0A865A-44D1-4F22-9279-FD5269DE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938" y="3924197"/>
            <a:ext cx="2727998" cy="28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9A8DC2-9E7F-4F69-9995-88EA46A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-29159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Sending Rate To Overload or Underload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9437C-A25E-4140-8E67-6650DBEE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3" y="1465000"/>
            <a:ext cx="3451669" cy="52839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D17143-88D3-4051-BA71-05D1245F8D65}"/>
              </a:ext>
            </a:extLst>
          </p:cNvPr>
          <p:cNvSpPr txBox="1"/>
          <p:nvPr/>
        </p:nvSpPr>
        <p:spPr>
          <a:xfrm>
            <a:off x="4596411" y="549732"/>
            <a:ext cx="69503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5k: 18346</a:t>
            </a:r>
          </a:p>
          <a:p>
            <a:r>
              <a:rPr lang="en-US" altLang="zh-CN" dirty="0"/>
              <a:t>40k: 42327</a:t>
            </a:r>
          </a:p>
          <a:p>
            <a:r>
              <a:rPr lang="en-US" altLang="zh-CN" dirty="0"/>
              <a:t>105k:61720</a:t>
            </a:r>
          </a:p>
          <a:p>
            <a:r>
              <a:rPr lang="en-US" altLang="zh-CN" dirty="0"/>
              <a:t>305k:144717</a:t>
            </a:r>
          </a:p>
          <a:p>
            <a:endParaRPr lang="en-US" altLang="zh-CN" dirty="0"/>
          </a:p>
          <a:p>
            <a:r>
              <a:rPr lang="en-US" altLang="zh-CN" dirty="0"/>
              <a:t>40k: 2.3 times of 5k</a:t>
            </a:r>
          </a:p>
          <a:p>
            <a:r>
              <a:rPr lang="en-US" altLang="zh-CN" dirty="0"/>
              <a:t>105k: 3.3 times of 5k</a:t>
            </a:r>
          </a:p>
          <a:p>
            <a:r>
              <a:rPr lang="en-US" altLang="zh-CN" dirty="0"/>
              <a:t>305k: 7.8 times of 5k</a:t>
            </a:r>
          </a:p>
          <a:p>
            <a:endParaRPr lang="en-US" altLang="zh-CN" dirty="0"/>
          </a:p>
          <a:p>
            <a:r>
              <a:rPr lang="en-US" altLang="zh-CN" dirty="0"/>
              <a:t>Total capacity for 5k in one </a:t>
            </a:r>
            <a:r>
              <a:rPr lang="en-US" altLang="zh-CN" dirty="0" err="1"/>
              <a:t>cpu</a:t>
            </a:r>
            <a:r>
              <a:rPr lang="en-US" altLang="zh-CN" dirty="0"/>
              <a:t> core = 1000/18 = 55 </a:t>
            </a:r>
            <a:r>
              <a:rPr lang="en-US" altLang="zh-CN" dirty="0" err="1"/>
              <a:t>rps</a:t>
            </a:r>
            <a:endParaRPr lang="en-US" altLang="zh-CN" dirty="0"/>
          </a:p>
          <a:p>
            <a:r>
              <a:rPr lang="en-US" altLang="zh-CN" dirty="0"/>
              <a:t>Total capacity for 5k in 30 </a:t>
            </a:r>
            <a:r>
              <a:rPr lang="en-US" altLang="zh-CN" dirty="0" err="1"/>
              <a:t>cpu</a:t>
            </a:r>
            <a:r>
              <a:rPr lang="en-US" altLang="zh-CN" dirty="0"/>
              <a:t> core = 55 </a:t>
            </a:r>
            <a:r>
              <a:rPr lang="en-US" altLang="zh-CN" dirty="0" err="1"/>
              <a:t>rps</a:t>
            </a:r>
            <a:r>
              <a:rPr lang="en-US" altLang="zh-CN" dirty="0"/>
              <a:t> * 30 = 1666 </a:t>
            </a:r>
            <a:r>
              <a:rPr lang="en-US" altLang="zh-CN" dirty="0" err="1"/>
              <a:t>rps</a:t>
            </a:r>
            <a:r>
              <a:rPr lang="en-US" altLang="zh-CN" dirty="0"/>
              <a:t> (60%, 65%, 70%, 75%, 80%)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loadtest</a:t>
            </a:r>
            <a:r>
              <a:rPr lang="en-US" altLang="zh-CN" dirty="0"/>
              <a:t>, each one get 1666/4= 416 </a:t>
            </a:r>
            <a:r>
              <a:rPr lang="en-US" altLang="zh-CN" dirty="0" err="1"/>
              <a:t>rps</a:t>
            </a:r>
            <a:r>
              <a:rPr lang="en-US" altLang="zh-CN" dirty="0"/>
              <a:t> – 53.6%</a:t>
            </a:r>
          </a:p>
          <a:p>
            <a:r>
              <a:rPr lang="en-US" altLang="zh-CN" dirty="0"/>
              <a:t>For 40k, should be 416 </a:t>
            </a:r>
            <a:r>
              <a:rPr lang="en-US" altLang="zh-CN" dirty="0" err="1"/>
              <a:t>rps</a:t>
            </a:r>
            <a:r>
              <a:rPr lang="en-US" altLang="zh-CN" dirty="0"/>
              <a:t> / 2.3 = 181 </a:t>
            </a:r>
            <a:r>
              <a:rPr lang="en-US" altLang="zh-CN" dirty="0" err="1"/>
              <a:t>rps</a:t>
            </a:r>
            <a:r>
              <a:rPr lang="en-US" altLang="zh-CN" dirty="0"/>
              <a:t> – 23.3%</a:t>
            </a:r>
          </a:p>
          <a:p>
            <a:r>
              <a:rPr lang="en-US" altLang="zh-CN" dirty="0"/>
              <a:t>For 105k, should be 416 </a:t>
            </a:r>
            <a:r>
              <a:rPr lang="en-US" altLang="zh-CN" dirty="0" err="1"/>
              <a:t>rps</a:t>
            </a:r>
            <a:r>
              <a:rPr lang="en-US" altLang="zh-CN" dirty="0"/>
              <a:t> / 3.3 =  126 </a:t>
            </a:r>
            <a:r>
              <a:rPr lang="en-US" altLang="zh-CN" dirty="0" err="1"/>
              <a:t>rps</a:t>
            </a:r>
            <a:r>
              <a:rPr lang="en-US" altLang="zh-CN" dirty="0"/>
              <a:t> – 16.2%</a:t>
            </a:r>
          </a:p>
          <a:p>
            <a:r>
              <a:rPr lang="en-US" altLang="zh-CN" dirty="0"/>
              <a:t>For 305k, should be 416 </a:t>
            </a:r>
            <a:r>
              <a:rPr lang="en-US" altLang="zh-CN" dirty="0" err="1"/>
              <a:t>rps</a:t>
            </a:r>
            <a:r>
              <a:rPr lang="en-US" altLang="zh-CN" dirty="0"/>
              <a:t> / 7.8 = 53 </a:t>
            </a:r>
            <a:r>
              <a:rPr lang="en-US" altLang="zh-CN" dirty="0" err="1"/>
              <a:t>rps</a:t>
            </a:r>
            <a:r>
              <a:rPr lang="en-US" altLang="zh-CN" dirty="0"/>
              <a:t> – 6.8%</a:t>
            </a:r>
          </a:p>
          <a:p>
            <a:endParaRPr lang="en-US" altLang="zh-CN" dirty="0"/>
          </a:p>
          <a:p>
            <a:r>
              <a:rPr lang="en-US" altLang="zh-CN" dirty="0"/>
              <a:t>For 5k – 60%  - 527</a:t>
            </a:r>
          </a:p>
          <a:p>
            <a:r>
              <a:rPr lang="en-US" altLang="zh-CN" dirty="0"/>
              <a:t>For 40k - 25% - 220</a:t>
            </a:r>
          </a:p>
          <a:p>
            <a:r>
              <a:rPr lang="en-US" altLang="zh-CN" dirty="0"/>
              <a:t>For 105k - 10% - 88</a:t>
            </a:r>
          </a:p>
          <a:p>
            <a:r>
              <a:rPr lang="en-US" altLang="zh-CN" dirty="0"/>
              <a:t>For 305k– 5% - 44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133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9A8DC2-9E7F-4F69-9995-88EA46A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-81447"/>
            <a:ext cx="10515600" cy="1325563"/>
          </a:xfrm>
        </p:spPr>
        <p:txBody>
          <a:bodyPr/>
          <a:lstStyle/>
          <a:p>
            <a:r>
              <a:rPr lang="en-US" altLang="zh-CN" dirty="0"/>
              <a:t>Result is not stable(Mixed requests) – miss deadline rate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1C49F3-B5CF-4BEC-BB83-D2B19F95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71" y="1420259"/>
            <a:ext cx="6945706" cy="53054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FCF291-EB03-4D81-8B39-8A49923B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1" y="3172550"/>
            <a:ext cx="4492317" cy="15611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99077B-EF93-421F-8F17-75CC5A319B7A}"/>
              </a:ext>
            </a:extLst>
          </p:cNvPr>
          <p:cNvSpPr txBox="1"/>
          <p:nvPr/>
        </p:nvSpPr>
        <p:spPr>
          <a:xfrm>
            <a:off x="1400961" y="2718249"/>
            <a:ext cx="15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RPS Settings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49F50F-5E0A-42DB-8968-B96B29019357}"/>
              </a:ext>
            </a:extLst>
          </p:cNvPr>
          <p:cNvSpPr txBox="1"/>
          <p:nvPr/>
        </p:nvSpPr>
        <p:spPr>
          <a:xfrm>
            <a:off x="7383709" y="874784"/>
            <a:ext cx="226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Miss deadline 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3B700A-1078-4568-BA4A-21BDC2072E8B}"/>
              </a:ext>
            </a:extLst>
          </p:cNvPr>
          <p:cNvSpPr txBox="1"/>
          <p:nvPr/>
        </p:nvSpPr>
        <p:spPr>
          <a:xfrm>
            <a:off x="453006" y="5201174"/>
            <a:ext cx="361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en-US" altLang="zh-CN" dirty="0" err="1"/>
              <a:t>loadtest</a:t>
            </a:r>
            <a:r>
              <a:rPr lang="en-US" altLang="zh-CN" dirty="0"/>
              <a:t>, C =1, 401 RPS, 167 RPS,</a:t>
            </a:r>
          </a:p>
          <a:p>
            <a:endParaRPr lang="en-US" altLang="zh-CN" dirty="0"/>
          </a:p>
          <a:p>
            <a:r>
              <a:rPr lang="en-US" altLang="zh-CN" dirty="0"/>
              <a:t>401 * 120 = 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0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9A8DC2-9E7F-4F69-9995-88EA46A0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-81447"/>
            <a:ext cx="10515600" cy="1325563"/>
          </a:xfrm>
        </p:spPr>
        <p:txBody>
          <a:bodyPr/>
          <a:lstStyle/>
          <a:p>
            <a:r>
              <a:rPr lang="en-US" altLang="zh-CN" dirty="0"/>
              <a:t>Result is not stable(single requests) – miss deadline rate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49F50F-5E0A-42DB-8968-B96B29019357}"/>
              </a:ext>
            </a:extLst>
          </p:cNvPr>
          <p:cNvSpPr txBox="1"/>
          <p:nvPr/>
        </p:nvSpPr>
        <p:spPr>
          <a:xfrm>
            <a:off x="4502790" y="1567709"/>
            <a:ext cx="226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Miss deadline rate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C155CB-C93F-41E2-81B1-3555013C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23" y="2062876"/>
            <a:ext cx="3964378" cy="39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31" y="0"/>
            <a:ext cx="5278370" cy="1325563"/>
          </a:xfrm>
        </p:spPr>
        <p:txBody>
          <a:bodyPr/>
          <a:lstStyle/>
          <a:p>
            <a:r>
              <a:rPr lang="en-US" altLang="zh-CN" dirty="0"/>
              <a:t>EDF vs SRSF(C=12)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214E55-17C9-4E80-83F2-8E3CB3FA6BFD}"/>
              </a:ext>
            </a:extLst>
          </p:cNvPr>
          <p:cNvSpPr txBox="1"/>
          <p:nvPr/>
        </p:nvSpPr>
        <p:spPr>
          <a:xfrm>
            <a:off x="0" y="2280957"/>
            <a:ext cx="491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the light workload, the requests distribution are the same, all requests meet their deadline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D57B46-CF35-44E1-9976-27A1145EB773}"/>
              </a:ext>
            </a:extLst>
          </p:cNvPr>
          <p:cNvSpPr txBox="1"/>
          <p:nvPr/>
        </p:nvSpPr>
        <p:spPr>
          <a:xfrm>
            <a:off x="254479" y="3089880"/>
            <a:ext cx="618785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SRSF:</a:t>
            </a:r>
          </a:p>
          <a:p>
            <a:r>
              <a:rPr lang="zh-CN" altLang="en-US" sz="1600" dirty="0"/>
              <a:t>cifar10_3 </a:t>
            </a:r>
            <a:r>
              <a:rPr lang="en-US" altLang="zh-CN" sz="1600" dirty="0"/>
              <a:t>:</a:t>
            </a:r>
            <a:r>
              <a:rPr lang="zh-CN" altLang="en-US" sz="1600" dirty="0"/>
              <a:t>max latency is:16662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</a:t>
            </a:r>
            <a:r>
              <a:rPr lang="en-US" altLang="zh-CN" sz="1600" dirty="0"/>
              <a:t>4: </a:t>
            </a:r>
            <a:r>
              <a:rPr lang="zh-CN" altLang="en-US" sz="1600" dirty="0"/>
              <a:t>max latency is:39746 </a:t>
            </a:r>
            <a:r>
              <a:rPr lang="en-US" altLang="zh-CN" sz="1600" dirty="0"/>
              <a:t>us</a:t>
            </a:r>
            <a:endParaRPr lang="zh-CN" altLang="en-US" sz="1600" dirty="0"/>
          </a:p>
          <a:p>
            <a:r>
              <a:rPr lang="zh-CN" altLang="en-US" sz="1600" dirty="0"/>
              <a:t>cifar10_1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is:68361 </a:t>
            </a:r>
            <a:r>
              <a:rPr lang="en-US" altLang="zh-CN" sz="1600" dirty="0"/>
              <a:t>us </a:t>
            </a:r>
            <a:endParaRPr lang="zh-CN" altLang="en-US" sz="1600" dirty="0"/>
          </a:p>
          <a:p>
            <a:r>
              <a:rPr lang="zh-CN" altLang="en-US" sz="1600" dirty="0"/>
              <a:t>cifar10_2 </a:t>
            </a:r>
            <a:r>
              <a:rPr lang="en-US" altLang="zh-CN" sz="1600" dirty="0"/>
              <a:t>: </a:t>
            </a:r>
            <a:r>
              <a:rPr lang="zh-CN" altLang="en-US" sz="1600" dirty="0"/>
              <a:t>max latency is:159235 </a:t>
            </a:r>
            <a:r>
              <a:rPr lang="en-US" altLang="zh-CN" sz="1600" dirty="0"/>
              <a:t>us</a:t>
            </a:r>
          </a:p>
          <a:p>
            <a:r>
              <a:rPr lang="en-US" altLang="zh-CN" sz="1600" b="1" dirty="0"/>
              <a:t>EDF:</a:t>
            </a:r>
          </a:p>
          <a:p>
            <a:r>
              <a:rPr lang="en-US" altLang="zh-CN" sz="1600" dirty="0"/>
              <a:t>cifar10_3 max latency is:14436 us </a:t>
            </a:r>
          </a:p>
          <a:p>
            <a:r>
              <a:rPr lang="en-US" altLang="zh-CN" sz="1600" dirty="0"/>
              <a:t>cifar10_4 max latency is:39674 us </a:t>
            </a:r>
          </a:p>
          <a:p>
            <a:r>
              <a:rPr lang="en-US" altLang="zh-CN" sz="1600" dirty="0"/>
              <a:t>cifar10_1 max latency is:70873 us</a:t>
            </a:r>
          </a:p>
          <a:p>
            <a:r>
              <a:rPr lang="en-US" altLang="zh-CN" sz="1600" dirty="0"/>
              <a:t>cifar10_2 max latency is:161617 us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EE6FF-C8FC-4189-8EFB-575756EA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4" y="1217870"/>
            <a:ext cx="3907674" cy="9166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3488CD-A658-4A82-99EA-C2AAA7C50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45" y="403830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C38E28-5306-472D-B5FE-A5F48AE1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70" y="333153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4E5A43-3B8A-4E8B-A106-9CB38CF6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45" y="3493710"/>
            <a:ext cx="3846619" cy="278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F2BE84-D24C-4739-B17C-72D3905B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94" y="3576288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03C772-FBD0-486B-9FD7-C3E4E085E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4" y="5868273"/>
            <a:ext cx="2885369" cy="7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SRSF(c=20)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61C48-E194-4C03-8712-CE37B2774D4A}"/>
              </a:ext>
            </a:extLst>
          </p:cNvPr>
          <p:cNvSpPr txBox="1"/>
          <p:nvPr/>
        </p:nvSpPr>
        <p:spPr>
          <a:xfrm>
            <a:off x="237731" y="3429000"/>
            <a:ext cx="41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all requests meet their deadline, it seems SRSF has a shorter tail latency then EDF, but don’t know if this is randomness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086DCA-4CF6-4164-8D56-BA252B41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45" y="1877827"/>
            <a:ext cx="3344979" cy="7706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CA36C22-F173-46CD-AE97-1062EEA3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6219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B4D5D9-2B55-4231-872A-7C924B59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69705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F020E48-D9E4-47DD-963F-794C8C56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362191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91E371-F337-40D1-8DAD-A137233A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3681491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82FD74-90F2-4C2A-8BB3-429AA7E42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50" y="5200670"/>
            <a:ext cx="2902927" cy="7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SRSF(C=28)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0984DF-C0AA-48E5-AC6C-97196D87556E}"/>
              </a:ext>
            </a:extLst>
          </p:cNvPr>
          <p:cNvSpPr txBox="1"/>
          <p:nvPr/>
        </p:nvSpPr>
        <p:spPr>
          <a:xfrm>
            <a:off x="312533" y="4781151"/>
            <a:ext cx="479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light workload, SRSF has a shorter tail latency then EDF with 5k, 40k and 105k requests, but longer tail latency than EDF with 305k requests, but don’t know if this is randomness.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ACD5F-478D-46C6-9FCE-D8CC9285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2248968"/>
            <a:ext cx="4384727" cy="9960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D7AB63-19F9-422A-B495-81B7D880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" y="1117684"/>
            <a:ext cx="5173867" cy="7901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C131DF5-BBDD-4920-A96B-802F7935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4" y="37746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54FCB6A-0638-4BCB-A103-E6225D94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69" y="37746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3B020A6-32F6-44D8-945D-A14CABE0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4" y="380373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CF027FF-2590-445F-A809-FB8F213C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18" y="3803734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2F1CAD-8D04-4520-B54D-B0CE33E5D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33" y="3549213"/>
            <a:ext cx="3321870" cy="9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SRSF(C=40)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2A4B9-82EC-4DB7-9594-2A1EA863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9" y="1370831"/>
            <a:ext cx="4515235" cy="6858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3A6389-DE96-4FFC-B251-45C40AC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" y="2567264"/>
            <a:ext cx="3868240" cy="861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A26AAC-24A4-4D0D-9A7F-5FB0C6B4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34" y="4677438"/>
            <a:ext cx="3305878" cy="94167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4D7E68C-B2E0-4A91-A183-F79AD31F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99" y="15920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205F220-29A2-453C-9B9F-C8A2E5B8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90" y="20492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201F69-568F-43AC-90D1-E3C3A85E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50" y="339971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C5223C-F0C9-4DE6-93CB-76FFC1AA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90" y="3458286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SRSF(C=60)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4061F0-0800-4F7A-A43C-E377D6B3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" y="1370831"/>
            <a:ext cx="4115081" cy="609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D1BC8A-8506-476B-AE59-2C7956E8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3" y="2558642"/>
            <a:ext cx="3261298" cy="747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F8A32-541A-48B5-9921-ABA5413D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33" y="4734398"/>
            <a:ext cx="2880800" cy="79200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8072543-1F2D-4CC7-BD08-1BD8496B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73" y="62030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BCD2524-4D5B-4A46-A9A4-EA9F3DEA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69" y="62030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81D5E3A-7D87-4D51-9D10-CDCC3750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73" y="3787374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C83AECD-170A-40D1-9439-7952C676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98" y="3787374"/>
            <a:ext cx="37814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7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82-68A0-43E7-9B95-A27CEB0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" y="45268"/>
            <a:ext cx="7181676" cy="1325563"/>
          </a:xfrm>
        </p:spPr>
        <p:txBody>
          <a:bodyPr/>
          <a:lstStyle/>
          <a:p>
            <a:r>
              <a:rPr lang="en-US" altLang="zh-CN" dirty="0"/>
              <a:t>EDF vs SRSF(C=60)</a:t>
            </a:r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C925E55-1360-4F9E-A0D2-060604C7A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89" y="584725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22AB390-D555-45D7-8B3B-654018C9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559179"/>
            <a:ext cx="3752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45C512A-09BD-4088-A829-B5683CE7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18" y="3583208"/>
            <a:ext cx="3705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F46BFAE-41F7-4984-BC14-8FD29709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08" y="3663863"/>
            <a:ext cx="37433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153206-76A5-4EEC-8F5B-07BC7F9E9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46" y="1700133"/>
            <a:ext cx="5067430" cy="21855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E52D4EA-3B7C-462B-BC6E-AAF764E780A1}"/>
              </a:ext>
            </a:extLst>
          </p:cNvPr>
          <p:cNvSpPr txBox="1"/>
          <p:nvPr/>
        </p:nvSpPr>
        <p:spPr>
          <a:xfrm>
            <a:off x="1094533" y="1174537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Delays Distribution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F6085A-903E-4242-B7B5-5BFA581F42B9}"/>
              </a:ext>
            </a:extLst>
          </p:cNvPr>
          <p:cNvSpPr txBox="1"/>
          <p:nvPr/>
        </p:nvSpPr>
        <p:spPr>
          <a:xfrm>
            <a:off x="88046" y="3885704"/>
            <a:ext cx="5129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SRSF:</a:t>
            </a:r>
          </a:p>
          <a:p>
            <a:r>
              <a:rPr lang="en-US" altLang="zh-CN" dirty="0"/>
              <a:t>function: 5k  99% p delays: 229</a:t>
            </a:r>
          </a:p>
          <a:p>
            <a:r>
              <a:rPr lang="en-US" altLang="zh-CN" dirty="0"/>
              <a:t>function: 40k  99% p delays: 228</a:t>
            </a:r>
          </a:p>
          <a:p>
            <a:r>
              <a:rPr lang="en-US" altLang="zh-CN" dirty="0"/>
              <a:t>function: 105k  99% p delays: 245</a:t>
            </a:r>
          </a:p>
          <a:p>
            <a:r>
              <a:rPr lang="en-US" altLang="zh-CN" dirty="0"/>
              <a:t>function: 305k  99% p delays: 281</a:t>
            </a:r>
          </a:p>
          <a:p>
            <a:r>
              <a:rPr lang="en-US" altLang="zh-CN" b="1" dirty="0"/>
              <a:t>EDF:</a:t>
            </a:r>
          </a:p>
          <a:p>
            <a:r>
              <a:rPr lang="en-US" altLang="zh-CN" dirty="0"/>
              <a:t>function: 5k  99% p delays: 79</a:t>
            </a:r>
          </a:p>
          <a:p>
            <a:r>
              <a:rPr lang="en-US" altLang="zh-CN" dirty="0"/>
              <a:t>function: 40k  99% p delays: 87</a:t>
            </a:r>
          </a:p>
          <a:p>
            <a:r>
              <a:rPr lang="en-US" altLang="zh-CN" dirty="0"/>
              <a:t>function: 105k  99% p delays: 80</a:t>
            </a:r>
          </a:p>
          <a:p>
            <a:r>
              <a:rPr lang="en-US" altLang="zh-CN" dirty="0"/>
              <a:t>function: 305k  99% p delays: 248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23490</TotalTime>
  <Words>1215</Words>
  <Application>Microsoft Office PowerPoint</Application>
  <PresentationFormat>宽屏</PresentationFormat>
  <Paragraphs>150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Sledge Meeting 10/27/2021</vt:lpstr>
      <vt:lpstr>Single Request  - Single Function (img Resize)</vt:lpstr>
      <vt:lpstr>Mixed type of Requests(30 cpu cores)</vt:lpstr>
      <vt:lpstr>EDF vs SRSF(C=12)</vt:lpstr>
      <vt:lpstr>EDF vs SRSF(c=20)</vt:lpstr>
      <vt:lpstr>EDF vs SRSF(C=28)</vt:lpstr>
      <vt:lpstr>EDF vs SRSF(C=40)</vt:lpstr>
      <vt:lpstr>EDF vs SRSF(C=60)</vt:lpstr>
      <vt:lpstr>EDF vs SRSF(C=60)</vt:lpstr>
      <vt:lpstr>EDF vs SRSF(C=88)</vt:lpstr>
      <vt:lpstr>EDF vs SRSF(C=88)</vt:lpstr>
      <vt:lpstr>EDF vs SRSF(C=120)</vt:lpstr>
      <vt:lpstr>EDF vs SRSF(C=120)</vt:lpstr>
      <vt:lpstr>EDF vs SRSF(C=152)</vt:lpstr>
      <vt:lpstr>EDF vs SRSF(C=152)</vt:lpstr>
      <vt:lpstr>Requests Distribution</vt:lpstr>
      <vt:lpstr>Sledge Meeting 11/2/2021</vt:lpstr>
      <vt:lpstr>Execution Time With Single Function</vt:lpstr>
      <vt:lpstr>Execution Time With Single Function</vt:lpstr>
      <vt:lpstr>Single Function Execution Time(from a decision of running a sandbox has been made to the http response been sent out)</vt:lpstr>
      <vt:lpstr>Execution Time Breakdown(30 Worker threads, concurrency 1 and 40)</vt:lpstr>
      <vt:lpstr>Linux Total threads</vt:lpstr>
      <vt:lpstr>C=40 run 60 seconds: Context switch</vt:lpstr>
      <vt:lpstr>C=40 run 60 seconds:</vt:lpstr>
      <vt:lpstr>C=40 run 60 seconds:</vt:lpstr>
      <vt:lpstr>C=40</vt:lpstr>
      <vt:lpstr>Sledge Meeting 11/10/2021</vt:lpstr>
      <vt:lpstr>Execution Time With Single Function(image resize)</vt:lpstr>
      <vt:lpstr>LoadTest: Poisson Distribution</vt:lpstr>
      <vt:lpstr>Calculate Sending Rate To Overload or Underload</vt:lpstr>
      <vt:lpstr>Result is not stable(Mixed requests) – miss deadline rate</vt:lpstr>
      <vt:lpstr>Result is not stable(single requests) – miss deadline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Lyu, Xiaosu</dc:creator>
  <cp:lastModifiedBy>Lyu, Xiaosu</cp:lastModifiedBy>
  <cp:revision>126</cp:revision>
  <dcterms:created xsi:type="dcterms:W3CDTF">2021-10-26T18:40:18Z</dcterms:created>
  <dcterms:modified xsi:type="dcterms:W3CDTF">2021-11-12T19:31:59Z</dcterms:modified>
</cp:coreProperties>
</file>