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78" r:id="rId10"/>
    <p:sldId id="264" r:id="rId11"/>
    <p:sldId id="265" r:id="rId12"/>
    <p:sldId id="279" r:id="rId13"/>
    <p:sldId id="280" r:id="rId14"/>
    <p:sldId id="281" r:id="rId15"/>
    <p:sldId id="266" r:id="rId16"/>
    <p:sldId id="267" r:id="rId17"/>
    <p:sldId id="268" r:id="rId18"/>
    <p:sldId id="269" r:id="rId19"/>
    <p:sldId id="272" r:id="rId20"/>
    <p:sldId id="273" r:id="rId21"/>
    <p:sldId id="274" r:id="rId22"/>
    <p:sldId id="275" r:id="rId23"/>
    <p:sldId id="276" r:id="rId24"/>
    <p:sldId id="277" r:id="rId25"/>
    <p:sldId id="270" r:id="rId26"/>
    <p:sldId id="27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6182" autoAdjust="0"/>
  </p:normalViewPr>
  <p:slideViewPr>
    <p:cSldViewPr snapToGrid="0">
      <p:cViewPr varScale="1">
        <p:scale>
          <a:sx n="63" d="100"/>
          <a:sy n="63" d="100"/>
        </p:scale>
        <p:origin x="10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DDD2B6-C804-4AA5-97D7-5646E973D405}" type="datetimeFigureOut">
              <a:rPr lang="en-US" smtClean="0"/>
              <a:t>4/26/2017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91967C-D75E-4D2E-8555-C8BD1D4D7902}" type="slidenum">
              <a:rPr lang="en-US" smtClean="0"/>
              <a:t>‹#›</a:t>
            </a:fld>
            <a:endParaRPr lang="en-US"/>
          </a:p>
        </p:txBody>
      </p:sp>
    </p:spTree>
    <p:extLst>
      <p:ext uri="{BB962C8B-B14F-4D97-AF65-F5344CB8AC3E}">
        <p14:creationId xmlns:p14="http://schemas.microsoft.com/office/powerpoint/2010/main" val="1642842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91967C-D75E-4D2E-8555-C8BD1D4D7902}" type="slidenum">
              <a:rPr lang="en-US" smtClean="0"/>
              <a:t>8</a:t>
            </a:fld>
            <a:endParaRPr lang="en-US"/>
          </a:p>
        </p:txBody>
      </p:sp>
    </p:spTree>
    <p:extLst>
      <p:ext uri="{BB962C8B-B14F-4D97-AF65-F5344CB8AC3E}">
        <p14:creationId xmlns:p14="http://schemas.microsoft.com/office/powerpoint/2010/main" val="931497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391967C-D75E-4D2E-8555-C8BD1D4D7902}" type="slidenum">
              <a:rPr lang="en-US" smtClean="0"/>
              <a:t>11</a:t>
            </a:fld>
            <a:endParaRPr lang="en-US"/>
          </a:p>
        </p:txBody>
      </p:sp>
    </p:spTree>
    <p:extLst>
      <p:ext uri="{BB962C8B-B14F-4D97-AF65-F5344CB8AC3E}">
        <p14:creationId xmlns:p14="http://schemas.microsoft.com/office/powerpoint/2010/main" val="2667732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Retake photo</a:t>
            </a:r>
            <a:endParaRPr lang="en-US" dirty="0"/>
          </a:p>
        </p:txBody>
      </p:sp>
      <p:sp>
        <p:nvSpPr>
          <p:cNvPr id="4" name="Slide Number Placeholder 3"/>
          <p:cNvSpPr>
            <a:spLocks noGrp="1"/>
          </p:cNvSpPr>
          <p:nvPr>
            <p:ph type="sldNum" sz="quarter" idx="10"/>
          </p:nvPr>
        </p:nvSpPr>
        <p:spPr/>
        <p:txBody>
          <a:bodyPr/>
          <a:lstStyle/>
          <a:p>
            <a:fld id="{D391967C-D75E-4D2E-8555-C8BD1D4D7902}" type="slidenum">
              <a:rPr lang="en-US" smtClean="0"/>
              <a:t>18</a:t>
            </a:fld>
            <a:endParaRPr lang="en-US"/>
          </a:p>
        </p:txBody>
      </p:sp>
    </p:spTree>
    <p:extLst>
      <p:ext uri="{BB962C8B-B14F-4D97-AF65-F5344CB8AC3E}">
        <p14:creationId xmlns:p14="http://schemas.microsoft.com/office/powerpoint/2010/main" val="8538358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4/26/2017</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4/26/2017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4/26/2017</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ools.pingdom.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Claim report project</a:t>
            </a:r>
            <a:endParaRPr lang="en-US" dirty="0"/>
          </a:p>
        </p:txBody>
      </p:sp>
      <p:sp>
        <p:nvSpPr>
          <p:cNvPr id="3" name="Subtitle 2"/>
          <p:cNvSpPr>
            <a:spLocks noGrp="1"/>
          </p:cNvSpPr>
          <p:nvPr>
            <p:ph type="subTitle" idx="1"/>
          </p:nvPr>
        </p:nvSpPr>
        <p:spPr/>
        <p:txBody>
          <a:bodyPr>
            <a:normAutofit/>
          </a:bodyPr>
          <a:lstStyle/>
          <a:p>
            <a:r>
              <a:rPr lang="en-US" dirty="0"/>
              <a:t>Claim report project is a web-based secure role-based system for collecting </a:t>
            </a:r>
            <a:r>
              <a:rPr lang="en-US" dirty="0" smtClean="0"/>
              <a:t>and processing </a:t>
            </a:r>
            <a:r>
              <a:rPr lang="en-US" dirty="0"/>
              <a:t>Extenuating Circumstances (EC) claims by students in a large university </a:t>
            </a:r>
          </a:p>
        </p:txBody>
      </p:sp>
    </p:spTree>
    <p:extLst>
      <p:ext uri="{BB962C8B-B14F-4D97-AF65-F5344CB8AC3E}">
        <p14:creationId xmlns:p14="http://schemas.microsoft.com/office/powerpoint/2010/main" val="3413916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User story</a:t>
            </a:r>
            <a:endParaRPr lang="en-US" dirty="0"/>
          </a:p>
        </p:txBody>
      </p:sp>
      <p:graphicFrame>
        <p:nvGraphicFramePr>
          <p:cNvPr id="4" name="Content Placeholder 3"/>
          <p:cNvGraphicFramePr>
            <a:graphicFrameLocks noGrp="1"/>
          </p:cNvGraphicFramePr>
          <p:nvPr>
            <p:ph idx="1"/>
          </p:nvPr>
        </p:nvGraphicFramePr>
        <p:xfrm>
          <a:off x="4257551" y="2519088"/>
          <a:ext cx="3676898" cy="3394626"/>
        </p:xfrm>
        <a:graphic>
          <a:graphicData uri="http://schemas.openxmlformats.org/drawingml/2006/table">
            <a:tbl>
              <a:tblPr/>
              <a:tblGrid>
                <a:gridCol w="2269690">
                  <a:extLst>
                    <a:ext uri="{9D8B030D-6E8A-4147-A177-3AD203B41FA5}">
                      <a16:colId xmlns:a16="http://schemas.microsoft.com/office/drawing/2014/main" val="2961855838"/>
                    </a:ext>
                  </a:extLst>
                </a:gridCol>
                <a:gridCol w="788202">
                  <a:extLst>
                    <a:ext uri="{9D8B030D-6E8A-4147-A177-3AD203B41FA5}">
                      <a16:colId xmlns:a16="http://schemas.microsoft.com/office/drawing/2014/main" val="2436914977"/>
                    </a:ext>
                  </a:extLst>
                </a:gridCol>
                <a:gridCol w="619006">
                  <a:extLst>
                    <a:ext uri="{9D8B030D-6E8A-4147-A177-3AD203B41FA5}">
                      <a16:colId xmlns:a16="http://schemas.microsoft.com/office/drawing/2014/main" val="1354042060"/>
                    </a:ext>
                  </a:extLst>
                </a:gridCol>
              </a:tblGrid>
              <a:tr h="135356">
                <a:tc>
                  <a:txBody>
                    <a:bodyPr/>
                    <a:lstStyle/>
                    <a:p>
                      <a:pPr rtl="0" fontAlgn="b"/>
                      <a:r>
                        <a:rPr lang="en-US" sz="800">
                          <a:effectLst/>
                        </a:rPr>
                        <a:t>I want to…</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b"/>
                      <a:r>
                        <a:rPr lang="en-US" sz="800">
                          <a:effectLst/>
                        </a:rPr>
                        <a:t>Responsible</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b"/>
                      <a:r>
                        <a:rPr lang="en-US" sz="800">
                          <a:effectLst/>
                        </a:rPr>
                        <a:t>Process</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extLst>
                  <a:ext uri="{0D108BD9-81ED-4DB2-BD59-A6C34878D82A}">
                    <a16:rowId xmlns:a16="http://schemas.microsoft.com/office/drawing/2014/main" val="2682826563"/>
                  </a:ext>
                </a:extLst>
              </a:tr>
              <a:tr h="135356">
                <a:tc>
                  <a:txBody>
                    <a:bodyPr/>
                    <a:lstStyle/>
                    <a:p>
                      <a:pPr rtl="0" fontAlgn="b"/>
                      <a:r>
                        <a:rPr lang="en-US" sz="800">
                          <a:solidFill>
                            <a:srgbClr val="000000"/>
                          </a:solidFill>
                          <a:effectLst/>
                          <a:latin typeface="Arial" panose="020B0604020202020204" pitchFamily="34" charset="0"/>
                        </a:rPr>
                        <a:t>view all the claim</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800">
                          <a:effectLst/>
                        </a:rPr>
                        <a:t>Sang</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800">
                          <a:effectLst/>
                        </a:rPr>
                        <a:t>Done</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946694404"/>
                  </a:ext>
                </a:extLst>
              </a:tr>
              <a:tr h="135356">
                <a:tc>
                  <a:txBody>
                    <a:bodyPr/>
                    <a:lstStyle/>
                    <a:p>
                      <a:pPr rtl="0" fontAlgn="b"/>
                      <a:r>
                        <a:rPr lang="en-US" sz="800">
                          <a:solidFill>
                            <a:srgbClr val="000000"/>
                          </a:solidFill>
                          <a:effectLst/>
                          <a:latin typeface="Arial" panose="020B0604020202020204" pitchFamily="34" charset="0"/>
                        </a:rPr>
                        <a:t>view report</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800">
                          <a:effectLst/>
                        </a:rPr>
                        <a:t>Sang</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800">
                          <a:effectLst/>
                        </a:rPr>
                        <a:t>Done</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14441115"/>
                  </a:ext>
                </a:extLst>
              </a:tr>
              <a:tr h="135356">
                <a:tc>
                  <a:txBody>
                    <a:bodyPr/>
                    <a:lstStyle/>
                    <a:p>
                      <a:pPr rtl="0" fontAlgn="b"/>
                      <a:r>
                        <a:rPr lang="en-US" sz="800">
                          <a:solidFill>
                            <a:srgbClr val="000000"/>
                          </a:solidFill>
                          <a:effectLst/>
                          <a:latin typeface="Arial" panose="020B0604020202020204" pitchFamily="34" charset="0"/>
                        </a:rPr>
                        <a:t>manage process for the faculty</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800">
                          <a:effectLst/>
                        </a:rPr>
                        <a:t>Sang</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800">
                          <a:effectLst/>
                        </a:rPr>
                        <a:t>Done</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215987271"/>
                  </a:ext>
                </a:extLst>
              </a:tr>
              <a:tr h="135356">
                <a:tc>
                  <a:txBody>
                    <a:bodyPr/>
                    <a:lstStyle/>
                    <a:p>
                      <a:pPr rtl="0" fontAlgn="b"/>
                      <a:r>
                        <a:rPr lang="en-US" sz="800">
                          <a:solidFill>
                            <a:srgbClr val="000000"/>
                          </a:solidFill>
                          <a:effectLst/>
                          <a:latin typeface="Arial" panose="020B0604020202020204" pitchFamily="34" charset="0"/>
                        </a:rPr>
                        <a:t>disable all claims uploading after closure date</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800">
                          <a:effectLst/>
                        </a:rPr>
                        <a:t>Tuan</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800">
                          <a:effectLst/>
                        </a:rPr>
                        <a:t>Done</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294188800"/>
                  </a:ext>
                </a:extLst>
              </a:tr>
              <a:tr h="254205">
                <a:tc>
                  <a:txBody>
                    <a:bodyPr/>
                    <a:lstStyle/>
                    <a:p>
                      <a:pPr rtl="0" fontAlgn="b"/>
                      <a:r>
                        <a:rPr lang="en-US" sz="800">
                          <a:solidFill>
                            <a:srgbClr val="000000"/>
                          </a:solidFill>
                          <a:effectLst/>
                          <a:latin typeface="Arial" panose="020B0604020202020204" pitchFamily="34" charset="0"/>
                        </a:rPr>
                        <a:t>allow student upload evidence after closure date until final closure date</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800">
                          <a:effectLst/>
                        </a:rPr>
                        <a:t>Tuan</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800">
                          <a:effectLst/>
                        </a:rPr>
                        <a:t>Done</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880799273"/>
                  </a:ext>
                </a:extLst>
              </a:tr>
              <a:tr h="135356">
                <a:tc>
                  <a:txBody>
                    <a:bodyPr/>
                    <a:lstStyle/>
                    <a:p>
                      <a:pPr rtl="0" fontAlgn="b"/>
                      <a:r>
                        <a:rPr lang="en-US" sz="800">
                          <a:solidFill>
                            <a:srgbClr val="000000"/>
                          </a:solidFill>
                          <a:effectLst/>
                          <a:latin typeface="Arial" panose="020B0604020202020204" pitchFamily="34" charset="0"/>
                        </a:rPr>
                        <a:t>receive a notification when there is a new claim</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800">
                          <a:effectLst/>
                        </a:rPr>
                        <a:t>Tuan</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800">
                          <a:effectLst/>
                        </a:rPr>
                        <a:t>Done</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516751480"/>
                  </a:ext>
                </a:extLst>
              </a:tr>
              <a:tr h="254205">
                <a:tc>
                  <a:txBody>
                    <a:bodyPr/>
                    <a:lstStyle/>
                    <a:p>
                      <a:pPr rtl="0" fontAlgn="b"/>
                      <a:r>
                        <a:rPr lang="en-US" sz="800">
                          <a:solidFill>
                            <a:srgbClr val="000000"/>
                          </a:solidFill>
                          <a:effectLst/>
                          <a:latin typeface="Arial" panose="020B0604020202020204" pitchFamily="34" charset="0"/>
                        </a:rPr>
                        <a:t>process the claim before 14 days since the upload date.</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800">
                          <a:effectLst/>
                        </a:rPr>
                        <a:t>Tuan</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800">
                          <a:effectLst/>
                        </a:rPr>
                        <a:t>Done</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36894402"/>
                  </a:ext>
                </a:extLst>
              </a:tr>
              <a:tr h="135356">
                <a:tc>
                  <a:txBody>
                    <a:bodyPr/>
                    <a:lstStyle/>
                    <a:p>
                      <a:pPr rtl="0" fontAlgn="b"/>
                      <a:r>
                        <a:rPr lang="en-US" sz="800">
                          <a:solidFill>
                            <a:srgbClr val="000000"/>
                          </a:solidFill>
                          <a:effectLst/>
                          <a:latin typeface="Arial" panose="020B0604020202020204" pitchFamily="34" charset="0"/>
                        </a:rPr>
                        <a:t>access student claim in my faculty</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800">
                          <a:effectLst/>
                        </a:rPr>
                        <a:t>Sang</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800">
                          <a:effectLst/>
                        </a:rPr>
                        <a:t>Done</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347073208"/>
                  </a:ext>
                </a:extLst>
              </a:tr>
              <a:tr h="135356">
                <a:tc>
                  <a:txBody>
                    <a:bodyPr/>
                    <a:lstStyle/>
                    <a:p>
                      <a:pPr rtl="0" fontAlgn="b"/>
                      <a:r>
                        <a:rPr lang="en-US" sz="800">
                          <a:solidFill>
                            <a:srgbClr val="000000"/>
                          </a:solidFill>
                          <a:effectLst/>
                          <a:latin typeface="Arial" panose="020B0604020202020204" pitchFamily="34" charset="0"/>
                        </a:rPr>
                        <a:t>belong the faculty</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800">
                          <a:effectLst/>
                        </a:rPr>
                        <a:t>Sang</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800">
                          <a:effectLst/>
                        </a:rPr>
                        <a:t>Done</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880808428"/>
                  </a:ext>
                </a:extLst>
              </a:tr>
              <a:tr h="135356">
                <a:tc>
                  <a:txBody>
                    <a:bodyPr/>
                    <a:lstStyle/>
                    <a:p>
                      <a:pPr rtl="0" fontAlgn="b"/>
                      <a:r>
                        <a:rPr lang="en-US" sz="800">
                          <a:solidFill>
                            <a:srgbClr val="000000"/>
                          </a:solidFill>
                          <a:effectLst/>
                          <a:latin typeface="Arial" panose="020B0604020202020204" pitchFamily="34" charset="0"/>
                        </a:rPr>
                        <a:t>upload one or more the EC claim</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800">
                          <a:effectLst/>
                        </a:rPr>
                        <a:t>Tuấn</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800">
                          <a:effectLst/>
                        </a:rPr>
                        <a:t>Done</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838135285"/>
                  </a:ext>
                </a:extLst>
              </a:tr>
              <a:tr h="254205">
                <a:tc>
                  <a:txBody>
                    <a:bodyPr/>
                    <a:lstStyle/>
                    <a:p>
                      <a:pPr rtl="0" fontAlgn="b"/>
                      <a:r>
                        <a:rPr lang="en-US" sz="800">
                          <a:solidFill>
                            <a:srgbClr val="000000"/>
                          </a:solidFill>
                          <a:effectLst/>
                          <a:latin typeface="Arial" panose="020B0604020202020204" pitchFamily="34" charset="0"/>
                        </a:rPr>
                        <a:t>all of EC uploaded claim have to contain PDF or Image evidence.</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800">
                          <a:effectLst/>
                        </a:rPr>
                        <a:t>Tuan</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800">
                          <a:effectLst/>
                        </a:rPr>
                        <a:t>Done</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690084345"/>
                  </a:ext>
                </a:extLst>
              </a:tr>
              <a:tr h="135356">
                <a:tc>
                  <a:txBody>
                    <a:bodyPr/>
                    <a:lstStyle/>
                    <a:p>
                      <a:pPr rtl="0" fontAlgn="b"/>
                      <a:r>
                        <a:rPr lang="en-US" sz="800">
                          <a:solidFill>
                            <a:srgbClr val="000000"/>
                          </a:solidFill>
                          <a:effectLst/>
                          <a:latin typeface="Arial" panose="020B0604020202020204" pitchFamily="34" charset="0"/>
                        </a:rPr>
                        <a:t>receive the email when the claim has a result.</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800">
                          <a:effectLst/>
                        </a:rPr>
                        <a:t>Tuan</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800">
                          <a:effectLst/>
                        </a:rPr>
                        <a:t>Done</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080917324"/>
                  </a:ext>
                </a:extLst>
              </a:tr>
              <a:tr h="135356">
                <a:tc>
                  <a:txBody>
                    <a:bodyPr/>
                    <a:lstStyle/>
                    <a:p>
                      <a:pPr rtl="0" fontAlgn="b"/>
                      <a:r>
                        <a:rPr lang="en-US" sz="800">
                          <a:solidFill>
                            <a:srgbClr val="000000"/>
                          </a:solidFill>
                          <a:effectLst/>
                          <a:latin typeface="Arial" panose="020B0604020202020204" pitchFamily="34" charset="0"/>
                        </a:rPr>
                        <a:t>view my claims and its result.</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800">
                          <a:effectLst/>
                        </a:rPr>
                        <a:t>Tuan</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800">
                          <a:effectLst/>
                        </a:rPr>
                        <a:t>Done</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78872587"/>
                  </a:ext>
                </a:extLst>
              </a:tr>
              <a:tr h="135356">
                <a:tc>
                  <a:txBody>
                    <a:bodyPr/>
                    <a:lstStyle/>
                    <a:p>
                      <a:pPr rtl="0" fontAlgn="b"/>
                      <a:r>
                        <a:rPr lang="en-US" sz="800">
                          <a:solidFill>
                            <a:srgbClr val="000000"/>
                          </a:solidFill>
                          <a:effectLst/>
                          <a:latin typeface="Arial" panose="020B0604020202020204" pitchFamily="34" charset="0"/>
                        </a:rPr>
                        <a:t>change closure dates for each academic year</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800">
                          <a:effectLst/>
                        </a:rPr>
                        <a:t>Sang</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800">
                          <a:effectLst/>
                        </a:rPr>
                        <a:t>Done</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596242657"/>
                  </a:ext>
                </a:extLst>
              </a:tr>
              <a:tr h="135356">
                <a:tc>
                  <a:txBody>
                    <a:bodyPr/>
                    <a:lstStyle/>
                    <a:p>
                      <a:pPr rtl="0" fontAlgn="b"/>
                      <a:r>
                        <a:rPr lang="en-US" sz="800">
                          <a:solidFill>
                            <a:srgbClr val="000000"/>
                          </a:solidFill>
                          <a:effectLst/>
                          <a:latin typeface="Arial" panose="020B0604020202020204" pitchFamily="34" charset="0"/>
                        </a:rPr>
                        <a:t>change items of assessment and their due dates</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800">
                          <a:effectLst/>
                        </a:rPr>
                        <a:t>Sang</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800">
                          <a:effectLst/>
                        </a:rPr>
                        <a:t>Done</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904891394"/>
                  </a:ext>
                </a:extLst>
              </a:tr>
              <a:tr h="135356">
                <a:tc>
                  <a:txBody>
                    <a:bodyPr/>
                    <a:lstStyle/>
                    <a:p>
                      <a:pPr rtl="0" fontAlgn="b"/>
                      <a:r>
                        <a:rPr lang="en-US" sz="800">
                          <a:solidFill>
                            <a:srgbClr val="000000"/>
                          </a:solidFill>
                          <a:effectLst/>
                          <a:latin typeface="Arial" panose="020B0604020202020204" pitchFamily="34" charset="0"/>
                        </a:rPr>
                        <a:t>change students and passwords</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800">
                          <a:effectLst/>
                        </a:rPr>
                        <a:t>Sang</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800">
                          <a:effectLst/>
                        </a:rPr>
                        <a:t>Done</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67075497"/>
                  </a:ext>
                </a:extLst>
              </a:tr>
              <a:tr h="135356">
                <a:tc>
                  <a:txBody>
                    <a:bodyPr/>
                    <a:lstStyle/>
                    <a:p>
                      <a:pPr rtl="0" fontAlgn="b"/>
                      <a:r>
                        <a:rPr lang="en-US" sz="800">
                          <a:solidFill>
                            <a:srgbClr val="000000"/>
                          </a:solidFill>
                          <a:effectLst/>
                          <a:latin typeface="Arial" panose="020B0604020202020204" pitchFamily="34" charset="0"/>
                        </a:rPr>
                        <a:t>manage user and roles</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800">
                          <a:effectLst/>
                        </a:rPr>
                        <a:t>Sang</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800">
                          <a:effectLst/>
                        </a:rPr>
                        <a:t>Done</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139851942"/>
                  </a:ext>
                </a:extLst>
              </a:tr>
              <a:tr h="135356">
                <a:tc>
                  <a:txBody>
                    <a:bodyPr/>
                    <a:lstStyle/>
                    <a:p>
                      <a:pPr rtl="0" fontAlgn="b"/>
                      <a:r>
                        <a:rPr lang="en-US" sz="800">
                          <a:solidFill>
                            <a:srgbClr val="000000"/>
                          </a:solidFill>
                          <a:effectLst/>
                          <a:latin typeface="Arial" panose="020B0604020202020204" pitchFamily="34" charset="0"/>
                        </a:rPr>
                        <a:t>login to the system.</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800">
                          <a:effectLst/>
                        </a:rPr>
                        <a:t>Tuan</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800">
                          <a:effectLst/>
                        </a:rPr>
                        <a:t>Done</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25877744"/>
                  </a:ext>
                </a:extLst>
              </a:tr>
              <a:tr h="135356">
                <a:tc>
                  <a:txBody>
                    <a:bodyPr/>
                    <a:lstStyle/>
                    <a:p>
                      <a:pPr rtl="0" fontAlgn="b"/>
                      <a:r>
                        <a:rPr lang="en-US" sz="800">
                          <a:solidFill>
                            <a:srgbClr val="000000"/>
                          </a:solidFill>
                          <a:effectLst/>
                          <a:latin typeface="Arial" panose="020B0604020202020204" pitchFamily="34" charset="0"/>
                        </a:rPr>
                        <a:t>specific role in the system</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800">
                          <a:effectLst/>
                        </a:rPr>
                        <a:t>Sang</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800">
                          <a:effectLst/>
                        </a:rPr>
                        <a:t>Done</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878537512"/>
                  </a:ext>
                </a:extLst>
              </a:tr>
              <a:tr h="254205">
                <a:tc>
                  <a:txBody>
                    <a:bodyPr/>
                    <a:lstStyle/>
                    <a:p>
                      <a:pPr rtl="0" fontAlgn="b"/>
                      <a:r>
                        <a:rPr lang="en-US" sz="800">
                          <a:solidFill>
                            <a:srgbClr val="000000"/>
                          </a:solidFill>
                          <a:effectLst/>
                          <a:latin typeface="Arial" panose="020B0604020202020204" pitchFamily="34" charset="0"/>
                        </a:rPr>
                        <a:t>view this website in many devices such as mobile, web,</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800">
                          <a:effectLst/>
                        </a:rPr>
                        <a:t>Sang</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800" dirty="0">
                          <a:effectLst/>
                        </a:rPr>
                        <a:t>Done</a:t>
                      </a:r>
                    </a:p>
                  </a:txBody>
                  <a:tcPr marL="12380" marR="12380" marT="8253" marB="825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480316601"/>
                  </a:ext>
                </a:extLst>
              </a:tr>
            </a:tbl>
          </a:graphicData>
        </a:graphic>
      </p:graphicFrame>
    </p:spTree>
    <p:extLst>
      <p:ext uri="{BB962C8B-B14F-4D97-AF65-F5344CB8AC3E}">
        <p14:creationId xmlns:p14="http://schemas.microsoft.com/office/powerpoint/2010/main" val="553319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lstStyle/>
          <a:p>
            <a:r>
              <a:rPr lang="en-US" dirty="0" smtClean="0"/>
              <a:t>Because of lacking time, we choose black box testing technique. We attempt to cover almost situations in extreme case.</a:t>
            </a:r>
          </a:p>
          <a:p>
            <a:r>
              <a:rPr lang="en-US" dirty="0" smtClean="0"/>
              <a:t>The test case procedure after each sprint backlog done</a:t>
            </a:r>
          </a:p>
          <a:p>
            <a:r>
              <a:rPr lang="en-US" dirty="0" smtClean="0"/>
              <a:t>The fail test continued to test in next time until it successes.</a:t>
            </a:r>
          </a:p>
          <a:p>
            <a:r>
              <a:rPr lang="en-US" dirty="0" smtClean="0"/>
              <a:t>The test covers both functional and non-functional test</a:t>
            </a:r>
          </a:p>
          <a:p>
            <a:r>
              <a:rPr lang="en-US" dirty="0" smtClean="0"/>
              <a:t>The test log can be found in group material</a:t>
            </a:r>
            <a:endParaRPr lang="en-US" dirty="0"/>
          </a:p>
        </p:txBody>
      </p:sp>
    </p:spTree>
    <p:extLst>
      <p:ext uri="{BB962C8B-B14F-4D97-AF65-F5344CB8AC3E}">
        <p14:creationId xmlns:p14="http://schemas.microsoft.com/office/powerpoint/2010/main" val="23464564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a:t>
            </a:r>
            <a:endParaRPr lang="en-US" dirty="0"/>
          </a:p>
        </p:txBody>
      </p:sp>
      <p:sp>
        <p:nvSpPr>
          <p:cNvPr id="5" name="Content Placeholder 4"/>
          <p:cNvSpPr>
            <a:spLocks noGrp="1"/>
          </p:cNvSpPr>
          <p:nvPr>
            <p:ph idx="1"/>
          </p:nvPr>
        </p:nvSpPr>
        <p:spPr/>
        <p:txBody>
          <a:bodyPr/>
          <a:lstStyle/>
          <a:p>
            <a:r>
              <a:rPr lang="en-US" dirty="0" smtClean="0"/>
              <a:t>I show some test case plans. The detail can be found in test log document in https://github.com/gwthanhtuanvp88/SEM6_WE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02530203"/>
              </p:ext>
            </p:extLst>
          </p:nvPr>
        </p:nvGraphicFramePr>
        <p:xfrm>
          <a:off x="3162300" y="3502217"/>
          <a:ext cx="6164580" cy="2763549"/>
        </p:xfrm>
        <a:graphic>
          <a:graphicData uri="http://schemas.openxmlformats.org/drawingml/2006/table">
            <a:tbl>
              <a:tblPr/>
              <a:tblGrid>
                <a:gridCol w="578622">
                  <a:extLst>
                    <a:ext uri="{9D8B030D-6E8A-4147-A177-3AD203B41FA5}">
                      <a16:colId xmlns:a16="http://schemas.microsoft.com/office/drawing/2014/main" val="1600320904"/>
                    </a:ext>
                  </a:extLst>
                </a:gridCol>
                <a:gridCol w="1735865">
                  <a:extLst>
                    <a:ext uri="{9D8B030D-6E8A-4147-A177-3AD203B41FA5}">
                      <a16:colId xmlns:a16="http://schemas.microsoft.com/office/drawing/2014/main" val="4074312554"/>
                    </a:ext>
                  </a:extLst>
                </a:gridCol>
                <a:gridCol w="1071521">
                  <a:extLst>
                    <a:ext uri="{9D8B030D-6E8A-4147-A177-3AD203B41FA5}">
                      <a16:colId xmlns:a16="http://schemas.microsoft.com/office/drawing/2014/main" val="3999536201"/>
                    </a:ext>
                  </a:extLst>
                </a:gridCol>
                <a:gridCol w="1350116">
                  <a:extLst>
                    <a:ext uri="{9D8B030D-6E8A-4147-A177-3AD203B41FA5}">
                      <a16:colId xmlns:a16="http://schemas.microsoft.com/office/drawing/2014/main" val="2120211800"/>
                    </a:ext>
                  </a:extLst>
                </a:gridCol>
                <a:gridCol w="1428456">
                  <a:extLst>
                    <a:ext uri="{9D8B030D-6E8A-4147-A177-3AD203B41FA5}">
                      <a16:colId xmlns:a16="http://schemas.microsoft.com/office/drawing/2014/main" val="2948030864"/>
                    </a:ext>
                  </a:extLst>
                </a:gridCol>
              </a:tblGrid>
              <a:tr h="91620">
                <a:tc gridSpan="5">
                  <a:txBody>
                    <a:bodyPr/>
                    <a:lstStyle/>
                    <a:p>
                      <a:pPr algn="l" rtl="0" fontAlgn="t"/>
                      <a:r>
                        <a:rPr lang="en-US" sz="600" b="1">
                          <a:effectLst/>
                        </a:rPr>
                        <a:t>Test Plan</a:t>
                      </a:r>
                    </a:p>
                  </a:txBody>
                  <a:tcPr marL="9348" marR="9348" marT="6232" marB="62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0611317"/>
                  </a:ext>
                </a:extLst>
              </a:tr>
              <a:tr h="158631">
                <a:tc>
                  <a:txBody>
                    <a:bodyPr/>
                    <a:lstStyle/>
                    <a:p>
                      <a:pPr algn="l" rtl="0" fontAlgn="t"/>
                      <a:r>
                        <a:rPr lang="en-US" sz="600" b="1">
                          <a:effectLst/>
                        </a:rPr>
                        <a:t>Test</a:t>
                      </a:r>
                    </a:p>
                  </a:txBody>
                  <a:tcPr marL="9348" marR="9348" marT="6232" marB="62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fontAlgn="t"/>
                      <a:r>
                        <a:rPr lang="en-US" sz="600" b="1">
                          <a:effectLst/>
                        </a:rPr>
                        <a:t>What is being tested</a:t>
                      </a:r>
                    </a:p>
                  </a:txBody>
                  <a:tcPr marL="9348" marR="9348" marT="6232" marB="62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fontAlgn="t"/>
                      <a:r>
                        <a:rPr lang="en-US" sz="600" b="1">
                          <a:effectLst/>
                        </a:rPr>
                        <a:t>How</a:t>
                      </a:r>
                    </a:p>
                  </a:txBody>
                  <a:tcPr marL="9348" marR="9348" marT="6232" marB="62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fontAlgn="t"/>
                      <a:r>
                        <a:rPr lang="en-US" sz="600" b="1">
                          <a:effectLst/>
                        </a:rPr>
                        <a:t>Test data used</a:t>
                      </a:r>
                    </a:p>
                  </a:txBody>
                  <a:tcPr marL="9348" marR="9348" marT="6232" marB="62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fontAlgn="t"/>
                      <a:r>
                        <a:rPr lang="en-US" sz="600" b="1">
                          <a:effectLst/>
                        </a:rPr>
                        <a:t>Expected results</a:t>
                      </a:r>
                    </a:p>
                  </a:txBody>
                  <a:tcPr marL="9348" marR="9348" marT="6232" marB="62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721303878"/>
                  </a:ext>
                </a:extLst>
              </a:tr>
              <a:tr h="604159">
                <a:tc>
                  <a:txBody>
                    <a:bodyPr/>
                    <a:lstStyle/>
                    <a:p>
                      <a:pPr algn="l" rtl="0" fontAlgn="t"/>
                      <a:r>
                        <a:rPr lang="en-US" sz="600">
                          <a:effectLst/>
                        </a:rPr>
                        <a:t>1</a:t>
                      </a:r>
                    </a:p>
                  </a:txBody>
                  <a:tcPr marL="9348" marR="9348" marT="6232" marB="62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fontAlgn="t"/>
                      <a:r>
                        <a:rPr lang="en-US" sz="600">
                          <a:effectLst/>
                        </a:rPr>
                        <a:t>Login function</a:t>
                      </a:r>
                    </a:p>
                  </a:txBody>
                  <a:tcPr marL="9348" marR="9348" marT="6232" marB="62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fontAlgn="t"/>
                      <a:r>
                        <a:rPr lang="en-US" sz="600">
                          <a:effectLst/>
                        </a:rPr>
                        <a:t>Username and password is passed into the form in order to login</a:t>
                      </a:r>
                    </a:p>
                  </a:txBody>
                  <a:tcPr marL="9348" marR="9348" marT="6232" marB="62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fontAlgn="t"/>
                      <a:r>
                        <a:rPr lang="en-US" sz="600">
                          <a:effectLst/>
                        </a:rPr>
                        <a:t>- name : thanhtuan</a:t>
                      </a:r>
                      <a:br>
                        <a:rPr lang="en-US" sz="600">
                          <a:effectLst/>
                        </a:rPr>
                      </a:br>
                      <a:r>
                        <a:rPr lang="en-US" sz="600">
                          <a:effectLst/>
                        </a:rPr>
                        <a:t>- password : 123456</a:t>
                      </a:r>
                    </a:p>
                  </a:txBody>
                  <a:tcPr marL="9348" marR="9348" marT="6232" marB="62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fontAlgn="t"/>
                      <a:r>
                        <a:rPr lang="en-US" sz="600">
                          <a:effectLst/>
                        </a:rPr>
                        <a:t>- Login ok</a:t>
                      </a:r>
                    </a:p>
                  </a:txBody>
                  <a:tcPr marL="9348" marR="9348" marT="6232" marB="62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913034326"/>
                  </a:ext>
                </a:extLst>
              </a:tr>
              <a:tr h="604159">
                <a:tc>
                  <a:txBody>
                    <a:bodyPr/>
                    <a:lstStyle/>
                    <a:p>
                      <a:pPr algn="l" rtl="0" fontAlgn="t"/>
                      <a:r>
                        <a:rPr lang="en-US" sz="600">
                          <a:effectLst/>
                        </a:rPr>
                        <a:t>2</a:t>
                      </a:r>
                    </a:p>
                  </a:txBody>
                  <a:tcPr marL="9348" marR="9348" marT="6232" marB="62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fontAlgn="t"/>
                      <a:r>
                        <a:rPr lang="en-US" sz="600">
                          <a:effectLst/>
                        </a:rPr>
                        <a:t>Login function fail</a:t>
                      </a:r>
                    </a:p>
                  </a:txBody>
                  <a:tcPr marL="9348" marR="9348" marT="6232" marB="62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fontAlgn="t"/>
                      <a:r>
                        <a:rPr lang="en-US" sz="600">
                          <a:effectLst/>
                        </a:rPr>
                        <a:t>Username and password is passed into the form in order to login</a:t>
                      </a:r>
                    </a:p>
                  </a:txBody>
                  <a:tcPr marL="9348" marR="9348" marT="6232" marB="62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fontAlgn="t"/>
                      <a:r>
                        <a:rPr lang="en-US" sz="600">
                          <a:effectLst/>
                        </a:rPr>
                        <a:t>- name : thanhtuan</a:t>
                      </a:r>
                      <a:br>
                        <a:rPr lang="en-US" sz="600">
                          <a:effectLst/>
                        </a:rPr>
                      </a:br>
                      <a:r>
                        <a:rPr lang="en-US" sz="600">
                          <a:effectLst/>
                        </a:rPr>
                        <a:t>- password : 1234567</a:t>
                      </a:r>
                    </a:p>
                  </a:txBody>
                  <a:tcPr marL="9348" marR="9348" marT="6232" marB="62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fontAlgn="t"/>
                      <a:r>
                        <a:rPr lang="en-US" sz="600" dirty="0">
                          <a:effectLst/>
                        </a:rPr>
                        <a:t>- Login fail</a:t>
                      </a:r>
                      <a:br>
                        <a:rPr lang="en-US" sz="600" dirty="0">
                          <a:effectLst/>
                        </a:rPr>
                      </a:br>
                      <a:r>
                        <a:rPr lang="en-US" sz="600" dirty="0">
                          <a:effectLst/>
                        </a:rPr>
                        <a:t>- Message in UI to user</a:t>
                      </a:r>
                    </a:p>
                  </a:txBody>
                  <a:tcPr marL="9348" marR="9348" marT="6232" marB="62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80918612"/>
                  </a:ext>
                </a:extLst>
              </a:tr>
              <a:tr h="529905">
                <a:tc>
                  <a:txBody>
                    <a:bodyPr/>
                    <a:lstStyle/>
                    <a:p>
                      <a:pPr algn="l" rtl="0" fontAlgn="t"/>
                      <a:r>
                        <a:rPr lang="en-US" sz="600">
                          <a:effectLst/>
                        </a:rPr>
                        <a:t>3</a:t>
                      </a:r>
                    </a:p>
                  </a:txBody>
                  <a:tcPr marL="9348" marR="9348" marT="6232" marB="62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fontAlgn="t"/>
                      <a:r>
                        <a:rPr lang="en-US" sz="600">
                          <a:effectLst/>
                        </a:rPr>
                        <a:t>Validate input form login</a:t>
                      </a:r>
                    </a:p>
                  </a:txBody>
                  <a:tcPr marL="9348" marR="9348" marT="6232" marB="62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fontAlgn="t"/>
                      <a:r>
                        <a:rPr lang="en-US" sz="600">
                          <a:effectLst/>
                        </a:rPr>
                        <a:t>Username is passed into the form in order to login</a:t>
                      </a:r>
                    </a:p>
                  </a:txBody>
                  <a:tcPr marL="9348" marR="9348" marT="6232" marB="62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fontAlgn="t"/>
                      <a:r>
                        <a:rPr lang="en-US" sz="600">
                          <a:effectLst/>
                        </a:rPr>
                        <a:t>- name : thanhtuan</a:t>
                      </a:r>
                      <a:br>
                        <a:rPr lang="en-US" sz="600">
                          <a:effectLst/>
                        </a:rPr>
                      </a:br>
                      <a:r>
                        <a:rPr lang="en-US" sz="600">
                          <a:effectLst/>
                        </a:rPr>
                        <a:t>- pass : no input</a:t>
                      </a:r>
                    </a:p>
                  </a:txBody>
                  <a:tcPr marL="9348" marR="9348" marT="6232" marB="62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fontAlgn="t"/>
                      <a:r>
                        <a:rPr lang="en-US" sz="600" dirty="0">
                          <a:effectLst/>
                        </a:rPr>
                        <a:t>- Message please input password</a:t>
                      </a:r>
                    </a:p>
                  </a:txBody>
                  <a:tcPr marL="9348" marR="9348" marT="6232" marB="62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51009208"/>
                  </a:ext>
                </a:extLst>
              </a:tr>
              <a:tr h="232886">
                <a:tc>
                  <a:txBody>
                    <a:bodyPr/>
                    <a:lstStyle/>
                    <a:p>
                      <a:pPr algn="l" rtl="0" fontAlgn="t"/>
                      <a:r>
                        <a:rPr lang="en-US" sz="600">
                          <a:effectLst/>
                        </a:rPr>
                        <a:t>4</a:t>
                      </a:r>
                    </a:p>
                  </a:txBody>
                  <a:tcPr marL="9348" marR="9348" marT="6232" marB="62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600">
                          <a:effectLst/>
                        </a:rPr>
                        <a:t>Test responsive login form</a:t>
                      </a:r>
                    </a:p>
                  </a:txBody>
                  <a:tcPr marL="9348" marR="9348" marT="6232" marB="62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600">
                          <a:effectLst/>
                        </a:rPr>
                        <a:t>Resize browser screen</a:t>
                      </a:r>
                    </a:p>
                  </a:txBody>
                  <a:tcPr marL="9348" marR="9348" marT="6232" marB="62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600">
                        <a:effectLst/>
                      </a:endParaRPr>
                    </a:p>
                  </a:txBody>
                  <a:tcPr marL="9348" marR="9348" marT="6232" marB="623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600">
                          <a:effectLst/>
                        </a:rPr>
                        <a:t>- Layout is not break</a:t>
                      </a:r>
                    </a:p>
                  </a:txBody>
                  <a:tcPr marL="9348" marR="9348" marT="6232" marB="62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143243126"/>
                  </a:ext>
                </a:extLst>
              </a:tr>
              <a:tr h="529905">
                <a:tc>
                  <a:txBody>
                    <a:bodyPr/>
                    <a:lstStyle/>
                    <a:p>
                      <a:pPr algn="l" rtl="0" fontAlgn="t"/>
                      <a:r>
                        <a:rPr lang="en-US" sz="600">
                          <a:effectLst/>
                        </a:rPr>
                        <a:t>5</a:t>
                      </a:r>
                    </a:p>
                  </a:txBody>
                  <a:tcPr marL="9348" marR="9348" marT="6232" marB="62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fontAlgn="t"/>
                      <a:r>
                        <a:rPr lang="en-US" sz="600">
                          <a:effectLst/>
                        </a:rPr>
                        <a:t>Sql injection</a:t>
                      </a:r>
                    </a:p>
                  </a:txBody>
                  <a:tcPr marL="9348" marR="9348" marT="6232" marB="62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fontAlgn="t"/>
                      <a:r>
                        <a:rPr lang="en-US" sz="600">
                          <a:effectLst/>
                        </a:rPr>
                        <a:t>Username is passed into the form in order to login</a:t>
                      </a:r>
                    </a:p>
                  </a:txBody>
                  <a:tcPr marL="9348" marR="9348" marT="6232" marB="62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fontAlgn="t"/>
                      <a:r>
                        <a:rPr lang="en-US" sz="600">
                          <a:effectLst/>
                        </a:rPr>
                        <a:t>- name : ' or ''='</a:t>
                      </a:r>
                      <a:br>
                        <a:rPr lang="en-US" sz="600">
                          <a:effectLst/>
                        </a:rPr>
                      </a:br>
                      <a:r>
                        <a:rPr lang="en-US" sz="600">
                          <a:effectLst/>
                        </a:rPr>
                        <a:t>- pass : ' or ''='</a:t>
                      </a:r>
                    </a:p>
                  </a:txBody>
                  <a:tcPr marL="9348" marR="9348" marT="6232" marB="62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fontAlgn="t"/>
                      <a:r>
                        <a:rPr lang="en-US" sz="600" dirty="0">
                          <a:effectLst/>
                        </a:rPr>
                        <a:t>- Login fail</a:t>
                      </a:r>
                      <a:br>
                        <a:rPr lang="en-US" sz="600" dirty="0">
                          <a:effectLst/>
                        </a:rPr>
                      </a:br>
                      <a:r>
                        <a:rPr lang="en-US" sz="600" dirty="0">
                          <a:effectLst/>
                        </a:rPr>
                        <a:t>- Message in UI to user</a:t>
                      </a:r>
                    </a:p>
                  </a:txBody>
                  <a:tcPr marL="9348" marR="9348" marT="6232" marB="62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566393624"/>
                  </a:ext>
                </a:extLst>
              </a:tr>
            </a:tbl>
          </a:graphicData>
        </a:graphic>
      </p:graphicFrame>
    </p:spTree>
    <p:extLst>
      <p:ext uri="{BB962C8B-B14F-4D97-AF65-F5344CB8AC3E}">
        <p14:creationId xmlns:p14="http://schemas.microsoft.com/office/powerpoint/2010/main" val="11484789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log</a:t>
            </a:r>
            <a:endParaRPr lang="en-US" dirty="0"/>
          </a:p>
        </p:txBody>
      </p:sp>
      <p:sp>
        <p:nvSpPr>
          <p:cNvPr id="5" name="Content Placeholder 4"/>
          <p:cNvSpPr>
            <a:spLocks noGrp="1"/>
          </p:cNvSpPr>
          <p:nvPr>
            <p:ph idx="1"/>
          </p:nvPr>
        </p:nvSpPr>
        <p:spPr/>
        <p:txBody>
          <a:bodyPr/>
          <a:lstStyle/>
          <a:p>
            <a:r>
              <a:rPr lang="en-US" dirty="0"/>
              <a:t>I show some test </a:t>
            </a:r>
            <a:r>
              <a:rPr lang="en-US" dirty="0" smtClean="0"/>
              <a:t>logs. </a:t>
            </a:r>
            <a:r>
              <a:rPr lang="en-US" dirty="0"/>
              <a:t>The </a:t>
            </a:r>
            <a:r>
              <a:rPr lang="en-US" dirty="0" smtClean="0"/>
              <a:t>full test log </a:t>
            </a:r>
            <a:r>
              <a:rPr lang="en-US" dirty="0"/>
              <a:t>can be found in test log document in https://github.com/gwthanhtuanvp88/SEM6_WE</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65082415"/>
              </p:ext>
            </p:extLst>
          </p:nvPr>
        </p:nvGraphicFramePr>
        <p:xfrm>
          <a:off x="3672840" y="3304800"/>
          <a:ext cx="4229735" cy="3553200"/>
        </p:xfrm>
        <a:graphic>
          <a:graphicData uri="http://schemas.openxmlformats.org/drawingml/2006/table">
            <a:tbl>
              <a:tblPr/>
              <a:tblGrid>
                <a:gridCol w="1292421">
                  <a:extLst>
                    <a:ext uri="{9D8B030D-6E8A-4147-A177-3AD203B41FA5}">
                      <a16:colId xmlns:a16="http://schemas.microsoft.com/office/drawing/2014/main" val="2984876514"/>
                    </a:ext>
                  </a:extLst>
                </a:gridCol>
                <a:gridCol w="1468657">
                  <a:extLst>
                    <a:ext uri="{9D8B030D-6E8A-4147-A177-3AD203B41FA5}">
                      <a16:colId xmlns:a16="http://schemas.microsoft.com/office/drawing/2014/main" val="2384570128"/>
                    </a:ext>
                  </a:extLst>
                </a:gridCol>
                <a:gridCol w="1468657">
                  <a:extLst>
                    <a:ext uri="{9D8B030D-6E8A-4147-A177-3AD203B41FA5}">
                      <a16:colId xmlns:a16="http://schemas.microsoft.com/office/drawing/2014/main" val="2309164089"/>
                    </a:ext>
                  </a:extLst>
                </a:gridCol>
              </a:tblGrid>
              <a:tr h="184042">
                <a:tc gridSpan="3">
                  <a:txBody>
                    <a:bodyPr/>
                    <a:lstStyle/>
                    <a:p>
                      <a:pPr algn="l" rtl="0" fontAlgn="t"/>
                      <a:r>
                        <a:rPr lang="en-US" sz="1000" b="1">
                          <a:effectLst/>
                        </a:rPr>
                        <a:t>Test Log 1</a:t>
                      </a:r>
                    </a:p>
                  </a:txBody>
                  <a:tcPr marL="15729" marR="15729" marT="10486" marB="104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31557891"/>
                  </a:ext>
                </a:extLst>
              </a:tr>
              <a:tr h="345821">
                <a:tc>
                  <a:txBody>
                    <a:bodyPr/>
                    <a:lstStyle/>
                    <a:p>
                      <a:pPr algn="l" rtl="0" fontAlgn="t"/>
                      <a:r>
                        <a:rPr lang="en-US" sz="1000" b="1">
                          <a:effectLst/>
                        </a:rPr>
                        <a:t>Date</a:t>
                      </a:r>
                    </a:p>
                  </a:txBody>
                  <a:tcPr marL="15729" marR="15729" marT="10486" marB="104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fontAlgn="t"/>
                      <a:r>
                        <a:rPr lang="en-US" sz="1000" b="1">
                          <a:effectLst/>
                        </a:rPr>
                        <a:t>Actual results</a:t>
                      </a:r>
                    </a:p>
                  </a:txBody>
                  <a:tcPr marL="15729" marR="15729" marT="10486" marB="104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fontAlgn="t"/>
                      <a:r>
                        <a:rPr lang="en-US" sz="1000" b="1">
                          <a:effectLst/>
                        </a:rPr>
                        <a:t>Action taken</a:t>
                      </a:r>
                    </a:p>
                  </a:txBody>
                  <a:tcPr marL="15729" marR="15729" marT="10486" marB="104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885353920"/>
                  </a:ext>
                </a:extLst>
              </a:tr>
              <a:tr h="345821">
                <a:tc>
                  <a:txBody>
                    <a:bodyPr/>
                    <a:lstStyle/>
                    <a:p>
                      <a:pPr algn="l" rtl="0" fontAlgn="t"/>
                      <a:r>
                        <a:rPr lang="en-US" sz="1000">
                          <a:effectLst/>
                        </a:rPr>
                        <a:t>16/3/2017</a:t>
                      </a:r>
                    </a:p>
                  </a:txBody>
                  <a:tcPr marL="15729" marR="15729" marT="10486" marB="104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fontAlgn="t"/>
                      <a:r>
                        <a:rPr lang="en-US" sz="1000">
                          <a:effectLst/>
                        </a:rPr>
                        <a:t>- Login ok</a:t>
                      </a:r>
                    </a:p>
                  </a:txBody>
                  <a:tcPr marL="15729" marR="15729" marT="10486" marB="104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fontAlgn="t"/>
                      <a:r>
                        <a:rPr lang="en-US" sz="1000">
                          <a:effectLst/>
                        </a:rPr>
                        <a:t>None</a:t>
                      </a:r>
                    </a:p>
                  </a:txBody>
                  <a:tcPr marL="15729" marR="15729" marT="10486" marB="104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257666543"/>
                  </a:ext>
                </a:extLst>
              </a:tr>
              <a:tr h="831158">
                <a:tc>
                  <a:txBody>
                    <a:bodyPr/>
                    <a:lstStyle/>
                    <a:p>
                      <a:pPr algn="l" rtl="0" fontAlgn="t"/>
                      <a:r>
                        <a:rPr lang="en-US" sz="1000">
                          <a:effectLst/>
                        </a:rPr>
                        <a:t>16/3/2017</a:t>
                      </a:r>
                    </a:p>
                  </a:txBody>
                  <a:tcPr marL="15729" marR="15729" marT="10486" marB="104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fontAlgn="t"/>
                      <a:r>
                        <a:rPr lang="en-US" sz="1000">
                          <a:effectLst/>
                        </a:rPr>
                        <a:t>- Login fail</a:t>
                      </a:r>
                      <a:br>
                        <a:rPr lang="en-US" sz="1000">
                          <a:effectLst/>
                        </a:rPr>
                      </a:br>
                      <a:r>
                        <a:rPr lang="en-US" sz="1000">
                          <a:effectLst/>
                        </a:rPr>
                        <a:t>- Message in UI to user</a:t>
                      </a:r>
                    </a:p>
                  </a:txBody>
                  <a:tcPr marL="15729" marR="15729" marT="10486" marB="104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fontAlgn="t"/>
                      <a:r>
                        <a:rPr lang="en-US" sz="1000">
                          <a:effectLst/>
                        </a:rPr>
                        <a:t>None</a:t>
                      </a:r>
                    </a:p>
                  </a:txBody>
                  <a:tcPr marL="15729" marR="15729" marT="10486" marB="104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791090460"/>
                  </a:ext>
                </a:extLst>
              </a:tr>
              <a:tr h="507600">
                <a:tc>
                  <a:txBody>
                    <a:bodyPr/>
                    <a:lstStyle/>
                    <a:p>
                      <a:pPr algn="l" rtl="0" fontAlgn="t"/>
                      <a:r>
                        <a:rPr lang="en-US" sz="1000">
                          <a:effectLst/>
                        </a:rPr>
                        <a:t>16/3/2017</a:t>
                      </a:r>
                    </a:p>
                  </a:txBody>
                  <a:tcPr marL="15729" marR="15729" marT="10486" marB="104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fontAlgn="t"/>
                      <a:r>
                        <a:rPr lang="en-US" sz="1000">
                          <a:effectLst/>
                        </a:rPr>
                        <a:t>- Message login fail is shown</a:t>
                      </a:r>
                    </a:p>
                  </a:txBody>
                  <a:tcPr marL="15729" marR="15729" marT="10486" marB="104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fontAlgn="t"/>
                      <a:r>
                        <a:rPr lang="en-US" sz="1000" dirty="0">
                          <a:effectLst/>
                        </a:rPr>
                        <a:t>Recode and test again</a:t>
                      </a:r>
                    </a:p>
                  </a:txBody>
                  <a:tcPr marL="15729" marR="15729" marT="10486" marB="104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89027644"/>
                  </a:ext>
                </a:extLst>
              </a:tr>
              <a:tr h="507600">
                <a:tc>
                  <a:txBody>
                    <a:bodyPr/>
                    <a:lstStyle/>
                    <a:p>
                      <a:pPr algn="l" rtl="0" fontAlgn="t"/>
                      <a:r>
                        <a:rPr lang="en-US" sz="1000">
                          <a:effectLst/>
                        </a:rPr>
                        <a:t>16/3/2017</a:t>
                      </a:r>
                    </a:p>
                  </a:txBody>
                  <a:tcPr marL="15729" marR="15729" marT="10486" marB="104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1000">
                          <a:effectLst/>
                        </a:rPr>
                        <a:t>- Layout is not break</a:t>
                      </a:r>
                    </a:p>
                  </a:txBody>
                  <a:tcPr marL="15729" marR="15729" marT="10486" marB="104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000">
                        <a:effectLst/>
                      </a:endParaRPr>
                    </a:p>
                  </a:txBody>
                  <a:tcPr marL="15729" marR="15729" marT="10486" marB="1048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711259943"/>
                  </a:ext>
                </a:extLst>
              </a:tr>
              <a:tr h="831158">
                <a:tc>
                  <a:txBody>
                    <a:bodyPr/>
                    <a:lstStyle/>
                    <a:p>
                      <a:pPr algn="l" rtl="0" fontAlgn="t"/>
                      <a:r>
                        <a:rPr lang="en-US" sz="1000">
                          <a:effectLst/>
                        </a:rPr>
                        <a:t>16/3/2017</a:t>
                      </a:r>
                    </a:p>
                  </a:txBody>
                  <a:tcPr marL="15729" marR="15729" marT="10486" marB="104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fontAlgn="t"/>
                      <a:r>
                        <a:rPr lang="en-US" sz="1000">
                          <a:effectLst/>
                        </a:rPr>
                        <a:t>- Login fail</a:t>
                      </a:r>
                      <a:br>
                        <a:rPr lang="en-US" sz="1000">
                          <a:effectLst/>
                        </a:rPr>
                      </a:br>
                      <a:r>
                        <a:rPr lang="en-US" sz="1000">
                          <a:effectLst/>
                        </a:rPr>
                        <a:t>- Message in UI to user</a:t>
                      </a:r>
                    </a:p>
                  </a:txBody>
                  <a:tcPr marL="15729" marR="15729" marT="10486" marB="104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fontAlgn="t"/>
                      <a:r>
                        <a:rPr lang="en-US" sz="1000" dirty="0">
                          <a:effectLst/>
                        </a:rPr>
                        <a:t>None</a:t>
                      </a:r>
                    </a:p>
                  </a:txBody>
                  <a:tcPr marL="15729" marR="15729" marT="10486" marB="104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266617274"/>
                  </a:ext>
                </a:extLst>
              </a:tr>
            </a:tbl>
          </a:graphicData>
        </a:graphic>
      </p:graphicFrame>
    </p:spTree>
    <p:extLst>
      <p:ext uri="{BB962C8B-B14F-4D97-AF65-F5344CB8AC3E}">
        <p14:creationId xmlns:p14="http://schemas.microsoft.com/office/powerpoint/2010/main" val="27959746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test</a:t>
            </a:r>
          </a:p>
        </p:txBody>
      </p:sp>
      <p:sp>
        <p:nvSpPr>
          <p:cNvPr id="3" name="Content Placeholder 2"/>
          <p:cNvSpPr>
            <a:spLocks noGrp="1"/>
          </p:cNvSpPr>
          <p:nvPr>
            <p:ph idx="1"/>
          </p:nvPr>
        </p:nvSpPr>
        <p:spPr/>
        <p:txBody>
          <a:bodyPr/>
          <a:lstStyle/>
          <a:p>
            <a:r>
              <a:rPr lang="en-US" dirty="0" smtClean="0"/>
              <a:t>My team also tested non-functional test when our team finished each sprint backlog such as the layout of the user interface. For example :</a:t>
            </a:r>
            <a:endParaRPr lang="en-US" dirty="0"/>
          </a:p>
        </p:txBody>
      </p:sp>
      <p:graphicFrame>
        <p:nvGraphicFramePr>
          <p:cNvPr id="4" name="Table 3"/>
          <p:cNvGraphicFramePr>
            <a:graphicFrameLocks noGrp="1"/>
          </p:cNvGraphicFramePr>
          <p:nvPr/>
        </p:nvGraphicFramePr>
        <p:xfrm>
          <a:off x="2214562" y="3785870"/>
          <a:ext cx="7762875" cy="861060"/>
        </p:xfrm>
        <a:graphic>
          <a:graphicData uri="http://schemas.openxmlformats.org/drawingml/2006/table">
            <a:tbl>
              <a:tblPr/>
              <a:tblGrid>
                <a:gridCol w="1543050">
                  <a:extLst>
                    <a:ext uri="{9D8B030D-6E8A-4147-A177-3AD203B41FA5}">
                      <a16:colId xmlns:a16="http://schemas.microsoft.com/office/drawing/2014/main" val="1821195545"/>
                    </a:ext>
                  </a:extLst>
                </a:gridCol>
                <a:gridCol w="952500">
                  <a:extLst>
                    <a:ext uri="{9D8B030D-6E8A-4147-A177-3AD203B41FA5}">
                      <a16:colId xmlns:a16="http://schemas.microsoft.com/office/drawing/2014/main" val="2800631531"/>
                    </a:ext>
                  </a:extLst>
                </a:gridCol>
                <a:gridCol w="1200150">
                  <a:extLst>
                    <a:ext uri="{9D8B030D-6E8A-4147-A177-3AD203B41FA5}">
                      <a16:colId xmlns:a16="http://schemas.microsoft.com/office/drawing/2014/main" val="1060409240"/>
                    </a:ext>
                  </a:extLst>
                </a:gridCol>
                <a:gridCol w="1323975">
                  <a:extLst>
                    <a:ext uri="{9D8B030D-6E8A-4147-A177-3AD203B41FA5}">
                      <a16:colId xmlns:a16="http://schemas.microsoft.com/office/drawing/2014/main" val="34012049"/>
                    </a:ext>
                  </a:extLst>
                </a:gridCol>
                <a:gridCol w="838200">
                  <a:extLst>
                    <a:ext uri="{9D8B030D-6E8A-4147-A177-3AD203B41FA5}">
                      <a16:colId xmlns:a16="http://schemas.microsoft.com/office/drawing/2014/main" val="2023632239"/>
                    </a:ext>
                  </a:extLst>
                </a:gridCol>
                <a:gridCol w="952500">
                  <a:extLst>
                    <a:ext uri="{9D8B030D-6E8A-4147-A177-3AD203B41FA5}">
                      <a16:colId xmlns:a16="http://schemas.microsoft.com/office/drawing/2014/main" val="2621609985"/>
                    </a:ext>
                  </a:extLst>
                </a:gridCol>
                <a:gridCol w="952500">
                  <a:extLst>
                    <a:ext uri="{9D8B030D-6E8A-4147-A177-3AD203B41FA5}">
                      <a16:colId xmlns:a16="http://schemas.microsoft.com/office/drawing/2014/main" val="1881179577"/>
                    </a:ext>
                  </a:extLst>
                </a:gridCol>
              </a:tblGrid>
              <a:tr h="200025">
                <a:tc>
                  <a:txBody>
                    <a:bodyPr/>
                    <a:lstStyle/>
                    <a:p>
                      <a:pPr rtl="0" fontAlgn="t"/>
                      <a:r>
                        <a:rPr lang="en-US">
                          <a:effectLst/>
                        </a:rPr>
                        <a:t>Test responsive login form</a:t>
                      </a:r>
                    </a:p>
                  </a:txBody>
                  <a:tcPr marL="28575" marR="28575"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a:effectLst/>
                        </a:rPr>
                        <a:t>Resize browser screen</a:t>
                      </a:r>
                    </a:p>
                  </a:txBody>
                  <a:tcPr marL="28575" marR="28575"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a:effectLst/>
                        </a:rPr>
                        <a:t>- Layout is not break</a:t>
                      </a:r>
                    </a:p>
                  </a:txBody>
                  <a:tcPr marL="28575" marR="28575"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fontAlgn="t"/>
                      <a:r>
                        <a:rPr lang="en-US">
                          <a:effectLst/>
                        </a:rPr>
                        <a:t>16/3/2017</a:t>
                      </a:r>
                    </a:p>
                  </a:txBody>
                  <a:tcPr marL="28575" marR="28575"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a:effectLst/>
                        </a:rPr>
                        <a:t>- Layout is not break</a:t>
                      </a:r>
                    </a:p>
                  </a:txBody>
                  <a:tcPr marL="28575" marR="28575"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dirty="0">
                          <a:effectLst/>
                        </a:rPr>
                        <a:t>None</a:t>
                      </a:r>
                    </a:p>
                  </a:txBody>
                  <a:tcPr marL="28575" marR="28575" marT="19050" marB="190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724559818"/>
                  </a:ext>
                </a:extLst>
              </a:tr>
            </a:tbl>
          </a:graphicData>
        </a:graphic>
      </p:graphicFrame>
    </p:spTree>
    <p:extLst>
      <p:ext uri="{BB962C8B-B14F-4D97-AF65-F5344CB8AC3E}">
        <p14:creationId xmlns:p14="http://schemas.microsoft.com/office/powerpoint/2010/main" val="970744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methodology</a:t>
            </a:r>
          </a:p>
        </p:txBody>
      </p:sp>
      <p:sp>
        <p:nvSpPr>
          <p:cNvPr id="3" name="Content Placeholder 2"/>
          <p:cNvSpPr>
            <a:spLocks noGrp="1"/>
          </p:cNvSpPr>
          <p:nvPr>
            <p:ph idx="1"/>
          </p:nvPr>
        </p:nvSpPr>
        <p:spPr/>
        <p:txBody>
          <a:bodyPr/>
          <a:lstStyle/>
          <a:p>
            <a:r>
              <a:rPr lang="en-US" dirty="0"/>
              <a:t>Scrum is an agile process that uses for the project have the rapid change and emergent requirements. And it is suitable for small team like us. It is one of the most important reason why I choose it</a:t>
            </a:r>
            <a:r>
              <a:rPr lang="en-US" dirty="0" smtClean="0"/>
              <a:t>.</a:t>
            </a:r>
            <a:endParaRPr lang="en-US" dirty="0"/>
          </a:p>
        </p:txBody>
      </p:sp>
    </p:spTree>
    <p:extLst>
      <p:ext uri="{BB962C8B-B14F-4D97-AF65-F5344CB8AC3E}">
        <p14:creationId xmlns:p14="http://schemas.microsoft.com/office/powerpoint/2010/main" val="19355783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backlog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63104237"/>
              </p:ext>
            </p:extLst>
          </p:nvPr>
        </p:nvGraphicFramePr>
        <p:xfrm>
          <a:off x="3461657" y="2494221"/>
          <a:ext cx="6021978" cy="3335940"/>
        </p:xfrm>
        <a:graphic>
          <a:graphicData uri="http://schemas.openxmlformats.org/drawingml/2006/table">
            <a:tbl>
              <a:tblPr/>
              <a:tblGrid>
                <a:gridCol w="905264">
                  <a:extLst>
                    <a:ext uri="{9D8B030D-6E8A-4147-A177-3AD203B41FA5}">
                      <a16:colId xmlns:a16="http://schemas.microsoft.com/office/drawing/2014/main" val="1188715494"/>
                    </a:ext>
                  </a:extLst>
                </a:gridCol>
                <a:gridCol w="787188">
                  <a:extLst>
                    <a:ext uri="{9D8B030D-6E8A-4147-A177-3AD203B41FA5}">
                      <a16:colId xmlns:a16="http://schemas.microsoft.com/office/drawing/2014/main" val="761051755"/>
                    </a:ext>
                  </a:extLst>
                </a:gridCol>
                <a:gridCol w="4329526">
                  <a:extLst>
                    <a:ext uri="{9D8B030D-6E8A-4147-A177-3AD203B41FA5}">
                      <a16:colId xmlns:a16="http://schemas.microsoft.com/office/drawing/2014/main" val="642451531"/>
                    </a:ext>
                  </a:extLst>
                </a:gridCol>
              </a:tblGrid>
              <a:tr h="187850">
                <a:tc>
                  <a:txBody>
                    <a:bodyPr/>
                    <a:lstStyle/>
                    <a:p>
                      <a:pPr algn="r" rtl="0" fontAlgn="b"/>
                      <a:r>
                        <a:rPr lang="en-US" sz="600">
                          <a:solidFill>
                            <a:srgbClr val="000000"/>
                          </a:solidFill>
                          <a:effectLst/>
                          <a:latin typeface="Arial" panose="020B0604020202020204" pitchFamily="34" charset="0"/>
                        </a:rPr>
                        <a:t>2</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600">
                          <a:solidFill>
                            <a:srgbClr val="000000"/>
                          </a:solidFill>
                          <a:effectLst/>
                          <a:latin typeface="Arial" panose="020B0604020202020204" pitchFamily="34" charset="0"/>
                        </a:rPr>
                        <a:t>manager</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600">
                          <a:solidFill>
                            <a:srgbClr val="000000"/>
                          </a:solidFill>
                          <a:effectLst/>
                          <a:latin typeface="Arial" panose="020B0604020202020204" pitchFamily="34" charset="0"/>
                        </a:rPr>
                        <a:t>view all the claim</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557239859"/>
                  </a:ext>
                </a:extLst>
              </a:tr>
              <a:tr h="187850">
                <a:tc>
                  <a:txBody>
                    <a:bodyPr/>
                    <a:lstStyle/>
                    <a:p>
                      <a:pPr algn="r" rtl="0" fontAlgn="b"/>
                      <a:r>
                        <a:rPr lang="en-US" sz="600">
                          <a:solidFill>
                            <a:srgbClr val="000000"/>
                          </a:solidFill>
                          <a:effectLst/>
                          <a:latin typeface="Arial" panose="020B0604020202020204" pitchFamily="34" charset="0"/>
                        </a:rPr>
                        <a:t>3</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600">
                          <a:solidFill>
                            <a:srgbClr val="000000"/>
                          </a:solidFill>
                          <a:effectLst/>
                          <a:latin typeface="Arial" panose="020B0604020202020204" pitchFamily="34" charset="0"/>
                        </a:rPr>
                        <a:t>manager</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600">
                          <a:solidFill>
                            <a:srgbClr val="000000"/>
                          </a:solidFill>
                          <a:effectLst/>
                          <a:latin typeface="Arial" panose="020B0604020202020204" pitchFamily="34" charset="0"/>
                        </a:rPr>
                        <a:t>view report</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428385479"/>
                  </a:ext>
                </a:extLst>
              </a:tr>
              <a:tr h="187850">
                <a:tc>
                  <a:txBody>
                    <a:bodyPr/>
                    <a:lstStyle/>
                    <a:p>
                      <a:pPr algn="r" rtl="0" fontAlgn="b"/>
                      <a:r>
                        <a:rPr lang="en-US" sz="600">
                          <a:solidFill>
                            <a:srgbClr val="000000"/>
                          </a:solidFill>
                          <a:effectLst/>
                          <a:latin typeface="Arial" panose="020B0604020202020204" pitchFamily="34" charset="0"/>
                        </a:rPr>
                        <a:t>2</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600">
                          <a:solidFill>
                            <a:srgbClr val="000000"/>
                          </a:solidFill>
                          <a:effectLst/>
                          <a:latin typeface="Arial" panose="020B0604020202020204" pitchFamily="34" charset="0"/>
                        </a:rPr>
                        <a:t>Coordinator</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600">
                          <a:solidFill>
                            <a:srgbClr val="000000"/>
                          </a:solidFill>
                          <a:effectLst/>
                          <a:latin typeface="Arial" panose="020B0604020202020204" pitchFamily="34" charset="0"/>
                        </a:rPr>
                        <a:t>manage process for the faculty</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350479920"/>
                  </a:ext>
                </a:extLst>
              </a:tr>
              <a:tr h="187850">
                <a:tc>
                  <a:txBody>
                    <a:bodyPr/>
                    <a:lstStyle/>
                    <a:p>
                      <a:pPr algn="r" rtl="0" fontAlgn="b"/>
                      <a:r>
                        <a:rPr lang="en-US" sz="600">
                          <a:solidFill>
                            <a:srgbClr val="000000"/>
                          </a:solidFill>
                          <a:effectLst/>
                          <a:latin typeface="Arial" panose="020B0604020202020204" pitchFamily="34" charset="0"/>
                        </a:rPr>
                        <a:t>3</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600">
                          <a:solidFill>
                            <a:srgbClr val="000000"/>
                          </a:solidFill>
                          <a:effectLst/>
                          <a:latin typeface="Arial" panose="020B0604020202020204" pitchFamily="34" charset="0"/>
                        </a:rPr>
                        <a:t>Coordinator</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600">
                          <a:solidFill>
                            <a:srgbClr val="000000"/>
                          </a:solidFill>
                          <a:effectLst/>
                          <a:latin typeface="Arial" panose="020B0604020202020204" pitchFamily="34" charset="0"/>
                        </a:rPr>
                        <a:t>disable all claims uploading after closure date</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032031805"/>
                  </a:ext>
                </a:extLst>
              </a:tr>
              <a:tr h="187850">
                <a:tc>
                  <a:txBody>
                    <a:bodyPr/>
                    <a:lstStyle/>
                    <a:p>
                      <a:pPr algn="r" rtl="0" fontAlgn="b"/>
                      <a:r>
                        <a:rPr lang="en-US" sz="600">
                          <a:solidFill>
                            <a:srgbClr val="000000"/>
                          </a:solidFill>
                          <a:effectLst/>
                          <a:latin typeface="Arial" panose="020B0604020202020204" pitchFamily="34" charset="0"/>
                        </a:rPr>
                        <a:t>3</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600">
                          <a:solidFill>
                            <a:srgbClr val="000000"/>
                          </a:solidFill>
                          <a:effectLst/>
                          <a:latin typeface="Arial" panose="020B0604020202020204" pitchFamily="34" charset="0"/>
                        </a:rPr>
                        <a:t>Coordinator</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600">
                          <a:solidFill>
                            <a:srgbClr val="000000"/>
                          </a:solidFill>
                          <a:effectLst/>
                          <a:latin typeface="Arial" panose="020B0604020202020204" pitchFamily="34" charset="0"/>
                        </a:rPr>
                        <a:t>allow student upload evidence after closure date until final closure date</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5695718"/>
                  </a:ext>
                </a:extLst>
              </a:tr>
              <a:tr h="187850">
                <a:tc>
                  <a:txBody>
                    <a:bodyPr/>
                    <a:lstStyle/>
                    <a:p>
                      <a:pPr algn="r" rtl="0" fontAlgn="b"/>
                      <a:r>
                        <a:rPr lang="en-US" sz="600">
                          <a:solidFill>
                            <a:srgbClr val="000000"/>
                          </a:solidFill>
                          <a:effectLst/>
                          <a:latin typeface="Arial" panose="020B0604020202020204" pitchFamily="34" charset="0"/>
                        </a:rPr>
                        <a:t>2</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600">
                          <a:solidFill>
                            <a:srgbClr val="000000"/>
                          </a:solidFill>
                          <a:effectLst/>
                          <a:latin typeface="Arial" panose="020B0604020202020204" pitchFamily="34" charset="0"/>
                        </a:rPr>
                        <a:t>Coordinator</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600">
                          <a:solidFill>
                            <a:srgbClr val="000000"/>
                          </a:solidFill>
                          <a:effectLst/>
                          <a:latin typeface="Arial" panose="020B0604020202020204" pitchFamily="34" charset="0"/>
                        </a:rPr>
                        <a:t>receive a notification when there is a new claim</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192116150"/>
                  </a:ext>
                </a:extLst>
              </a:tr>
              <a:tr h="187850">
                <a:tc>
                  <a:txBody>
                    <a:bodyPr/>
                    <a:lstStyle/>
                    <a:p>
                      <a:pPr algn="r" rtl="0" fontAlgn="b"/>
                      <a:r>
                        <a:rPr lang="en-US" sz="600">
                          <a:solidFill>
                            <a:srgbClr val="000000"/>
                          </a:solidFill>
                          <a:effectLst/>
                          <a:latin typeface="Arial" panose="020B0604020202020204" pitchFamily="34" charset="0"/>
                        </a:rPr>
                        <a:t>2</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600">
                          <a:solidFill>
                            <a:srgbClr val="000000"/>
                          </a:solidFill>
                          <a:effectLst/>
                          <a:latin typeface="Arial" panose="020B0604020202020204" pitchFamily="34" charset="0"/>
                        </a:rPr>
                        <a:t>Coordinator</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600">
                          <a:solidFill>
                            <a:srgbClr val="000000"/>
                          </a:solidFill>
                          <a:effectLst/>
                          <a:latin typeface="Arial" panose="020B0604020202020204" pitchFamily="34" charset="0"/>
                        </a:rPr>
                        <a:t>process the claim before 14 days since the upload date.</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528494243"/>
                  </a:ext>
                </a:extLst>
              </a:tr>
              <a:tr h="187850">
                <a:tc>
                  <a:txBody>
                    <a:bodyPr/>
                    <a:lstStyle/>
                    <a:p>
                      <a:pPr algn="r" rtl="0" fontAlgn="b"/>
                      <a:r>
                        <a:rPr lang="en-US" sz="600">
                          <a:solidFill>
                            <a:srgbClr val="000000"/>
                          </a:solidFill>
                          <a:effectLst/>
                          <a:latin typeface="Arial" panose="020B0604020202020204" pitchFamily="34" charset="0"/>
                        </a:rPr>
                        <a:t>3</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600">
                          <a:solidFill>
                            <a:srgbClr val="000000"/>
                          </a:solidFill>
                          <a:effectLst/>
                          <a:latin typeface="Arial" panose="020B0604020202020204" pitchFamily="34" charset="0"/>
                        </a:rPr>
                        <a:t>Coordinator</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600">
                          <a:solidFill>
                            <a:srgbClr val="000000"/>
                          </a:solidFill>
                          <a:effectLst/>
                          <a:latin typeface="Arial" panose="020B0604020202020204" pitchFamily="34" charset="0"/>
                        </a:rPr>
                        <a:t>access student claim in my faculty</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508560370"/>
                  </a:ext>
                </a:extLst>
              </a:tr>
              <a:tr h="187850">
                <a:tc>
                  <a:txBody>
                    <a:bodyPr/>
                    <a:lstStyle/>
                    <a:p>
                      <a:pPr algn="r" rtl="0" fontAlgn="b"/>
                      <a:r>
                        <a:rPr lang="en-US" sz="600">
                          <a:solidFill>
                            <a:srgbClr val="000000"/>
                          </a:solidFill>
                          <a:effectLst/>
                          <a:latin typeface="Arial" panose="020B0604020202020204" pitchFamily="34" charset="0"/>
                        </a:rPr>
                        <a:t>2</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600">
                          <a:solidFill>
                            <a:srgbClr val="000000"/>
                          </a:solidFill>
                          <a:effectLst/>
                          <a:latin typeface="Arial" panose="020B0604020202020204" pitchFamily="34" charset="0"/>
                        </a:rPr>
                        <a:t>Coordinator</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600">
                          <a:solidFill>
                            <a:srgbClr val="000000"/>
                          </a:solidFill>
                          <a:effectLst/>
                          <a:latin typeface="Arial" panose="020B0604020202020204" pitchFamily="34" charset="0"/>
                        </a:rPr>
                        <a:t>belong the faculty</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191341465"/>
                  </a:ext>
                </a:extLst>
              </a:tr>
              <a:tr h="100024">
                <a:tc>
                  <a:txBody>
                    <a:bodyPr/>
                    <a:lstStyle/>
                    <a:p>
                      <a:pPr algn="r" rtl="0" fontAlgn="b"/>
                      <a:r>
                        <a:rPr lang="en-US" sz="600">
                          <a:solidFill>
                            <a:srgbClr val="000000"/>
                          </a:solidFill>
                          <a:effectLst/>
                          <a:latin typeface="Arial" panose="020B0604020202020204" pitchFamily="34" charset="0"/>
                        </a:rPr>
                        <a:t>3</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600">
                          <a:solidFill>
                            <a:srgbClr val="000000"/>
                          </a:solidFill>
                          <a:effectLst/>
                          <a:latin typeface="Arial" panose="020B0604020202020204" pitchFamily="34" charset="0"/>
                        </a:rPr>
                        <a:t>student</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600">
                          <a:solidFill>
                            <a:srgbClr val="000000"/>
                          </a:solidFill>
                          <a:effectLst/>
                          <a:latin typeface="Arial" panose="020B0604020202020204" pitchFamily="34" charset="0"/>
                        </a:rPr>
                        <a:t>upload one or more the EC claim</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399231395"/>
                  </a:ext>
                </a:extLst>
              </a:tr>
              <a:tr h="187850">
                <a:tc>
                  <a:txBody>
                    <a:bodyPr/>
                    <a:lstStyle/>
                    <a:p>
                      <a:pPr algn="r" rtl="0" fontAlgn="b"/>
                      <a:r>
                        <a:rPr lang="en-US" sz="600">
                          <a:solidFill>
                            <a:srgbClr val="000000"/>
                          </a:solidFill>
                          <a:effectLst/>
                          <a:latin typeface="Arial" panose="020B0604020202020204" pitchFamily="34" charset="0"/>
                        </a:rPr>
                        <a:t>3</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600">
                          <a:solidFill>
                            <a:srgbClr val="000000"/>
                          </a:solidFill>
                          <a:effectLst/>
                          <a:latin typeface="Arial" panose="020B0604020202020204" pitchFamily="34" charset="0"/>
                        </a:rPr>
                        <a:t>student</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600">
                          <a:solidFill>
                            <a:srgbClr val="000000"/>
                          </a:solidFill>
                          <a:effectLst/>
                          <a:latin typeface="Arial" panose="020B0604020202020204" pitchFamily="34" charset="0"/>
                        </a:rPr>
                        <a:t>all of EC uploaded claim have to contain PDF or Image evidence.</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93143405"/>
                  </a:ext>
                </a:extLst>
              </a:tr>
              <a:tr h="100024">
                <a:tc>
                  <a:txBody>
                    <a:bodyPr/>
                    <a:lstStyle/>
                    <a:p>
                      <a:pPr algn="r" rtl="0" fontAlgn="b"/>
                      <a:r>
                        <a:rPr lang="en-US" sz="600">
                          <a:solidFill>
                            <a:srgbClr val="000000"/>
                          </a:solidFill>
                          <a:effectLst/>
                          <a:latin typeface="Arial" panose="020B0604020202020204" pitchFamily="34" charset="0"/>
                        </a:rPr>
                        <a:t>3</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600">
                          <a:solidFill>
                            <a:srgbClr val="000000"/>
                          </a:solidFill>
                          <a:effectLst/>
                          <a:latin typeface="Arial" panose="020B0604020202020204" pitchFamily="34" charset="0"/>
                        </a:rPr>
                        <a:t>student</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600">
                          <a:solidFill>
                            <a:srgbClr val="000000"/>
                          </a:solidFill>
                          <a:effectLst/>
                          <a:latin typeface="Arial" panose="020B0604020202020204" pitchFamily="34" charset="0"/>
                        </a:rPr>
                        <a:t>receive the email when the claim has a result.</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901705733"/>
                  </a:ext>
                </a:extLst>
              </a:tr>
              <a:tr h="100024">
                <a:tc>
                  <a:txBody>
                    <a:bodyPr/>
                    <a:lstStyle/>
                    <a:p>
                      <a:pPr algn="r" rtl="0" fontAlgn="b"/>
                      <a:r>
                        <a:rPr lang="en-US" sz="600">
                          <a:solidFill>
                            <a:srgbClr val="000000"/>
                          </a:solidFill>
                          <a:effectLst/>
                          <a:latin typeface="Arial" panose="020B0604020202020204" pitchFamily="34" charset="0"/>
                        </a:rPr>
                        <a:t>3</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600">
                          <a:solidFill>
                            <a:srgbClr val="000000"/>
                          </a:solidFill>
                          <a:effectLst/>
                          <a:latin typeface="Arial" panose="020B0604020202020204" pitchFamily="34" charset="0"/>
                        </a:rPr>
                        <a:t>student</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600">
                          <a:solidFill>
                            <a:srgbClr val="000000"/>
                          </a:solidFill>
                          <a:effectLst/>
                          <a:latin typeface="Arial" panose="020B0604020202020204" pitchFamily="34" charset="0"/>
                        </a:rPr>
                        <a:t>view my claims and its result.</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996843293"/>
                  </a:ext>
                </a:extLst>
              </a:tr>
              <a:tr h="187850">
                <a:tc>
                  <a:txBody>
                    <a:bodyPr/>
                    <a:lstStyle/>
                    <a:p>
                      <a:pPr algn="r" rtl="0" fontAlgn="b"/>
                      <a:r>
                        <a:rPr lang="en-US" sz="600">
                          <a:solidFill>
                            <a:srgbClr val="000000"/>
                          </a:solidFill>
                          <a:effectLst/>
                          <a:latin typeface="Arial" panose="020B0604020202020204" pitchFamily="34" charset="0"/>
                        </a:rPr>
                        <a:t>2</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600">
                          <a:solidFill>
                            <a:srgbClr val="000000"/>
                          </a:solidFill>
                          <a:effectLst/>
                          <a:latin typeface="Arial" panose="020B0604020202020204" pitchFamily="34" charset="0"/>
                        </a:rPr>
                        <a:t>administrator</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600">
                          <a:solidFill>
                            <a:srgbClr val="000000"/>
                          </a:solidFill>
                          <a:effectLst/>
                          <a:latin typeface="Arial" panose="020B0604020202020204" pitchFamily="34" charset="0"/>
                        </a:rPr>
                        <a:t>change closure dates for each academic year</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037194680"/>
                  </a:ext>
                </a:extLst>
              </a:tr>
              <a:tr h="187850">
                <a:tc>
                  <a:txBody>
                    <a:bodyPr/>
                    <a:lstStyle/>
                    <a:p>
                      <a:pPr algn="r" rtl="0" fontAlgn="b"/>
                      <a:r>
                        <a:rPr lang="en-US" sz="600">
                          <a:solidFill>
                            <a:srgbClr val="000000"/>
                          </a:solidFill>
                          <a:effectLst/>
                          <a:latin typeface="Arial" panose="020B0604020202020204" pitchFamily="34" charset="0"/>
                        </a:rPr>
                        <a:t>3</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600">
                          <a:solidFill>
                            <a:srgbClr val="000000"/>
                          </a:solidFill>
                          <a:effectLst/>
                          <a:latin typeface="Arial" panose="020B0604020202020204" pitchFamily="34" charset="0"/>
                        </a:rPr>
                        <a:t>administrator</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600">
                          <a:solidFill>
                            <a:srgbClr val="000000"/>
                          </a:solidFill>
                          <a:effectLst/>
                          <a:latin typeface="Arial" panose="020B0604020202020204" pitchFamily="34" charset="0"/>
                        </a:rPr>
                        <a:t>change items of assessment and their due dates</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744598564"/>
                  </a:ext>
                </a:extLst>
              </a:tr>
              <a:tr h="187850">
                <a:tc>
                  <a:txBody>
                    <a:bodyPr/>
                    <a:lstStyle/>
                    <a:p>
                      <a:pPr algn="r" rtl="0" fontAlgn="b"/>
                      <a:r>
                        <a:rPr lang="en-US" sz="600">
                          <a:solidFill>
                            <a:srgbClr val="000000"/>
                          </a:solidFill>
                          <a:effectLst/>
                          <a:latin typeface="Arial" panose="020B0604020202020204" pitchFamily="34" charset="0"/>
                        </a:rPr>
                        <a:t>2</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600">
                          <a:solidFill>
                            <a:srgbClr val="000000"/>
                          </a:solidFill>
                          <a:effectLst/>
                          <a:latin typeface="Arial" panose="020B0604020202020204" pitchFamily="34" charset="0"/>
                        </a:rPr>
                        <a:t>administrator</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600">
                          <a:solidFill>
                            <a:srgbClr val="000000"/>
                          </a:solidFill>
                          <a:effectLst/>
                          <a:latin typeface="Arial" panose="020B0604020202020204" pitchFamily="34" charset="0"/>
                        </a:rPr>
                        <a:t>change students and passwords</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76648458"/>
                  </a:ext>
                </a:extLst>
              </a:tr>
              <a:tr h="187850">
                <a:tc>
                  <a:txBody>
                    <a:bodyPr/>
                    <a:lstStyle/>
                    <a:p>
                      <a:pPr algn="r" rtl="0" fontAlgn="b"/>
                      <a:r>
                        <a:rPr lang="en-US" sz="600">
                          <a:solidFill>
                            <a:srgbClr val="000000"/>
                          </a:solidFill>
                          <a:effectLst/>
                          <a:latin typeface="Arial" panose="020B0604020202020204" pitchFamily="34" charset="0"/>
                        </a:rPr>
                        <a:t>2</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600">
                          <a:solidFill>
                            <a:srgbClr val="000000"/>
                          </a:solidFill>
                          <a:effectLst/>
                          <a:latin typeface="Arial" panose="020B0604020202020204" pitchFamily="34" charset="0"/>
                        </a:rPr>
                        <a:t>administrator</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600">
                          <a:solidFill>
                            <a:srgbClr val="000000"/>
                          </a:solidFill>
                          <a:effectLst/>
                          <a:latin typeface="Arial" panose="020B0604020202020204" pitchFamily="34" charset="0"/>
                        </a:rPr>
                        <a:t>manage user and roles</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686844980"/>
                  </a:ext>
                </a:extLst>
              </a:tr>
              <a:tr h="100024">
                <a:tc>
                  <a:txBody>
                    <a:bodyPr/>
                    <a:lstStyle/>
                    <a:p>
                      <a:pPr algn="r" rtl="0" fontAlgn="b"/>
                      <a:r>
                        <a:rPr lang="en-US" sz="600">
                          <a:solidFill>
                            <a:srgbClr val="000000"/>
                          </a:solidFill>
                          <a:effectLst/>
                          <a:latin typeface="Arial" panose="020B0604020202020204" pitchFamily="34" charset="0"/>
                        </a:rPr>
                        <a:t>2</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600">
                          <a:solidFill>
                            <a:srgbClr val="000000"/>
                          </a:solidFill>
                          <a:effectLst/>
                          <a:latin typeface="Arial" panose="020B0604020202020204" pitchFamily="34" charset="0"/>
                        </a:rPr>
                        <a:t>user</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600">
                          <a:solidFill>
                            <a:srgbClr val="000000"/>
                          </a:solidFill>
                          <a:effectLst/>
                          <a:latin typeface="Arial" panose="020B0604020202020204" pitchFamily="34" charset="0"/>
                        </a:rPr>
                        <a:t>login to the system.</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32099627"/>
                  </a:ext>
                </a:extLst>
              </a:tr>
              <a:tr h="100024">
                <a:tc>
                  <a:txBody>
                    <a:bodyPr/>
                    <a:lstStyle/>
                    <a:p>
                      <a:pPr algn="r" rtl="0" fontAlgn="b"/>
                      <a:r>
                        <a:rPr lang="en-US" sz="600">
                          <a:solidFill>
                            <a:srgbClr val="000000"/>
                          </a:solidFill>
                          <a:effectLst/>
                          <a:latin typeface="Arial" panose="020B0604020202020204" pitchFamily="34" charset="0"/>
                        </a:rPr>
                        <a:t>2</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600">
                          <a:solidFill>
                            <a:srgbClr val="000000"/>
                          </a:solidFill>
                          <a:effectLst/>
                          <a:latin typeface="Arial" panose="020B0604020202020204" pitchFamily="34" charset="0"/>
                        </a:rPr>
                        <a:t>user</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600">
                          <a:solidFill>
                            <a:srgbClr val="000000"/>
                          </a:solidFill>
                          <a:effectLst/>
                          <a:latin typeface="Arial" panose="020B0604020202020204" pitchFamily="34" charset="0"/>
                        </a:rPr>
                        <a:t>specific role in the system</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694932771"/>
                  </a:ext>
                </a:extLst>
              </a:tr>
              <a:tr h="187850">
                <a:tc>
                  <a:txBody>
                    <a:bodyPr/>
                    <a:lstStyle/>
                    <a:p>
                      <a:pPr algn="r" rtl="0" fontAlgn="b"/>
                      <a:r>
                        <a:rPr lang="en-US" sz="600">
                          <a:solidFill>
                            <a:srgbClr val="000000"/>
                          </a:solidFill>
                          <a:effectLst/>
                          <a:latin typeface="Arial" panose="020B0604020202020204" pitchFamily="34" charset="0"/>
                        </a:rPr>
                        <a:t>3</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600">
                          <a:solidFill>
                            <a:srgbClr val="000000"/>
                          </a:solidFill>
                          <a:effectLst/>
                          <a:latin typeface="Arial" panose="020B0604020202020204" pitchFamily="34" charset="0"/>
                        </a:rPr>
                        <a:t>user</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600" dirty="0">
                          <a:solidFill>
                            <a:srgbClr val="000000"/>
                          </a:solidFill>
                          <a:effectLst/>
                          <a:latin typeface="Arial" panose="020B0604020202020204" pitchFamily="34" charset="0"/>
                        </a:rPr>
                        <a:t>view this website in many devices such as mobile, web,</a:t>
                      </a:r>
                    </a:p>
                  </a:txBody>
                  <a:tcPr marL="9149" marR="9149" marT="6099" marB="60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060535254"/>
                  </a:ext>
                </a:extLst>
              </a:tr>
            </a:tbl>
          </a:graphicData>
        </a:graphic>
      </p:graphicFrame>
    </p:spTree>
    <p:extLst>
      <p:ext uri="{BB962C8B-B14F-4D97-AF65-F5344CB8AC3E}">
        <p14:creationId xmlns:p14="http://schemas.microsoft.com/office/powerpoint/2010/main" val="37485450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1</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10419213"/>
              </p:ext>
            </p:extLst>
          </p:nvPr>
        </p:nvGraphicFramePr>
        <p:xfrm>
          <a:off x="3069771" y="2557463"/>
          <a:ext cx="5669280" cy="3317875"/>
        </p:xfrm>
        <a:graphic>
          <a:graphicData uri="http://schemas.openxmlformats.org/drawingml/2006/table">
            <a:tbl>
              <a:tblPr/>
              <a:tblGrid>
                <a:gridCol w="5669280">
                  <a:extLst>
                    <a:ext uri="{9D8B030D-6E8A-4147-A177-3AD203B41FA5}">
                      <a16:colId xmlns:a16="http://schemas.microsoft.com/office/drawing/2014/main" val="4132603688"/>
                    </a:ext>
                  </a:extLst>
                </a:gridCol>
              </a:tblGrid>
              <a:tr h="265171">
                <a:tc>
                  <a:txBody>
                    <a:bodyPr/>
                    <a:lstStyle/>
                    <a:p>
                      <a:pPr rtl="0" fontAlgn="b"/>
                      <a:r>
                        <a:rPr lang="en-US" sz="1500">
                          <a:solidFill>
                            <a:srgbClr val="000000"/>
                          </a:solidFill>
                          <a:effectLst/>
                          <a:latin typeface="Calibri" panose="020F0502020204030204" pitchFamily="34" charset="0"/>
                        </a:rPr>
                        <a:t>Backlog Item</a:t>
                      </a:r>
                    </a:p>
                  </a:txBody>
                  <a:tcPr marL="24253" marR="24253" marT="16169" marB="1616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B6D7A8"/>
                    </a:solidFill>
                  </a:tcPr>
                </a:tc>
                <a:extLst>
                  <a:ext uri="{0D108BD9-81ED-4DB2-BD59-A6C34878D82A}">
                    <a16:rowId xmlns:a16="http://schemas.microsoft.com/office/drawing/2014/main" val="3814353942"/>
                  </a:ext>
                </a:extLst>
              </a:tr>
              <a:tr h="498005">
                <a:tc>
                  <a:txBody>
                    <a:bodyPr/>
                    <a:lstStyle/>
                    <a:p>
                      <a:pPr rtl="0" fontAlgn="b"/>
                      <a:r>
                        <a:rPr lang="en-US" sz="1500">
                          <a:solidFill>
                            <a:srgbClr val="000000"/>
                          </a:solidFill>
                          <a:effectLst/>
                          <a:latin typeface="Calibri" panose="020F0502020204030204" pitchFamily="34" charset="0"/>
                        </a:rPr>
                        <a:t>As a manager, i want to view all the claim</a:t>
                      </a:r>
                    </a:p>
                  </a:txBody>
                  <a:tcPr marL="24253" marR="24253" marT="16169" marB="1616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347524037"/>
                  </a:ext>
                </a:extLst>
              </a:tr>
              <a:tr h="498005">
                <a:tc>
                  <a:txBody>
                    <a:bodyPr/>
                    <a:lstStyle/>
                    <a:p>
                      <a:pPr rtl="0" fontAlgn="b"/>
                      <a:r>
                        <a:rPr lang="en-US" sz="1500">
                          <a:solidFill>
                            <a:srgbClr val="000000"/>
                          </a:solidFill>
                          <a:effectLst/>
                          <a:latin typeface="Calibri" panose="020F0502020204030204" pitchFamily="34" charset="0"/>
                        </a:rPr>
                        <a:t>As a user, i want to login to the system.</a:t>
                      </a:r>
                    </a:p>
                  </a:txBody>
                  <a:tcPr marL="24253" marR="24253" marT="16169" marB="1616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050676841"/>
                  </a:ext>
                </a:extLst>
              </a:tr>
              <a:tr h="498005">
                <a:tc>
                  <a:txBody>
                    <a:bodyPr/>
                    <a:lstStyle/>
                    <a:p>
                      <a:pPr rtl="0" fontAlgn="b"/>
                      <a:r>
                        <a:rPr lang="en-US" sz="1500">
                          <a:solidFill>
                            <a:srgbClr val="000000"/>
                          </a:solidFill>
                          <a:effectLst/>
                          <a:latin typeface="Calibri" panose="020F0502020204030204" pitchFamily="34" charset="0"/>
                        </a:rPr>
                        <a:t>As a manager, i want to view report</a:t>
                      </a:r>
                    </a:p>
                  </a:txBody>
                  <a:tcPr marL="24253" marR="24253" marT="16169" marB="1616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309711326"/>
                  </a:ext>
                </a:extLst>
              </a:tr>
              <a:tr h="498005">
                <a:tc>
                  <a:txBody>
                    <a:bodyPr/>
                    <a:lstStyle/>
                    <a:p>
                      <a:pPr rtl="0" fontAlgn="b"/>
                      <a:r>
                        <a:rPr lang="en-US" sz="1500">
                          <a:solidFill>
                            <a:srgbClr val="000000"/>
                          </a:solidFill>
                          <a:effectLst/>
                          <a:latin typeface="Calibri" panose="020F0502020204030204" pitchFamily="34" charset="0"/>
                        </a:rPr>
                        <a:t>As a Coordinator, i want to belong the faculty</a:t>
                      </a:r>
                    </a:p>
                  </a:txBody>
                  <a:tcPr marL="24253" marR="24253" marT="16169" marB="1616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509611661"/>
                  </a:ext>
                </a:extLst>
              </a:tr>
              <a:tr h="265171">
                <a:tc>
                  <a:txBody>
                    <a:bodyPr/>
                    <a:lstStyle/>
                    <a:p>
                      <a:pPr rtl="0" fontAlgn="b"/>
                      <a:r>
                        <a:rPr lang="en-US" sz="1500">
                          <a:solidFill>
                            <a:srgbClr val="000000"/>
                          </a:solidFill>
                          <a:effectLst/>
                          <a:latin typeface="Calibri" panose="020F0502020204030204" pitchFamily="34" charset="0"/>
                        </a:rPr>
                        <a:t>main layout</a:t>
                      </a:r>
                    </a:p>
                  </a:txBody>
                  <a:tcPr marL="24253" marR="24253" marT="16169" marB="1616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5443057"/>
                  </a:ext>
                </a:extLst>
              </a:tr>
              <a:tr h="265171">
                <a:tc>
                  <a:txBody>
                    <a:bodyPr/>
                    <a:lstStyle/>
                    <a:p>
                      <a:pPr rtl="0" fontAlgn="b"/>
                      <a:r>
                        <a:rPr lang="en-US" sz="1500">
                          <a:effectLst/>
                        </a:rPr>
                        <a:t>Setup project + Git</a:t>
                      </a:r>
                    </a:p>
                  </a:txBody>
                  <a:tcPr marL="24253" marR="24253" marT="16169" marB="1616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537016183"/>
                  </a:ext>
                </a:extLst>
              </a:tr>
              <a:tr h="265171">
                <a:tc>
                  <a:txBody>
                    <a:bodyPr/>
                    <a:lstStyle/>
                    <a:p>
                      <a:pPr rtl="0" fontAlgn="b"/>
                      <a:r>
                        <a:rPr lang="en-US" sz="1500">
                          <a:effectLst/>
                        </a:rPr>
                        <a:t>ERD</a:t>
                      </a:r>
                    </a:p>
                  </a:txBody>
                  <a:tcPr marL="24253" marR="24253" marT="16169" marB="1616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2822341"/>
                  </a:ext>
                </a:extLst>
              </a:tr>
              <a:tr h="265171">
                <a:tc>
                  <a:txBody>
                    <a:bodyPr/>
                    <a:lstStyle/>
                    <a:p>
                      <a:pPr rtl="0" fontAlgn="b"/>
                      <a:r>
                        <a:rPr lang="en-US" sz="1500" dirty="0">
                          <a:effectLst/>
                        </a:rPr>
                        <a:t>Setup scrum board + </a:t>
                      </a:r>
                      <a:r>
                        <a:rPr lang="en-US" sz="1500" dirty="0" err="1">
                          <a:effectLst/>
                        </a:rPr>
                        <a:t>blacklog</a:t>
                      </a:r>
                      <a:endParaRPr lang="en-US" sz="1500" dirty="0">
                        <a:effectLst/>
                      </a:endParaRPr>
                    </a:p>
                  </a:txBody>
                  <a:tcPr marL="24253" marR="24253" marT="16169" marB="1616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611746235"/>
                  </a:ext>
                </a:extLst>
              </a:tr>
            </a:tbl>
          </a:graphicData>
        </a:graphic>
      </p:graphicFrame>
    </p:spTree>
    <p:extLst>
      <p:ext uri="{BB962C8B-B14F-4D97-AF65-F5344CB8AC3E}">
        <p14:creationId xmlns:p14="http://schemas.microsoft.com/office/powerpoint/2010/main" val="35370083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1</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13845" y="2557463"/>
            <a:ext cx="8164309" cy="3317875"/>
          </a:xfrm>
        </p:spPr>
      </p:pic>
    </p:spTree>
    <p:extLst>
      <p:ext uri="{BB962C8B-B14F-4D97-AF65-F5344CB8AC3E}">
        <p14:creationId xmlns:p14="http://schemas.microsoft.com/office/powerpoint/2010/main" val="42474867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2</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12153239"/>
              </p:ext>
            </p:extLst>
          </p:nvPr>
        </p:nvGraphicFramePr>
        <p:xfrm>
          <a:off x="3435531" y="2557463"/>
          <a:ext cx="4505544" cy="3317875"/>
        </p:xfrm>
        <a:graphic>
          <a:graphicData uri="http://schemas.openxmlformats.org/drawingml/2006/table">
            <a:tbl>
              <a:tblPr/>
              <a:tblGrid>
                <a:gridCol w="4505544">
                  <a:extLst>
                    <a:ext uri="{9D8B030D-6E8A-4147-A177-3AD203B41FA5}">
                      <a16:colId xmlns:a16="http://schemas.microsoft.com/office/drawing/2014/main" val="762887346"/>
                    </a:ext>
                  </a:extLst>
                </a:gridCol>
              </a:tblGrid>
              <a:tr h="141701">
                <a:tc>
                  <a:txBody>
                    <a:bodyPr/>
                    <a:lstStyle/>
                    <a:p>
                      <a:pPr rtl="0" fontAlgn="b"/>
                      <a:r>
                        <a:rPr lang="en-US" sz="800">
                          <a:solidFill>
                            <a:srgbClr val="000000"/>
                          </a:solidFill>
                          <a:effectLst/>
                          <a:latin typeface="Calibri" panose="020F0502020204030204" pitchFamily="34" charset="0"/>
                        </a:rPr>
                        <a:t>Backlog Item</a:t>
                      </a:r>
                    </a:p>
                  </a:txBody>
                  <a:tcPr marL="12960" marR="12960" marT="8640" marB="864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B6D7A8"/>
                    </a:solidFill>
                  </a:tcPr>
                </a:tc>
                <a:extLst>
                  <a:ext uri="{0D108BD9-81ED-4DB2-BD59-A6C34878D82A}">
                    <a16:rowId xmlns:a16="http://schemas.microsoft.com/office/drawing/2014/main" val="3170318500"/>
                  </a:ext>
                </a:extLst>
              </a:tr>
              <a:tr h="141701">
                <a:tc>
                  <a:txBody>
                    <a:bodyPr/>
                    <a:lstStyle/>
                    <a:p>
                      <a:pPr rtl="0" fontAlgn="b"/>
                      <a:r>
                        <a:rPr lang="en-US" sz="800">
                          <a:effectLst/>
                        </a:rPr>
                        <a:t>Fix database and the code related</a:t>
                      </a:r>
                    </a:p>
                  </a:txBody>
                  <a:tcPr marL="12960" marR="12960" marT="8640" marB="864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139996426"/>
                  </a:ext>
                </a:extLst>
              </a:tr>
              <a:tr h="266121">
                <a:tc>
                  <a:txBody>
                    <a:bodyPr/>
                    <a:lstStyle/>
                    <a:p>
                      <a:pPr rtl="0" fontAlgn="b"/>
                      <a:r>
                        <a:rPr lang="en-US" sz="800">
                          <a:solidFill>
                            <a:srgbClr val="000000"/>
                          </a:solidFill>
                          <a:effectLst/>
                          <a:latin typeface="Calibri" panose="020F0502020204030204" pitchFamily="34" charset="0"/>
                        </a:rPr>
                        <a:t>Fix US: As a manager, i want to view all the claim</a:t>
                      </a:r>
                    </a:p>
                  </a:txBody>
                  <a:tcPr marL="12960" marR="12960" marT="8640" marB="864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847676715"/>
                  </a:ext>
                </a:extLst>
              </a:tr>
              <a:tr h="266121">
                <a:tc>
                  <a:txBody>
                    <a:bodyPr/>
                    <a:lstStyle/>
                    <a:p>
                      <a:pPr rtl="0" fontAlgn="b"/>
                      <a:r>
                        <a:rPr lang="en-US" sz="800">
                          <a:solidFill>
                            <a:srgbClr val="000000"/>
                          </a:solidFill>
                          <a:effectLst/>
                          <a:latin typeface="Calibri" panose="020F0502020204030204" pitchFamily="34" charset="0"/>
                        </a:rPr>
                        <a:t>As a user, I want to specific role in the system</a:t>
                      </a:r>
                    </a:p>
                  </a:txBody>
                  <a:tcPr marL="12960" marR="12960" marT="8640" marB="864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964261081"/>
                  </a:ext>
                </a:extLst>
              </a:tr>
              <a:tr h="266121">
                <a:tc>
                  <a:txBody>
                    <a:bodyPr/>
                    <a:lstStyle/>
                    <a:p>
                      <a:pPr rtl="0" fontAlgn="b"/>
                      <a:r>
                        <a:rPr lang="en-US" sz="800">
                          <a:solidFill>
                            <a:srgbClr val="000000"/>
                          </a:solidFill>
                          <a:effectLst/>
                          <a:latin typeface="Calibri" panose="020F0502020204030204" pitchFamily="34" charset="0"/>
                        </a:rPr>
                        <a:t>As a Admin, I want to manage user and roles</a:t>
                      </a:r>
                    </a:p>
                  </a:txBody>
                  <a:tcPr marL="12960" marR="12960" marT="8640" marB="864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615573717"/>
                  </a:ext>
                </a:extLst>
              </a:tr>
              <a:tr h="266121">
                <a:tc>
                  <a:txBody>
                    <a:bodyPr/>
                    <a:lstStyle/>
                    <a:p>
                      <a:pPr rtl="0" fontAlgn="b"/>
                      <a:r>
                        <a:rPr lang="en-US" sz="800" b="0">
                          <a:solidFill>
                            <a:srgbClr val="000000"/>
                          </a:solidFill>
                          <a:effectLst/>
                          <a:latin typeface="Calibri" panose="020F0502020204030204" pitchFamily="34" charset="0"/>
                        </a:rPr>
                        <a:t>As a admin, I want to change students and passwords</a:t>
                      </a:r>
                    </a:p>
                  </a:txBody>
                  <a:tcPr marL="12960" marR="12960" marT="8640" marB="864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248107842"/>
                  </a:ext>
                </a:extLst>
              </a:tr>
              <a:tr h="390542">
                <a:tc>
                  <a:txBody>
                    <a:bodyPr/>
                    <a:lstStyle/>
                    <a:p>
                      <a:pPr rtl="0" fontAlgn="b"/>
                      <a:r>
                        <a:rPr lang="en-US" sz="800">
                          <a:solidFill>
                            <a:srgbClr val="000000"/>
                          </a:solidFill>
                          <a:effectLst/>
                          <a:latin typeface="Calibri" panose="020F0502020204030204" pitchFamily="34" charset="0"/>
                        </a:rPr>
                        <a:t>As a admin, I want to change closure dates for each academic year</a:t>
                      </a:r>
                    </a:p>
                  </a:txBody>
                  <a:tcPr marL="12960" marR="12960" marT="8640" marB="864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387381335"/>
                  </a:ext>
                </a:extLst>
              </a:tr>
              <a:tr h="266121">
                <a:tc>
                  <a:txBody>
                    <a:bodyPr/>
                    <a:lstStyle/>
                    <a:p>
                      <a:pPr rtl="0" fontAlgn="b"/>
                      <a:r>
                        <a:rPr lang="en-US" sz="800">
                          <a:effectLst/>
                        </a:rPr>
                        <a:t>As a student, I want to upload one or more the EC claim</a:t>
                      </a:r>
                    </a:p>
                  </a:txBody>
                  <a:tcPr marL="12960" marR="12960" marT="8640" marB="864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56686208"/>
                  </a:ext>
                </a:extLst>
              </a:tr>
              <a:tr h="390542">
                <a:tc>
                  <a:txBody>
                    <a:bodyPr/>
                    <a:lstStyle/>
                    <a:p>
                      <a:pPr rtl="0" fontAlgn="b"/>
                      <a:r>
                        <a:rPr lang="en-US" sz="800">
                          <a:solidFill>
                            <a:srgbClr val="000000"/>
                          </a:solidFill>
                          <a:effectLst/>
                          <a:latin typeface="Arial" panose="020B0604020202020204" pitchFamily="34" charset="0"/>
                        </a:rPr>
                        <a:t>As a Coordinator, I want to receive a notification when there is a new claim</a:t>
                      </a:r>
                    </a:p>
                  </a:txBody>
                  <a:tcPr marL="12960" marR="12960" marT="8640" marB="864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984903201"/>
                  </a:ext>
                </a:extLst>
              </a:tr>
              <a:tr h="390542">
                <a:tc>
                  <a:txBody>
                    <a:bodyPr/>
                    <a:lstStyle/>
                    <a:p>
                      <a:pPr rtl="0" fontAlgn="b"/>
                      <a:r>
                        <a:rPr lang="en-US" sz="800">
                          <a:effectLst/>
                        </a:rPr>
                        <a:t>As a Coordinator,I want to process the claim before 14 days since the upload date.</a:t>
                      </a:r>
                    </a:p>
                  </a:txBody>
                  <a:tcPr marL="12960" marR="12960" marT="8640" marB="864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049092643"/>
                  </a:ext>
                </a:extLst>
              </a:tr>
              <a:tr h="266121">
                <a:tc>
                  <a:txBody>
                    <a:bodyPr/>
                    <a:lstStyle/>
                    <a:p>
                      <a:pPr rtl="0" fontAlgn="b"/>
                      <a:r>
                        <a:rPr lang="en-US" sz="800">
                          <a:solidFill>
                            <a:srgbClr val="000000"/>
                          </a:solidFill>
                          <a:effectLst/>
                          <a:latin typeface="Calibri" panose="020F0502020204030204" pitchFamily="34" charset="0"/>
                        </a:rPr>
                        <a:t>As a Coordinator, I want to belong the faculty</a:t>
                      </a:r>
                    </a:p>
                  </a:txBody>
                  <a:tcPr marL="12960" marR="12960" marT="8640" marB="864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232472643"/>
                  </a:ext>
                </a:extLst>
              </a:tr>
              <a:tr h="266121">
                <a:tc>
                  <a:txBody>
                    <a:bodyPr/>
                    <a:lstStyle/>
                    <a:p>
                      <a:pPr rtl="0" fontAlgn="b"/>
                      <a:r>
                        <a:rPr lang="en-US" sz="800" dirty="0">
                          <a:solidFill>
                            <a:srgbClr val="000000"/>
                          </a:solidFill>
                          <a:effectLst/>
                          <a:latin typeface="Calibri" panose="020F0502020204030204" pitchFamily="34" charset="0"/>
                        </a:rPr>
                        <a:t>As a Coordinator, I want to manage process for the faculty</a:t>
                      </a:r>
                    </a:p>
                  </a:txBody>
                  <a:tcPr marL="12960" marR="12960" marT="8640" marB="864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385731099"/>
                  </a:ext>
                </a:extLst>
              </a:tr>
            </a:tbl>
          </a:graphicData>
        </a:graphic>
      </p:graphicFrame>
    </p:spTree>
    <p:extLst>
      <p:ext uri="{BB962C8B-B14F-4D97-AF65-F5344CB8AC3E}">
        <p14:creationId xmlns:p14="http://schemas.microsoft.com/office/powerpoint/2010/main" val="6474844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41769718"/>
              </p:ext>
            </p:extLst>
          </p:nvPr>
        </p:nvGraphicFramePr>
        <p:xfrm>
          <a:off x="2586445" y="2690950"/>
          <a:ext cx="7524206" cy="2978330"/>
        </p:xfrm>
        <a:graphic>
          <a:graphicData uri="http://schemas.openxmlformats.org/drawingml/2006/table">
            <a:tbl>
              <a:tblPr firstRow="1" firstCol="1" bandRow="1">
                <a:tableStyleId>{5C22544A-7EE6-4342-B048-85BDC9FD1C3A}</a:tableStyleId>
              </a:tblPr>
              <a:tblGrid>
                <a:gridCol w="3762103">
                  <a:extLst>
                    <a:ext uri="{9D8B030D-6E8A-4147-A177-3AD203B41FA5}">
                      <a16:colId xmlns:a16="http://schemas.microsoft.com/office/drawing/2014/main" val="3421166746"/>
                    </a:ext>
                  </a:extLst>
                </a:gridCol>
                <a:gridCol w="3762103">
                  <a:extLst>
                    <a:ext uri="{9D8B030D-6E8A-4147-A177-3AD203B41FA5}">
                      <a16:colId xmlns:a16="http://schemas.microsoft.com/office/drawing/2014/main" val="708758546"/>
                    </a:ext>
                  </a:extLst>
                </a:gridCol>
              </a:tblGrid>
              <a:tr h="265320">
                <a:tc gridSpan="2">
                  <a:txBody>
                    <a:bodyPr/>
                    <a:lstStyle/>
                    <a:p>
                      <a:pPr marL="0" algn="ctr">
                        <a:spcBef>
                          <a:spcPts val="0"/>
                        </a:spcBef>
                        <a:spcAft>
                          <a:spcPts val="0"/>
                        </a:spcAft>
                      </a:pPr>
                      <a:r>
                        <a:rPr lang="en-US" sz="1400">
                          <a:effectLst/>
                        </a:rPr>
                        <a:t>Claim report system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4120691158"/>
                  </a:ext>
                </a:extLst>
              </a:tr>
              <a:tr h="341125">
                <a:tc>
                  <a:txBody>
                    <a:bodyPr/>
                    <a:lstStyle/>
                    <a:p>
                      <a:pPr marL="0" algn="just">
                        <a:spcBef>
                          <a:spcPts val="0"/>
                        </a:spcBef>
                        <a:spcAft>
                          <a:spcPts val="0"/>
                        </a:spcAft>
                      </a:pPr>
                      <a:r>
                        <a:rPr lang="en-US" sz="1400">
                          <a:effectLst/>
                        </a:rPr>
                        <a:t>Group members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tc>
                <a:extLst>
                  <a:ext uri="{0D108BD9-81ED-4DB2-BD59-A6C34878D82A}">
                    <a16:rowId xmlns:a16="http://schemas.microsoft.com/office/drawing/2014/main" val="2836548924"/>
                  </a:ext>
                </a:extLst>
              </a:tr>
              <a:tr h="789962">
                <a:tc>
                  <a:txBody>
                    <a:bodyPr/>
                    <a:lstStyle/>
                    <a:p>
                      <a:pPr marL="0" algn="just">
                        <a:spcBef>
                          <a:spcPts val="0"/>
                        </a:spcBef>
                        <a:spcAft>
                          <a:spcPts val="0"/>
                        </a:spcAft>
                      </a:pPr>
                      <a:r>
                        <a:rPr lang="en-US" sz="1400">
                          <a:effectLst/>
                        </a:rPr>
                        <a:t>Nguyen Thanh Tuan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algn="just">
                        <a:spcBef>
                          <a:spcPts val="0"/>
                        </a:spcBef>
                        <a:spcAft>
                          <a:spcPts val="0"/>
                        </a:spcAft>
                      </a:pPr>
                      <a:r>
                        <a:rPr lang="en-US" sz="1400">
                          <a:effectLst/>
                        </a:rPr>
                        <a:t>Product owner, database, developer, tester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62315719"/>
                  </a:ext>
                </a:extLst>
              </a:tr>
              <a:tr h="526641">
                <a:tc>
                  <a:txBody>
                    <a:bodyPr/>
                    <a:lstStyle/>
                    <a:p>
                      <a:pPr marL="0" algn="just">
                        <a:spcBef>
                          <a:spcPts val="0"/>
                        </a:spcBef>
                        <a:spcAft>
                          <a:spcPts val="0"/>
                        </a:spcAft>
                      </a:pPr>
                      <a:r>
                        <a:rPr lang="en-US" sz="1400">
                          <a:effectLst/>
                        </a:rPr>
                        <a:t>Pham Van Sang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algn="just">
                        <a:spcBef>
                          <a:spcPts val="0"/>
                        </a:spcBef>
                        <a:spcAft>
                          <a:spcPts val="0"/>
                        </a:spcAft>
                      </a:pPr>
                      <a:r>
                        <a:rPr lang="en-US" sz="1400">
                          <a:effectLst/>
                        </a:rPr>
                        <a:t>Scrum master, developer, tester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1179261"/>
                  </a:ext>
                </a:extLst>
              </a:tr>
              <a:tr h="789962">
                <a:tc>
                  <a:txBody>
                    <a:bodyPr/>
                    <a:lstStyle/>
                    <a:p>
                      <a:pPr marL="0" algn="just">
                        <a:spcBef>
                          <a:spcPts val="0"/>
                        </a:spcBef>
                        <a:spcAft>
                          <a:spcPts val="0"/>
                        </a:spcAft>
                      </a:pPr>
                      <a:r>
                        <a:rPr lang="en-US" sz="1400" dirty="0">
                          <a:effectLst/>
                        </a:rPr>
                        <a:t>Nguyen Ngoc </a:t>
                      </a:r>
                      <a:r>
                        <a:rPr lang="en-US" sz="1400" dirty="0" err="1">
                          <a:effectLst/>
                        </a:rPr>
                        <a:t>Bao</a:t>
                      </a:r>
                      <a:r>
                        <a:rPr lang="en-US" sz="1400" dirty="0">
                          <a:effectLst/>
                        </a:rPr>
                        <a:t> Chau</a:t>
                      </a:r>
                    </a:p>
                    <a:p>
                      <a:pPr marL="0" algn="just">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algn="just">
                        <a:spcBef>
                          <a:spcPts val="0"/>
                        </a:spcBef>
                        <a:spcAft>
                          <a:spcPts val="0"/>
                        </a:spcAft>
                      </a:pPr>
                      <a:r>
                        <a:rPr lang="en-US" sz="1400">
                          <a:effectLst/>
                        </a:rPr>
                        <a:t>Tester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3995534"/>
                  </a:ext>
                </a:extLst>
              </a:tr>
              <a:tr h="265320">
                <a:tc>
                  <a:txBody>
                    <a:bodyPr/>
                    <a:lstStyle/>
                    <a:p>
                      <a:pPr marL="0" algn="just">
                        <a:spcBef>
                          <a:spcPts val="0"/>
                        </a:spcBef>
                        <a:spcAft>
                          <a:spcPts val="0"/>
                        </a:spcAft>
                      </a:pPr>
                      <a:r>
                        <a:rPr lang="en-US" sz="1400" dirty="0" smtClean="0">
                          <a:effectLst/>
                        </a:rPr>
                        <a:t>Teacher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algn="just">
                        <a:spcBef>
                          <a:spcPts val="0"/>
                        </a:spcBef>
                        <a:spcAft>
                          <a:spcPts val="0"/>
                        </a:spcAft>
                      </a:pPr>
                      <a:r>
                        <a:rPr lang="en-US" sz="1400" dirty="0" smtClean="0">
                          <a:effectLst/>
                        </a:rPr>
                        <a:t>Doan </a:t>
                      </a:r>
                      <a:r>
                        <a:rPr lang="en-US" sz="1400" dirty="0" err="1" smtClean="0">
                          <a:effectLst/>
                        </a:rPr>
                        <a:t>Trung</a:t>
                      </a:r>
                      <a:r>
                        <a:rPr lang="en-US" sz="1400" dirty="0" smtClean="0">
                          <a:effectLst/>
                        </a:rPr>
                        <a:t> Tung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0129048"/>
                  </a:ext>
                </a:extLst>
              </a:tr>
            </a:tbl>
          </a:graphicData>
        </a:graphic>
      </p:graphicFrame>
    </p:spTree>
    <p:extLst>
      <p:ext uri="{BB962C8B-B14F-4D97-AF65-F5344CB8AC3E}">
        <p14:creationId xmlns:p14="http://schemas.microsoft.com/office/powerpoint/2010/main" val="39096186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2</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2307" y="2557463"/>
            <a:ext cx="8107386" cy="3317875"/>
          </a:xfrm>
        </p:spPr>
      </p:pic>
    </p:spTree>
    <p:extLst>
      <p:ext uri="{BB962C8B-B14F-4D97-AF65-F5344CB8AC3E}">
        <p14:creationId xmlns:p14="http://schemas.microsoft.com/office/powerpoint/2010/main" val="1097549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3</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055129698"/>
              </p:ext>
            </p:extLst>
          </p:nvPr>
        </p:nvGraphicFramePr>
        <p:xfrm>
          <a:off x="2834639" y="2446806"/>
          <a:ext cx="5865223" cy="3321158"/>
        </p:xfrm>
        <a:graphic>
          <a:graphicData uri="http://schemas.openxmlformats.org/drawingml/2006/table">
            <a:tbl>
              <a:tblPr/>
              <a:tblGrid>
                <a:gridCol w="5865223">
                  <a:extLst>
                    <a:ext uri="{9D8B030D-6E8A-4147-A177-3AD203B41FA5}">
                      <a16:colId xmlns:a16="http://schemas.microsoft.com/office/drawing/2014/main" val="4127780692"/>
                    </a:ext>
                  </a:extLst>
                </a:gridCol>
              </a:tblGrid>
              <a:tr h="169829">
                <a:tc>
                  <a:txBody>
                    <a:bodyPr/>
                    <a:lstStyle/>
                    <a:p>
                      <a:pPr rtl="0" fontAlgn="b"/>
                      <a:r>
                        <a:rPr lang="en-US" sz="1000">
                          <a:solidFill>
                            <a:srgbClr val="000000"/>
                          </a:solidFill>
                          <a:effectLst/>
                          <a:latin typeface="Calibri" panose="020F0502020204030204" pitchFamily="34" charset="0"/>
                        </a:rPr>
                        <a:t>Backlog Item</a:t>
                      </a:r>
                    </a:p>
                  </a:txBody>
                  <a:tcPr marL="15533" marR="15533" marT="10355" marB="1035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B6D7A8"/>
                    </a:solidFill>
                  </a:tcPr>
                </a:tc>
                <a:extLst>
                  <a:ext uri="{0D108BD9-81ED-4DB2-BD59-A6C34878D82A}">
                    <a16:rowId xmlns:a16="http://schemas.microsoft.com/office/drawing/2014/main" val="2911301737"/>
                  </a:ext>
                </a:extLst>
              </a:tr>
              <a:tr h="318947">
                <a:tc>
                  <a:txBody>
                    <a:bodyPr/>
                    <a:lstStyle/>
                    <a:p>
                      <a:pPr rtl="0" fontAlgn="b"/>
                      <a:r>
                        <a:rPr lang="en-US" sz="1000">
                          <a:effectLst/>
                        </a:rPr>
                        <a:t>As a manager, I want to view report</a:t>
                      </a:r>
                    </a:p>
                  </a:txBody>
                  <a:tcPr marL="15533" marR="15533" marT="10355" marB="1035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918296720"/>
                  </a:ext>
                </a:extLst>
              </a:tr>
              <a:tr h="318947">
                <a:tc>
                  <a:txBody>
                    <a:bodyPr/>
                    <a:lstStyle/>
                    <a:p>
                      <a:pPr rtl="0" fontAlgn="b"/>
                      <a:r>
                        <a:rPr lang="en-US" sz="1000">
                          <a:effectLst/>
                        </a:rPr>
                        <a:t>As a Coordinator, I want to access student claim in my faculty</a:t>
                      </a:r>
                    </a:p>
                  </a:txBody>
                  <a:tcPr marL="15533" marR="15533" marT="10355" marB="1035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607195378"/>
                  </a:ext>
                </a:extLst>
              </a:tr>
              <a:tr h="468065">
                <a:tc>
                  <a:txBody>
                    <a:bodyPr/>
                    <a:lstStyle/>
                    <a:p>
                      <a:pPr rtl="0" fontAlgn="b"/>
                      <a:r>
                        <a:rPr lang="en-US" sz="1000">
                          <a:effectLst/>
                        </a:rPr>
                        <a:t>As a user, I want to view this website in many devices such as mobile, web</a:t>
                      </a:r>
                    </a:p>
                  </a:txBody>
                  <a:tcPr marL="15533" marR="15533" marT="10355" marB="1035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681038179"/>
                  </a:ext>
                </a:extLst>
              </a:tr>
              <a:tr h="468065">
                <a:tc>
                  <a:txBody>
                    <a:bodyPr/>
                    <a:lstStyle/>
                    <a:p>
                      <a:pPr rtl="0" fontAlgn="b"/>
                      <a:r>
                        <a:rPr lang="en-US" sz="1000">
                          <a:effectLst/>
                        </a:rPr>
                        <a:t>As a student, i want all of EC uploaded claim have to contain PDF or Image evidence.</a:t>
                      </a:r>
                    </a:p>
                  </a:txBody>
                  <a:tcPr marL="15533" marR="15533" marT="10355" marB="1035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847731063"/>
                  </a:ext>
                </a:extLst>
              </a:tr>
              <a:tr h="318947">
                <a:tc>
                  <a:txBody>
                    <a:bodyPr/>
                    <a:lstStyle/>
                    <a:p>
                      <a:pPr rtl="0" fontAlgn="b"/>
                      <a:r>
                        <a:rPr lang="en-US" sz="1000">
                          <a:effectLst/>
                        </a:rPr>
                        <a:t>As a student, i want to view my claims and its result.</a:t>
                      </a:r>
                    </a:p>
                  </a:txBody>
                  <a:tcPr marL="15533" marR="15533" marT="10355" marB="1035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025010185"/>
                  </a:ext>
                </a:extLst>
              </a:tr>
              <a:tr h="318947">
                <a:tc>
                  <a:txBody>
                    <a:bodyPr/>
                    <a:lstStyle/>
                    <a:p>
                      <a:pPr rtl="0" fontAlgn="b"/>
                      <a:r>
                        <a:rPr lang="en-US" sz="1000">
                          <a:solidFill>
                            <a:srgbClr val="000000"/>
                          </a:solidFill>
                          <a:effectLst/>
                          <a:latin typeface="Calibri" panose="020F0502020204030204" pitchFamily="34" charset="0"/>
                        </a:rPr>
                        <a:t>As a student, i want to receive the email when the claim has a result.</a:t>
                      </a:r>
                    </a:p>
                  </a:txBody>
                  <a:tcPr marL="15533" marR="15533" marT="10355" marB="1035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771692007"/>
                  </a:ext>
                </a:extLst>
              </a:tr>
              <a:tr h="468065">
                <a:tc>
                  <a:txBody>
                    <a:bodyPr/>
                    <a:lstStyle/>
                    <a:p>
                      <a:pPr rtl="0" fontAlgn="b"/>
                      <a:r>
                        <a:rPr lang="en-US" sz="1000">
                          <a:effectLst/>
                        </a:rPr>
                        <a:t>As a Coordinator, i want to allow student upload evidence after closure date until final closure date</a:t>
                      </a:r>
                    </a:p>
                  </a:txBody>
                  <a:tcPr marL="15533" marR="15533" marT="10355" marB="1035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245899518"/>
                  </a:ext>
                </a:extLst>
              </a:tr>
              <a:tr h="468065">
                <a:tc>
                  <a:txBody>
                    <a:bodyPr/>
                    <a:lstStyle/>
                    <a:p>
                      <a:pPr rtl="0" fontAlgn="b"/>
                      <a:r>
                        <a:rPr lang="en-US" sz="1000" dirty="0">
                          <a:effectLst/>
                        </a:rPr>
                        <a:t>As a Coordinator, I want to disable all claims uploading after closure date</a:t>
                      </a:r>
                    </a:p>
                  </a:txBody>
                  <a:tcPr marL="15533" marR="15533" marT="10355" marB="1035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260826169"/>
                  </a:ext>
                </a:extLst>
              </a:tr>
            </a:tbl>
          </a:graphicData>
        </a:graphic>
      </p:graphicFrame>
    </p:spTree>
    <p:extLst>
      <p:ext uri="{BB962C8B-B14F-4D97-AF65-F5344CB8AC3E}">
        <p14:creationId xmlns:p14="http://schemas.microsoft.com/office/powerpoint/2010/main" val="39912883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3</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7982" y="2557463"/>
            <a:ext cx="8036035" cy="3317875"/>
          </a:xfrm>
        </p:spPr>
      </p:pic>
    </p:spTree>
    <p:extLst>
      <p:ext uri="{BB962C8B-B14F-4D97-AF65-F5344CB8AC3E}">
        <p14:creationId xmlns:p14="http://schemas.microsoft.com/office/powerpoint/2010/main" val="10901239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4</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39001802"/>
              </p:ext>
            </p:extLst>
          </p:nvPr>
        </p:nvGraphicFramePr>
        <p:xfrm>
          <a:off x="3228703" y="2570526"/>
          <a:ext cx="5734594" cy="3317874"/>
        </p:xfrm>
        <a:graphic>
          <a:graphicData uri="http://schemas.openxmlformats.org/drawingml/2006/table">
            <a:tbl>
              <a:tblPr/>
              <a:tblGrid>
                <a:gridCol w="5734594">
                  <a:extLst>
                    <a:ext uri="{9D8B030D-6E8A-4147-A177-3AD203B41FA5}">
                      <a16:colId xmlns:a16="http://schemas.microsoft.com/office/drawing/2014/main" val="4147177756"/>
                    </a:ext>
                  </a:extLst>
                </a:gridCol>
              </a:tblGrid>
              <a:tr h="175526">
                <a:tc>
                  <a:txBody>
                    <a:bodyPr/>
                    <a:lstStyle/>
                    <a:p>
                      <a:pPr rtl="0" fontAlgn="b"/>
                      <a:r>
                        <a:rPr lang="en-US" sz="1000">
                          <a:solidFill>
                            <a:srgbClr val="000000"/>
                          </a:solidFill>
                          <a:effectLst/>
                          <a:latin typeface="Calibri" panose="020F0502020204030204" pitchFamily="34" charset="0"/>
                        </a:rPr>
                        <a:t>Backlog Item</a:t>
                      </a:r>
                    </a:p>
                  </a:txBody>
                  <a:tcPr marL="16054" marR="16054" marT="10703" marB="1070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B6D7A8"/>
                    </a:solidFill>
                  </a:tcPr>
                </a:tc>
                <a:extLst>
                  <a:ext uri="{0D108BD9-81ED-4DB2-BD59-A6C34878D82A}">
                    <a16:rowId xmlns:a16="http://schemas.microsoft.com/office/drawing/2014/main" val="1760641261"/>
                  </a:ext>
                </a:extLst>
              </a:tr>
              <a:tr h="329647">
                <a:tc>
                  <a:txBody>
                    <a:bodyPr/>
                    <a:lstStyle/>
                    <a:p>
                      <a:pPr rtl="0" fontAlgn="b"/>
                      <a:r>
                        <a:rPr lang="en-US" sz="1000">
                          <a:solidFill>
                            <a:srgbClr val="000000"/>
                          </a:solidFill>
                          <a:effectLst/>
                          <a:latin typeface="Calibri" panose="020F0502020204030204" pitchFamily="34" charset="0"/>
                        </a:rPr>
                        <a:t>Add search for Academy year Page</a:t>
                      </a:r>
                    </a:p>
                  </a:txBody>
                  <a:tcPr marL="16054" marR="16054" marT="10703" marB="1070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87737534"/>
                  </a:ext>
                </a:extLst>
              </a:tr>
              <a:tr h="175526">
                <a:tc>
                  <a:txBody>
                    <a:bodyPr/>
                    <a:lstStyle/>
                    <a:p>
                      <a:pPr rtl="0" fontAlgn="b"/>
                      <a:r>
                        <a:rPr lang="en-US" sz="1000">
                          <a:solidFill>
                            <a:srgbClr val="000000"/>
                          </a:solidFill>
                          <a:effectLst/>
                          <a:latin typeface="Calibri" panose="020F0502020204030204" pitchFamily="34" charset="0"/>
                        </a:rPr>
                        <a:t>Add search for Users page</a:t>
                      </a:r>
                    </a:p>
                  </a:txBody>
                  <a:tcPr marL="16054" marR="16054" marT="10703" marB="1070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696030804"/>
                  </a:ext>
                </a:extLst>
              </a:tr>
              <a:tr h="329647">
                <a:tc>
                  <a:txBody>
                    <a:bodyPr/>
                    <a:lstStyle/>
                    <a:p>
                      <a:pPr rtl="0" fontAlgn="b"/>
                      <a:r>
                        <a:rPr lang="en-US" sz="1000">
                          <a:solidFill>
                            <a:srgbClr val="000000"/>
                          </a:solidFill>
                          <a:effectLst/>
                          <a:latin typeface="Calibri" panose="020F0502020204030204" pitchFamily="34" charset="0"/>
                        </a:rPr>
                        <a:t>Add search for Assessments page</a:t>
                      </a:r>
                    </a:p>
                  </a:txBody>
                  <a:tcPr marL="16054" marR="16054" marT="10703" marB="1070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936361581"/>
                  </a:ext>
                </a:extLst>
              </a:tr>
              <a:tr h="175526">
                <a:tc>
                  <a:txBody>
                    <a:bodyPr/>
                    <a:lstStyle/>
                    <a:p>
                      <a:pPr rtl="0" fontAlgn="b"/>
                      <a:r>
                        <a:rPr lang="en-US" sz="1000">
                          <a:solidFill>
                            <a:srgbClr val="000000"/>
                          </a:solidFill>
                          <a:effectLst/>
                          <a:latin typeface="Calibri" panose="020F0502020204030204" pitchFamily="34" charset="0"/>
                        </a:rPr>
                        <a:t>Add search for Item page</a:t>
                      </a:r>
                    </a:p>
                  </a:txBody>
                  <a:tcPr marL="16054" marR="16054" marT="10703" marB="1070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528034992"/>
                  </a:ext>
                </a:extLst>
              </a:tr>
              <a:tr h="637888">
                <a:tc>
                  <a:txBody>
                    <a:bodyPr/>
                    <a:lstStyle/>
                    <a:p>
                      <a:pPr rtl="0" fontAlgn="b"/>
                      <a:r>
                        <a:rPr lang="en-US" sz="1000">
                          <a:solidFill>
                            <a:srgbClr val="000000"/>
                          </a:solidFill>
                          <a:effectLst/>
                          <a:latin typeface="Arial" panose="020B0604020202020204" pitchFamily="34" charset="0"/>
                        </a:rPr>
                        <a:t>Us: As an administrator, I want to change items of assessment and their due dates</a:t>
                      </a:r>
                    </a:p>
                  </a:txBody>
                  <a:tcPr marL="16054" marR="16054" marT="10703" marB="1070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579829406"/>
                  </a:ext>
                </a:extLst>
              </a:tr>
              <a:tr h="483768">
                <a:tc>
                  <a:txBody>
                    <a:bodyPr/>
                    <a:lstStyle/>
                    <a:p>
                      <a:pPr rtl="0" fontAlgn="b"/>
                      <a:r>
                        <a:rPr lang="en-US" sz="1000" b="0">
                          <a:solidFill>
                            <a:srgbClr val="000000"/>
                          </a:solidFill>
                          <a:effectLst/>
                          <a:latin typeface="Calibri" panose="020F0502020204030204" pitchFamily="34" charset="0"/>
                        </a:rPr>
                        <a:t>Fix: As a Coordinator, I want process the claim before 14 days since the upload date.</a:t>
                      </a:r>
                    </a:p>
                  </a:txBody>
                  <a:tcPr marL="16054" marR="16054" marT="10703" marB="1070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0743845"/>
                  </a:ext>
                </a:extLst>
              </a:tr>
              <a:tr h="483768">
                <a:tc>
                  <a:txBody>
                    <a:bodyPr/>
                    <a:lstStyle/>
                    <a:p>
                      <a:pPr rtl="0" fontAlgn="b"/>
                      <a:r>
                        <a:rPr lang="en-US" sz="1000" b="0">
                          <a:solidFill>
                            <a:srgbClr val="000000"/>
                          </a:solidFill>
                          <a:effectLst/>
                          <a:latin typeface="Calibri" panose="020F0502020204030204" pitchFamily="34" charset="0"/>
                        </a:rPr>
                        <a:t>Fix: As a User, I want to view this website in many devices such as mobile, web,</a:t>
                      </a:r>
                    </a:p>
                  </a:txBody>
                  <a:tcPr marL="16054" marR="16054" marT="10703" marB="1070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266744688"/>
                  </a:ext>
                </a:extLst>
              </a:tr>
              <a:tr h="175526">
                <a:tc>
                  <a:txBody>
                    <a:bodyPr/>
                    <a:lstStyle/>
                    <a:p>
                      <a:pPr rtl="0" fontAlgn="b"/>
                      <a:r>
                        <a:rPr lang="en-US" sz="1000">
                          <a:effectLst/>
                        </a:rPr>
                        <a:t>Add search for claim page</a:t>
                      </a:r>
                    </a:p>
                  </a:txBody>
                  <a:tcPr marL="16054" marR="16054" marT="10703" marB="1070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23626986"/>
                  </a:ext>
                </a:extLst>
              </a:tr>
              <a:tr h="175526">
                <a:tc>
                  <a:txBody>
                    <a:bodyPr/>
                    <a:lstStyle/>
                    <a:p>
                      <a:pPr rtl="0" fontAlgn="b"/>
                      <a:r>
                        <a:rPr lang="en-US" sz="1000">
                          <a:solidFill>
                            <a:srgbClr val="000000"/>
                          </a:solidFill>
                          <a:effectLst/>
                          <a:latin typeface="Calibri" panose="020F0502020204030204" pitchFamily="34" charset="0"/>
                        </a:rPr>
                        <a:t>Fix: UI for claim page</a:t>
                      </a:r>
                    </a:p>
                  </a:txBody>
                  <a:tcPr marL="16054" marR="16054" marT="10703" marB="1070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540280193"/>
                  </a:ext>
                </a:extLst>
              </a:tr>
              <a:tr h="175526">
                <a:tc>
                  <a:txBody>
                    <a:bodyPr/>
                    <a:lstStyle/>
                    <a:p>
                      <a:pPr rtl="0" fontAlgn="b"/>
                      <a:r>
                        <a:rPr lang="en-US" sz="1000" dirty="0">
                          <a:solidFill>
                            <a:srgbClr val="000000"/>
                          </a:solidFill>
                          <a:effectLst/>
                          <a:latin typeface="Calibri" panose="020F0502020204030204" pitchFamily="34" charset="0"/>
                        </a:rPr>
                        <a:t>Fix: Database </a:t>
                      </a:r>
                    </a:p>
                  </a:txBody>
                  <a:tcPr marL="16054" marR="16054" marT="10703" marB="1070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666356174"/>
                  </a:ext>
                </a:extLst>
              </a:tr>
            </a:tbl>
          </a:graphicData>
        </a:graphic>
      </p:graphicFrame>
    </p:spTree>
    <p:extLst>
      <p:ext uri="{BB962C8B-B14F-4D97-AF65-F5344CB8AC3E}">
        <p14:creationId xmlns:p14="http://schemas.microsoft.com/office/powerpoint/2010/main" val="37873657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4</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4862" y="2649319"/>
            <a:ext cx="8602275" cy="3134162"/>
          </a:xfrm>
        </p:spPr>
      </p:pic>
    </p:spTree>
    <p:extLst>
      <p:ext uri="{BB962C8B-B14F-4D97-AF65-F5344CB8AC3E}">
        <p14:creationId xmlns:p14="http://schemas.microsoft.com/office/powerpoint/2010/main" val="33183578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Meeting minute summary</a:t>
            </a:r>
            <a:endParaRPr lang="en-US" dirty="0"/>
          </a:p>
        </p:txBody>
      </p:sp>
      <p:sp>
        <p:nvSpPr>
          <p:cNvPr id="3" name="Content Placeholder 2"/>
          <p:cNvSpPr>
            <a:spLocks noGrp="1"/>
          </p:cNvSpPr>
          <p:nvPr>
            <p:ph idx="1"/>
          </p:nvPr>
        </p:nvSpPr>
        <p:spPr/>
        <p:txBody>
          <a:bodyPr/>
          <a:lstStyle/>
          <a:p>
            <a:r>
              <a:rPr lang="en-US" dirty="0" smtClean="0"/>
              <a:t>In most daily meetings, we are always on time and especially we finish the previous task</a:t>
            </a:r>
          </a:p>
          <a:p>
            <a:r>
              <a:rPr lang="en-US" dirty="0" smtClean="0"/>
              <a:t>It is a good time to all team members solve the problem of others</a:t>
            </a:r>
          </a:p>
        </p:txBody>
      </p:sp>
    </p:spTree>
    <p:extLst>
      <p:ext uri="{BB962C8B-B14F-4D97-AF65-F5344CB8AC3E}">
        <p14:creationId xmlns:p14="http://schemas.microsoft.com/office/powerpoint/2010/main" val="8387085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4647959"/>
          </a:xfrm>
        </p:spPr>
        <p:txBody>
          <a:bodyPr/>
          <a:lstStyle/>
          <a:p>
            <a:r>
              <a:rPr lang="en-US" dirty="0" smtClean="0"/>
              <a:t>The End</a:t>
            </a:r>
            <a:endParaRPr lang="en-US" dirty="0"/>
          </a:p>
        </p:txBody>
      </p:sp>
    </p:spTree>
    <p:extLst>
      <p:ext uri="{BB962C8B-B14F-4D97-AF65-F5344CB8AC3E}">
        <p14:creationId xmlns:p14="http://schemas.microsoft.com/office/powerpoint/2010/main" val="11700886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2157" y="2557463"/>
            <a:ext cx="6186631" cy="367352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082423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base system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1252" y="2557463"/>
            <a:ext cx="4329495" cy="3317875"/>
          </a:xfrm>
        </p:spPr>
      </p:pic>
    </p:spTree>
    <p:extLst>
      <p:ext uri="{BB962C8B-B14F-4D97-AF65-F5344CB8AC3E}">
        <p14:creationId xmlns:p14="http://schemas.microsoft.com/office/powerpoint/2010/main" val="3563870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Relationship academy year – assessment - item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3626" y="2897004"/>
            <a:ext cx="7144747" cy="2638793"/>
          </a:xfrm>
        </p:spPr>
      </p:pic>
    </p:spTree>
    <p:extLst>
      <p:ext uri="{BB962C8B-B14F-4D97-AF65-F5344CB8AC3E}">
        <p14:creationId xmlns:p14="http://schemas.microsoft.com/office/powerpoint/2010/main" val="2722124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claim and related entities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9403" y="2557463"/>
            <a:ext cx="5233193" cy="3317875"/>
          </a:xfrm>
        </p:spPr>
      </p:pic>
    </p:spTree>
    <p:extLst>
      <p:ext uri="{BB962C8B-B14F-4D97-AF65-F5344CB8AC3E}">
        <p14:creationId xmlns:p14="http://schemas.microsoft.com/office/powerpoint/2010/main" val="40534790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design</a:t>
            </a:r>
            <a:endParaRPr lang="en-US" dirty="0"/>
          </a:p>
        </p:txBody>
      </p:sp>
      <p:sp>
        <p:nvSpPr>
          <p:cNvPr id="3" name="Content Placeholder 2"/>
          <p:cNvSpPr>
            <a:spLocks noGrp="1"/>
          </p:cNvSpPr>
          <p:nvPr>
            <p:ph idx="1"/>
          </p:nvPr>
        </p:nvSpPr>
        <p:spPr/>
        <p:txBody>
          <a:bodyPr/>
          <a:lstStyle/>
          <a:p>
            <a:r>
              <a:rPr lang="en-US" dirty="0" smtClean="0"/>
              <a:t>All pages use bootstrap framework so that all pages are responsive</a:t>
            </a:r>
          </a:p>
          <a:p>
            <a:r>
              <a:rPr lang="en-US" dirty="0" smtClean="0"/>
              <a:t>After doing a page, we also test in many screen sizes</a:t>
            </a:r>
          </a:p>
          <a:p>
            <a:r>
              <a:rPr lang="en-US" dirty="0" smtClean="0"/>
              <a:t>In most cases, the layout is not break.</a:t>
            </a:r>
          </a:p>
        </p:txBody>
      </p:sp>
    </p:spTree>
    <p:extLst>
      <p:ext uri="{BB962C8B-B14F-4D97-AF65-F5344CB8AC3E}">
        <p14:creationId xmlns:p14="http://schemas.microsoft.com/office/powerpoint/2010/main" val="8839301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a:t>
            </a:r>
            <a:endParaRPr lang="en-US" dirty="0"/>
          </a:p>
        </p:txBody>
      </p:sp>
      <p:sp>
        <p:nvSpPr>
          <p:cNvPr id="3" name="Content Placeholder 2"/>
          <p:cNvSpPr>
            <a:spLocks noGrp="1"/>
          </p:cNvSpPr>
          <p:nvPr>
            <p:ph idx="1"/>
          </p:nvPr>
        </p:nvSpPr>
        <p:spPr/>
        <p:txBody>
          <a:bodyPr/>
          <a:lstStyle/>
          <a:p>
            <a:r>
              <a:rPr lang="en-US" dirty="0"/>
              <a:t>I have already tested </a:t>
            </a:r>
            <a:r>
              <a:rPr lang="en-US" dirty="0" smtClean="0"/>
              <a:t>my </a:t>
            </a:r>
            <a:r>
              <a:rPr lang="en-US" dirty="0"/>
              <a:t>website in </a:t>
            </a:r>
            <a:r>
              <a:rPr lang="en-US" u="sng" dirty="0">
                <a:hlinkClick r:id="rId3"/>
              </a:rPr>
              <a:t>https://tools.pingdom.com</a:t>
            </a:r>
            <a:endParaRPr lang="en-US" dirty="0"/>
          </a:p>
        </p:txBody>
      </p:sp>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3124199" y="3134360"/>
            <a:ext cx="5943600" cy="3723640"/>
          </a:xfrm>
          <a:prstGeom prst="rect">
            <a:avLst/>
          </a:prstGeom>
        </p:spPr>
      </p:pic>
    </p:spTree>
    <p:extLst>
      <p:ext uri="{BB962C8B-B14F-4D97-AF65-F5344CB8AC3E}">
        <p14:creationId xmlns:p14="http://schemas.microsoft.com/office/powerpoint/2010/main" val="9635357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a:t>
            </a:r>
            <a:endParaRPr lang="en-US" dirty="0"/>
          </a:p>
        </p:txBody>
      </p:sp>
      <p:sp>
        <p:nvSpPr>
          <p:cNvPr id="3" name="Content Placeholder 2"/>
          <p:cNvSpPr>
            <a:spLocks noGrp="1"/>
          </p:cNvSpPr>
          <p:nvPr>
            <p:ph idx="1"/>
          </p:nvPr>
        </p:nvSpPr>
        <p:spPr/>
        <p:txBody>
          <a:bodyPr/>
          <a:lstStyle/>
          <a:p>
            <a:r>
              <a:rPr lang="en-US" dirty="0" smtClean="0"/>
              <a:t>Compare to www.facebook.com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683" y="3224773"/>
            <a:ext cx="5836654" cy="3496067"/>
          </a:xfrm>
          <a:prstGeom prst="rect">
            <a:avLst/>
          </a:prstGeom>
        </p:spPr>
      </p:pic>
    </p:spTree>
    <p:extLst>
      <p:ext uri="{BB962C8B-B14F-4D97-AF65-F5344CB8AC3E}">
        <p14:creationId xmlns:p14="http://schemas.microsoft.com/office/powerpoint/2010/main" val="22193391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130</TotalTime>
  <Words>1321</Words>
  <Application>Microsoft Office PowerPoint</Application>
  <PresentationFormat>Widescreen</PresentationFormat>
  <Paragraphs>276</Paragraphs>
  <Slides>26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Garamond</vt:lpstr>
      <vt:lpstr>Times New Roman</vt:lpstr>
      <vt:lpstr>Organic</vt:lpstr>
      <vt:lpstr>Claim report project</vt:lpstr>
      <vt:lpstr>Member</vt:lpstr>
      <vt:lpstr>ERD</vt:lpstr>
      <vt:lpstr>Role base system </vt:lpstr>
      <vt:lpstr>Relationship academy year – assessment - item</vt:lpstr>
      <vt:lpstr>Relationship claim and related entities</vt:lpstr>
      <vt:lpstr>Responsive design</vt:lpstr>
      <vt:lpstr>Usability</vt:lpstr>
      <vt:lpstr>Usability</vt:lpstr>
      <vt:lpstr>User story</vt:lpstr>
      <vt:lpstr>Testing</vt:lpstr>
      <vt:lpstr>Test plan</vt:lpstr>
      <vt:lpstr>Test log</vt:lpstr>
      <vt:lpstr>Non-functional test</vt:lpstr>
      <vt:lpstr>Agile methodology</vt:lpstr>
      <vt:lpstr>Product backlog</vt:lpstr>
      <vt:lpstr>Sprint 1</vt:lpstr>
      <vt:lpstr>Sprint 1</vt:lpstr>
      <vt:lpstr>Sprint 2</vt:lpstr>
      <vt:lpstr>Sprint 2</vt:lpstr>
      <vt:lpstr>Sprint 3</vt:lpstr>
      <vt:lpstr>Sprint 3</vt:lpstr>
      <vt:lpstr>Sprint 4</vt:lpstr>
      <vt:lpstr>Sprint 4</vt:lpstr>
      <vt:lpstr>Meeting minute summary</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Claim report project</dc:title>
  <dc:creator>Tuan Nguyen</dc:creator>
  <cp:lastModifiedBy>Tuan Nguyen</cp:lastModifiedBy>
  <cp:revision>18</cp:revision>
  <dcterms:created xsi:type="dcterms:W3CDTF">2017-04-25T17:07:08Z</dcterms:created>
  <dcterms:modified xsi:type="dcterms:W3CDTF">2017-04-26T15:23:33Z</dcterms:modified>
</cp:coreProperties>
</file>