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256" r:id="rId2"/>
  </p:sldIdLst>
  <p:sldSz cx="32918400" cy="21945600"/>
  <p:notesSz cx="6858000" cy="9144000"/>
  <p:defaultText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843" autoAdjust="0"/>
    <p:restoredTop sz="99685" autoAdjust="0"/>
  </p:normalViewPr>
  <p:slideViewPr>
    <p:cSldViewPr snapToGrid="0" snapToObjects="1">
      <p:cViewPr varScale="1">
        <p:scale>
          <a:sx n="37" d="100"/>
          <a:sy n="37" d="100"/>
        </p:scale>
        <p:origin x="-1720" y="-112"/>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5237440" y="487677"/>
            <a:ext cx="7132320" cy="209799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13502" tIns="156751" rIns="313502" bIns="156751" rtlCol="0" anchor="ctr"/>
          <a:lstStyle/>
          <a:p>
            <a:pPr algn="ctr"/>
            <a:endParaRPr lang="en-US"/>
          </a:p>
        </p:txBody>
      </p:sp>
      <p:sp>
        <p:nvSpPr>
          <p:cNvPr id="8" name="Rectangle 7"/>
          <p:cNvSpPr/>
          <p:nvPr/>
        </p:nvSpPr>
        <p:spPr>
          <a:xfrm>
            <a:off x="548640" y="492554"/>
            <a:ext cx="24140160" cy="20970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13502" tIns="156751" rIns="313502" bIns="156751" rtlCol="0" anchor="ctr"/>
          <a:lstStyle/>
          <a:p>
            <a:pPr algn="ctr"/>
            <a:endParaRPr lang="en-US"/>
          </a:p>
        </p:txBody>
      </p:sp>
      <p:sp>
        <p:nvSpPr>
          <p:cNvPr id="3" name="Subtitle 2"/>
          <p:cNvSpPr>
            <a:spLocks noGrp="1"/>
          </p:cNvSpPr>
          <p:nvPr>
            <p:ph type="subTitle" idx="1"/>
          </p:nvPr>
        </p:nvSpPr>
        <p:spPr>
          <a:xfrm>
            <a:off x="25237440" y="6569472"/>
            <a:ext cx="7132320" cy="5852160"/>
          </a:xfrm>
        </p:spPr>
        <p:txBody>
          <a:bodyPr anchor="ctr">
            <a:normAutofit/>
          </a:bodyPr>
          <a:lstStyle>
            <a:lvl1pPr marL="0" indent="0" algn="l">
              <a:buNone/>
              <a:defRPr sz="6500">
                <a:solidFill>
                  <a:srgbClr val="FFFFFF"/>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x-none"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05F4A6BE-45AE-614E-A89D-C386DA48EEFE}" type="datetimeFigureOut">
              <a:rPr lang="en-US" smtClean="0"/>
              <a:t>12/8/16</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C299224F-53C4-DD47-8D2C-2168C3D46564}"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1645920" y="6569472"/>
            <a:ext cx="22768560" cy="5852160"/>
          </a:xfrm>
        </p:spPr>
        <p:txBody>
          <a:bodyPr/>
          <a:lstStyle>
            <a:lvl1pPr algn="r">
              <a:defRPr sz="14400" spc="514" baseline="0"/>
            </a:lvl1pPr>
          </a:lstStyle>
          <a:p>
            <a:r>
              <a:rPr lang="x-none"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05F4A6BE-45AE-614E-A89D-C386DA48EEFE}"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9224F-53C4-DD47-8D2C-2168C3D465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548640" y="471421"/>
            <a:ext cx="24140160" cy="209799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13502" tIns="156751" rIns="313502" bIns="156751" rtlCol="0" anchor="ctr"/>
          <a:lstStyle/>
          <a:p>
            <a:pPr algn="ctr"/>
            <a:endParaRPr lang="en-US"/>
          </a:p>
        </p:txBody>
      </p:sp>
      <p:sp>
        <p:nvSpPr>
          <p:cNvPr id="8" name="Rectangle 7"/>
          <p:cNvSpPr/>
          <p:nvPr/>
        </p:nvSpPr>
        <p:spPr>
          <a:xfrm>
            <a:off x="25237440" y="471421"/>
            <a:ext cx="7041766" cy="209799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13502" tIns="156751" rIns="313502" bIns="156751" rtlCol="0" anchor="ctr"/>
          <a:lstStyle/>
          <a:p>
            <a:pPr algn="ctr"/>
            <a:endParaRPr lang="en-US"/>
          </a:p>
        </p:txBody>
      </p:sp>
      <p:sp>
        <p:nvSpPr>
          <p:cNvPr id="2" name="Vertical Title 1"/>
          <p:cNvSpPr>
            <a:spLocks noGrp="1"/>
          </p:cNvSpPr>
          <p:nvPr>
            <p:ph type="title" orient="vert"/>
          </p:nvPr>
        </p:nvSpPr>
        <p:spPr>
          <a:xfrm>
            <a:off x="25786080" y="878843"/>
            <a:ext cx="6035040" cy="18724880"/>
          </a:xfrm>
        </p:spPr>
        <p:txBody>
          <a:bodyPr vert="eaVert"/>
          <a:lstStyle/>
          <a:p>
            <a:r>
              <a:rPr lang="x-none" smtClean="0"/>
              <a:t>Click to edit Master title style</a:t>
            </a:r>
            <a:endParaRPr lang="en-US" dirty="0"/>
          </a:p>
        </p:txBody>
      </p:sp>
      <p:sp>
        <p:nvSpPr>
          <p:cNvPr id="3" name="Vertical Text Placeholder 2"/>
          <p:cNvSpPr>
            <a:spLocks noGrp="1"/>
          </p:cNvSpPr>
          <p:nvPr>
            <p:ph type="body" orient="vert" idx="1"/>
          </p:nvPr>
        </p:nvSpPr>
        <p:spPr>
          <a:xfrm>
            <a:off x="1645920" y="878843"/>
            <a:ext cx="21671280" cy="18724880"/>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p>
            <a:fld id="{05F4A6BE-45AE-614E-A89D-C386DA48EEFE}"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C299224F-53C4-DD47-8D2C-2168C3D465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p>
            <a:fld id="{05F4A6BE-45AE-614E-A89D-C386DA48EEFE}"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9224F-53C4-DD47-8D2C-2168C3D46564}" type="slidenum">
              <a:rPr lang="en-US" smtClean="0"/>
              <a:t>‹#›</a:t>
            </a:fld>
            <a:endParaRPr lang="en-US"/>
          </a:p>
        </p:txBody>
      </p:sp>
      <p:sp>
        <p:nvSpPr>
          <p:cNvPr id="7" name="Title 6"/>
          <p:cNvSpPr>
            <a:spLocks noGrp="1"/>
          </p:cNvSpPr>
          <p:nvPr>
            <p:ph type="title"/>
          </p:nvPr>
        </p:nvSpPr>
        <p:spPr/>
        <p:txBody>
          <a:bodyPr/>
          <a:lstStyle/>
          <a:p>
            <a:r>
              <a:rPr lang="x-none"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5237440" y="487677"/>
            <a:ext cx="7132320" cy="209799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13502" tIns="156751" rIns="313502" bIns="156751" rtlCol="0" anchor="ctr"/>
          <a:lstStyle/>
          <a:p>
            <a:pPr algn="ctr"/>
            <a:endParaRPr lang="en-US"/>
          </a:p>
        </p:txBody>
      </p:sp>
      <p:sp>
        <p:nvSpPr>
          <p:cNvPr id="8" name="Rectangle 7"/>
          <p:cNvSpPr/>
          <p:nvPr/>
        </p:nvSpPr>
        <p:spPr>
          <a:xfrm>
            <a:off x="548640" y="492554"/>
            <a:ext cx="24140160" cy="20970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13502" tIns="156751" rIns="313502" bIns="156751" rtlCol="0" anchor="ctr"/>
          <a:lstStyle/>
          <a:p>
            <a:pPr algn="ctr"/>
            <a:endParaRPr lang="en-US"/>
          </a:p>
        </p:txBody>
      </p:sp>
      <p:sp>
        <p:nvSpPr>
          <p:cNvPr id="3" name="Text Placeholder 2"/>
          <p:cNvSpPr>
            <a:spLocks noGrp="1"/>
          </p:cNvSpPr>
          <p:nvPr>
            <p:ph type="body" idx="1"/>
          </p:nvPr>
        </p:nvSpPr>
        <p:spPr>
          <a:xfrm>
            <a:off x="25786078" y="9255286"/>
            <a:ext cx="5760724" cy="5266944"/>
          </a:xfrm>
        </p:spPr>
        <p:txBody>
          <a:bodyPr anchor="ctr"/>
          <a:lstStyle>
            <a:lvl1pPr marL="0" indent="0">
              <a:buNone/>
              <a:defRPr sz="6900">
                <a:solidFill>
                  <a:schemeClr val="bg2"/>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x-none"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05F4A6BE-45AE-614E-A89D-C386DA48EEFE}" type="datetimeFigureOut">
              <a:rPr lang="en-US" smtClean="0"/>
              <a:t>12/8/16</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C299224F-53C4-DD47-8D2C-2168C3D46564}"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1371600" y="9255286"/>
            <a:ext cx="22768560" cy="5266944"/>
          </a:xfrm>
        </p:spPr>
        <p:txBody>
          <a:bodyPr/>
          <a:lstStyle>
            <a:lvl1pPr algn="r">
              <a:defRPr sz="14400" spc="514" baseline="0"/>
            </a:lvl1pPr>
          </a:lstStyle>
          <a:p>
            <a:r>
              <a:rPr lang="x-none"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45920" y="5501030"/>
            <a:ext cx="14538960" cy="14103706"/>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16733520" y="5501030"/>
            <a:ext cx="14538960" cy="14103706"/>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p>
            <a:fld id="{05F4A6BE-45AE-614E-A89D-C386DA48EEFE}"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9224F-53C4-DD47-8D2C-2168C3D46564}" type="slidenum">
              <a:rPr lang="en-US" smtClean="0"/>
              <a:t>‹#›</a:t>
            </a:fld>
            <a:endParaRPr lang="en-US"/>
          </a:p>
        </p:txBody>
      </p:sp>
      <p:sp>
        <p:nvSpPr>
          <p:cNvPr id="8" name="Title 7"/>
          <p:cNvSpPr>
            <a:spLocks noGrp="1"/>
          </p:cNvSpPr>
          <p:nvPr>
            <p:ph type="title"/>
          </p:nvPr>
        </p:nvSpPr>
        <p:spPr/>
        <p:txBody>
          <a:bodyPr/>
          <a:lstStyle/>
          <a:p>
            <a:r>
              <a:rPr lang="x-none"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45920" y="5511802"/>
            <a:ext cx="14544677" cy="2047238"/>
          </a:xfrm>
        </p:spPr>
        <p:txBody>
          <a:bodyPr anchor="b"/>
          <a:lstStyle>
            <a:lvl1pPr marL="0" indent="0" algn="ctr">
              <a:buNone/>
              <a:defRPr sz="8200" b="0">
                <a:solidFill>
                  <a:schemeClr val="tx2"/>
                </a:solidFill>
              </a:defRPr>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x-none" smtClean="0"/>
              <a:t>Click to edit Master text styles</a:t>
            </a:r>
          </a:p>
        </p:txBody>
      </p:sp>
      <p:sp>
        <p:nvSpPr>
          <p:cNvPr id="4" name="Content Placeholder 3"/>
          <p:cNvSpPr>
            <a:spLocks noGrp="1"/>
          </p:cNvSpPr>
          <p:nvPr>
            <p:ph sz="half" idx="2"/>
          </p:nvPr>
        </p:nvSpPr>
        <p:spPr>
          <a:xfrm>
            <a:off x="1645920" y="7802878"/>
            <a:ext cx="14544677" cy="1180084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Text Placeholder 4"/>
          <p:cNvSpPr>
            <a:spLocks noGrp="1"/>
          </p:cNvSpPr>
          <p:nvPr>
            <p:ph type="body" sz="quarter" idx="3"/>
          </p:nvPr>
        </p:nvSpPr>
        <p:spPr>
          <a:xfrm>
            <a:off x="16722092" y="5511802"/>
            <a:ext cx="14550390" cy="2047238"/>
          </a:xfrm>
        </p:spPr>
        <p:txBody>
          <a:bodyPr anchor="b"/>
          <a:lstStyle>
            <a:lvl1pPr marL="0" indent="0" algn="ctr">
              <a:buNone/>
              <a:defRPr sz="8200" b="0">
                <a:solidFill>
                  <a:schemeClr val="tx2"/>
                </a:solidFill>
              </a:defRPr>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x-none" smtClean="0"/>
              <a:t>Click to edit Master text styles</a:t>
            </a:r>
          </a:p>
        </p:txBody>
      </p:sp>
      <p:sp>
        <p:nvSpPr>
          <p:cNvPr id="6" name="Content Placeholder 5"/>
          <p:cNvSpPr>
            <a:spLocks noGrp="1"/>
          </p:cNvSpPr>
          <p:nvPr>
            <p:ph sz="quarter" idx="4"/>
          </p:nvPr>
        </p:nvSpPr>
        <p:spPr>
          <a:xfrm>
            <a:off x="16722092" y="7802878"/>
            <a:ext cx="14550390" cy="1180084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Date Placeholder 6"/>
          <p:cNvSpPr>
            <a:spLocks noGrp="1"/>
          </p:cNvSpPr>
          <p:nvPr>
            <p:ph type="dt" sz="half" idx="10"/>
          </p:nvPr>
        </p:nvSpPr>
        <p:spPr/>
        <p:txBody>
          <a:bodyPr/>
          <a:lstStyle/>
          <a:p>
            <a:fld id="{05F4A6BE-45AE-614E-A89D-C386DA48EEFE}" type="datetimeFigureOut">
              <a:rPr lang="en-US" smtClean="0"/>
              <a:t>12/8/16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9224F-53C4-DD47-8D2C-2168C3D46564}" type="slidenum">
              <a:rPr lang="en-US" smtClean="0"/>
              <a:t>‹#›</a:t>
            </a:fld>
            <a:endParaRPr lang="en-US"/>
          </a:p>
        </p:txBody>
      </p:sp>
      <p:sp>
        <p:nvSpPr>
          <p:cNvPr id="10" name="Title 9"/>
          <p:cNvSpPr>
            <a:spLocks noGrp="1"/>
          </p:cNvSpPr>
          <p:nvPr>
            <p:ph type="title"/>
          </p:nvPr>
        </p:nvSpPr>
        <p:spPr/>
        <p:txBody>
          <a:bodyPr/>
          <a:lstStyle/>
          <a:p>
            <a:r>
              <a:rPr lang="x-none"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5F4A6BE-45AE-614E-A89D-C386DA48EEFE}" type="datetimeFigureOut">
              <a:rPr lang="en-US" smtClean="0"/>
              <a:t>12/8/16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99224F-53C4-DD47-8D2C-2168C3D46564}" type="slidenum">
              <a:rPr lang="en-US" smtClean="0"/>
              <a:t>‹#›</a:t>
            </a:fld>
            <a:endParaRPr lang="en-US"/>
          </a:p>
        </p:txBody>
      </p:sp>
      <p:sp>
        <p:nvSpPr>
          <p:cNvPr id="6" name="Title 5"/>
          <p:cNvSpPr>
            <a:spLocks noGrp="1"/>
          </p:cNvSpPr>
          <p:nvPr>
            <p:ph type="title"/>
          </p:nvPr>
        </p:nvSpPr>
        <p:spPr/>
        <p:txBody>
          <a:bodyPr/>
          <a:lstStyle/>
          <a:p>
            <a:r>
              <a:rPr lang="x-none"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548640" y="482941"/>
            <a:ext cx="31794487" cy="209799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13502" tIns="156751" rIns="313502" bIns="156751" rtlCol="0" anchor="ctr"/>
          <a:lstStyle/>
          <a:p>
            <a:pPr algn="ctr"/>
            <a:endParaRPr lang="en-US"/>
          </a:p>
        </p:txBody>
      </p:sp>
      <p:sp>
        <p:nvSpPr>
          <p:cNvPr id="2" name="Date Placeholder 1"/>
          <p:cNvSpPr>
            <a:spLocks noGrp="1"/>
          </p:cNvSpPr>
          <p:nvPr>
            <p:ph type="dt" sz="half" idx="10"/>
          </p:nvPr>
        </p:nvSpPr>
        <p:spPr/>
        <p:txBody>
          <a:bodyPr/>
          <a:lstStyle/>
          <a:p>
            <a:fld id="{05F4A6BE-45AE-614E-A89D-C386DA48EEFE}" type="datetimeFigureOut">
              <a:rPr lang="en-US" smtClean="0"/>
              <a:t>12/8/16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99224F-53C4-DD47-8D2C-2168C3D465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32918400" cy="21945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13502" tIns="156751" rIns="313502" bIns="156751" rtlCol="0" anchor="ctr"/>
          <a:lstStyle/>
          <a:p>
            <a:pPr algn="ctr"/>
            <a:endParaRPr lang="en-US"/>
          </a:p>
        </p:txBody>
      </p:sp>
      <p:sp>
        <p:nvSpPr>
          <p:cNvPr id="8" name="Rectangle 7"/>
          <p:cNvSpPr/>
          <p:nvPr/>
        </p:nvSpPr>
        <p:spPr>
          <a:xfrm>
            <a:off x="25237440" y="482803"/>
            <a:ext cx="7132320" cy="209799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13502" tIns="156751" rIns="313502" bIns="156751" rtlCol="0" anchor="ctr"/>
          <a:lstStyle/>
          <a:p>
            <a:pPr algn="ctr"/>
            <a:endParaRPr lang="en-US"/>
          </a:p>
        </p:txBody>
      </p:sp>
      <p:sp useBgFill="1">
        <p:nvSpPr>
          <p:cNvPr id="9" name="Rectangle 8"/>
          <p:cNvSpPr/>
          <p:nvPr/>
        </p:nvSpPr>
        <p:spPr>
          <a:xfrm>
            <a:off x="548640" y="487680"/>
            <a:ext cx="24140160" cy="20970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13502" tIns="156751" rIns="313502" bIns="156751" rtlCol="0" anchor="ctr"/>
          <a:lstStyle/>
          <a:p>
            <a:pPr algn="ctr"/>
            <a:endParaRPr lang="en-US"/>
          </a:p>
        </p:txBody>
      </p:sp>
      <p:sp>
        <p:nvSpPr>
          <p:cNvPr id="3" name="Content Placeholder 2"/>
          <p:cNvSpPr>
            <a:spLocks noGrp="1"/>
          </p:cNvSpPr>
          <p:nvPr>
            <p:ph idx="1"/>
          </p:nvPr>
        </p:nvSpPr>
        <p:spPr>
          <a:xfrm>
            <a:off x="2194560" y="975361"/>
            <a:ext cx="2112264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25775107" y="6817767"/>
            <a:ext cx="6024067" cy="9012326"/>
          </a:xfrm>
        </p:spPr>
        <p:txBody>
          <a:bodyPr tIns="0"/>
          <a:lstStyle>
            <a:lvl1pPr marL="0" indent="0">
              <a:buNone/>
              <a:defRPr sz="4800">
                <a:solidFill>
                  <a:srgbClr val="FFFFFF"/>
                </a:solidFill>
              </a:defRPr>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05F4A6BE-45AE-614E-A89D-C386DA48EEFE}"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C299224F-53C4-DD47-8D2C-2168C3D46564}" type="slidenum">
              <a:rPr lang="en-US" smtClean="0"/>
              <a:t>‹#›</a:t>
            </a:fld>
            <a:endParaRPr lang="en-US"/>
          </a:p>
        </p:txBody>
      </p:sp>
      <p:sp>
        <p:nvSpPr>
          <p:cNvPr id="11" name="Title 10"/>
          <p:cNvSpPr>
            <a:spLocks noGrp="1"/>
          </p:cNvSpPr>
          <p:nvPr>
            <p:ph type="title"/>
          </p:nvPr>
        </p:nvSpPr>
        <p:spPr>
          <a:xfrm>
            <a:off x="25775107" y="1463040"/>
            <a:ext cx="6032376" cy="5354726"/>
          </a:xfrm>
        </p:spPr>
        <p:txBody>
          <a:bodyPr anchor="b"/>
          <a:lstStyle>
            <a:lvl1pPr algn="l">
              <a:defRPr sz="6900" spc="514" baseline="0"/>
            </a:lvl1pPr>
          </a:lstStyle>
          <a:p>
            <a:r>
              <a:rPr lang="x-none"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32918400" cy="21945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313502" tIns="156751" rIns="313502" bIns="156751" rtlCol="0" anchor="ctr"/>
          <a:lstStyle/>
          <a:p>
            <a:pPr algn="ctr"/>
            <a:endParaRPr lang="en-US"/>
          </a:p>
        </p:txBody>
      </p:sp>
      <p:sp useBgFill="1">
        <p:nvSpPr>
          <p:cNvPr id="9" name="Rectangle 8"/>
          <p:cNvSpPr/>
          <p:nvPr/>
        </p:nvSpPr>
        <p:spPr>
          <a:xfrm>
            <a:off x="25237440" y="482803"/>
            <a:ext cx="7132320" cy="209799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13502" tIns="156751" rIns="313502" bIns="156751" rtlCol="0" anchor="ctr"/>
          <a:lstStyle/>
          <a:p>
            <a:pPr algn="ctr"/>
            <a:endParaRPr lang="en-US"/>
          </a:p>
        </p:txBody>
      </p:sp>
      <p:sp>
        <p:nvSpPr>
          <p:cNvPr id="3" name="Picture Placeholder 2"/>
          <p:cNvSpPr>
            <a:spLocks noGrp="1"/>
          </p:cNvSpPr>
          <p:nvPr>
            <p:ph type="pic" idx="1"/>
          </p:nvPr>
        </p:nvSpPr>
        <p:spPr>
          <a:xfrm>
            <a:off x="548640" y="487680"/>
            <a:ext cx="24140160" cy="20970240"/>
          </a:xfrm>
        </p:spPr>
        <p:txBody>
          <a:bodyPr anchor="ctr"/>
          <a:lstStyle>
            <a:lvl1pPr marL="0" indent="0" algn="ctr">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r>
              <a:rPr lang="x-none" smtClean="0"/>
              <a:t>Drag picture to placeholder or click icon to add</a:t>
            </a:r>
            <a:endParaRPr lang="en-US" dirty="0"/>
          </a:p>
        </p:txBody>
      </p:sp>
      <p:sp>
        <p:nvSpPr>
          <p:cNvPr id="4" name="Text Placeholder 3"/>
          <p:cNvSpPr>
            <a:spLocks noGrp="1"/>
          </p:cNvSpPr>
          <p:nvPr>
            <p:ph type="body" sz="half" idx="2"/>
          </p:nvPr>
        </p:nvSpPr>
        <p:spPr>
          <a:xfrm>
            <a:off x="25786080" y="6827520"/>
            <a:ext cx="6035040" cy="9509760"/>
          </a:xfrm>
        </p:spPr>
        <p:txBody>
          <a:bodyPr tIns="0"/>
          <a:lstStyle>
            <a:lvl1pPr marL="0" indent="0">
              <a:buNone/>
              <a:defRPr sz="4800">
                <a:solidFill>
                  <a:schemeClr val="tx1"/>
                </a:solidFill>
              </a:defRPr>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05F4A6BE-45AE-614E-A89D-C386DA48EEFE}"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9224F-53C4-DD47-8D2C-2168C3D46564}" type="slidenum">
              <a:rPr lang="en-US" smtClean="0"/>
              <a:t>‹#›</a:t>
            </a:fld>
            <a:endParaRPr lang="en-US"/>
          </a:p>
        </p:txBody>
      </p:sp>
      <p:sp>
        <p:nvSpPr>
          <p:cNvPr id="10" name="Title 9"/>
          <p:cNvSpPr>
            <a:spLocks noGrp="1"/>
          </p:cNvSpPr>
          <p:nvPr>
            <p:ph type="title"/>
          </p:nvPr>
        </p:nvSpPr>
        <p:spPr>
          <a:xfrm>
            <a:off x="25786080" y="1472794"/>
            <a:ext cx="6035040" cy="5354726"/>
          </a:xfrm>
        </p:spPr>
        <p:txBody>
          <a:bodyPr anchor="b"/>
          <a:lstStyle>
            <a:lvl1pPr algn="l">
              <a:defRPr sz="6900" spc="514" baseline="0">
                <a:solidFill>
                  <a:schemeClr val="tx2"/>
                </a:solidFill>
              </a:defRPr>
            </a:lvl1pPr>
          </a:lstStyle>
          <a:p>
            <a:r>
              <a:rPr lang="x-none"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548640" y="5231907"/>
            <a:ext cx="31794487" cy="1614552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13502" tIns="156751" rIns="313502" bIns="156751" rtlCol="0" anchor="ctr"/>
          <a:lstStyle/>
          <a:p>
            <a:pPr algn="ctr"/>
            <a:endParaRPr lang="en-US"/>
          </a:p>
        </p:txBody>
      </p:sp>
      <p:sp>
        <p:nvSpPr>
          <p:cNvPr id="8" name="Rectangle 7"/>
          <p:cNvSpPr/>
          <p:nvPr/>
        </p:nvSpPr>
        <p:spPr>
          <a:xfrm>
            <a:off x="548638" y="487682"/>
            <a:ext cx="31730569" cy="43086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13502" tIns="156751" rIns="313502" bIns="156751" rtlCol="0" anchor="ctr"/>
          <a:lstStyle/>
          <a:p>
            <a:pPr algn="ctr"/>
            <a:endParaRPr lang="en-US"/>
          </a:p>
        </p:txBody>
      </p:sp>
      <p:sp>
        <p:nvSpPr>
          <p:cNvPr id="2" name="Title Placeholder 1"/>
          <p:cNvSpPr>
            <a:spLocks noGrp="1"/>
          </p:cNvSpPr>
          <p:nvPr>
            <p:ph type="title"/>
          </p:nvPr>
        </p:nvSpPr>
        <p:spPr>
          <a:xfrm>
            <a:off x="1371600" y="1138710"/>
            <a:ext cx="30172536" cy="3374061"/>
          </a:xfrm>
          <a:prstGeom prst="rect">
            <a:avLst/>
          </a:prstGeom>
        </p:spPr>
        <p:txBody>
          <a:bodyPr vert="horz" lIns="313502" tIns="156751" rIns="313502" bIns="156751" rtlCol="0" anchor="ctr">
            <a:noAutofit/>
          </a:bodyPr>
          <a:lstStyle/>
          <a:p>
            <a:r>
              <a:rPr lang="x-none" smtClean="0"/>
              <a:t>Click to edit Master title style</a:t>
            </a:r>
            <a:endParaRPr lang="en-US" dirty="0"/>
          </a:p>
        </p:txBody>
      </p:sp>
      <p:sp>
        <p:nvSpPr>
          <p:cNvPr id="3" name="Text Placeholder 2"/>
          <p:cNvSpPr>
            <a:spLocks noGrp="1"/>
          </p:cNvSpPr>
          <p:nvPr>
            <p:ph type="body" idx="1"/>
          </p:nvPr>
        </p:nvSpPr>
        <p:spPr>
          <a:xfrm>
            <a:off x="1371598" y="5501027"/>
            <a:ext cx="30268415" cy="14103706"/>
          </a:xfrm>
          <a:prstGeom prst="rect">
            <a:avLst/>
          </a:prstGeom>
        </p:spPr>
        <p:txBody>
          <a:bodyPr vert="horz" lIns="313502" tIns="156751" rIns="313502" bIns="156751"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2"/>
          </p:nvPr>
        </p:nvSpPr>
        <p:spPr>
          <a:xfrm>
            <a:off x="1335197" y="20340320"/>
            <a:ext cx="7680960" cy="877824"/>
          </a:xfrm>
          <a:prstGeom prst="rect">
            <a:avLst/>
          </a:prstGeom>
        </p:spPr>
        <p:txBody>
          <a:bodyPr vert="horz" lIns="313502" tIns="156751" rIns="313502" bIns="156751" rtlCol="0" anchor="ctr"/>
          <a:lstStyle>
            <a:lvl1pPr algn="l">
              <a:defRPr sz="3800">
                <a:solidFill>
                  <a:schemeClr val="tx2"/>
                </a:solidFill>
              </a:defRPr>
            </a:lvl1pPr>
          </a:lstStyle>
          <a:p>
            <a:fld id="{05F4A6BE-45AE-614E-A89D-C386DA48EEFE}" type="datetimeFigureOut">
              <a:rPr lang="en-US" smtClean="0"/>
              <a:t>12/8/16</a:t>
            </a:fld>
            <a:endParaRPr lang="en-US"/>
          </a:p>
        </p:txBody>
      </p:sp>
      <p:sp>
        <p:nvSpPr>
          <p:cNvPr id="5" name="Footer Placeholder 4"/>
          <p:cNvSpPr>
            <a:spLocks noGrp="1"/>
          </p:cNvSpPr>
          <p:nvPr>
            <p:ph type="ftr" sz="quarter" idx="3"/>
          </p:nvPr>
        </p:nvSpPr>
        <p:spPr>
          <a:xfrm>
            <a:off x="10972800" y="20340320"/>
            <a:ext cx="12070080" cy="877824"/>
          </a:xfrm>
          <a:prstGeom prst="rect">
            <a:avLst/>
          </a:prstGeom>
        </p:spPr>
        <p:txBody>
          <a:bodyPr vert="horz" lIns="313502" tIns="156751" rIns="313502" bIns="156751" rtlCol="0" anchor="ctr"/>
          <a:lstStyle>
            <a:lvl1pPr algn="ctr">
              <a:defRPr sz="3800">
                <a:solidFill>
                  <a:schemeClr val="tx2"/>
                </a:solidFill>
              </a:defRPr>
            </a:lvl1pPr>
          </a:lstStyle>
          <a:p>
            <a:endParaRPr lang="en-US"/>
          </a:p>
        </p:txBody>
      </p:sp>
      <p:sp>
        <p:nvSpPr>
          <p:cNvPr id="6" name="Slide Number Placeholder 5"/>
          <p:cNvSpPr>
            <a:spLocks noGrp="1"/>
          </p:cNvSpPr>
          <p:nvPr>
            <p:ph type="sldNum" sz="quarter" idx="4"/>
          </p:nvPr>
        </p:nvSpPr>
        <p:spPr>
          <a:xfrm>
            <a:off x="29644848" y="20336256"/>
            <a:ext cx="2098678" cy="877824"/>
          </a:xfrm>
          <a:prstGeom prst="rect">
            <a:avLst/>
          </a:prstGeom>
          <a:ln w="19050">
            <a:noFill/>
          </a:ln>
        </p:spPr>
        <p:txBody>
          <a:bodyPr vert="horz" lIns="313502" tIns="156751" rIns="313502" bIns="156751" rtlCol="0" anchor="ctr"/>
          <a:lstStyle>
            <a:lvl1pPr algn="ctr">
              <a:defRPr sz="3800">
                <a:solidFill>
                  <a:schemeClr val="tx2"/>
                </a:solidFill>
              </a:defRPr>
            </a:lvl1pPr>
          </a:lstStyle>
          <a:p>
            <a:fld id="{C299224F-53C4-DD47-8D2C-2168C3D4656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defTabSz="3135020" rtl="0" eaLnBrk="1" latinLnBrk="0" hangingPunct="1">
        <a:spcBef>
          <a:spcPct val="0"/>
        </a:spcBef>
        <a:buNone/>
        <a:defRPr sz="11000" kern="1200" cap="all" spc="686" baseline="0">
          <a:ln>
            <a:noFill/>
          </a:ln>
          <a:solidFill>
            <a:schemeClr val="bg1"/>
          </a:solidFill>
          <a:effectLst/>
          <a:latin typeface="+mj-lt"/>
          <a:ea typeface="+mj-ea"/>
          <a:cs typeface="+mj-cs"/>
        </a:defRPr>
      </a:lvl1pPr>
    </p:titleStyle>
    <p:bodyStyle>
      <a:lvl1pPr marL="940506" indent="-783755" algn="l" defTabSz="3135020" rtl="0" eaLnBrk="1" latinLnBrk="0" hangingPunct="1">
        <a:spcBef>
          <a:spcPct val="20000"/>
        </a:spcBef>
        <a:buClr>
          <a:schemeClr val="accent1"/>
        </a:buClr>
        <a:buFont typeface="Wingdings 2" pitchFamily="18" charset="2"/>
        <a:buChar char=""/>
        <a:defRPr sz="6900" kern="1200" spc="514" baseline="0">
          <a:solidFill>
            <a:schemeClr val="tx2"/>
          </a:solidFill>
          <a:latin typeface="+mn-lt"/>
          <a:ea typeface="+mn-ea"/>
          <a:cs typeface="+mn-cs"/>
        </a:defRPr>
      </a:lvl1pPr>
      <a:lvl2pPr marL="1881012" indent="-627004" algn="l" defTabSz="3135020" rtl="0" eaLnBrk="1" latinLnBrk="0" hangingPunct="1">
        <a:spcBef>
          <a:spcPct val="20000"/>
        </a:spcBef>
        <a:buClr>
          <a:schemeClr val="accent2"/>
        </a:buClr>
        <a:buFont typeface="Wingdings" pitchFamily="2" charset="2"/>
        <a:buChar char="§"/>
        <a:defRPr sz="6200" kern="1200" spc="343" baseline="0">
          <a:solidFill>
            <a:schemeClr val="tx2"/>
          </a:solidFill>
          <a:latin typeface="+mn-lt"/>
          <a:ea typeface="+mn-ea"/>
          <a:cs typeface="+mn-cs"/>
        </a:defRPr>
      </a:lvl2pPr>
      <a:lvl3pPr marL="2821518" indent="-627004" algn="l" defTabSz="3135020" rtl="0" eaLnBrk="1" latinLnBrk="0" hangingPunct="1">
        <a:spcBef>
          <a:spcPct val="20000"/>
        </a:spcBef>
        <a:buClr>
          <a:schemeClr val="accent3"/>
        </a:buClr>
        <a:buFont typeface="Wingdings" pitchFamily="2" charset="2"/>
        <a:buChar char="§"/>
        <a:defRPr sz="5500" kern="1200" spc="343" baseline="0">
          <a:solidFill>
            <a:schemeClr val="tx2"/>
          </a:solidFill>
          <a:latin typeface="+mn-lt"/>
          <a:ea typeface="+mn-ea"/>
          <a:cs typeface="+mn-cs"/>
        </a:defRPr>
      </a:lvl3pPr>
      <a:lvl4pPr marL="3762024" indent="-627004" algn="l" defTabSz="3135020" rtl="0" eaLnBrk="1" latinLnBrk="0" hangingPunct="1">
        <a:spcBef>
          <a:spcPct val="20000"/>
        </a:spcBef>
        <a:buClr>
          <a:schemeClr val="accent4"/>
        </a:buClr>
        <a:buFont typeface="Wingdings" pitchFamily="2" charset="2"/>
        <a:buChar char="§"/>
        <a:defRPr sz="4800" kern="1200">
          <a:solidFill>
            <a:schemeClr val="tx2"/>
          </a:solidFill>
          <a:latin typeface="+mn-lt"/>
          <a:ea typeface="+mn-ea"/>
          <a:cs typeface="+mn-cs"/>
        </a:defRPr>
      </a:lvl4pPr>
      <a:lvl5pPr marL="4389029" indent="-627004" algn="l" defTabSz="3135020" rtl="0" eaLnBrk="1" latinLnBrk="0" hangingPunct="1">
        <a:spcBef>
          <a:spcPct val="20000"/>
        </a:spcBef>
        <a:buClr>
          <a:schemeClr val="accent6"/>
        </a:buClr>
        <a:buFont typeface="Wingdings" pitchFamily="2" charset="2"/>
        <a:buChar char="§"/>
        <a:defRPr sz="4500" kern="1200" spc="343" baseline="0">
          <a:solidFill>
            <a:schemeClr val="tx2"/>
          </a:solidFill>
          <a:latin typeface="+mn-lt"/>
          <a:ea typeface="+mn-ea"/>
          <a:cs typeface="+mn-cs"/>
        </a:defRPr>
      </a:lvl5pPr>
      <a:lvl6pPr marL="5329535" indent="-627004" algn="l" defTabSz="3135020" rtl="0" eaLnBrk="1" latinLnBrk="0" hangingPunct="1">
        <a:spcBef>
          <a:spcPct val="20000"/>
        </a:spcBef>
        <a:buClr>
          <a:schemeClr val="accent1"/>
        </a:buClr>
        <a:buFont typeface="Wingdings" pitchFamily="2" charset="2"/>
        <a:buChar char="§"/>
        <a:defRPr sz="4100" kern="1200">
          <a:solidFill>
            <a:schemeClr val="tx2"/>
          </a:solidFill>
          <a:latin typeface="+mn-lt"/>
          <a:ea typeface="+mn-ea"/>
          <a:cs typeface="+mn-cs"/>
        </a:defRPr>
      </a:lvl6pPr>
      <a:lvl7pPr marL="6270041" indent="-627004" algn="l" defTabSz="3135020" rtl="0" eaLnBrk="1" latinLnBrk="0" hangingPunct="1">
        <a:spcBef>
          <a:spcPct val="20000"/>
        </a:spcBef>
        <a:buClr>
          <a:schemeClr val="accent2"/>
        </a:buClr>
        <a:buFont typeface="Wingdings" pitchFamily="2" charset="2"/>
        <a:buChar char="§"/>
        <a:defRPr sz="4100" kern="1200">
          <a:solidFill>
            <a:schemeClr val="tx2"/>
          </a:solidFill>
          <a:latin typeface="+mn-lt"/>
          <a:ea typeface="+mn-ea"/>
          <a:cs typeface="+mn-cs"/>
        </a:defRPr>
      </a:lvl7pPr>
      <a:lvl8pPr marL="7210547" indent="-627004" algn="l" defTabSz="3135020" rtl="0" eaLnBrk="1" latinLnBrk="0" hangingPunct="1">
        <a:spcBef>
          <a:spcPct val="20000"/>
        </a:spcBef>
        <a:buClr>
          <a:schemeClr val="accent3"/>
        </a:buClr>
        <a:buFont typeface="Wingdings" pitchFamily="2" charset="2"/>
        <a:buChar char="§"/>
        <a:defRPr sz="4100" kern="1200">
          <a:solidFill>
            <a:schemeClr val="tx2"/>
          </a:solidFill>
          <a:latin typeface="+mn-lt"/>
          <a:ea typeface="+mn-ea"/>
          <a:cs typeface="+mn-cs"/>
        </a:defRPr>
      </a:lvl8pPr>
      <a:lvl9pPr marL="8151053" indent="-627004" algn="l" defTabSz="3135020" rtl="0" eaLnBrk="1" latinLnBrk="0" hangingPunct="1">
        <a:spcBef>
          <a:spcPct val="20000"/>
        </a:spcBef>
        <a:buClr>
          <a:schemeClr val="accent5"/>
        </a:buClr>
        <a:buFont typeface="Wingdings" pitchFamily="2" charset="2"/>
        <a:buChar char="§"/>
        <a:defRPr sz="4100" kern="1200">
          <a:solidFill>
            <a:schemeClr val="tx2"/>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8124517" y="2225024"/>
            <a:ext cx="15844632" cy="842649"/>
          </a:xfrm>
        </p:spPr>
        <p:txBody>
          <a:bodyPr>
            <a:noAutofit/>
          </a:bodyPr>
          <a:lstStyle/>
          <a:p>
            <a:pPr marL="156751" indent="0">
              <a:spcBef>
                <a:spcPts val="0"/>
              </a:spcBef>
              <a:buNone/>
            </a:pPr>
            <a:r>
              <a:rPr lang="en-US" sz="2000" dirty="0" smtClean="0">
                <a:solidFill>
                  <a:schemeClr val="bg1"/>
                </a:solidFill>
                <a:latin typeface="Lucida Bright"/>
                <a:cs typeface="Lucida Bright"/>
              </a:rPr>
              <a:t>Garrett </a:t>
            </a:r>
            <a:r>
              <a:rPr lang="en-US" sz="2000" dirty="0" smtClean="0">
                <a:solidFill>
                  <a:schemeClr val="bg1"/>
                </a:solidFill>
                <a:latin typeface="Lucida Bright"/>
                <a:cs typeface="Lucida Bright"/>
              </a:rPr>
              <a:t>Thomas, Mariah Rogers, </a:t>
            </a:r>
            <a:r>
              <a:rPr lang="en-US" sz="2000" dirty="0" err="1" smtClean="0">
                <a:solidFill>
                  <a:schemeClr val="bg1"/>
                </a:solidFill>
                <a:latin typeface="Lucida Bright"/>
                <a:cs typeface="Lucida Bright"/>
              </a:rPr>
              <a:t>Sayan</a:t>
            </a:r>
            <a:r>
              <a:rPr lang="en-US" sz="2000" dirty="0" smtClean="0">
                <a:solidFill>
                  <a:schemeClr val="bg1"/>
                </a:solidFill>
                <a:latin typeface="Lucida Bright"/>
                <a:cs typeface="Lucida Bright"/>
              </a:rPr>
              <a:t> </a:t>
            </a:r>
            <a:r>
              <a:rPr lang="en-US" sz="2000" dirty="0" err="1" smtClean="0">
                <a:solidFill>
                  <a:schemeClr val="bg1"/>
                </a:solidFill>
                <a:latin typeface="Lucida Bright"/>
                <a:cs typeface="Lucida Bright"/>
              </a:rPr>
              <a:t>Gul</a:t>
            </a:r>
            <a:r>
              <a:rPr lang="en-US" sz="2000" dirty="0" smtClean="0">
                <a:solidFill>
                  <a:schemeClr val="bg1"/>
                </a:solidFill>
                <a:latin typeface="Lucida Bright"/>
                <a:cs typeface="Lucida Bright"/>
              </a:rPr>
              <a:t>, </a:t>
            </a:r>
            <a:r>
              <a:rPr lang="en-US" sz="2000" dirty="0" err="1" smtClean="0">
                <a:solidFill>
                  <a:schemeClr val="bg1"/>
                </a:solidFill>
                <a:latin typeface="Lucida Bright"/>
                <a:cs typeface="Lucida Bright"/>
              </a:rPr>
              <a:t>Mukunda</a:t>
            </a:r>
            <a:r>
              <a:rPr lang="en-US" sz="2000" dirty="0" smtClean="0">
                <a:solidFill>
                  <a:schemeClr val="bg1"/>
                </a:solidFill>
                <a:latin typeface="Lucida Bright"/>
                <a:cs typeface="Lucida Bright"/>
              </a:rPr>
              <a:t> </a:t>
            </a:r>
            <a:r>
              <a:rPr lang="en-US" sz="2000" dirty="0" err="1" smtClean="0">
                <a:solidFill>
                  <a:schemeClr val="bg1"/>
                </a:solidFill>
                <a:latin typeface="Lucida Bright"/>
                <a:cs typeface="Lucida Bright"/>
              </a:rPr>
              <a:t>Satchidanand</a:t>
            </a:r>
            <a:r>
              <a:rPr lang="en-US" sz="2000" dirty="0" smtClean="0">
                <a:solidFill>
                  <a:schemeClr val="bg1"/>
                </a:solidFill>
                <a:latin typeface="Lucida Bright"/>
                <a:cs typeface="Lucida Bright"/>
              </a:rPr>
              <a:t>, Travis Dickey</a:t>
            </a:r>
            <a:endParaRPr lang="en-US" sz="2000" dirty="0">
              <a:solidFill>
                <a:schemeClr val="bg1"/>
              </a:solidFill>
              <a:latin typeface="Lucida Bright"/>
              <a:cs typeface="Lucida Bright"/>
            </a:endParaRPr>
          </a:p>
        </p:txBody>
      </p:sp>
      <p:sp>
        <p:nvSpPr>
          <p:cNvPr id="2" name="Title 1"/>
          <p:cNvSpPr>
            <a:spLocks noGrp="1"/>
          </p:cNvSpPr>
          <p:nvPr>
            <p:ph type="title"/>
          </p:nvPr>
        </p:nvSpPr>
        <p:spPr>
          <a:xfrm>
            <a:off x="547602" y="513382"/>
            <a:ext cx="31867345" cy="2132967"/>
          </a:xfrm>
        </p:spPr>
        <p:txBody>
          <a:bodyPr>
            <a:noAutofit/>
          </a:bodyPr>
          <a:lstStyle/>
          <a:p>
            <a:r>
              <a:rPr lang="en-US" sz="5500" b="1" dirty="0" smtClean="0">
                <a:latin typeface="Lucida Bright"/>
                <a:cs typeface="Lucida Bright"/>
              </a:rPr>
              <a:t>Investigating Feedback Loops between a Simulated V1 and </a:t>
            </a:r>
            <a:r>
              <a:rPr lang="en-US" sz="5500" b="1" dirty="0" smtClean="0">
                <a:latin typeface="Lucida Bright"/>
                <a:cs typeface="Lucida Bright"/>
              </a:rPr>
              <a:t>LGN</a:t>
            </a:r>
            <a:endParaRPr lang="en-US" sz="5500" b="1" dirty="0">
              <a:latin typeface="Lucida Bright"/>
              <a:cs typeface="Lucida Bright"/>
            </a:endParaRPr>
          </a:p>
        </p:txBody>
      </p:sp>
      <p:sp>
        <p:nvSpPr>
          <p:cNvPr id="4" name="TextBox 3"/>
          <p:cNvSpPr txBox="1"/>
          <p:nvPr/>
        </p:nvSpPr>
        <p:spPr>
          <a:xfrm>
            <a:off x="3441809" y="10173680"/>
            <a:ext cx="4756613" cy="861774"/>
          </a:xfrm>
          <a:prstGeom prst="rect">
            <a:avLst/>
          </a:prstGeom>
          <a:solidFill>
            <a:srgbClr val="534949"/>
          </a:solidFill>
        </p:spPr>
        <p:txBody>
          <a:bodyPr wrap="square" rtlCol="0">
            <a:spAutoFit/>
          </a:bodyPr>
          <a:lstStyle/>
          <a:p>
            <a:pPr algn="ctr"/>
            <a:r>
              <a:rPr lang="en-US" sz="5000" dirty="0" smtClean="0">
                <a:solidFill>
                  <a:schemeClr val="bg1"/>
                </a:solidFill>
                <a:latin typeface="Lucida Bright"/>
                <a:cs typeface="Lucida Bright"/>
              </a:rPr>
              <a:t>Background</a:t>
            </a:r>
            <a:endParaRPr lang="en-US" sz="5000" dirty="0">
              <a:solidFill>
                <a:schemeClr val="bg1"/>
              </a:solidFill>
              <a:latin typeface="Lucida Bright"/>
              <a:cs typeface="Lucida Bright"/>
            </a:endParaRPr>
          </a:p>
        </p:txBody>
      </p:sp>
      <p:sp>
        <p:nvSpPr>
          <p:cNvPr id="5" name="TextBox 4"/>
          <p:cNvSpPr txBox="1"/>
          <p:nvPr/>
        </p:nvSpPr>
        <p:spPr>
          <a:xfrm>
            <a:off x="547602" y="3825778"/>
            <a:ext cx="10553575" cy="861774"/>
          </a:xfrm>
          <a:prstGeom prst="rect">
            <a:avLst/>
          </a:prstGeom>
          <a:noFill/>
        </p:spPr>
        <p:txBody>
          <a:bodyPr wrap="square" rtlCol="0">
            <a:spAutoFit/>
          </a:bodyPr>
          <a:lstStyle/>
          <a:p>
            <a:pPr algn="ctr"/>
            <a:r>
              <a:rPr lang="en-US" sz="5000" dirty="0" smtClean="0">
                <a:solidFill>
                  <a:srgbClr val="FFFFFF"/>
                </a:solidFill>
                <a:latin typeface="Lucida Bright"/>
                <a:cs typeface="Lucida Bright"/>
              </a:rPr>
              <a:t>Abstract</a:t>
            </a:r>
            <a:endParaRPr lang="en-US" sz="5000" dirty="0">
              <a:solidFill>
                <a:srgbClr val="FFFFFF"/>
              </a:solidFill>
              <a:latin typeface="Lucida Bright"/>
              <a:cs typeface="Lucida Bright"/>
            </a:endParaRPr>
          </a:p>
        </p:txBody>
      </p:sp>
      <p:sp>
        <p:nvSpPr>
          <p:cNvPr id="7" name="TextBox 6"/>
          <p:cNvSpPr txBox="1"/>
          <p:nvPr/>
        </p:nvSpPr>
        <p:spPr>
          <a:xfrm>
            <a:off x="11101177" y="3825778"/>
            <a:ext cx="11210564" cy="861774"/>
          </a:xfrm>
          <a:prstGeom prst="rect">
            <a:avLst/>
          </a:prstGeom>
          <a:noFill/>
        </p:spPr>
        <p:txBody>
          <a:bodyPr wrap="square" rtlCol="0">
            <a:spAutoFit/>
          </a:bodyPr>
          <a:lstStyle/>
          <a:p>
            <a:pPr algn="ctr"/>
            <a:r>
              <a:rPr lang="en-US" sz="5000" dirty="0" smtClean="0">
                <a:solidFill>
                  <a:srgbClr val="FFFFFF"/>
                </a:solidFill>
                <a:latin typeface="Lucida Bright"/>
                <a:cs typeface="Lucida Bright"/>
              </a:rPr>
              <a:t>Process</a:t>
            </a:r>
          </a:p>
        </p:txBody>
      </p:sp>
      <p:pic>
        <p:nvPicPr>
          <p:cNvPr id="9" name="Picture 8" descr="Screen Shot 2016-12-08 at 1.04.5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0771" y="5537795"/>
            <a:ext cx="4584876" cy="3566015"/>
          </a:xfrm>
          <a:prstGeom prst="rect">
            <a:avLst/>
          </a:prstGeom>
        </p:spPr>
      </p:pic>
      <p:sp>
        <p:nvSpPr>
          <p:cNvPr id="12" name="TextBox 11"/>
          <p:cNvSpPr txBox="1"/>
          <p:nvPr/>
        </p:nvSpPr>
        <p:spPr>
          <a:xfrm>
            <a:off x="1411212" y="5537795"/>
            <a:ext cx="8537511" cy="3970318"/>
          </a:xfrm>
          <a:prstGeom prst="rect">
            <a:avLst/>
          </a:prstGeom>
          <a:noFill/>
        </p:spPr>
        <p:txBody>
          <a:bodyPr wrap="square" rtlCol="0">
            <a:spAutoFit/>
          </a:bodyPr>
          <a:lstStyle/>
          <a:p>
            <a:r>
              <a:rPr lang="en-US" sz="2800" dirty="0" smtClean="0">
                <a:solidFill>
                  <a:schemeClr val="accent6">
                    <a:lumMod val="75000"/>
                  </a:schemeClr>
                </a:solidFill>
              </a:rPr>
              <a:t>We were aware that there is a feedback loop between the Visual Cortex and the LGN (Lateral Geniculate Nucleus), where some of information from the V1 is sent back to the LGN. We wanted to investigate what effect this feedback loop might have on the visual processes that occur in V1, and did this by simulating said loop in the form of a neural network.  Our preliminary findings </a:t>
            </a:r>
            <a:r>
              <a:rPr lang="en-US" sz="2800" dirty="0" smtClean="0">
                <a:solidFill>
                  <a:schemeClr val="accent6">
                    <a:lumMod val="75000"/>
                  </a:schemeClr>
                </a:solidFill>
              </a:rPr>
              <a:t>were inconclusive, </a:t>
            </a:r>
            <a:r>
              <a:rPr lang="en-US" sz="2800" dirty="0" smtClean="0">
                <a:solidFill>
                  <a:schemeClr val="accent6">
                    <a:lumMod val="75000"/>
                  </a:schemeClr>
                </a:solidFill>
              </a:rPr>
              <a:t>although we’re still testing this loop on better datasets.</a:t>
            </a:r>
          </a:p>
        </p:txBody>
      </p:sp>
      <p:sp>
        <p:nvSpPr>
          <p:cNvPr id="14" name="TextBox 13"/>
          <p:cNvSpPr txBox="1"/>
          <p:nvPr/>
        </p:nvSpPr>
        <p:spPr>
          <a:xfrm>
            <a:off x="1411212" y="16677441"/>
            <a:ext cx="8537511" cy="2677656"/>
          </a:xfrm>
          <a:prstGeom prst="rect">
            <a:avLst/>
          </a:prstGeom>
          <a:noFill/>
        </p:spPr>
        <p:txBody>
          <a:bodyPr wrap="square" rtlCol="0">
            <a:spAutoFit/>
          </a:bodyPr>
          <a:lstStyle/>
          <a:p>
            <a:r>
              <a:rPr lang="en-US" sz="2800" dirty="0" smtClean="0">
                <a:solidFill>
                  <a:srgbClr val="53595E"/>
                </a:solidFill>
              </a:rPr>
              <a:t>The V1 area of the brain, part of the </a:t>
            </a:r>
            <a:r>
              <a:rPr lang="en-US" sz="2800" dirty="0" smtClean="0">
                <a:solidFill>
                  <a:srgbClr val="53595E"/>
                </a:solidFill>
              </a:rPr>
              <a:t>ventral </a:t>
            </a:r>
            <a:r>
              <a:rPr lang="en-US" sz="2800" dirty="0" smtClean="0">
                <a:solidFill>
                  <a:srgbClr val="53595E"/>
                </a:solidFill>
              </a:rPr>
              <a:t>stream in the visual pathway, </a:t>
            </a:r>
            <a:r>
              <a:rPr lang="en-US" sz="2800" dirty="0" smtClean="0">
                <a:solidFill>
                  <a:srgbClr val="53595E"/>
                </a:solidFill>
              </a:rPr>
              <a:t>receives input from the parts of the </a:t>
            </a:r>
            <a:r>
              <a:rPr lang="en-US" sz="2800" dirty="0">
                <a:solidFill>
                  <a:srgbClr val="53595E"/>
                </a:solidFill>
              </a:rPr>
              <a:t>L</a:t>
            </a:r>
            <a:r>
              <a:rPr lang="en-US" sz="2800" dirty="0" smtClean="0">
                <a:solidFill>
                  <a:srgbClr val="53595E"/>
                </a:solidFill>
              </a:rPr>
              <a:t>ateral </a:t>
            </a:r>
            <a:r>
              <a:rPr lang="en-US" sz="2800" dirty="0">
                <a:solidFill>
                  <a:srgbClr val="53595E"/>
                </a:solidFill>
              </a:rPr>
              <a:t>G</a:t>
            </a:r>
            <a:r>
              <a:rPr lang="en-US" sz="2800" dirty="0" smtClean="0">
                <a:solidFill>
                  <a:srgbClr val="53595E"/>
                </a:solidFill>
              </a:rPr>
              <a:t>eniculate </a:t>
            </a:r>
            <a:r>
              <a:rPr lang="en-US" sz="2800" dirty="0">
                <a:solidFill>
                  <a:srgbClr val="53595E"/>
                </a:solidFill>
              </a:rPr>
              <a:t>N</a:t>
            </a:r>
            <a:r>
              <a:rPr lang="en-US" sz="2800" dirty="0" smtClean="0">
                <a:solidFill>
                  <a:srgbClr val="53595E"/>
                </a:solidFill>
              </a:rPr>
              <a:t>ucleus </a:t>
            </a:r>
            <a:r>
              <a:rPr lang="en-US" sz="2800" dirty="0" smtClean="0">
                <a:solidFill>
                  <a:srgbClr val="53595E"/>
                </a:solidFill>
              </a:rPr>
              <a:t>that </a:t>
            </a:r>
            <a:r>
              <a:rPr lang="en-US" sz="2800" dirty="0" smtClean="0">
                <a:solidFill>
                  <a:srgbClr val="53595E"/>
                </a:solidFill>
              </a:rPr>
              <a:t>sends </a:t>
            </a:r>
            <a:r>
              <a:rPr lang="en-US" sz="2800" dirty="0" smtClean="0">
                <a:solidFill>
                  <a:srgbClr val="53595E"/>
                </a:solidFill>
              </a:rPr>
              <a:t>input to the </a:t>
            </a:r>
            <a:r>
              <a:rPr lang="en-US" sz="2800" dirty="0" smtClean="0">
                <a:solidFill>
                  <a:srgbClr val="53595E"/>
                </a:solidFill>
              </a:rPr>
              <a:t>ventral</a:t>
            </a:r>
            <a:r>
              <a:rPr lang="en-US" sz="2800" dirty="0" smtClean="0">
                <a:solidFill>
                  <a:srgbClr val="53595E"/>
                </a:solidFill>
              </a:rPr>
              <a:t> </a:t>
            </a:r>
            <a:r>
              <a:rPr lang="en-US" sz="2800" dirty="0" smtClean="0">
                <a:solidFill>
                  <a:srgbClr val="53595E"/>
                </a:solidFill>
              </a:rPr>
              <a:t>pathway. The V1 area also sends information </a:t>
            </a:r>
            <a:r>
              <a:rPr lang="en-US" sz="2800" i="1" dirty="0" smtClean="0">
                <a:solidFill>
                  <a:srgbClr val="53595E"/>
                </a:solidFill>
              </a:rPr>
              <a:t>back</a:t>
            </a:r>
            <a:r>
              <a:rPr lang="en-US" sz="2800" dirty="0" smtClean="0">
                <a:solidFill>
                  <a:srgbClr val="53595E"/>
                </a:solidFill>
              </a:rPr>
              <a:t> to the </a:t>
            </a:r>
            <a:r>
              <a:rPr lang="en-US" sz="2800" dirty="0" smtClean="0">
                <a:solidFill>
                  <a:srgbClr val="53595E"/>
                </a:solidFill>
              </a:rPr>
              <a:t>L</a:t>
            </a:r>
            <a:r>
              <a:rPr lang="en-US" sz="2800" dirty="0" smtClean="0">
                <a:solidFill>
                  <a:srgbClr val="53595E"/>
                </a:solidFill>
              </a:rPr>
              <a:t>ateral Geniculate </a:t>
            </a:r>
            <a:r>
              <a:rPr lang="en-US" sz="2800" dirty="0">
                <a:solidFill>
                  <a:srgbClr val="53595E"/>
                </a:solidFill>
              </a:rPr>
              <a:t>N</a:t>
            </a:r>
            <a:r>
              <a:rPr lang="en-US" sz="2800" dirty="0" smtClean="0">
                <a:solidFill>
                  <a:srgbClr val="53595E"/>
                </a:solidFill>
              </a:rPr>
              <a:t>ucleus</a:t>
            </a:r>
            <a:r>
              <a:rPr lang="en-US" sz="2800" dirty="0" smtClean="0">
                <a:solidFill>
                  <a:srgbClr val="53595E"/>
                </a:solidFill>
              </a:rPr>
              <a:t>, and it’s unclear why.     </a:t>
            </a:r>
            <a:endParaRPr lang="en-US" sz="2800" dirty="0">
              <a:solidFill>
                <a:srgbClr val="53595E"/>
              </a:solidFill>
            </a:endParaRPr>
          </a:p>
        </p:txBody>
      </p:sp>
      <p:sp>
        <p:nvSpPr>
          <p:cNvPr id="15" name="TextBox 14"/>
          <p:cNvSpPr txBox="1"/>
          <p:nvPr/>
        </p:nvSpPr>
        <p:spPr>
          <a:xfrm>
            <a:off x="10739837" y="15169508"/>
            <a:ext cx="11571903" cy="6309420"/>
          </a:xfrm>
          <a:prstGeom prst="rect">
            <a:avLst/>
          </a:prstGeom>
          <a:noFill/>
        </p:spPr>
        <p:txBody>
          <a:bodyPr wrap="square" rtlCol="0">
            <a:spAutoFit/>
          </a:bodyPr>
          <a:lstStyle/>
          <a:p>
            <a:r>
              <a:rPr lang="en-US" sz="2800" dirty="0">
                <a:solidFill>
                  <a:schemeClr val="accent6">
                    <a:lumMod val="75000"/>
                  </a:schemeClr>
                </a:solidFill>
              </a:rPr>
              <a:t>We then fed the transformed images as input into neural networks with different architectures with layers corresponding to LGN, </a:t>
            </a:r>
            <a:r>
              <a:rPr lang="en-US" sz="2800" dirty="0" smtClean="0">
                <a:solidFill>
                  <a:schemeClr val="accent6">
                    <a:lumMod val="75000"/>
                  </a:schemeClr>
                </a:solidFill>
              </a:rPr>
              <a:t>and layers of V1, </a:t>
            </a:r>
            <a:r>
              <a:rPr lang="en-US" sz="2800" dirty="0">
                <a:solidFill>
                  <a:schemeClr val="accent6">
                    <a:lumMod val="75000"/>
                  </a:schemeClr>
                </a:solidFill>
              </a:rPr>
              <a:t>and an </a:t>
            </a:r>
            <a:r>
              <a:rPr lang="en-US" sz="2800" dirty="0" err="1">
                <a:solidFill>
                  <a:schemeClr val="accent6">
                    <a:lumMod val="75000"/>
                  </a:schemeClr>
                </a:solidFill>
              </a:rPr>
              <a:t>ouput</a:t>
            </a:r>
            <a:r>
              <a:rPr lang="en-US" sz="2800" dirty="0">
                <a:solidFill>
                  <a:schemeClr val="accent6">
                    <a:lumMod val="75000"/>
                  </a:schemeClr>
                </a:solidFill>
              </a:rPr>
              <a:t> layer. We ran several different versions of these architectures  that differed in the feedbacks they utilized. We can list these 4 different architectures we have tried so far as:</a:t>
            </a:r>
          </a:p>
          <a:p>
            <a:endParaRPr lang="en-US" sz="1000" dirty="0">
              <a:solidFill>
                <a:schemeClr val="accent6">
                  <a:lumMod val="75000"/>
                </a:schemeClr>
              </a:solidFill>
            </a:endParaRPr>
          </a:p>
          <a:p>
            <a:r>
              <a:rPr lang="en-US" sz="2800" dirty="0">
                <a:solidFill>
                  <a:schemeClr val="accent6">
                    <a:lumMod val="75000"/>
                  </a:schemeClr>
                </a:solidFill>
              </a:rPr>
              <a:t>Net - Feedback loops between LGN</a:t>
            </a:r>
            <a:r>
              <a:rPr lang="en-US" sz="2800" dirty="0" smtClean="0">
                <a:solidFill>
                  <a:schemeClr val="accent6">
                    <a:lumMod val="75000"/>
                  </a:schemeClr>
                </a:solidFill>
              </a:rPr>
              <a:t>-first layer of V1, </a:t>
            </a:r>
            <a:r>
              <a:rPr lang="en-US" sz="2800" dirty="0">
                <a:solidFill>
                  <a:schemeClr val="accent6">
                    <a:lumMod val="75000"/>
                  </a:schemeClr>
                </a:solidFill>
              </a:rPr>
              <a:t>and </a:t>
            </a:r>
            <a:r>
              <a:rPr lang="en-US" sz="2800" dirty="0" smtClean="0">
                <a:solidFill>
                  <a:schemeClr val="accent6">
                    <a:lumMod val="75000"/>
                  </a:schemeClr>
                </a:solidFill>
              </a:rPr>
              <a:t>first-second layers of V1</a:t>
            </a:r>
            <a:endParaRPr lang="en-US" sz="2800" dirty="0">
              <a:solidFill>
                <a:schemeClr val="accent6">
                  <a:lumMod val="75000"/>
                </a:schemeClr>
              </a:solidFill>
            </a:endParaRPr>
          </a:p>
          <a:p>
            <a:r>
              <a:rPr lang="en-US" sz="2800" dirty="0" err="1">
                <a:solidFill>
                  <a:schemeClr val="accent6">
                    <a:lumMod val="75000"/>
                  </a:schemeClr>
                </a:solidFill>
              </a:rPr>
              <a:t>NetD</a:t>
            </a:r>
            <a:r>
              <a:rPr lang="en-US" sz="2800" dirty="0">
                <a:solidFill>
                  <a:schemeClr val="accent6">
                    <a:lumMod val="75000"/>
                  </a:schemeClr>
                </a:solidFill>
              </a:rPr>
              <a:t> - No feedback loops</a:t>
            </a:r>
          </a:p>
          <a:p>
            <a:r>
              <a:rPr lang="en-US" sz="2800" dirty="0">
                <a:solidFill>
                  <a:schemeClr val="accent6">
                    <a:lumMod val="75000"/>
                  </a:schemeClr>
                </a:solidFill>
              </a:rPr>
              <a:t>Net1 - Feedback loop between LGN</a:t>
            </a:r>
            <a:r>
              <a:rPr lang="en-US" sz="2800" dirty="0" smtClean="0">
                <a:solidFill>
                  <a:schemeClr val="accent6">
                    <a:lumMod val="75000"/>
                  </a:schemeClr>
                </a:solidFill>
              </a:rPr>
              <a:t>-1</a:t>
            </a:r>
            <a:r>
              <a:rPr lang="en-US" sz="2800" baseline="30000" dirty="0" smtClean="0">
                <a:solidFill>
                  <a:schemeClr val="accent6">
                    <a:lumMod val="75000"/>
                  </a:schemeClr>
                </a:solidFill>
              </a:rPr>
              <a:t>st</a:t>
            </a:r>
            <a:endParaRPr lang="en-US" sz="2800" dirty="0">
              <a:solidFill>
                <a:schemeClr val="accent6">
                  <a:lumMod val="75000"/>
                </a:schemeClr>
              </a:solidFill>
            </a:endParaRPr>
          </a:p>
          <a:p>
            <a:r>
              <a:rPr lang="en-US" sz="2800" dirty="0">
                <a:solidFill>
                  <a:schemeClr val="accent6">
                    <a:lumMod val="75000"/>
                  </a:schemeClr>
                </a:solidFill>
              </a:rPr>
              <a:t>Net2 - Feedback loop between LGN</a:t>
            </a:r>
            <a:r>
              <a:rPr lang="en-US" sz="2800" dirty="0" smtClean="0">
                <a:solidFill>
                  <a:schemeClr val="accent6">
                    <a:lumMod val="75000"/>
                  </a:schemeClr>
                </a:solidFill>
              </a:rPr>
              <a:t>-2</a:t>
            </a:r>
            <a:r>
              <a:rPr lang="en-US" sz="2800" baseline="30000" dirty="0" smtClean="0">
                <a:solidFill>
                  <a:schemeClr val="accent6">
                    <a:lumMod val="75000"/>
                  </a:schemeClr>
                </a:solidFill>
              </a:rPr>
              <a:t>nd</a:t>
            </a:r>
            <a:endParaRPr lang="en-US" sz="2800" dirty="0" smtClean="0">
              <a:solidFill>
                <a:schemeClr val="accent6">
                  <a:lumMod val="75000"/>
                </a:schemeClr>
              </a:solidFill>
            </a:endParaRPr>
          </a:p>
          <a:p>
            <a:endParaRPr lang="en-US" sz="1000" dirty="0">
              <a:solidFill>
                <a:schemeClr val="accent6">
                  <a:lumMod val="75000"/>
                </a:schemeClr>
              </a:solidFill>
            </a:endParaRPr>
          </a:p>
          <a:p>
            <a:r>
              <a:rPr lang="en-US" sz="2800" dirty="0">
                <a:solidFill>
                  <a:schemeClr val="accent6">
                    <a:lumMod val="75000"/>
                  </a:schemeClr>
                </a:solidFill>
              </a:rPr>
              <a:t>These nets were then trained to recognize the images' labels. We then compared the results from these different architectures in order to better understand how the recurrence impacted the net's accuracy.</a:t>
            </a:r>
          </a:p>
          <a:p>
            <a:endParaRPr lang="en-US" sz="2000" dirty="0">
              <a:solidFill>
                <a:schemeClr val="accent6">
                  <a:lumMod val="75000"/>
                </a:schemeClr>
              </a:solidFill>
            </a:endParaRPr>
          </a:p>
        </p:txBody>
      </p:sp>
      <p:sp>
        <p:nvSpPr>
          <p:cNvPr id="17" name="TextBox 16"/>
          <p:cNvSpPr txBox="1"/>
          <p:nvPr/>
        </p:nvSpPr>
        <p:spPr>
          <a:xfrm>
            <a:off x="22915908" y="11921334"/>
            <a:ext cx="7863783" cy="861774"/>
          </a:xfrm>
          <a:prstGeom prst="rect">
            <a:avLst/>
          </a:prstGeom>
          <a:solidFill>
            <a:srgbClr val="534949"/>
          </a:solidFill>
        </p:spPr>
        <p:txBody>
          <a:bodyPr wrap="square" rtlCol="0">
            <a:spAutoFit/>
          </a:bodyPr>
          <a:lstStyle/>
          <a:p>
            <a:pPr algn="ctr"/>
            <a:r>
              <a:rPr lang="en-US" sz="5000" dirty="0" smtClean="0">
                <a:solidFill>
                  <a:schemeClr val="bg1"/>
                </a:solidFill>
                <a:latin typeface="Lucida Bright"/>
                <a:cs typeface="Lucida Bright"/>
              </a:rPr>
              <a:t>Further </a:t>
            </a:r>
            <a:r>
              <a:rPr lang="en-US" sz="5000" dirty="0" smtClean="0">
                <a:solidFill>
                  <a:schemeClr val="bg1"/>
                </a:solidFill>
                <a:latin typeface="Lucida Bright"/>
                <a:cs typeface="Lucida Bright"/>
              </a:rPr>
              <a:t>Experimentation</a:t>
            </a:r>
            <a:endParaRPr lang="en-US" sz="5000" dirty="0">
              <a:solidFill>
                <a:schemeClr val="bg1"/>
              </a:solidFill>
              <a:latin typeface="Lucida Bright"/>
              <a:cs typeface="Lucida Bright"/>
            </a:endParaRPr>
          </a:p>
        </p:txBody>
      </p:sp>
      <p:pic>
        <p:nvPicPr>
          <p:cNvPr id="13" name="Picture 12" descr="Untitled drawin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2793" y="8626724"/>
            <a:ext cx="2971238" cy="2993608"/>
          </a:xfrm>
          <a:prstGeom prst="rect">
            <a:avLst/>
          </a:prstGeom>
        </p:spPr>
      </p:pic>
      <p:sp>
        <p:nvSpPr>
          <p:cNvPr id="18" name="TextBox 17"/>
          <p:cNvSpPr txBox="1"/>
          <p:nvPr/>
        </p:nvSpPr>
        <p:spPr>
          <a:xfrm>
            <a:off x="1411212" y="11432018"/>
            <a:ext cx="8537511" cy="5262980"/>
          </a:xfrm>
          <a:prstGeom prst="rect">
            <a:avLst/>
          </a:prstGeom>
          <a:noFill/>
        </p:spPr>
        <p:txBody>
          <a:bodyPr wrap="square" rtlCol="0">
            <a:spAutoFit/>
          </a:bodyPr>
          <a:lstStyle/>
          <a:p>
            <a:r>
              <a:rPr lang="en-US" sz="2800" dirty="0">
                <a:solidFill>
                  <a:schemeClr val="accent6">
                    <a:lumMod val="75000"/>
                  </a:schemeClr>
                </a:solidFill>
              </a:rPr>
              <a:t>The retina is a light-sensitive layer of tissue in the eye, containing in photoreceptor cells called cones and rods, which mediate color and black-and-white vision, respectively.  The signals from the photoreceptor cells are sent to the LGN(Lateral Geniculate Nucleus), a sensory relay nucleus on the thalamus, through a series of layers of cells.  At the LGN, P(</a:t>
            </a:r>
            <a:r>
              <a:rPr lang="en-US" sz="2800" dirty="0" err="1">
                <a:solidFill>
                  <a:schemeClr val="accent6">
                    <a:lumMod val="75000"/>
                  </a:schemeClr>
                </a:solidFill>
              </a:rPr>
              <a:t>Parvocellular</a:t>
            </a:r>
            <a:r>
              <a:rPr lang="en-US" sz="2800" dirty="0">
                <a:solidFill>
                  <a:schemeClr val="accent6">
                    <a:lumMod val="75000"/>
                  </a:schemeClr>
                </a:solidFill>
              </a:rPr>
              <a:t>) and M(</a:t>
            </a:r>
            <a:r>
              <a:rPr lang="en-US" sz="2800" dirty="0" err="1">
                <a:solidFill>
                  <a:schemeClr val="accent6">
                    <a:lumMod val="75000"/>
                  </a:schemeClr>
                </a:solidFill>
              </a:rPr>
              <a:t>Magnocellular</a:t>
            </a:r>
            <a:r>
              <a:rPr lang="en-US" sz="2800" dirty="0">
                <a:solidFill>
                  <a:schemeClr val="accent6">
                    <a:lumMod val="75000"/>
                  </a:schemeClr>
                </a:solidFill>
              </a:rPr>
              <a:t>) cells recognize color/edges and depth/motion, respectively.  After all of these attributes of an image are determined, information </a:t>
            </a:r>
            <a:r>
              <a:rPr lang="en-US" sz="2800" dirty="0" smtClean="0">
                <a:solidFill>
                  <a:schemeClr val="accent6">
                    <a:lumMod val="75000"/>
                  </a:schemeClr>
                </a:solidFill>
              </a:rPr>
              <a:t>(mostly from </a:t>
            </a:r>
            <a:r>
              <a:rPr lang="en-US" sz="2800" dirty="0">
                <a:solidFill>
                  <a:schemeClr val="accent6">
                    <a:lumMod val="75000"/>
                  </a:schemeClr>
                </a:solidFill>
              </a:rPr>
              <a:t>the P </a:t>
            </a:r>
            <a:r>
              <a:rPr lang="en-US" sz="2800" dirty="0" smtClean="0">
                <a:solidFill>
                  <a:schemeClr val="accent6">
                    <a:lumMod val="75000"/>
                  </a:schemeClr>
                </a:solidFill>
              </a:rPr>
              <a:t>cells) </a:t>
            </a:r>
            <a:r>
              <a:rPr lang="en-US" sz="2800" dirty="0">
                <a:solidFill>
                  <a:schemeClr val="accent6">
                    <a:lumMod val="75000"/>
                  </a:schemeClr>
                </a:solidFill>
              </a:rPr>
              <a:t>is </a:t>
            </a:r>
            <a:r>
              <a:rPr lang="en-US" sz="2800" dirty="0" smtClean="0">
                <a:solidFill>
                  <a:schemeClr val="accent6">
                    <a:lumMod val="75000"/>
                  </a:schemeClr>
                </a:solidFill>
              </a:rPr>
              <a:t>sent </a:t>
            </a:r>
            <a:r>
              <a:rPr lang="en-US" sz="2800" dirty="0">
                <a:solidFill>
                  <a:schemeClr val="accent6">
                    <a:lumMod val="75000"/>
                  </a:schemeClr>
                </a:solidFill>
              </a:rPr>
              <a:t>to </a:t>
            </a:r>
            <a:r>
              <a:rPr lang="en-US" sz="2800" dirty="0" smtClean="0">
                <a:solidFill>
                  <a:schemeClr val="accent6">
                    <a:lumMod val="75000"/>
                  </a:schemeClr>
                </a:solidFill>
              </a:rPr>
              <a:t>the primary </a:t>
            </a:r>
            <a:r>
              <a:rPr lang="en-US" sz="2800" dirty="0">
                <a:solidFill>
                  <a:schemeClr val="accent6">
                    <a:lumMod val="75000"/>
                  </a:schemeClr>
                </a:solidFill>
              </a:rPr>
              <a:t>visual cortex.</a:t>
            </a:r>
          </a:p>
        </p:txBody>
      </p:sp>
      <p:sp>
        <p:nvSpPr>
          <p:cNvPr id="19" name="TextBox 18"/>
          <p:cNvSpPr txBox="1"/>
          <p:nvPr/>
        </p:nvSpPr>
        <p:spPr>
          <a:xfrm>
            <a:off x="22311741" y="3825778"/>
            <a:ext cx="9929079" cy="861774"/>
          </a:xfrm>
          <a:prstGeom prst="rect">
            <a:avLst/>
          </a:prstGeom>
          <a:solidFill>
            <a:srgbClr val="534949"/>
          </a:solidFill>
        </p:spPr>
        <p:txBody>
          <a:bodyPr wrap="square" rtlCol="0">
            <a:spAutoFit/>
          </a:bodyPr>
          <a:lstStyle/>
          <a:p>
            <a:pPr algn="ctr"/>
            <a:r>
              <a:rPr lang="en-US" sz="5000" dirty="0" smtClean="0">
                <a:solidFill>
                  <a:schemeClr val="bg1"/>
                </a:solidFill>
                <a:latin typeface="Lucida Bright"/>
                <a:cs typeface="Lucida Bright"/>
              </a:rPr>
              <a:t>Results</a:t>
            </a:r>
          </a:p>
        </p:txBody>
      </p:sp>
      <p:sp>
        <p:nvSpPr>
          <p:cNvPr id="21" name="TextBox 20"/>
          <p:cNvSpPr txBox="1"/>
          <p:nvPr/>
        </p:nvSpPr>
        <p:spPr>
          <a:xfrm>
            <a:off x="22915908" y="9185249"/>
            <a:ext cx="8537511" cy="2246769"/>
          </a:xfrm>
          <a:prstGeom prst="rect">
            <a:avLst/>
          </a:prstGeom>
          <a:noFill/>
        </p:spPr>
        <p:txBody>
          <a:bodyPr wrap="square" rtlCol="0">
            <a:spAutoFit/>
          </a:bodyPr>
          <a:lstStyle/>
          <a:p>
            <a:r>
              <a:rPr lang="en-US" sz="2800" dirty="0" smtClean="0">
                <a:solidFill>
                  <a:schemeClr val="accent6">
                    <a:lumMod val="75000"/>
                  </a:schemeClr>
                </a:solidFill>
              </a:rPr>
              <a:t>The </a:t>
            </a:r>
            <a:r>
              <a:rPr lang="en-US" sz="2800" dirty="0">
                <a:solidFill>
                  <a:schemeClr val="accent6">
                    <a:lumMod val="75000"/>
                  </a:schemeClr>
                </a:solidFill>
              </a:rPr>
              <a:t>results are very noisy between different iterations, however, we can observe a general upwards trend. Preliminary results are inconclusive about the role of feedback loops in improving the accuracy of object recognition</a:t>
            </a:r>
            <a:r>
              <a:rPr lang="en-US" sz="2800" dirty="0" smtClean="0">
                <a:solidFill>
                  <a:schemeClr val="accent6">
                    <a:lumMod val="75000"/>
                  </a:schemeClr>
                </a:solidFill>
              </a:rPr>
              <a:t>.</a:t>
            </a:r>
            <a:endParaRPr lang="en-US" sz="2800" dirty="0">
              <a:solidFill>
                <a:schemeClr val="accent6">
                  <a:lumMod val="75000"/>
                </a:schemeClr>
              </a:solidFill>
            </a:endParaRPr>
          </a:p>
        </p:txBody>
      </p:sp>
      <p:sp>
        <p:nvSpPr>
          <p:cNvPr id="22" name="TextBox 21"/>
          <p:cNvSpPr txBox="1"/>
          <p:nvPr/>
        </p:nvSpPr>
        <p:spPr>
          <a:xfrm>
            <a:off x="11101177" y="5720083"/>
            <a:ext cx="5552084" cy="2677656"/>
          </a:xfrm>
          <a:prstGeom prst="rect">
            <a:avLst/>
          </a:prstGeom>
          <a:noFill/>
        </p:spPr>
        <p:txBody>
          <a:bodyPr wrap="square" rtlCol="0">
            <a:spAutoFit/>
          </a:bodyPr>
          <a:lstStyle/>
          <a:p>
            <a:r>
              <a:rPr lang="en-US" sz="2800" dirty="0" smtClean="0">
                <a:solidFill>
                  <a:srgbClr val="53595E"/>
                </a:solidFill>
              </a:rPr>
              <a:t>Our initial task is doing basic object recognition. We used CIFAR-10 dataset for this purpose. This dataset contains small 32x32x3 images labeled with one of the 10 different classes.</a:t>
            </a:r>
            <a:endParaRPr lang="en-US" sz="2800" dirty="0">
              <a:solidFill>
                <a:srgbClr val="53595E"/>
              </a:solidFill>
            </a:endParaRPr>
          </a:p>
        </p:txBody>
      </p:sp>
      <p:sp>
        <p:nvSpPr>
          <p:cNvPr id="23" name="TextBox 22"/>
          <p:cNvSpPr txBox="1"/>
          <p:nvPr/>
        </p:nvSpPr>
        <p:spPr>
          <a:xfrm>
            <a:off x="17380771" y="9265739"/>
            <a:ext cx="4313107" cy="1815882"/>
          </a:xfrm>
          <a:prstGeom prst="rect">
            <a:avLst/>
          </a:prstGeom>
          <a:noFill/>
        </p:spPr>
        <p:txBody>
          <a:bodyPr wrap="square" rtlCol="0">
            <a:spAutoFit/>
          </a:bodyPr>
          <a:lstStyle/>
          <a:p>
            <a:r>
              <a:rPr lang="en-US" sz="2800" dirty="0" smtClean="0">
                <a:solidFill>
                  <a:srgbClr val="53595E"/>
                </a:solidFill>
              </a:rPr>
              <a:t>In investigating the role of feedback loops in the visual pathway, we used the model outlined below:</a:t>
            </a:r>
            <a:endParaRPr lang="en-US" sz="2800" dirty="0">
              <a:solidFill>
                <a:srgbClr val="53595E"/>
              </a:solidFill>
            </a:endParaRPr>
          </a:p>
        </p:txBody>
      </p:sp>
      <p:pic>
        <p:nvPicPr>
          <p:cNvPr id="24" name="Picture 23" descr="Screen Shot 2016-12-08 at 2.02.0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63115" y="12979747"/>
            <a:ext cx="1913106" cy="1913106"/>
          </a:xfrm>
          <a:prstGeom prst="rect">
            <a:avLst/>
          </a:prstGeom>
        </p:spPr>
      </p:pic>
      <p:pic>
        <p:nvPicPr>
          <p:cNvPr id="25" name="Picture 24" descr="Screen Shot 2016-12-08 at 2.02.1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53261" y="12979747"/>
            <a:ext cx="1918063" cy="1913106"/>
          </a:xfrm>
          <a:prstGeom prst="rect">
            <a:avLst/>
          </a:prstGeom>
        </p:spPr>
      </p:pic>
      <p:sp>
        <p:nvSpPr>
          <p:cNvPr id="26" name="TextBox 25"/>
          <p:cNvSpPr txBox="1"/>
          <p:nvPr/>
        </p:nvSpPr>
        <p:spPr>
          <a:xfrm>
            <a:off x="10739838" y="11829001"/>
            <a:ext cx="10954040" cy="954107"/>
          </a:xfrm>
          <a:prstGeom prst="rect">
            <a:avLst/>
          </a:prstGeom>
          <a:noFill/>
        </p:spPr>
        <p:txBody>
          <a:bodyPr wrap="square" rtlCol="0">
            <a:spAutoFit/>
          </a:bodyPr>
          <a:lstStyle/>
          <a:p>
            <a:r>
              <a:rPr lang="en-US" sz="2800" dirty="0">
                <a:solidFill>
                  <a:srgbClr val="53595E"/>
                </a:solidFill>
              </a:rPr>
              <a:t>We used an </a:t>
            </a:r>
            <a:r>
              <a:rPr lang="en-US" sz="2800" dirty="0" err="1">
                <a:solidFill>
                  <a:srgbClr val="53595E"/>
                </a:solidFill>
              </a:rPr>
              <a:t>OpenCV</a:t>
            </a:r>
            <a:r>
              <a:rPr lang="en-US" sz="2800" dirty="0">
                <a:solidFill>
                  <a:srgbClr val="53595E"/>
                </a:solidFill>
              </a:rPr>
              <a:t> module, </a:t>
            </a:r>
            <a:r>
              <a:rPr lang="en-US" sz="2800" dirty="0" err="1">
                <a:solidFill>
                  <a:srgbClr val="53595E"/>
                </a:solidFill>
              </a:rPr>
              <a:t>bioinspired</a:t>
            </a:r>
            <a:r>
              <a:rPr lang="en-US" sz="2800" dirty="0">
                <a:solidFill>
                  <a:srgbClr val="53595E"/>
                </a:solidFill>
              </a:rPr>
              <a:t>, in order to transfer raw image data into what the </a:t>
            </a:r>
            <a:r>
              <a:rPr lang="en-US" sz="2800" dirty="0" err="1">
                <a:solidFill>
                  <a:srgbClr val="53595E"/>
                </a:solidFill>
              </a:rPr>
              <a:t>parvo</a:t>
            </a:r>
            <a:r>
              <a:rPr lang="en-US" sz="2800" dirty="0">
                <a:solidFill>
                  <a:srgbClr val="53595E"/>
                </a:solidFill>
              </a:rPr>
              <a:t> stream would output for those images.  </a:t>
            </a:r>
          </a:p>
        </p:txBody>
      </p:sp>
      <p:pic>
        <p:nvPicPr>
          <p:cNvPr id="27" name="Picture 26" descr="results_graph.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63229" y="5537795"/>
            <a:ext cx="4620270" cy="3465203"/>
          </a:xfrm>
          <a:prstGeom prst="rect">
            <a:avLst/>
          </a:prstGeom>
        </p:spPr>
      </p:pic>
      <p:sp>
        <p:nvSpPr>
          <p:cNvPr id="28" name="TextBox 27"/>
          <p:cNvSpPr txBox="1"/>
          <p:nvPr/>
        </p:nvSpPr>
        <p:spPr>
          <a:xfrm>
            <a:off x="22915908" y="13213996"/>
            <a:ext cx="8537511" cy="7571303"/>
          </a:xfrm>
          <a:prstGeom prst="rect">
            <a:avLst/>
          </a:prstGeom>
          <a:noFill/>
        </p:spPr>
        <p:txBody>
          <a:bodyPr wrap="square" rtlCol="0">
            <a:spAutoFit/>
          </a:bodyPr>
          <a:lstStyle/>
          <a:p>
            <a:r>
              <a:rPr lang="en-US" sz="2700" dirty="0">
                <a:solidFill>
                  <a:srgbClr val="53595E"/>
                </a:solidFill>
              </a:rPr>
              <a:t>We would like to use larger images in the future, for the sake of time, we have been using 32x32 pixel images - it is possible that the size of the image is not allowing for optimal results.  It is thought that the connections between the V1 and the LGN </a:t>
            </a:r>
            <a:r>
              <a:rPr lang="en-US" sz="2700" dirty="0" smtClean="0">
                <a:solidFill>
                  <a:srgbClr val="53595E"/>
                </a:solidFill>
              </a:rPr>
              <a:t>de-noise </a:t>
            </a:r>
            <a:r>
              <a:rPr lang="en-US" sz="2700" dirty="0">
                <a:solidFill>
                  <a:srgbClr val="53595E"/>
                </a:solidFill>
              </a:rPr>
              <a:t>the images, we think that additional layers between them might be useful in achieving this and helping with object recognition. We would also like to use a deeper network by adding additional pooling and fully connected layers on top of </a:t>
            </a:r>
            <a:r>
              <a:rPr lang="en-US" sz="2700" dirty="0" smtClean="0">
                <a:solidFill>
                  <a:srgbClr val="53595E"/>
                </a:solidFill>
              </a:rPr>
              <a:t>the V1 layers to </a:t>
            </a:r>
            <a:r>
              <a:rPr lang="en-US" sz="2700" dirty="0">
                <a:solidFill>
                  <a:srgbClr val="53595E"/>
                </a:solidFill>
              </a:rPr>
              <a:t>allow for better object recognition.  We would also want to analyze the neural networks by studying their weights and try to determine their meaning.  Fixed weights from other networks might be useful in improving upon our V1 </a:t>
            </a:r>
            <a:r>
              <a:rPr lang="en-US" sz="2700" dirty="0" smtClean="0">
                <a:solidFill>
                  <a:srgbClr val="53595E"/>
                </a:solidFill>
              </a:rPr>
              <a:t>layers.  </a:t>
            </a:r>
            <a:r>
              <a:rPr lang="en-US" sz="2700" dirty="0">
                <a:solidFill>
                  <a:srgbClr val="53595E"/>
                </a:solidFill>
              </a:rPr>
              <a:t>Due to our implementation's utilization of Recurrent Neural Networks, sequential experiments are in order.  A logical next step might be object recognition in a video, this would allow us to use our recurrence more effectively.</a:t>
            </a:r>
          </a:p>
        </p:txBody>
      </p:sp>
      <p:sp>
        <p:nvSpPr>
          <p:cNvPr id="30" name="TextBox 29"/>
          <p:cNvSpPr txBox="1"/>
          <p:nvPr/>
        </p:nvSpPr>
        <p:spPr>
          <a:xfrm>
            <a:off x="18925563" y="13600470"/>
            <a:ext cx="805343" cy="400110"/>
          </a:xfrm>
          <a:prstGeom prst="rect">
            <a:avLst/>
          </a:prstGeom>
          <a:noFill/>
        </p:spPr>
        <p:txBody>
          <a:bodyPr wrap="square" rtlCol="0">
            <a:spAutoFit/>
          </a:bodyPr>
          <a:lstStyle/>
          <a:p>
            <a:r>
              <a:rPr lang="en-US" sz="2000" dirty="0" err="1" smtClean="0">
                <a:solidFill>
                  <a:srgbClr val="53595E"/>
                </a:solidFill>
              </a:rPr>
              <a:t>Parvo</a:t>
            </a:r>
            <a:endParaRPr lang="en-US" sz="2000" dirty="0">
              <a:solidFill>
                <a:srgbClr val="53595E"/>
              </a:solidFill>
            </a:endParaRPr>
          </a:p>
        </p:txBody>
      </p:sp>
      <p:sp>
        <p:nvSpPr>
          <p:cNvPr id="31" name="TextBox 30"/>
          <p:cNvSpPr txBox="1"/>
          <p:nvPr/>
        </p:nvSpPr>
        <p:spPr>
          <a:xfrm>
            <a:off x="12769011" y="13600470"/>
            <a:ext cx="1100249" cy="400110"/>
          </a:xfrm>
          <a:prstGeom prst="rect">
            <a:avLst/>
          </a:prstGeom>
          <a:noFill/>
        </p:spPr>
        <p:txBody>
          <a:bodyPr wrap="square" rtlCol="0">
            <a:spAutoFit/>
          </a:bodyPr>
          <a:lstStyle/>
          <a:p>
            <a:r>
              <a:rPr lang="en-US" sz="2000" dirty="0" smtClean="0">
                <a:solidFill>
                  <a:srgbClr val="53595E"/>
                </a:solidFill>
              </a:rPr>
              <a:t>Original</a:t>
            </a:r>
            <a:endParaRPr lang="en-US" sz="2000" dirty="0">
              <a:solidFill>
                <a:srgbClr val="53595E"/>
              </a:solidFill>
            </a:endParaRPr>
          </a:p>
        </p:txBody>
      </p:sp>
    </p:spTree>
    <p:extLst>
      <p:ext uri="{BB962C8B-B14F-4D97-AF65-F5344CB8AC3E}">
        <p14:creationId xmlns:p14="http://schemas.microsoft.com/office/powerpoint/2010/main" val="36209695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297</TotalTime>
  <Words>724</Words>
  <Application>Microsoft Macintosh PowerPoint</Application>
  <PresentationFormat>Custom</PresentationFormat>
  <Paragraphs>25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Grid</vt:lpstr>
      <vt:lpstr>Investigating Feedback Loops between a Simulated V1 and LGN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Feedback Loops between a Simulated V1 and LGN</dc:title>
  <dc:creator>Travis Dickey</dc:creator>
  <cp:lastModifiedBy>Mariah Rogers</cp:lastModifiedBy>
  <cp:revision>22</cp:revision>
  <dcterms:created xsi:type="dcterms:W3CDTF">2016-12-08T08:40:01Z</dcterms:created>
  <dcterms:modified xsi:type="dcterms:W3CDTF">2016-12-08T22:46:51Z</dcterms:modified>
</cp:coreProperties>
</file>