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8" r:id="rId32"/>
    <p:sldId id="370" r:id="rId33"/>
    <p:sldId id="373" r:id="rId34"/>
    <p:sldId id="371" r:id="rId35"/>
    <p:sldId id="372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90" r:id="rId45"/>
    <p:sldId id="382" r:id="rId46"/>
    <p:sldId id="383" r:id="rId47"/>
    <p:sldId id="384" r:id="rId48"/>
    <p:sldId id="389" r:id="rId49"/>
    <p:sldId id="385" r:id="rId50"/>
    <p:sldId id="386" r:id="rId51"/>
    <p:sldId id="387" r:id="rId52"/>
    <p:sldId id="388" r:id="rId53"/>
    <p:sldId id="415" r:id="rId54"/>
    <p:sldId id="416" r:id="rId55"/>
    <p:sldId id="417" r:id="rId56"/>
    <p:sldId id="418" r:id="rId57"/>
    <p:sldId id="419" r:id="rId58"/>
    <p:sldId id="443" r:id="rId5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FF2"/>
    <a:srgbClr val="996600"/>
    <a:srgbClr val="FF00FF"/>
    <a:srgbClr val="006600"/>
    <a:srgbClr val="FF9900"/>
    <a:srgbClr val="FFFF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4" autoAdjust="0"/>
    <p:restoredTop sz="94660"/>
  </p:normalViewPr>
  <p:slideViewPr>
    <p:cSldViewPr>
      <p:cViewPr varScale="1">
        <p:scale>
          <a:sx n="166" d="100"/>
          <a:sy n="166" d="100"/>
        </p:scale>
        <p:origin x="-4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869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fld id="{316F9100-B7D3-4A7C-95D8-1052687BAC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48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fld id="{18B2DE7C-594C-4FFB-8027-C3179DB258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799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B4B1F1-CF06-4AF0-A27A-A79D537A3F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4981B-0561-48E0-9C91-4AA65C35CC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0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14313"/>
            <a:ext cx="21240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14313"/>
            <a:ext cx="6219825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10BF2-D05C-4D01-AA89-878DBD9D2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9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3E6E5-42B2-4213-98F3-6C0F9F7071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5BA33-0577-471D-8919-C39680BF0E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7195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7195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293DB-4D18-4D13-ACFF-F897C2EFD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3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331B6-A100-4043-A0D3-17A5BC8655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4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86A9-01C9-4071-B1D8-2D3B08FF88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9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78D8B-35CB-4B19-A9F0-3E9818D2C5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42F89-4596-42B1-AA5A-260390FED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4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D066F-C6E5-40B3-86FE-CED856396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0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346075" y="117475"/>
            <a:ext cx="6096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728663" y="117475"/>
            <a:ext cx="4572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469900" y="539750"/>
            <a:ext cx="5873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839788" y="539750"/>
            <a:ext cx="512762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0" y="800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684213" y="0"/>
            <a:ext cx="698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68313" y="10525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b="0">
              <a:latin typeface="Tahoma" pitchFamily="34" charset="0"/>
              <a:ea typeface="宋体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23741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9630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Tahoma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Tahoma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Tahoma" pitchFamily="34" charset="0"/>
                <a:ea typeface="+mn-ea"/>
              </a:defRPr>
            </a:lvl1pPr>
          </a:lstStyle>
          <a:p>
            <a:fld id="{2C89E1B4-C16D-4560-8B16-A49009EA7A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33FF"/>
        </a:buClr>
        <a:buSzPct val="55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A3F-ADC2-4002-9B68-B777290EE6E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Rectangle 16"/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AF831EFE-04D2-474E-94DC-0D9356D90074}" type="slidenum">
              <a:rPr lang="en-US" altLang="zh-CN" sz="1400" b="0">
                <a:solidFill>
                  <a:schemeClr val="bg2"/>
                </a:solidFill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400" b="0">
              <a:solidFill>
                <a:schemeClr val="bg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341438"/>
            <a:ext cx="7993063" cy="1800225"/>
          </a:xfrm>
        </p:spPr>
        <p:txBody>
          <a:bodyPr/>
          <a:lstStyle/>
          <a:p>
            <a:r>
              <a:rPr lang="zh-CN" altLang="en-US" sz="6000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lang="en-US" altLang="zh-CN" sz="6000">
                <a:solidFill>
                  <a:srgbClr val="FF3300"/>
                </a:solidFill>
                <a:ea typeface="楷体_GB2312" pitchFamily="49" charset="-122"/>
              </a:rPr>
              <a:t>11</a:t>
            </a:r>
            <a:r>
              <a:rPr lang="zh-CN" altLang="en-US" sz="6000">
                <a:solidFill>
                  <a:srgbClr val="FF3300"/>
                </a:solidFill>
                <a:ea typeface="楷体_GB2312" pitchFamily="49" charset="-122"/>
              </a:rPr>
              <a:t>章 代码优化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2B37-D311-4A5F-97D7-376D2C6774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A761C919-9421-47FA-A25C-8E0FC8D61138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94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优化技术之二  </a:t>
            </a:r>
            <a:r>
              <a:rPr lang="zh-CN" altLang="en-US" sz="4000">
                <a:solidFill>
                  <a:schemeClr val="hlink"/>
                </a:solidFill>
                <a:ea typeface="楷体_GB2312" pitchFamily="49" charset="-122"/>
              </a:rPr>
              <a:t>代码外提</a:t>
            </a:r>
          </a:p>
        </p:txBody>
      </p:sp>
      <p:sp>
        <p:nvSpPr>
          <p:cNvPr id="489476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9477" name="Line 4"/>
          <p:cNvSpPr>
            <a:spLocks noChangeShapeType="1"/>
          </p:cNvSpPr>
          <p:nvPr/>
        </p:nvSpPr>
        <p:spPr bwMode="auto">
          <a:xfrm>
            <a:off x="2339975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8" name="Text Box 5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9479" name="AutoShape 6"/>
          <p:cNvCxnSpPr>
            <a:cxnSpLocks noChangeShapeType="1"/>
            <a:stCxn id="489478" idx="2"/>
            <a:endCxn id="489478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968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59" name="AutoShape 7"/>
          <p:cNvSpPr>
            <a:spLocks noChangeArrowheads="1"/>
          </p:cNvSpPr>
          <p:nvPr/>
        </p:nvSpPr>
        <p:spPr bwMode="auto">
          <a:xfrm>
            <a:off x="3492500" y="3500438"/>
            <a:ext cx="287338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8760" name="Text Box 8"/>
          <p:cNvSpPr txBox="1">
            <a:spLocks noChangeArrowheads="1"/>
          </p:cNvSpPr>
          <p:nvPr/>
        </p:nvSpPr>
        <p:spPr bwMode="auto">
          <a:xfrm>
            <a:off x="4067175" y="1341438"/>
            <a:ext cx="2592388" cy="1312862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T5=address(B)</a:t>
            </a:r>
          </a:p>
        </p:txBody>
      </p:sp>
      <p:sp>
        <p:nvSpPr>
          <p:cNvPr id="458761" name="Line 9"/>
          <p:cNvSpPr>
            <a:spLocks noChangeShapeType="1"/>
          </p:cNvSpPr>
          <p:nvPr/>
        </p:nvSpPr>
        <p:spPr bwMode="auto">
          <a:xfrm>
            <a:off x="5588000" y="2689225"/>
            <a:ext cx="0" cy="452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067175" y="3141663"/>
            <a:ext cx="2600325" cy="2633662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58763" name="AutoShape 11"/>
          <p:cNvCxnSpPr>
            <a:cxnSpLocks noChangeShapeType="1"/>
            <a:stCxn id="458762" idx="2"/>
            <a:endCxn id="458762" idx="0"/>
          </p:cNvCxnSpPr>
          <p:nvPr/>
        </p:nvCxnSpPr>
        <p:spPr bwMode="auto">
          <a:xfrm rot="5400000" flipH="1" flipV="1">
            <a:off x="4032251" y="4457700"/>
            <a:ext cx="2671762" cy="1587"/>
          </a:xfrm>
          <a:prstGeom prst="bentConnector5">
            <a:avLst>
              <a:gd name="adj1" fmla="val -7843"/>
              <a:gd name="adj2" fmla="val -941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64" name="Text Box 12"/>
          <p:cNvSpPr txBox="1">
            <a:spLocks noChangeArrowheads="1"/>
          </p:cNvSpPr>
          <p:nvPr/>
        </p:nvSpPr>
        <p:spPr bwMode="auto">
          <a:xfrm>
            <a:off x="7235825" y="1268413"/>
            <a:ext cx="1512888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8765" name="Text Box 13"/>
          <p:cNvSpPr txBox="1">
            <a:spLocks noChangeArrowheads="1"/>
          </p:cNvSpPr>
          <p:nvPr/>
        </p:nvSpPr>
        <p:spPr bwMode="auto">
          <a:xfrm>
            <a:off x="7235825" y="3141663"/>
            <a:ext cx="16557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6877050" y="5300663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58767" name="Line 15"/>
          <p:cNvSpPr>
            <a:spLocks noChangeShapeType="1"/>
          </p:cNvSpPr>
          <p:nvPr/>
        </p:nvSpPr>
        <p:spPr bwMode="auto">
          <a:xfrm>
            <a:off x="6804025" y="5734050"/>
            <a:ext cx="15478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8768" name="Text Box 16"/>
          <p:cNvSpPr txBox="1">
            <a:spLocks noChangeArrowheads="1"/>
          </p:cNvSpPr>
          <p:nvPr/>
        </p:nvSpPr>
        <p:spPr bwMode="auto">
          <a:xfrm>
            <a:off x="66595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20604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20802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9" grpId="0" animBg="1"/>
      <p:bldP spid="458760" grpId="0" animBg="1" autoUpdateAnimBg="0"/>
      <p:bldP spid="458761" grpId="0" animBg="1"/>
      <p:bldP spid="458762" grpId="0" animBg="1" autoUpdateAnimBg="0"/>
      <p:bldP spid="458764" grpId="0"/>
      <p:bldP spid="458765" grpId="0"/>
      <p:bldP spid="458766" grpId="0"/>
      <p:bldP spid="458767" grpId="0" animBg="1"/>
      <p:bldP spid="4587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0E0-99D3-41DB-B35B-649775A0304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445269-9F4F-4D97-A563-E1A50DCD072A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0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代码执行时间再短一点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???</a:t>
            </a:r>
          </a:p>
        </p:txBody>
      </p:sp>
      <p:pic>
        <p:nvPicPr>
          <p:cNvPr id="490500" name="Picture 3" descr="donghua9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1844675"/>
            <a:ext cx="5256213" cy="151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4067175" y="11969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20604ms</a:t>
            </a:r>
          </a:p>
        </p:txBody>
      </p:sp>
      <p:sp>
        <p:nvSpPr>
          <p:cNvPr id="490502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2592387" cy="13128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</p:txBody>
      </p:sp>
      <p:sp>
        <p:nvSpPr>
          <p:cNvPr id="490503" name="Line 6"/>
          <p:cNvSpPr>
            <a:spLocks noChangeShapeType="1"/>
          </p:cNvSpPr>
          <p:nvPr/>
        </p:nvSpPr>
        <p:spPr bwMode="auto">
          <a:xfrm>
            <a:off x="1916113" y="2544763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4" name="Text Box 7"/>
          <p:cNvSpPr txBox="1">
            <a:spLocks noChangeArrowheads="1"/>
          </p:cNvSpPr>
          <p:nvPr/>
        </p:nvSpPr>
        <p:spPr bwMode="auto">
          <a:xfrm>
            <a:off x="395288" y="29972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90505" name="AutoShape 8"/>
          <p:cNvCxnSpPr>
            <a:cxnSpLocks noChangeShapeType="1"/>
            <a:stCxn id="490504" idx="2"/>
            <a:endCxn id="490504" idx="0"/>
          </p:cNvCxnSpPr>
          <p:nvPr/>
        </p:nvCxnSpPr>
        <p:spPr bwMode="auto">
          <a:xfrm rot="5400000" flipH="1" flipV="1">
            <a:off x="360362" y="4313238"/>
            <a:ext cx="2671763" cy="1588"/>
          </a:xfrm>
          <a:prstGeom prst="bentConnector5">
            <a:avLst>
              <a:gd name="adj1" fmla="val -7843"/>
              <a:gd name="adj2" fmla="val -941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C805-6042-4CC3-9501-489F45DE8BA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9719B16-71B6-4CB0-A95B-F47F1D600915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1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优化技术之三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强度削弱</a:t>
            </a:r>
          </a:p>
        </p:txBody>
      </p:sp>
      <p:sp>
        <p:nvSpPr>
          <p:cNvPr id="491524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3128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</p:txBody>
      </p:sp>
      <p:sp>
        <p:nvSpPr>
          <p:cNvPr id="491525" name="Line 4"/>
          <p:cNvSpPr>
            <a:spLocks noChangeShapeType="1"/>
          </p:cNvSpPr>
          <p:nvPr/>
        </p:nvSpPr>
        <p:spPr bwMode="auto">
          <a:xfrm>
            <a:off x="1916113" y="2544763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6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91527" name="AutoShape 6"/>
          <p:cNvCxnSpPr>
            <a:cxnSpLocks noChangeShapeType="1"/>
            <a:stCxn id="491526" idx="2"/>
            <a:endCxn id="491526" idx="0"/>
          </p:cNvCxnSpPr>
          <p:nvPr/>
        </p:nvCxnSpPr>
        <p:spPr bwMode="auto">
          <a:xfrm rot="5400000" flipH="1" flipV="1">
            <a:off x="360362" y="4313238"/>
            <a:ext cx="2671763" cy="1588"/>
          </a:xfrm>
          <a:prstGeom prst="bentConnector5">
            <a:avLst>
              <a:gd name="adj1" fmla="val -7843"/>
              <a:gd name="adj2" fmla="val -941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0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203575" y="1196975"/>
            <a:ext cx="5761038" cy="1728788"/>
          </a:xfrm>
          <a:noFill/>
        </p:spPr>
        <p:txBody>
          <a:bodyPr/>
          <a:lstStyle/>
          <a:p>
            <a:r>
              <a:rPr lang="zh-CN" altLang="en-US">
                <a:ea typeface="华文楷体" pitchFamily="2" charset="-122"/>
              </a:rPr>
              <a:t>把强度大的运算换算成强度小的运算。</a:t>
            </a:r>
          </a:p>
          <a:p>
            <a:r>
              <a:rPr lang="zh-CN" altLang="en-US">
                <a:ea typeface="华文楷体" pitchFamily="2" charset="-122"/>
              </a:rPr>
              <a:t>例如把乘法运算换成加法运算等等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B367-1C74-4FC1-B0C6-F3845F2BEB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070F13B9-B52B-4B2D-8ADE-E6290B811264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2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优化技术之三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强度削弱</a:t>
            </a:r>
          </a:p>
        </p:txBody>
      </p:sp>
      <p:sp>
        <p:nvSpPr>
          <p:cNvPr id="492548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3128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</p:txBody>
      </p:sp>
      <p:sp>
        <p:nvSpPr>
          <p:cNvPr id="492549" name="Line 4"/>
          <p:cNvSpPr>
            <a:spLocks noChangeShapeType="1"/>
          </p:cNvSpPr>
          <p:nvPr/>
        </p:nvSpPr>
        <p:spPr bwMode="auto">
          <a:xfrm>
            <a:off x="1916113" y="2544763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50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92551" name="AutoShape 6"/>
          <p:cNvCxnSpPr>
            <a:cxnSpLocks noChangeShapeType="1"/>
            <a:stCxn id="492550" idx="2"/>
            <a:endCxn id="492550" idx="0"/>
          </p:cNvCxnSpPr>
          <p:nvPr/>
        </p:nvCxnSpPr>
        <p:spPr bwMode="auto">
          <a:xfrm rot="5400000" flipH="1" flipV="1">
            <a:off x="360362" y="4313238"/>
            <a:ext cx="2671763" cy="1588"/>
          </a:xfrm>
          <a:prstGeom prst="bentConnector5">
            <a:avLst>
              <a:gd name="adj1" fmla="val -7843"/>
              <a:gd name="adj2" fmla="val -941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51275" y="1196975"/>
            <a:ext cx="2592388" cy="16430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</a:t>
            </a:r>
            <a:r>
              <a:rPr lang="en-US" altLang="zh-CN" sz="18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T1=4*I</a:t>
            </a:r>
          </a:p>
        </p:txBody>
      </p:sp>
      <p:sp>
        <p:nvSpPr>
          <p:cNvPr id="461832" name="Line 8"/>
          <p:cNvSpPr>
            <a:spLocks noChangeShapeType="1"/>
          </p:cNvSpPr>
          <p:nvPr/>
        </p:nvSpPr>
        <p:spPr bwMode="auto">
          <a:xfrm>
            <a:off x="5364163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3851275" y="3213100"/>
            <a:ext cx="2600325" cy="26336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61834" name="AutoShape 10"/>
          <p:cNvCxnSpPr>
            <a:cxnSpLocks noChangeShapeType="1"/>
            <a:stCxn id="461833" idx="2"/>
            <a:endCxn id="461833" idx="0"/>
          </p:cNvCxnSpPr>
          <p:nvPr/>
        </p:nvCxnSpPr>
        <p:spPr bwMode="auto">
          <a:xfrm rot="5400000" flipH="1" flipV="1">
            <a:off x="3816350" y="4529138"/>
            <a:ext cx="2671763" cy="1587"/>
          </a:xfrm>
          <a:prstGeom prst="bentConnector5">
            <a:avLst>
              <a:gd name="adj1" fmla="val -7843"/>
              <a:gd name="adj2" fmla="val -932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35" name="AutoShape 11"/>
          <p:cNvSpPr>
            <a:spLocks noChangeArrowheads="1"/>
          </p:cNvSpPr>
          <p:nvPr/>
        </p:nvSpPr>
        <p:spPr bwMode="auto">
          <a:xfrm>
            <a:off x="3132138" y="3355975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6877050" y="1125538"/>
            <a:ext cx="16573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100ms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1837" name="Text Box 13"/>
          <p:cNvSpPr txBox="1">
            <a:spLocks noChangeArrowheads="1"/>
          </p:cNvSpPr>
          <p:nvPr/>
        </p:nvSpPr>
        <p:spPr bwMode="auto">
          <a:xfrm>
            <a:off x="6877050" y="3214688"/>
            <a:ext cx="16557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1838" name="Text Box 14"/>
          <p:cNvSpPr txBox="1">
            <a:spLocks noChangeArrowheads="1"/>
          </p:cNvSpPr>
          <p:nvPr/>
        </p:nvSpPr>
        <p:spPr bwMode="auto">
          <a:xfrm>
            <a:off x="6588125" y="5373688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61839" name="Line 15"/>
          <p:cNvSpPr>
            <a:spLocks noChangeShapeType="1"/>
          </p:cNvSpPr>
          <p:nvPr/>
        </p:nvSpPr>
        <p:spPr bwMode="auto">
          <a:xfrm>
            <a:off x="6732588" y="5876925"/>
            <a:ext cx="15478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1840" name="Text Box 16"/>
          <p:cNvSpPr txBox="1">
            <a:spLocks noChangeArrowheads="1"/>
          </p:cNvSpPr>
          <p:nvPr/>
        </p:nvSpPr>
        <p:spPr bwMode="auto">
          <a:xfrm>
            <a:off x="64436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10804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20604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 animBg="1" autoUpdateAnimBg="0"/>
      <p:bldP spid="461832" grpId="0" animBg="1"/>
      <p:bldP spid="461833" grpId="0" animBg="1" autoUpdateAnimBg="0"/>
      <p:bldP spid="461835" grpId="0" animBg="1"/>
      <p:bldP spid="461836" grpId="0"/>
      <p:bldP spid="461837" grpId="0"/>
      <p:bldP spid="461838" grpId="0"/>
      <p:bldP spid="461839" grpId="0" animBg="1"/>
      <p:bldP spid="4618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4EE5-65C4-439D-90A5-951EC899F44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0737A9DF-5497-4388-A636-347B51C1DC2A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3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优化技术之四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合并已知量</a:t>
            </a:r>
          </a:p>
        </p:txBody>
      </p:sp>
      <p:sp>
        <p:nvSpPr>
          <p:cNvPr id="493572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</p:txBody>
      </p:sp>
      <p:sp>
        <p:nvSpPr>
          <p:cNvPr id="493573" name="Line 4"/>
          <p:cNvSpPr>
            <a:spLocks noChangeShapeType="1"/>
          </p:cNvSpPr>
          <p:nvPr/>
        </p:nvSpPr>
        <p:spPr bwMode="auto">
          <a:xfrm>
            <a:off x="190817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4" name="Text Box 5"/>
          <p:cNvSpPr txBox="1">
            <a:spLocks noChangeArrowheads="1"/>
          </p:cNvSpPr>
          <p:nvPr/>
        </p:nvSpPr>
        <p:spPr bwMode="auto">
          <a:xfrm>
            <a:off x="395288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93575" name="AutoShape 6"/>
          <p:cNvCxnSpPr>
            <a:cxnSpLocks noChangeShapeType="1"/>
            <a:stCxn id="493574" idx="2"/>
            <a:endCxn id="493574" idx="0"/>
          </p:cNvCxnSpPr>
          <p:nvPr/>
        </p:nvCxnSpPr>
        <p:spPr bwMode="auto">
          <a:xfrm rot="5400000" flipH="1" flipV="1">
            <a:off x="360362" y="4529138"/>
            <a:ext cx="2671763" cy="1588"/>
          </a:xfrm>
          <a:prstGeom prst="bentConnector5">
            <a:avLst>
              <a:gd name="adj1" fmla="val -7843"/>
              <a:gd name="adj2" fmla="val -923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8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276600" y="1125538"/>
            <a:ext cx="5399088" cy="5006975"/>
          </a:xfrm>
          <a:noFill/>
        </p:spPr>
        <p:txBody>
          <a:bodyPr/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当两个运算对象都是已知量，可在编译时计算出它的值并代替结果 </a:t>
            </a:r>
          </a:p>
        </p:txBody>
      </p:sp>
      <p:pic>
        <p:nvPicPr>
          <p:cNvPr id="493577" name="Picture 9" descr="计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76475"/>
            <a:ext cx="22098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E5A-9601-4F32-BEFB-8EB62CEBDAC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E8848B87-A5DD-4E2B-808D-1A191C7D43CE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4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优化技术之四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合并已知量</a:t>
            </a:r>
          </a:p>
        </p:txBody>
      </p:sp>
      <p:sp>
        <p:nvSpPr>
          <p:cNvPr id="494596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T1=4*I</a:t>
            </a:r>
          </a:p>
        </p:txBody>
      </p:sp>
      <p:sp>
        <p:nvSpPr>
          <p:cNvPr id="494597" name="Line 4"/>
          <p:cNvSpPr>
            <a:spLocks noChangeShapeType="1"/>
          </p:cNvSpPr>
          <p:nvPr/>
        </p:nvSpPr>
        <p:spPr bwMode="auto">
          <a:xfrm>
            <a:off x="190817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598" name="Text Box 5"/>
          <p:cNvSpPr txBox="1">
            <a:spLocks noChangeArrowheads="1"/>
          </p:cNvSpPr>
          <p:nvPr/>
        </p:nvSpPr>
        <p:spPr bwMode="auto">
          <a:xfrm>
            <a:off x="395288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94599" name="AutoShape 6"/>
          <p:cNvCxnSpPr>
            <a:cxnSpLocks noChangeShapeType="1"/>
            <a:stCxn id="494598" idx="2"/>
            <a:endCxn id="494598" idx="0"/>
          </p:cNvCxnSpPr>
          <p:nvPr/>
        </p:nvCxnSpPr>
        <p:spPr bwMode="auto">
          <a:xfrm rot="5400000" flipH="1" flipV="1">
            <a:off x="360362" y="4529138"/>
            <a:ext cx="2671763" cy="1588"/>
          </a:xfrm>
          <a:prstGeom prst="bentConnector5">
            <a:avLst>
              <a:gd name="adj1" fmla="val -7843"/>
              <a:gd name="adj2" fmla="val -941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3851275" y="1198563"/>
            <a:ext cx="2592388" cy="16430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T1=4</a:t>
            </a:r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>
            <a:off x="5364163" y="28543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05" name="Text Box 9"/>
          <p:cNvSpPr txBox="1">
            <a:spLocks noChangeArrowheads="1"/>
          </p:cNvSpPr>
          <p:nvPr/>
        </p:nvSpPr>
        <p:spPr bwMode="auto">
          <a:xfrm>
            <a:off x="3851275" y="3214688"/>
            <a:ext cx="2600325" cy="26336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64906" name="AutoShape 10"/>
          <p:cNvCxnSpPr>
            <a:cxnSpLocks noChangeShapeType="1"/>
            <a:stCxn id="464905" idx="2"/>
            <a:endCxn id="464905" idx="0"/>
          </p:cNvCxnSpPr>
          <p:nvPr/>
        </p:nvCxnSpPr>
        <p:spPr bwMode="auto">
          <a:xfrm rot="5400000" flipH="1" flipV="1">
            <a:off x="3816351" y="4530725"/>
            <a:ext cx="2671762" cy="1587"/>
          </a:xfrm>
          <a:prstGeom prst="bentConnector5">
            <a:avLst>
              <a:gd name="adj1" fmla="val -7843"/>
              <a:gd name="adj2" fmla="val -915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07" name="AutoShape 11"/>
          <p:cNvSpPr>
            <a:spLocks noChangeArrowheads="1"/>
          </p:cNvSpPr>
          <p:nvPr/>
        </p:nvSpPr>
        <p:spPr bwMode="auto">
          <a:xfrm>
            <a:off x="3132138" y="33575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4908" name="Text Box 12"/>
          <p:cNvSpPr txBox="1">
            <a:spLocks noChangeArrowheads="1"/>
          </p:cNvSpPr>
          <p:nvPr/>
        </p:nvSpPr>
        <p:spPr bwMode="auto">
          <a:xfrm>
            <a:off x="6877050" y="1125538"/>
            <a:ext cx="16573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4909" name="Text Box 13"/>
          <p:cNvSpPr txBox="1">
            <a:spLocks noChangeArrowheads="1"/>
          </p:cNvSpPr>
          <p:nvPr/>
        </p:nvSpPr>
        <p:spPr bwMode="auto">
          <a:xfrm>
            <a:off x="6877050" y="3214688"/>
            <a:ext cx="16557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4910" name="Text Box 14"/>
          <p:cNvSpPr txBox="1">
            <a:spLocks noChangeArrowheads="1"/>
          </p:cNvSpPr>
          <p:nvPr/>
        </p:nvSpPr>
        <p:spPr bwMode="auto">
          <a:xfrm>
            <a:off x="6588125" y="5373688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64911" name="Line 15"/>
          <p:cNvSpPr>
            <a:spLocks noChangeShapeType="1"/>
          </p:cNvSpPr>
          <p:nvPr/>
        </p:nvSpPr>
        <p:spPr bwMode="auto">
          <a:xfrm>
            <a:off x="6732588" y="5876925"/>
            <a:ext cx="15478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4912" name="Text Box 16"/>
          <p:cNvSpPr txBox="1">
            <a:spLocks noChangeArrowheads="1"/>
          </p:cNvSpPr>
          <p:nvPr/>
        </p:nvSpPr>
        <p:spPr bwMode="auto">
          <a:xfrm>
            <a:off x="64436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10804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 animBg="1" autoUpdateAnimBg="0"/>
      <p:bldP spid="464904" grpId="0" animBg="1"/>
      <p:bldP spid="464905" grpId="0" animBg="1" autoUpdateAnimBg="0"/>
      <p:bldP spid="464907" grpId="0" animBg="1"/>
      <p:bldP spid="464908" grpId="0"/>
      <p:bldP spid="464909" grpId="0"/>
      <p:bldP spid="464910" grpId="0"/>
      <p:bldP spid="464911" grpId="0" animBg="1"/>
      <p:bldP spid="4649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8B82-1A61-459D-9A4C-A09AE6F3A0A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FE39613-778B-4C97-ACDD-AE0451504102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5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优化技术之五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复写传播</a:t>
            </a:r>
          </a:p>
        </p:txBody>
      </p:sp>
      <p:sp>
        <p:nvSpPr>
          <p:cNvPr id="495620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95621" name="Line 4"/>
          <p:cNvSpPr>
            <a:spLocks noChangeShapeType="1"/>
          </p:cNvSpPr>
          <p:nvPr/>
        </p:nvSpPr>
        <p:spPr bwMode="auto">
          <a:xfrm>
            <a:off x="190817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22" name="Text Box 5"/>
          <p:cNvSpPr txBox="1">
            <a:spLocks noChangeArrowheads="1"/>
          </p:cNvSpPr>
          <p:nvPr/>
        </p:nvSpPr>
        <p:spPr bwMode="auto">
          <a:xfrm>
            <a:off x="395288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95623" name="AutoShape 6"/>
          <p:cNvCxnSpPr>
            <a:cxnSpLocks noChangeShapeType="1"/>
            <a:stCxn id="495622" idx="2"/>
            <a:endCxn id="495622" idx="0"/>
          </p:cNvCxnSpPr>
          <p:nvPr/>
        </p:nvCxnSpPr>
        <p:spPr bwMode="auto">
          <a:xfrm rot="5400000" flipH="1" flipV="1">
            <a:off x="360362" y="4529138"/>
            <a:ext cx="2671763" cy="1588"/>
          </a:xfrm>
          <a:prstGeom prst="bentConnector5">
            <a:avLst>
              <a:gd name="adj1" fmla="val -7843"/>
              <a:gd name="adj2" fmla="val -940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592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19475" y="1196975"/>
            <a:ext cx="5113338" cy="5006975"/>
          </a:xfrm>
          <a:noFill/>
        </p:spPr>
        <p:txBody>
          <a:bodyPr/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某些变量值未改变，可用原来值代替</a:t>
            </a:r>
          </a:p>
        </p:txBody>
      </p:sp>
      <p:pic>
        <p:nvPicPr>
          <p:cNvPr id="495625" name="Picture 9" descr="机场传送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65400"/>
            <a:ext cx="3313112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749A-CE7F-4CE1-8851-65B77C2045F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9FE8E73B-60F9-4F54-9317-33F9B2B0E6E1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6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优化技术之五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复写传播</a:t>
            </a:r>
          </a:p>
        </p:txBody>
      </p:sp>
      <p:sp>
        <p:nvSpPr>
          <p:cNvPr id="496644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2592387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96645" name="Line 4"/>
          <p:cNvSpPr>
            <a:spLocks noChangeShapeType="1"/>
          </p:cNvSpPr>
          <p:nvPr/>
        </p:nvSpPr>
        <p:spPr bwMode="auto">
          <a:xfrm>
            <a:off x="190817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6646" name="Text Box 5"/>
          <p:cNvSpPr txBox="1">
            <a:spLocks noChangeArrowheads="1"/>
          </p:cNvSpPr>
          <p:nvPr/>
        </p:nvSpPr>
        <p:spPr bwMode="auto">
          <a:xfrm>
            <a:off x="395288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T4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96647" name="AutoShape 6"/>
          <p:cNvCxnSpPr>
            <a:cxnSpLocks noChangeShapeType="1"/>
            <a:stCxn id="496646" idx="2"/>
            <a:endCxn id="496646" idx="0"/>
          </p:cNvCxnSpPr>
          <p:nvPr/>
        </p:nvCxnSpPr>
        <p:spPr bwMode="auto">
          <a:xfrm rot="5400000" flipH="1" flipV="1">
            <a:off x="360362" y="4529138"/>
            <a:ext cx="2671763" cy="1588"/>
          </a:xfrm>
          <a:prstGeom prst="bentConnector5">
            <a:avLst>
              <a:gd name="adj1" fmla="val -7843"/>
              <a:gd name="adj2" fmla="val -959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779838" y="1196975"/>
            <a:ext cx="2592387" cy="16430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>
            <a:off x="529272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3779838" y="3213100"/>
            <a:ext cx="2600325" cy="26336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66954" name="AutoShape 10"/>
          <p:cNvCxnSpPr>
            <a:cxnSpLocks noChangeShapeType="1"/>
            <a:stCxn id="466953" idx="2"/>
            <a:endCxn id="466953" idx="0"/>
          </p:cNvCxnSpPr>
          <p:nvPr/>
        </p:nvCxnSpPr>
        <p:spPr bwMode="auto">
          <a:xfrm rot="5400000" flipH="1" flipV="1">
            <a:off x="3744912" y="4529138"/>
            <a:ext cx="2671763" cy="1588"/>
          </a:xfrm>
          <a:prstGeom prst="bentConnector5">
            <a:avLst>
              <a:gd name="adj1" fmla="val -7843"/>
              <a:gd name="adj2" fmla="val -906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55" name="AutoShape 11"/>
          <p:cNvSpPr>
            <a:spLocks noChangeArrowheads="1"/>
          </p:cNvSpPr>
          <p:nvPr/>
        </p:nvSpPr>
        <p:spPr bwMode="auto">
          <a:xfrm>
            <a:off x="3132138" y="33575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6877050" y="1125538"/>
            <a:ext cx="16573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6877050" y="3214688"/>
            <a:ext cx="16557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6588125" y="5373688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66959" name="Line 15"/>
          <p:cNvSpPr>
            <a:spLocks noChangeShapeType="1"/>
          </p:cNvSpPr>
          <p:nvPr/>
        </p:nvSpPr>
        <p:spPr bwMode="auto">
          <a:xfrm>
            <a:off x="6732588" y="5876925"/>
            <a:ext cx="15478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64436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 animBg="1" autoUpdateAnimBg="0"/>
      <p:bldP spid="466952" grpId="0" animBg="1"/>
      <p:bldP spid="466953" grpId="0" animBg="1" autoUpdateAnimBg="0"/>
      <p:bldP spid="466955" grpId="0" animBg="1"/>
      <p:bldP spid="466956" grpId="0"/>
      <p:bldP spid="466957" grpId="0"/>
      <p:bldP spid="466958" grpId="0"/>
      <p:bldP spid="466959" grpId="0" animBg="1"/>
      <p:bldP spid="4669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FC60-8B83-4161-9F90-F049D46A7BB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7D49035E-D8A5-434C-9B2A-8EF20CE273EB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7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优化技术之六 </a:t>
            </a:r>
            <a:r>
              <a:rPr lang="zh-CN" altLang="en-US" sz="4000">
                <a:solidFill>
                  <a:schemeClr val="hlink"/>
                </a:solidFill>
                <a:ea typeface="楷体_GB2312" pitchFamily="49" charset="-122"/>
              </a:rPr>
              <a:t>变换循环控制条件</a:t>
            </a:r>
          </a:p>
        </p:txBody>
      </p:sp>
      <p:sp>
        <p:nvSpPr>
          <p:cNvPr id="497668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2592388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97669" name="Line 4"/>
          <p:cNvSpPr>
            <a:spLocks noChangeShapeType="1"/>
          </p:cNvSpPr>
          <p:nvPr/>
        </p:nvSpPr>
        <p:spPr bwMode="auto">
          <a:xfrm>
            <a:off x="1836738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70" name="Text Box 5"/>
          <p:cNvSpPr txBox="1">
            <a:spLocks noChangeArrowheads="1"/>
          </p:cNvSpPr>
          <p:nvPr/>
        </p:nvSpPr>
        <p:spPr bwMode="auto">
          <a:xfrm>
            <a:off x="323850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(5)</a:t>
            </a:r>
          </a:p>
        </p:txBody>
      </p:sp>
      <p:cxnSp>
        <p:nvCxnSpPr>
          <p:cNvPr id="497671" name="AutoShape 6"/>
          <p:cNvCxnSpPr>
            <a:cxnSpLocks noChangeShapeType="1"/>
            <a:stCxn id="497670" idx="2"/>
            <a:endCxn id="497670" idx="0"/>
          </p:cNvCxnSpPr>
          <p:nvPr/>
        </p:nvCxnSpPr>
        <p:spPr bwMode="auto">
          <a:xfrm rot="5400000" flipH="1" flipV="1">
            <a:off x="288925" y="4529138"/>
            <a:ext cx="2671763" cy="1587"/>
          </a:xfrm>
          <a:prstGeom prst="bentConnector5">
            <a:avLst>
              <a:gd name="adj1" fmla="val -7843"/>
              <a:gd name="adj2" fmla="val -942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797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276600" y="1196975"/>
            <a:ext cx="5688013" cy="5006975"/>
          </a:xfrm>
          <a:noFill/>
        </p:spPr>
        <p:txBody>
          <a:bodyPr/>
          <a:lstStyle/>
          <a:p>
            <a:r>
              <a:rPr lang="zh-CN" altLang="en-US">
                <a:ea typeface="华文楷体" pitchFamily="2" charset="-122"/>
              </a:rPr>
              <a:t>尽量使循环变量的值不再被引用，这样以后可以从循环中删除循环变量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0983-E6E8-4E48-88D1-3DA0D7431EF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27EFF59-9785-4090-9D38-AF28A2735CD5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优化技术之六 </a:t>
            </a:r>
            <a:r>
              <a:rPr lang="zh-CN" altLang="en-US" sz="4000">
                <a:solidFill>
                  <a:schemeClr val="hlink"/>
                </a:solidFill>
                <a:ea typeface="楷体_GB2312" pitchFamily="49" charset="-122"/>
              </a:rPr>
              <a:t>变换循环控制条件</a:t>
            </a:r>
          </a:p>
        </p:txBody>
      </p:sp>
      <p:sp>
        <p:nvSpPr>
          <p:cNvPr id="498692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2592388" cy="1643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98693" name="Line 4"/>
          <p:cNvSpPr>
            <a:spLocks noChangeShapeType="1"/>
          </p:cNvSpPr>
          <p:nvPr/>
        </p:nvSpPr>
        <p:spPr bwMode="auto">
          <a:xfrm>
            <a:off x="1836738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694" name="Text Box 5"/>
          <p:cNvSpPr txBox="1">
            <a:spLocks noChangeArrowheads="1"/>
          </p:cNvSpPr>
          <p:nvPr/>
        </p:nvSpPr>
        <p:spPr bwMode="auto">
          <a:xfrm>
            <a:off x="323850" y="3213100"/>
            <a:ext cx="2600325" cy="26336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I&lt;=100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goto  (5)</a:t>
            </a:r>
          </a:p>
        </p:txBody>
      </p:sp>
      <p:cxnSp>
        <p:nvCxnSpPr>
          <p:cNvPr id="498695" name="AutoShape 6"/>
          <p:cNvCxnSpPr>
            <a:cxnSpLocks noChangeShapeType="1"/>
            <a:stCxn id="498694" idx="2"/>
            <a:endCxn id="498694" idx="0"/>
          </p:cNvCxnSpPr>
          <p:nvPr/>
        </p:nvCxnSpPr>
        <p:spPr bwMode="auto">
          <a:xfrm rot="5400000" flipH="1" flipV="1">
            <a:off x="288925" y="4529138"/>
            <a:ext cx="2671763" cy="1587"/>
          </a:xfrm>
          <a:prstGeom prst="bentConnector5">
            <a:avLst>
              <a:gd name="adj1" fmla="val -7843"/>
              <a:gd name="adj2" fmla="val -915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8999" name="AutoShape 7"/>
          <p:cNvSpPr>
            <a:spLocks noChangeArrowheads="1"/>
          </p:cNvSpPr>
          <p:nvPr/>
        </p:nvSpPr>
        <p:spPr bwMode="auto">
          <a:xfrm>
            <a:off x="3059113" y="33575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3779838" y="1196975"/>
            <a:ext cx="2736850" cy="16430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5292725" y="28527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3779838" y="3213100"/>
            <a:ext cx="2736850" cy="26336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T1&lt;=400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goto  (5)</a:t>
            </a:r>
          </a:p>
        </p:txBody>
      </p:sp>
      <p:cxnSp>
        <p:nvCxnSpPr>
          <p:cNvPr id="469003" name="AutoShape 11"/>
          <p:cNvCxnSpPr>
            <a:cxnSpLocks noChangeShapeType="1"/>
            <a:stCxn id="469002" idx="2"/>
            <a:endCxn id="469002" idx="0"/>
          </p:cNvCxnSpPr>
          <p:nvPr/>
        </p:nvCxnSpPr>
        <p:spPr bwMode="auto">
          <a:xfrm rot="5400000" flipH="1" flipV="1">
            <a:off x="3813175" y="4529138"/>
            <a:ext cx="2671763" cy="1587"/>
          </a:xfrm>
          <a:prstGeom prst="bentConnector5">
            <a:avLst>
              <a:gd name="adj1" fmla="val -7843"/>
              <a:gd name="adj2" fmla="val -987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6877050" y="1125538"/>
            <a:ext cx="16573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9005" name="Text Box 13"/>
          <p:cNvSpPr txBox="1">
            <a:spLocks noChangeArrowheads="1"/>
          </p:cNvSpPr>
          <p:nvPr/>
        </p:nvSpPr>
        <p:spPr bwMode="auto">
          <a:xfrm>
            <a:off x="6877050" y="3214688"/>
            <a:ext cx="165576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69006" name="Text Box 14"/>
          <p:cNvSpPr txBox="1">
            <a:spLocks noChangeArrowheads="1"/>
          </p:cNvSpPr>
          <p:nvPr/>
        </p:nvSpPr>
        <p:spPr bwMode="auto">
          <a:xfrm>
            <a:off x="6588125" y="5373688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69007" name="Line 15"/>
          <p:cNvSpPr>
            <a:spLocks noChangeShapeType="1"/>
          </p:cNvSpPr>
          <p:nvPr/>
        </p:nvSpPr>
        <p:spPr bwMode="auto">
          <a:xfrm>
            <a:off x="6732588" y="5876925"/>
            <a:ext cx="154781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64436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9" grpId="0" animBg="1"/>
      <p:bldP spid="469000" grpId="0" animBg="1" autoUpdateAnimBg="0"/>
      <p:bldP spid="469001" grpId="0" animBg="1"/>
      <p:bldP spid="469002" grpId="0" animBg="1" autoUpdateAnimBg="0"/>
      <p:bldP spid="469004" grpId="0"/>
      <p:bldP spid="469005" grpId="0"/>
      <p:bldP spid="469006" grpId="0"/>
      <p:bldP spid="469007" grpId="0" animBg="1"/>
      <p:bldP spid="4690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4AA0-0EDF-4123-BE0C-A0C4B965941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" name="灯片编号占位符 6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9C807B6C-CEA2-4B4C-8D00-37758B4E1C59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12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11.1 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优化技术简介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125538"/>
            <a:ext cx="8280400" cy="20161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对代码进行等价变换，使得变换后的代码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运行结果</a:t>
            </a:r>
            <a:r>
              <a:rPr lang="zh-CN" altLang="en-US">
                <a:ea typeface="楷体_GB2312" pitchFamily="49" charset="-122"/>
              </a:rPr>
              <a:t>与变换前代码运行结果相同</a:t>
            </a:r>
          </a:p>
          <a:p>
            <a:r>
              <a:rPr lang="zh-CN" altLang="en-US">
                <a:ea typeface="楷体_GB2312" pitchFamily="49" charset="-122"/>
              </a:rPr>
              <a:t>运行速度加大</a:t>
            </a:r>
          </a:p>
          <a:p>
            <a:r>
              <a:rPr lang="zh-CN" altLang="en-US">
                <a:ea typeface="楷体_GB2312" pitchFamily="49" charset="-122"/>
              </a:rPr>
              <a:t>占用存储空间少</a:t>
            </a:r>
          </a:p>
        </p:txBody>
      </p:sp>
      <p:pic>
        <p:nvPicPr>
          <p:cNvPr id="7260" name="Picture 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797425"/>
            <a:ext cx="18573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286" name="AutoShape 6" descr="u=2575384617,1188417978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7" name="AutoShape 7" descr="u=2575384617,1188417978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8" name="AutoShape 8" descr="u=2575384617,1188417978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9" name="AutoShape 9" descr="u=1816159341,2228281256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90" name="AutoShape 10" descr="u=4008250770,384502409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91" name="AutoShape 11" descr="u=482168564,2030346298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1292" name="Picture 12" descr="高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3213100" cy="45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3" name="Picture 13" descr="乌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1800225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 L 0.75677 -0.76829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30" y="-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48129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0CFE-53C4-4B3A-AE2E-6C1DAAE7E31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C07B3A29-7A4C-4BF2-9943-4C71C81800AB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优化技术之七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删除无用代码</a:t>
            </a:r>
          </a:p>
        </p:txBody>
      </p:sp>
      <p:sp>
        <p:nvSpPr>
          <p:cNvPr id="499716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2736850" cy="16430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99717" name="Line 4"/>
          <p:cNvSpPr>
            <a:spLocks noChangeShapeType="1"/>
          </p:cNvSpPr>
          <p:nvPr/>
        </p:nvSpPr>
        <p:spPr bwMode="auto">
          <a:xfrm>
            <a:off x="1908175" y="29241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18" name="Text Box 5"/>
          <p:cNvSpPr txBox="1">
            <a:spLocks noChangeArrowheads="1"/>
          </p:cNvSpPr>
          <p:nvPr/>
        </p:nvSpPr>
        <p:spPr bwMode="auto">
          <a:xfrm>
            <a:off x="395288" y="3284538"/>
            <a:ext cx="2736850" cy="26336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T1&lt;=400  goto  (5)</a:t>
            </a:r>
          </a:p>
        </p:txBody>
      </p:sp>
      <p:cxnSp>
        <p:nvCxnSpPr>
          <p:cNvPr id="499719" name="AutoShape 6"/>
          <p:cNvCxnSpPr>
            <a:cxnSpLocks noChangeShapeType="1"/>
            <a:stCxn id="499718" idx="2"/>
            <a:endCxn id="499718" idx="0"/>
          </p:cNvCxnSpPr>
          <p:nvPr/>
        </p:nvCxnSpPr>
        <p:spPr bwMode="auto">
          <a:xfrm rot="5400000" flipH="1" flipV="1">
            <a:off x="428626" y="4600575"/>
            <a:ext cx="2671762" cy="1587"/>
          </a:xfrm>
          <a:prstGeom prst="bentConnector5">
            <a:avLst>
              <a:gd name="adj1" fmla="val -7843"/>
              <a:gd name="adj2" fmla="val -978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9720" name="Picture 8" descr="倒垃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475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4672-0863-47A8-9D8C-2D8627AB934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42747A2E-F977-4E0B-A4DB-38C9F1F64966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优化技术之七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删除无用代码</a:t>
            </a:r>
          </a:p>
        </p:txBody>
      </p:sp>
      <p:sp>
        <p:nvSpPr>
          <p:cNvPr id="500740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2736850" cy="16430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I=1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500741" name="Line 4"/>
          <p:cNvSpPr>
            <a:spLocks noChangeShapeType="1"/>
          </p:cNvSpPr>
          <p:nvPr/>
        </p:nvSpPr>
        <p:spPr bwMode="auto">
          <a:xfrm>
            <a:off x="1908175" y="29241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42" name="Text Box 5"/>
          <p:cNvSpPr txBox="1">
            <a:spLocks noChangeArrowheads="1"/>
          </p:cNvSpPr>
          <p:nvPr/>
        </p:nvSpPr>
        <p:spPr bwMode="auto">
          <a:xfrm>
            <a:off x="395288" y="3284538"/>
            <a:ext cx="2736850" cy="26336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T1&lt;=400  goto  (5)</a:t>
            </a:r>
          </a:p>
        </p:txBody>
      </p:sp>
      <p:cxnSp>
        <p:nvCxnSpPr>
          <p:cNvPr id="500743" name="AutoShape 6"/>
          <p:cNvCxnSpPr>
            <a:cxnSpLocks noChangeShapeType="1"/>
            <a:stCxn id="500742" idx="2"/>
            <a:endCxn id="500742" idx="0"/>
          </p:cNvCxnSpPr>
          <p:nvPr/>
        </p:nvCxnSpPr>
        <p:spPr bwMode="auto">
          <a:xfrm rot="5400000" flipH="1" flipV="1">
            <a:off x="428626" y="4600575"/>
            <a:ext cx="2671762" cy="1587"/>
          </a:xfrm>
          <a:prstGeom prst="bentConnector5">
            <a:avLst>
              <a:gd name="adj1" fmla="val -7843"/>
              <a:gd name="adj2" fmla="val -97800000"/>
              <a:gd name="adj3" fmla="val 10784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47" name="AutoShape 7"/>
          <p:cNvSpPr>
            <a:spLocks noChangeArrowheads="1"/>
          </p:cNvSpPr>
          <p:nvPr/>
        </p:nvSpPr>
        <p:spPr bwMode="auto">
          <a:xfrm>
            <a:off x="3276600" y="33575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3995738" y="1268413"/>
            <a:ext cx="2736850" cy="13128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  <a:endParaRPr lang="en-US" altLang="zh-CN" sz="1800">
              <a:solidFill>
                <a:schemeClr val="hlink"/>
              </a:solidFill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71049" name="Line 9"/>
          <p:cNvSpPr>
            <a:spLocks noChangeShapeType="1"/>
          </p:cNvSpPr>
          <p:nvPr/>
        </p:nvSpPr>
        <p:spPr bwMode="auto">
          <a:xfrm>
            <a:off x="5651500" y="25654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50" name="Text Box 10"/>
          <p:cNvSpPr txBox="1">
            <a:spLocks noChangeArrowheads="1"/>
          </p:cNvSpPr>
          <p:nvPr/>
        </p:nvSpPr>
        <p:spPr bwMode="auto">
          <a:xfrm>
            <a:off x="3995738" y="2924175"/>
            <a:ext cx="2736850" cy="19732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T1&lt;=400  goto  (5)</a:t>
            </a:r>
          </a:p>
        </p:txBody>
      </p:sp>
      <p:cxnSp>
        <p:nvCxnSpPr>
          <p:cNvPr id="471051" name="AutoShape 11"/>
          <p:cNvCxnSpPr>
            <a:cxnSpLocks noChangeShapeType="1"/>
            <a:stCxn id="471050" idx="2"/>
            <a:endCxn id="471050" idx="0"/>
          </p:cNvCxnSpPr>
          <p:nvPr/>
        </p:nvCxnSpPr>
        <p:spPr bwMode="auto">
          <a:xfrm rot="5400000" flipH="1" flipV="1">
            <a:off x="4359275" y="3910013"/>
            <a:ext cx="2011363" cy="1587"/>
          </a:xfrm>
          <a:prstGeom prst="bentConnector5">
            <a:avLst>
              <a:gd name="adj1" fmla="val -10417"/>
              <a:gd name="adj2" fmla="val -96900000"/>
              <a:gd name="adj3" fmla="val 11081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52" name="Text Box 12"/>
          <p:cNvSpPr txBox="1">
            <a:spLocks noChangeArrowheads="1"/>
          </p:cNvSpPr>
          <p:nvPr/>
        </p:nvSpPr>
        <p:spPr bwMode="auto">
          <a:xfrm>
            <a:off x="7164388" y="1268413"/>
            <a:ext cx="16573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71053" name="Text Box 13"/>
          <p:cNvSpPr txBox="1">
            <a:spLocks noChangeArrowheads="1"/>
          </p:cNvSpPr>
          <p:nvPr/>
        </p:nvSpPr>
        <p:spPr bwMode="auto">
          <a:xfrm>
            <a:off x="7164388" y="2924175"/>
            <a:ext cx="16557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71054" name="Text Box 14"/>
          <p:cNvSpPr txBox="1">
            <a:spLocks noChangeArrowheads="1"/>
          </p:cNvSpPr>
          <p:nvPr/>
        </p:nvSpPr>
        <p:spPr bwMode="auto">
          <a:xfrm>
            <a:off x="6877050" y="4437063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71055" name="Line 15"/>
          <p:cNvSpPr>
            <a:spLocks noChangeShapeType="1"/>
          </p:cNvSpPr>
          <p:nvPr/>
        </p:nvSpPr>
        <p:spPr bwMode="auto">
          <a:xfrm>
            <a:off x="7092950" y="4868863"/>
            <a:ext cx="154781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1056" name="Text Box 16"/>
          <p:cNvSpPr txBox="1">
            <a:spLocks noChangeArrowheads="1"/>
          </p:cNvSpPr>
          <p:nvPr/>
        </p:nvSpPr>
        <p:spPr bwMode="auto">
          <a:xfrm>
            <a:off x="6804025" y="50133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10504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10705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7" grpId="0" animBg="1"/>
      <p:bldP spid="471048" grpId="0" animBg="1" autoUpdateAnimBg="0"/>
      <p:bldP spid="471049" grpId="0" animBg="1"/>
      <p:bldP spid="471050" grpId="0" animBg="1" autoUpdateAnimBg="0"/>
      <p:bldP spid="471052" grpId="0"/>
      <p:bldP spid="471053" grpId="0"/>
      <p:bldP spid="471054" grpId="0"/>
      <p:bldP spid="471055" grpId="0" animBg="1"/>
      <p:bldP spid="4710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A010-4154-40D8-A786-880567F6AE9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73C01FAF-00D6-4187-9077-6A99DE9003FE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501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代码优化结果的比较</a:t>
            </a:r>
            <a:endParaRPr lang="zh-CN" altLang="en-US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72067" name="AutoShape 3"/>
          <p:cNvSpPr>
            <a:spLocks noChangeArrowheads="1"/>
          </p:cNvSpPr>
          <p:nvPr/>
        </p:nvSpPr>
        <p:spPr bwMode="auto">
          <a:xfrm>
            <a:off x="4067175" y="3357563"/>
            <a:ext cx="1079500" cy="431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5508625" y="1196975"/>
            <a:ext cx="2736850" cy="13128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  <a:endParaRPr lang="en-US" altLang="zh-CN" sz="1800">
              <a:solidFill>
                <a:schemeClr val="hlink"/>
              </a:solidFill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</a:t>
            </a:r>
          </a:p>
        </p:txBody>
      </p:sp>
      <p:sp>
        <p:nvSpPr>
          <p:cNvPr id="472069" name="Line 5"/>
          <p:cNvSpPr>
            <a:spLocks noChangeShapeType="1"/>
          </p:cNvSpPr>
          <p:nvPr/>
        </p:nvSpPr>
        <p:spPr bwMode="auto">
          <a:xfrm flipH="1">
            <a:off x="7137400" y="2493963"/>
            <a:ext cx="26988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5508625" y="2773363"/>
            <a:ext cx="2736850" cy="1973262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</a:t>
            </a:r>
            <a:r>
              <a:rPr lang="en-US" altLang="zh-CN" sz="1800">
                <a:latin typeface="Courier New" pitchFamily="49" charset="0"/>
                <a:ea typeface="楷体_GB2312" pitchFamily="49" charset="-122"/>
                <a:sym typeface="Wingdings" pitchFamily="2" charset="2"/>
              </a:rPr>
              <a:t>’</a:t>
            </a: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)  T1=T1+4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T1&lt;=400  goto  (5)</a:t>
            </a:r>
          </a:p>
        </p:txBody>
      </p:sp>
      <p:cxnSp>
        <p:nvCxnSpPr>
          <p:cNvPr id="472071" name="AutoShape 7"/>
          <p:cNvCxnSpPr>
            <a:cxnSpLocks noChangeShapeType="1"/>
            <a:stCxn id="472070" idx="2"/>
            <a:endCxn id="472070" idx="0"/>
          </p:cNvCxnSpPr>
          <p:nvPr/>
        </p:nvCxnSpPr>
        <p:spPr bwMode="auto">
          <a:xfrm rot="5400000" flipH="1" flipV="1">
            <a:off x="5872163" y="3759200"/>
            <a:ext cx="2011362" cy="1588"/>
          </a:xfrm>
          <a:prstGeom prst="bentConnector5">
            <a:avLst>
              <a:gd name="adj1" fmla="val -10417"/>
              <a:gd name="adj2" fmla="val -96900000"/>
              <a:gd name="adj3" fmla="val 10804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5562600" y="6173788"/>
            <a:ext cx="1214438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现在是</a:t>
            </a: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1116013" y="1196975"/>
            <a:ext cx="2592387" cy="652463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 flipH="1">
            <a:off x="2546350" y="1844675"/>
            <a:ext cx="9525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108075" y="2098675"/>
            <a:ext cx="2600325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72076" name="AutoShape 12"/>
          <p:cNvCxnSpPr>
            <a:cxnSpLocks noChangeShapeType="1"/>
            <a:stCxn id="472075" idx="2"/>
            <a:endCxn id="472075" idx="0"/>
          </p:cNvCxnSpPr>
          <p:nvPr/>
        </p:nvCxnSpPr>
        <p:spPr bwMode="auto">
          <a:xfrm rot="5400000" flipH="1" flipV="1">
            <a:off x="742950" y="3744913"/>
            <a:ext cx="3332163" cy="1587"/>
          </a:xfrm>
          <a:prstGeom prst="bentConnector5">
            <a:avLst>
              <a:gd name="adj1" fmla="val -3338"/>
              <a:gd name="adj2" fmla="val -107100000"/>
              <a:gd name="adj3" fmla="val 10462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2771775" y="6173788"/>
            <a:ext cx="1125538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原来是</a:t>
            </a:r>
          </a:p>
        </p:txBody>
      </p:sp>
      <p:sp>
        <p:nvSpPr>
          <p:cNvPr id="472078" name="AutoShape 14"/>
          <p:cNvSpPr>
            <a:spLocks noChangeArrowheads="1"/>
          </p:cNvSpPr>
          <p:nvPr/>
        </p:nvSpPr>
        <p:spPr bwMode="auto">
          <a:xfrm>
            <a:off x="4048125" y="5019675"/>
            <a:ext cx="1468438" cy="1766888"/>
          </a:xfrm>
          <a:prstGeom prst="can">
            <a:avLst>
              <a:gd name="adj" fmla="val 30081"/>
            </a:avLst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30702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 algn="ctr">
              <a:spcBef>
                <a:spcPct val="20000"/>
              </a:spcBef>
            </a:pP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2079" name="AutoShape 15"/>
          <p:cNvSpPr>
            <a:spLocks noChangeArrowheads="1"/>
          </p:cNvSpPr>
          <p:nvPr/>
        </p:nvSpPr>
        <p:spPr bwMode="auto">
          <a:xfrm>
            <a:off x="6686550" y="6065838"/>
            <a:ext cx="1530350" cy="598487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10504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  <p:pic>
        <p:nvPicPr>
          <p:cNvPr id="501777" name="Picture 17" descr="大拇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424863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70" decel="1000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70" decel="100000"/>
                                        <p:tgtEl>
                                          <p:spTgt spid="5017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animBg="1"/>
      <p:bldP spid="472068" grpId="0" animBg="1"/>
      <p:bldP spid="472069" grpId="0" animBg="1"/>
      <p:bldP spid="472070" grpId="0" animBg="1"/>
      <p:bldP spid="472072" grpId="0"/>
      <p:bldP spid="472073" grpId="0" animBg="1"/>
      <p:bldP spid="472074" grpId="0" animBg="1"/>
      <p:bldP spid="472075" grpId="0" animBg="1"/>
      <p:bldP spid="472077" grpId="0"/>
      <p:bldP spid="472078" grpId="0" animBg="1"/>
      <p:bldP spid="4720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3FDC-D450-4169-980E-842480396E9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1143A0D9-F7B1-45B6-B3AD-352947EBE642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502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代码优化技术的总结</a:t>
            </a:r>
            <a:endParaRPr lang="zh-CN" altLang="en-US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73091" name="AutoShape 3"/>
          <p:cNvSpPr>
            <a:spLocks noChangeArrowheads="1"/>
          </p:cNvSpPr>
          <p:nvPr/>
        </p:nvSpPr>
        <p:spPr bwMode="auto">
          <a:xfrm>
            <a:off x="525463" y="5170488"/>
            <a:ext cx="4964112" cy="650875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）删除多余运算</a:t>
            </a: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917575" y="4592638"/>
            <a:ext cx="4984750" cy="650875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）代码外提</a:t>
            </a:r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1431925" y="3998913"/>
            <a:ext cx="4951413" cy="650875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）强度削弱</a:t>
            </a:r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1825625" y="3294063"/>
            <a:ext cx="4960938" cy="78105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）合并已知量</a:t>
            </a:r>
          </a:p>
        </p:txBody>
      </p:sp>
      <p:sp>
        <p:nvSpPr>
          <p:cNvPr id="473095" name="AutoShape 7"/>
          <p:cNvSpPr>
            <a:spLocks noChangeArrowheads="1"/>
          </p:cNvSpPr>
          <p:nvPr/>
        </p:nvSpPr>
        <p:spPr bwMode="auto">
          <a:xfrm>
            <a:off x="2403475" y="2620963"/>
            <a:ext cx="4970463" cy="78105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）复写传播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3096" name="AutoShape 8"/>
          <p:cNvSpPr>
            <a:spLocks noChangeArrowheads="1"/>
          </p:cNvSpPr>
          <p:nvPr/>
        </p:nvSpPr>
        <p:spPr bwMode="auto">
          <a:xfrm>
            <a:off x="2795588" y="1952625"/>
            <a:ext cx="4956175" cy="78105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）变换循环控制条件</a:t>
            </a:r>
          </a:p>
        </p:txBody>
      </p:sp>
      <p:sp>
        <p:nvSpPr>
          <p:cNvPr id="473097" name="AutoShape 9"/>
          <p:cNvSpPr>
            <a:spLocks noChangeArrowheads="1"/>
          </p:cNvSpPr>
          <p:nvPr/>
        </p:nvSpPr>
        <p:spPr bwMode="auto">
          <a:xfrm>
            <a:off x="3267075" y="1268413"/>
            <a:ext cx="5002213" cy="78105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）删除无用代码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animBg="1"/>
      <p:bldP spid="473092" grpId="0" animBg="1"/>
      <p:bldP spid="473093" grpId="0" animBg="1"/>
      <p:bldP spid="473094" grpId="0" animBg="1"/>
      <p:bldP spid="473095" grpId="0" animBg="1"/>
      <p:bldP spid="473096" grpId="0" animBg="1"/>
      <p:bldP spid="4730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DC0-1766-49E2-9D65-ED685D3BD0A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 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局部优化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69325" cy="5006975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基本块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程序中一顺序执行的语句序列，其中只有一个入口语句和一个出口语句</a:t>
            </a:r>
          </a:p>
          <a:p>
            <a:pPr algn="just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局部优化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基本块内的优化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2C2-F4C5-4B37-8003-D5E965BDD3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11.2.1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基本块的划分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5472112" cy="5006975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基本块的入口语句 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．程序的第一个语句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．条件转移语句的转移目标语句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   无条件转移语句的转移目标语句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．紧跟在条件转移语句后面的语句</a:t>
            </a:r>
          </a:p>
          <a:p>
            <a:r>
              <a:rPr lang="zh-CN" altLang="en-US">
                <a:ea typeface="楷体_GB2312" pitchFamily="49" charset="-122"/>
              </a:rPr>
              <a:t>根据入口语句，划分基本块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084888" y="1268413"/>
            <a:ext cx="2524125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CC00FF"/>
                </a:solidFill>
                <a:sym typeface="Wingdings" pitchFamily="2" charset="2"/>
              </a:rPr>
              <a:t>(1)    P:=0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(2)    I:=1</a:t>
            </a: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7237413" y="18446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6084888" y="2347913"/>
            <a:ext cx="2519362" cy="901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CC00FF"/>
                </a:solidFill>
                <a:sym typeface="Wingdings" pitchFamily="2" charset="2"/>
              </a:rPr>
              <a:t>(3)    P:=P+I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(4)    I:=I+1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(5)    if  I&lt;=20  goto  (3)</a:t>
            </a:r>
          </a:p>
        </p:txBody>
      </p:sp>
      <p:cxnSp>
        <p:nvCxnSpPr>
          <p:cNvPr id="417799" name="AutoShape 7"/>
          <p:cNvCxnSpPr>
            <a:cxnSpLocks noChangeShapeType="1"/>
            <a:stCxn id="417798" idx="2"/>
            <a:endCxn id="417798" idx="0"/>
          </p:cNvCxnSpPr>
          <p:nvPr/>
        </p:nvCxnSpPr>
        <p:spPr bwMode="auto">
          <a:xfrm rot="5400000" flipH="1" flipV="1">
            <a:off x="6876257" y="2797969"/>
            <a:ext cx="939800" cy="1587"/>
          </a:xfrm>
          <a:prstGeom prst="bentConnector5">
            <a:avLst>
              <a:gd name="adj1" fmla="val -22296"/>
              <a:gd name="adj2" fmla="val 93700000"/>
              <a:gd name="adj3" fmla="val 12229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7800" name="Line 8"/>
          <p:cNvSpPr>
            <a:spLocks noChangeShapeType="1"/>
          </p:cNvSpPr>
          <p:nvPr/>
        </p:nvSpPr>
        <p:spPr bwMode="auto">
          <a:xfrm>
            <a:off x="7237413" y="32845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6157913" y="3716338"/>
            <a:ext cx="2446337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CC00FF"/>
                </a:solidFill>
                <a:sym typeface="Wingdings" pitchFamily="2" charset="2"/>
              </a:rPr>
              <a:t>(6)   T5:=addr(B)-4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(7)   goto (10)</a:t>
            </a:r>
          </a:p>
        </p:txBody>
      </p:sp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6157913" y="4579938"/>
            <a:ext cx="2446337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6600FF"/>
                </a:solidFill>
                <a:sym typeface="Wingdings" pitchFamily="2" charset="2"/>
              </a:rPr>
              <a:t>(8)   A:=2+3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6600FF"/>
                </a:solidFill>
                <a:sym typeface="Wingdings" pitchFamily="2" charset="2"/>
              </a:rPr>
              <a:t>(9)   B:=A*2</a:t>
            </a:r>
          </a:p>
        </p:txBody>
      </p:sp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6157913" y="5359400"/>
            <a:ext cx="2446337" cy="5984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CC00FF"/>
                </a:solidFill>
                <a:sym typeface="Wingdings" pitchFamily="2" charset="2"/>
              </a:rPr>
              <a:t>(10)   C:=10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(11)  D:=C+10</a:t>
            </a:r>
          </a:p>
        </p:txBody>
      </p:sp>
      <p:cxnSp>
        <p:nvCxnSpPr>
          <p:cNvPr id="417806" name="AutoShape 14"/>
          <p:cNvCxnSpPr>
            <a:cxnSpLocks noChangeShapeType="1"/>
            <a:stCxn id="417801" idx="2"/>
            <a:endCxn id="417803" idx="1"/>
          </p:cNvCxnSpPr>
          <p:nvPr/>
        </p:nvCxnSpPr>
        <p:spPr bwMode="auto">
          <a:xfrm rot="5400000">
            <a:off x="6097587" y="4375151"/>
            <a:ext cx="1325563" cy="1243012"/>
          </a:xfrm>
          <a:prstGeom prst="bentConnector4">
            <a:avLst>
              <a:gd name="adj1" fmla="val 9579"/>
              <a:gd name="adj2" fmla="val 11685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4D8C3-64FB-4049-9D5E-75651A2F7F5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11.2.1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基本块的划分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5761038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根据入口语句，划分基本块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．求出入口语句。</a:t>
            </a:r>
            <a:endParaRPr lang="zh-CN" altLang="en-US"/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．对每一入口语句，构造所属的基本块。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 它是由该入口语句到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</a:t>
            </a:r>
            <a:r>
              <a:rPr lang="en-US" altLang="zh-CN">
                <a:ea typeface="楷体_GB2312" pitchFamily="49" charset="-122"/>
              </a:rPr>
              <a:t>(a)</a:t>
            </a:r>
            <a:r>
              <a:rPr lang="zh-CN" altLang="en-US">
                <a:ea typeface="楷体_GB2312" pitchFamily="49" charset="-122"/>
              </a:rPr>
              <a:t>下一入口语句，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</a:t>
            </a:r>
            <a:r>
              <a:rPr lang="en-US" altLang="zh-CN">
                <a:ea typeface="楷体_GB2312" pitchFamily="49" charset="-122"/>
              </a:rPr>
              <a:t>(b)</a:t>
            </a:r>
            <a:r>
              <a:rPr lang="zh-CN" altLang="en-US">
                <a:ea typeface="楷体_GB2312" pitchFamily="49" charset="-122"/>
              </a:rPr>
              <a:t>转移语句（包括该转移语句）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</a:t>
            </a:r>
            <a:r>
              <a:rPr lang="en-US" altLang="zh-CN">
                <a:ea typeface="楷体_GB2312" pitchFamily="49" charset="-122"/>
              </a:rPr>
              <a:t>(c)</a:t>
            </a:r>
            <a:r>
              <a:rPr lang="zh-CN" altLang="en-US">
                <a:ea typeface="楷体_GB2312" pitchFamily="49" charset="-122"/>
              </a:rPr>
              <a:t>停语句（包括该停语句）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     之间的语句序列组成的。</a:t>
            </a:r>
            <a:endParaRPr lang="zh-CN" altLang="en-US"/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．凡未被纳入某一基本块的语句、都是程序中控制流程无法到达的语句，因而也是不会被执行到的语句，我们可以把它们删除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6084888" y="1268413"/>
            <a:ext cx="2524125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chemeClr val="hlink"/>
                </a:solidFill>
                <a:sym typeface="Wingdings" pitchFamily="2" charset="2"/>
              </a:rPr>
              <a:t>(1)    P:=0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(2)    I:=1</a:t>
            </a:r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>
            <a:off x="7237413" y="18446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6084888" y="2347913"/>
            <a:ext cx="2519362" cy="901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chemeClr val="hlink"/>
                </a:solidFill>
                <a:sym typeface="Wingdings" pitchFamily="2" charset="2"/>
              </a:rPr>
              <a:t>(3)    P:=P+I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(4)    I:=I+1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(5)    if  I&lt;=20  goto  (3)</a:t>
            </a:r>
          </a:p>
        </p:txBody>
      </p:sp>
      <p:cxnSp>
        <p:nvCxnSpPr>
          <p:cNvPr id="418823" name="AutoShape 7"/>
          <p:cNvCxnSpPr>
            <a:cxnSpLocks noChangeShapeType="1"/>
            <a:stCxn id="418822" idx="2"/>
            <a:endCxn id="418822" idx="0"/>
          </p:cNvCxnSpPr>
          <p:nvPr/>
        </p:nvCxnSpPr>
        <p:spPr bwMode="auto">
          <a:xfrm rot="5400000" flipH="1" flipV="1">
            <a:off x="6876257" y="2797969"/>
            <a:ext cx="939800" cy="1587"/>
          </a:xfrm>
          <a:prstGeom prst="bentConnector5">
            <a:avLst>
              <a:gd name="adj1" fmla="val -22296"/>
              <a:gd name="adj2" fmla="val 93700000"/>
              <a:gd name="adj3" fmla="val 12229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7237413" y="32845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6157913" y="3716338"/>
            <a:ext cx="2446337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chemeClr val="hlink"/>
                </a:solidFill>
                <a:sym typeface="Wingdings" pitchFamily="2" charset="2"/>
              </a:rPr>
              <a:t>(6)   T5:=addr(B)-4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(7)   goto (10)</a:t>
            </a:r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6157913" y="4579938"/>
            <a:ext cx="2446337" cy="59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6600FF"/>
                </a:solidFill>
                <a:sym typeface="Wingdings" pitchFamily="2" charset="2"/>
              </a:rPr>
              <a:t>(8)   A:=2+3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rgbClr val="6600FF"/>
                </a:solidFill>
                <a:sym typeface="Wingdings" pitchFamily="2" charset="2"/>
              </a:rPr>
              <a:t>(9)   B:=A*2</a:t>
            </a:r>
          </a:p>
        </p:txBody>
      </p: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6157913" y="5359400"/>
            <a:ext cx="2446337" cy="5984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olidFill>
                  <a:schemeClr val="hlink"/>
                </a:solidFill>
                <a:sym typeface="Wingdings" pitchFamily="2" charset="2"/>
              </a:rPr>
              <a:t>(10)   C:=10</a:t>
            </a:r>
          </a:p>
          <a:p>
            <a:pPr algn="l">
              <a:lnSpc>
                <a:spcPct val="60000"/>
              </a:lnSpc>
              <a:buClr>
                <a:schemeClr val="accent2"/>
              </a:buClr>
              <a:buSzPct val="80000"/>
            </a:pPr>
            <a:r>
              <a:rPr lang="en-US" altLang="zh-CN" sz="1800">
                <a:sym typeface="Wingdings" pitchFamily="2" charset="2"/>
              </a:rPr>
              <a:t>(11)  D:=C+10</a:t>
            </a:r>
          </a:p>
        </p:txBody>
      </p:sp>
      <p:cxnSp>
        <p:nvCxnSpPr>
          <p:cNvPr id="418828" name="AutoShape 12"/>
          <p:cNvCxnSpPr>
            <a:cxnSpLocks noChangeShapeType="1"/>
            <a:stCxn id="418825" idx="2"/>
            <a:endCxn id="418827" idx="1"/>
          </p:cNvCxnSpPr>
          <p:nvPr/>
        </p:nvCxnSpPr>
        <p:spPr bwMode="auto">
          <a:xfrm rot="5400000">
            <a:off x="6097587" y="4375151"/>
            <a:ext cx="1325563" cy="1243012"/>
          </a:xfrm>
          <a:prstGeom prst="bentConnector4">
            <a:avLst>
              <a:gd name="adj1" fmla="val 9579"/>
              <a:gd name="adj2" fmla="val 11685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40E4-A6B3-4626-B7B4-4DDDAA40D84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6480175" cy="53276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irected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cyclic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lang="en-US" altLang="zh-CN">
                <a:ea typeface="楷体_GB2312" pitchFamily="49" charset="-122"/>
              </a:rPr>
              <a:t>raph</a:t>
            </a:r>
            <a:r>
              <a:rPr lang="zh-CN" altLang="en-US">
                <a:ea typeface="楷体_GB2312" pitchFamily="49" charset="-122"/>
              </a:rPr>
              <a:t>）有向无环图  </a:t>
            </a:r>
            <a:endParaRPr lang="zh-CN" altLang="en-US"/>
          </a:p>
          <a:p>
            <a:pPr algn="just">
              <a:lnSpc>
                <a:spcPct val="90000"/>
              </a:lnSpc>
            </a:pPr>
            <a:r>
              <a:rPr lang="zh-CN" altLang="en-US">
                <a:ea typeface="楷体_GB2312" pitchFamily="49" charset="-122"/>
              </a:rPr>
              <a:t>其结点带有标记或附加信息</a:t>
            </a:r>
          </a:p>
          <a:p>
            <a:pPr algn="just">
              <a:lnSpc>
                <a:spcPct val="90000"/>
              </a:lnSpc>
            </a:pPr>
            <a:r>
              <a:rPr lang="zh-CN" altLang="en-US">
                <a:ea typeface="楷体_GB2312" pitchFamily="49" charset="-122"/>
              </a:rPr>
              <a:t>用这种</a:t>
            </a:r>
            <a:r>
              <a:rPr lang="en-US" altLang="zh-CN">
                <a:ea typeface="楷体_GB2312" pitchFamily="49" charset="-122"/>
              </a:rPr>
              <a:t>DAG</a:t>
            </a:r>
            <a:r>
              <a:rPr lang="zh-CN" altLang="en-US">
                <a:ea typeface="楷体_GB2312" pitchFamily="49" charset="-122"/>
              </a:rPr>
              <a:t>可用来描述计算过程，又称为描述计算过程的</a:t>
            </a:r>
            <a:r>
              <a:rPr lang="en-US" altLang="zh-CN">
                <a:ea typeface="楷体_GB2312" pitchFamily="49" charset="-122"/>
              </a:rPr>
              <a:t>DAG</a:t>
            </a:r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7239000" y="1752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19854" name="Text Box 14"/>
          <p:cNvSpPr txBox="1">
            <a:spLocks noChangeArrowheads="1"/>
          </p:cNvSpPr>
          <p:nvPr/>
        </p:nvSpPr>
        <p:spPr bwMode="auto">
          <a:xfrm>
            <a:off x="73152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7848600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19856" name="Line 16"/>
          <p:cNvSpPr>
            <a:spLocks noChangeShapeType="1"/>
          </p:cNvSpPr>
          <p:nvPr/>
        </p:nvSpPr>
        <p:spPr bwMode="auto">
          <a:xfrm>
            <a:off x="74676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9857" name="Oval 17"/>
          <p:cNvSpPr>
            <a:spLocks noChangeArrowheads="1"/>
          </p:cNvSpPr>
          <p:nvPr/>
        </p:nvSpPr>
        <p:spPr bwMode="auto">
          <a:xfrm>
            <a:off x="7239000" y="39624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7239000" y="4572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20</a:t>
            </a:r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7848600" y="3962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19860" name="Line 20"/>
          <p:cNvSpPr>
            <a:spLocks noChangeShapeType="1"/>
          </p:cNvSpPr>
          <p:nvPr/>
        </p:nvSpPr>
        <p:spPr bwMode="auto">
          <a:xfrm>
            <a:off x="7467600" y="3352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44FE-3C3B-409A-9C95-D02764FB063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图的叶结点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6480175" cy="5327650"/>
          </a:xfrm>
        </p:spPr>
        <p:txBody>
          <a:bodyPr/>
          <a:lstStyle/>
          <a:p>
            <a:pPr algn="just">
              <a:lnSpc>
                <a:spcPct val="90000"/>
              </a:lnSpc>
              <a:buSzPct val="80000"/>
            </a:pPr>
            <a:r>
              <a:rPr lang="zh-CN" altLang="en-US">
                <a:ea typeface="楷体_GB2312" pitchFamily="49" charset="-122"/>
              </a:rPr>
              <a:t>以一标识符（变量名）或常数作为标记，表示该结点代表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该变量或常数的值</a:t>
            </a:r>
            <a:r>
              <a:rPr lang="zh-CN" altLang="en-US">
                <a:ea typeface="楷体_GB2312" pitchFamily="49" charset="-122"/>
              </a:rPr>
              <a:t>。如果叶结点用来代表某变量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的地址，则用</a:t>
            </a:r>
            <a:r>
              <a:rPr lang="en-US" altLang="zh-CN">
                <a:ea typeface="楷体_GB2312" pitchFamily="49" charset="-122"/>
              </a:rPr>
              <a:t>addr(A)</a:t>
            </a:r>
            <a:r>
              <a:rPr lang="zh-CN" altLang="en-US">
                <a:ea typeface="楷体_GB2312" pitchFamily="49" charset="-122"/>
              </a:rPr>
              <a:t>作为该结点的标记</a:t>
            </a:r>
          </a:p>
        </p:txBody>
      </p:sp>
      <p:sp>
        <p:nvSpPr>
          <p:cNvPr id="420868" name="Oval 4"/>
          <p:cNvSpPr>
            <a:spLocks noChangeArrowheads="1"/>
          </p:cNvSpPr>
          <p:nvPr/>
        </p:nvSpPr>
        <p:spPr bwMode="auto">
          <a:xfrm>
            <a:off x="7239000" y="1752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73152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7848600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74676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0872" name="Oval 8"/>
          <p:cNvSpPr>
            <a:spLocks noChangeArrowheads="1"/>
          </p:cNvSpPr>
          <p:nvPr/>
        </p:nvSpPr>
        <p:spPr bwMode="auto">
          <a:xfrm>
            <a:off x="7239000" y="39624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7239000" y="4572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20</a:t>
            </a:r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7848600" y="3962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20875" name="Line 11"/>
          <p:cNvSpPr>
            <a:spLocks noChangeShapeType="1"/>
          </p:cNvSpPr>
          <p:nvPr/>
        </p:nvSpPr>
        <p:spPr bwMode="auto">
          <a:xfrm>
            <a:off x="7467600" y="3352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DB9-4468-4CA0-BFA9-157387DD14E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图的内部结点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6769100" cy="5327650"/>
          </a:xfrm>
        </p:spPr>
        <p:txBody>
          <a:bodyPr/>
          <a:lstStyle/>
          <a:p>
            <a:pPr algn="just">
              <a:lnSpc>
                <a:spcPct val="90000"/>
              </a:lnSpc>
              <a:buSzPct val="80000"/>
            </a:pPr>
            <a:r>
              <a:rPr lang="zh-CN" altLang="en-US">
                <a:ea typeface="楷体_GB2312" pitchFamily="49" charset="-122"/>
              </a:rPr>
              <a:t>以一运算符作为标记，表示运算的结果。</a:t>
            </a:r>
          </a:p>
        </p:txBody>
      </p:sp>
      <p:sp>
        <p:nvSpPr>
          <p:cNvPr id="421900" name="Oval 12"/>
          <p:cNvSpPr>
            <a:spLocks noChangeArrowheads="1"/>
          </p:cNvSpPr>
          <p:nvPr/>
        </p:nvSpPr>
        <p:spPr bwMode="auto">
          <a:xfrm>
            <a:off x="7239000" y="1752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73152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7848600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C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>
            <a:off x="74676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1904" name="Oval 16"/>
          <p:cNvSpPr>
            <a:spLocks noChangeArrowheads="1"/>
          </p:cNvSpPr>
          <p:nvPr/>
        </p:nvSpPr>
        <p:spPr bwMode="auto">
          <a:xfrm>
            <a:off x="6400800" y="31242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21906" name="Line 18"/>
          <p:cNvSpPr>
            <a:spLocks noChangeShapeType="1"/>
          </p:cNvSpPr>
          <p:nvPr/>
        </p:nvSpPr>
        <p:spPr bwMode="auto">
          <a:xfrm flipH="1">
            <a:off x="6705600" y="22860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1907" name="Oval 19"/>
          <p:cNvSpPr>
            <a:spLocks noChangeArrowheads="1"/>
          </p:cNvSpPr>
          <p:nvPr/>
        </p:nvSpPr>
        <p:spPr bwMode="auto">
          <a:xfrm>
            <a:off x="8077200" y="31242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1908" name="Text Box 20"/>
          <p:cNvSpPr txBox="1">
            <a:spLocks noChangeArrowheads="1"/>
          </p:cNvSpPr>
          <p:nvPr/>
        </p:nvSpPr>
        <p:spPr bwMode="auto">
          <a:xfrm>
            <a:off x="81534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21909" name="Line 21"/>
          <p:cNvSpPr>
            <a:spLocks noChangeShapeType="1"/>
          </p:cNvSpPr>
          <p:nvPr/>
        </p:nvSpPr>
        <p:spPr bwMode="auto">
          <a:xfrm>
            <a:off x="7696200" y="22860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C76B-9E4E-4AAB-B6F8-3943AB15461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6" name="灯片编号占位符 7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9CE4D9A-902A-41AF-93FB-A9C7E715F067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2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代码优化例子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628775"/>
            <a:ext cx="2447925" cy="1223963"/>
          </a:xfr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P:=0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for  I:=1  to  100  do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    P:=P+A[I]*B[I]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6156325" y="1773238"/>
            <a:ext cx="2519363" cy="652462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7596188" y="24209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6148388" y="2873375"/>
            <a:ext cx="2527300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51591" name="AutoShape 7"/>
          <p:cNvCxnSpPr>
            <a:cxnSpLocks noChangeShapeType="1"/>
            <a:stCxn id="451590" idx="2"/>
            <a:endCxn id="451590" idx="0"/>
          </p:cNvCxnSpPr>
          <p:nvPr/>
        </p:nvCxnSpPr>
        <p:spPr bwMode="auto">
          <a:xfrm rot="5400000" flipH="1" flipV="1">
            <a:off x="5746750" y="4519613"/>
            <a:ext cx="3332163" cy="1587"/>
          </a:xfrm>
          <a:prstGeom prst="bentConnector5">
            <a:avLst>
              <a:gd name="adj1" fmla="val -6287"/>
              <a:gd name="adj2" fmla="val -974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971550" y="1196975"/>
            <a:ext cx="19431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高级语言</a:t>
            </a: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6300788" y="1196975"/>
            <a:ext cx="20161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中间代码</a:t>
            </a:r>
          </a:p>
        </p:txBody>
      </p:sp>
      <p:sp>
        <p:nvSpPr>
          <p:cNvPr id="451594" name="AutoShape 10"/>
          <p:cNvSpPr>
            <a:spLocks noChangeArrowheads="1"/>
          </p:cNvSpPr>
          <p:nvPr/>
        </p:nvSpPr>
        <p:spPr bwMode="auto">
          <a:xfrm>
            <a:off x="3995738" y="1844675"/>
            <a:ext cx="935037" cy="865188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auto">
          <a:xfrm>
            <a:off x="3708400" y="1196975"/>
            <a:ext cx="15843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编译系统</a:t>
            </a:r>
          </a:p>
        </p:txBody>
      </p:sp>
      <p:sp>
        <p:nvSpPr>
          <p:cNvPr id="451596" name="AutoShape 12"/>
          <p:cNvSpPr>
            <a:spLocks noChangeArrowheads="1"/>
          </p:cNvSpPr>
          <p:nvPr/>
        </p:nvSpPr>
        <p:spPr bwMode="auto">
          <a:xfrm>
            <a:off x="3278188" y="2132013"/>
            <a:ext cx="574675" cy="4318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1597" name="AutoShape 13"/>
          <p:cNvSpPr>
            <a:spLocks noChangeArrowheads="1"/>
          </p:cNvSpPr>
          <p:nvPr/>
        </p:nvSpPr>
        <p:spPr bwMode="auto">
          <a:xfrm>
            <a:off x="5076825" y="2132013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CC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1598" name="Text Box 14"/>
          <p:cNvSpPr txBox="1">
            <a:spLocks noChangeArrowheads="1"/>
          </p:cNvSpPr>
          <p:nvPr/>
        </p:nvSpPr>
        <p:spPr bwMode="auto">
          <a:xfrm>
            <a:off x="1692275" y="29241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auto">
          <a:xfrm>
            <a:off x="3708400" y="29241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451600" name="Rectangle 16"/>
          <p:cNvSpPr>
            <a:spLocks noChangeArrowheads="1"/>
          </p:cNvSpPr>
          <p:nvPr/>
        </p:nvSpPr>
        <p:spPr bwMode="auto">
          <a:xfrm>
            <a:off x="4949825" y="4337050"/>
            <a:ext cx="574675" cy="576263"/>
          </a:xfrm>
          <a:prstGeom prst="rect">
            <a:avLst/>
          </a:prstGeom>
          <a:solidFill>
            <a:srgbClr val="FF99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1601" name="Text Box 17"/>
          <p:cNvSpPr txBox="1">
            <a:spLocks noChangeArrowheads="1"/>
          </p:cNvSpPr>
          <p:nvPr/>
        </p:nvSpPr>
        <p:spPr bwMode="auto">
          <a:xfrm>
            <a:off x="5021263" y="40497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451602" name="Text Box 18"/>
          <p:cNvSpPr txBox="1">
            <a:spLocks noChangeArrowheads="1"/>
          </p:cNvSpPr>
          <p:nvPr/>
        </p:nvSpPr>
        <p:spPr bwMode="auto">
          <a:xfrm>
            <a:off x="179388" y="2924175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address(A)</a:t>
            </a:r>
          </a:p>
        </p:txBody>
      </p:sp>
      <p:sp>
        <p:nvSpPr>
          <p:cNvPr id="451603" name="Text Box 19"/>
          <p:cNvSpPr txBox="1">
            <a:spLocks noChangeArrowheads="1"/>
          </p:cNvSpPr>
          <p:nvPr/>
        </p:nvSpPr>
        <p:spPr bwMode="auto">
          <a:xfrm>
            <a:off x="2195513" y="2924175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address(B)</a:t>
            </a:r>
          </a:p>
        </p:txBody>
      </p:sp>
      <p:sp>
        <p:nvSpPr>
          <p:cNvPr id="451604" name="Line 20"/>
          <p:cNvSpPr>
            <a:spLocks noChangeShapeType="1"/>
          </p:cNvSpPr>
          <p:nvPr/>
        </p:nvSpPr>
        <p:spPr bwMode="auto">
          <a:xfrm>
            <a:off x="2411413" y="3554413"/>
            <a:ext cx="101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1605" name="Line 21"/>
          <p:cNvSpPr>
            <a:spLocks noChangeShapeType="1"/>
          </p:cNvSpPr>
          <p:nvPr/>
        </p:nvSpPr>
        <p:spPr bwMode="auto">
          <a:xfrm>
            <a:off x="2411413" y="4498975"/>
            <a:ext cx="101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1606" name="Line 22"/>
          <p:cNvSpPr>
            <a:spLocks noChangeShapeType="1"/>
          </p:cNvSpPr>
          <p:nvPr/>
        </p:nvSpPr>
        <p:spPr bwMode="auto">
          <a:xfrm>
            <a:off x="2411413" y="6164263"/>
            <a:ext cx="1081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4437063" y="3598863"/>
            <a:ext cx="449262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>
            <a:off x="4437063" y="4545013"/>
            <a:ext cx="3159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V="1">
            <a:off x="4437063" y="4859338"/>
            <a:ext cx="449262" cy="139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451610" name="Group 26"/>
          <p:cNvGraphicFramePr>
            <a:graphicFrameLocks noGrp="1"/>
          </p:cNvGraphicFramePr>
          <p:nvPr/>
        </p:nvGraphicFramePr>
        <p:xfrm>
          <a:off x="1511300" y="3240088"/>
          <a:ext cx="855663" cy="3448192"/>
        </p:xfrm>
        <a:graphic>
          <a:graphicData uri="http://schemas.openxmlformats.org/drawingml/2006/table">
            <a:tbl>
              <a:tblPr/>
              <a:tblGrid>
                <a:gridCol w="855663"/>
              </a:tblGrid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51646" name="Text Box 62"/>
          <p:cNvSpPr txBox="1">
            <a:spLocks noChangeArrowheads="1"/>
          </p:cNvSpPr>
          <p:nvPr/>
        </p:nvSpPr>
        <p:spPr bwMode="auto">
          <a:xfrm>
            <a:off x="1557338" y="35099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A[1]</a:t>
            </a:r>
          </a:p>
        </p:txBody>
      </p:sp>
      <p:sp>
        <p:nvSpPr>
          <p:cNvPr id="451647" name="Text Box 63"/>
          <p:cNvSpPr txBox="1">
            <a:spLocks noChangeArrowheads="1"/>
          </p:cNvSpPr>
          <p:nvPr/>
        </p:nvSpPr>
        <p:spPr bwMode="auto">
          <a:xfrm>
            <a:off x="1511300" y="43640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A[2]</a:t>
            </a:r>
          </a:p>
        </p:txBody>
      </p:sp>
      <p:sp>
        <p:nvSpPr>
          <p:cNvPr id="451648" name="Text Box 64"/>
          <p:cNvSpPr txBox="1">
            <a:spLocks noChangeArrowheads="1"/>
          </p:cNvSpPr>
          <p:nvPr/>
        </p:nvSpPr>
        <p:spPr bwMode="auto">
          <a:xfrm>
            <a:off x="1511300" y="6119813"/>
            <a:ext cx="855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A[100]</a:t>
            </a:r>
          </a:p>
        </p:txBody>
      </p:sp>
      <p:graphicFrame>
        <p:nvGraphicFramePr>
          <p:cNvPr id="451649" name="Group 65"/>
          <p:cNvGraphicFramePr>
            <a:graphicFrameLocks noGrp="1"/>
          </p:cNvGraphicFramePr>
          <p:nvPr/>
        </p:nvGraphicFramePr>
        <p:xfrm>
          <a:off x="3492500" y="3240088"/>
          <a:ext cx="855663" cy="3448192"/>
        </p:xfrm>
        <a:graphic>
          <a:graphicData uri="http://schemas.openxmlformats.org/drawingml/2006/table">
            <a:tbl>
              <a:tblPr/>
              <a:tblGrid>
                <a:gridCol w="855663"/>
              </a:tblGrid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</a:t>
                      </a: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C6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1685" name="Text Box 101"/>
          <p:cNvSpPr txBox="1">
            <a:spLocks noChangeArrowheads="1"/>
          </p:cNvSpPr>
          <p:nvPr/>
        </p:nvSpPr>
        <p:spPr bwMode="auto">
          <a:xfrm>
            <a:off x="3538538" y="35099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B[1]</a:t>
            </a:r>
          </a:p>
        </p:txBody>
      </p:sp>
      <p:sp>
        <p:nvSpPr>
          <p:cNvPr id="451686" name="Text Box 102"/>
          <p:cNvSpPr txBox="1">
            <a:spLocks noChangeArrowheads="1"/>
          </p:cNvSpPr>
          <p:nvPr/>
        </p:nvSpPr>
        <p:spPr bwMode="auto">
          <a:xfrm>
            <a:off x="3492500" y="43640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B[2]</a:t>
            </a:r>
          </a:p>
        </p:txBody>
      </p:sp>
      <p:sp>
        <p:nvSpPr>
          <p:cNvPr id="451687" name="Text Box 103"/>
          <p:cNvSpPr txBox="1">
            <a:spLocks noChangeArrowheads="1"/>
          </p:cNvSpPr>
          <p:nvPr/>
        </p:nvSpPr>
        <p:spPr bwMode="auto">
          <a:xfrm>
            <a:off x="3492500" y="6119813"/>
            <a:ext cx="855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B[100]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 animBg="1" autoUpdateAnimBg="0" advAuto="0"/>
      <p:bldP spid="451588" grpId="0" animBg="1" autoUpdateAnimBg="0"/>
      <p:bldP spid="451589" grpId="0" animBg="1"/>
      <p:bldP spid="451590" grpId="0" animBg="1" autoUpdateAnimBg="0"/>
      <p:bldP spid="451592" grpId="0" autoUpdateAnimBg="0"/>
      <p:bldP spid="451593" grpId="0" autoUpdateAnimBg="0"/>
      <p:bldP spid="451594" grpId="0" animBg="1"/>
      <p:bldP spid="451595" grpId="0" autoUpdateAnimBg="0"/>
      <p:bldP spid="451596" grpId="0" animBg="1"/>
      <p:bldP spid="451597" grpId="0" animBg="1"/>
      <p:bldP spid="451598" grpId="0" autoUpdateAnimBg="0"/>
      <p:bldP spid="451599" grpId="0" autoUpdateAnimBg="0"/>
      <p:bldP spid="451600" grpId="0" animBg="1"/>
      <p:bldP spid="451601" grpId="0" autoUpdateAnimBg="0"/>
      <p:bldP spid="451602" grpId="0" autoUpdateAnimBg="0"/>
      <p:bldP spid="451603" grpId="0" autoUpdateAnimBg="0"/>
      <p:bldP spid="451604" grpId="0" animBg="1"/>
      <p:bldP spid="451605" grpId="0" animBg="1"/>
      <p:bldP spid="451606" grpId="0" animBg="1"/>
      <p:bldP spid="451607" grpId="0" animBg="1"/>
      <p:bldP spid="451608" grpId="0" animBg="1"/>
      <p:bldP spid="451609" grpId="0" animBg="1"/>
      <p:bldP spid="451646" grpId="0" autoUpdateAnimBg="0"/>
      <p:bldP spid="451647" grpId="0" autoUpdateAnimBg="0"/>
      <p:bldP spid="451648" grpId="0" autoUpdateAnimBg="0"/>
      <p:bldP spid="451685" grpId="0" autoUpdateAnimBg="0"/>
      <p:bldP spid="451686" grpId="0" autoUpdateAnimBg="0"/>
      <p:bldP spid="4516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BACB-D897-41DD-95A8-B44A18DF7FB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一个结点附加多个标识符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6913562" cy="5327650"/>
          </a:xfrm>
        </p:spPr>
        <p:txBody>
          <a:bodyPr/>
          <a:lstStyle/>
          <a:p>
            <a:pPr algn="just">
              <a:lnSpc>
                <a:spcPct val="90000"/>
              </a:lnSpc>
              <a:buSzPct val="80000"/>
            </a:pPr>
            <a:r>
              <a:rPr lang="zh-CN" altLang="en-US">
                <a:ea typeface="楷体_GB2312" pitchFamily="49" charset="-122"/>
              </a:rPr>
              <a:t>各个结点上可能附加一个或多个标识符，表示这些变量具有相同的值。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22926" name="Oval 14"/>
          <p:cNvSpPr>
            <a:spLocks noChangeArrowheads="1"/>
          </p:cNvSpPr>
          <p:nvPr/>
        </p:nvSpPr>
        <p:spPr bwMode="auto">
          <a:xfrm>
            <a:off x="7239000" y="1752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73152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7848600" y="1752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C</a:t>
            </a:r>
            <a:endParaRPr lang="en-US" altLang="zh-CN" b="0">
              <a:solidFill>
                <a:schemeClr val="hlink"/>
              </a:solidFill>
              <a:sym typeface="Wingdings" pitchFamily="2" charset="2"/>
            </a:endParaRPr>
          </a:p>
        </p:txBody>
      </p:sp>
      <p:sp>
        <p:nvSpPr>
          <p:cNvPr id="422929" name="Line 17"/>
          <p:cNvSpPr>
            <a:spLocks noChangeShapeType="1"/>
          </p:cNvSpPr>
          <p:nvPr/>
        </p:nvSpPr>
        <p:spPr bwMode="auto">
          <a:xfrm>
            <a:off x="74676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2930" name="Oval 18"/>
          <p:cNvSpPr>
            <a:spLocks noChangeArrowheads="1"/>
          </p:cNvSpPr>
          <p:nvPr/>
        </p:nvSpPr>
        <p:spPr bwMode="auto">
          <a:xfrm>
            <a:off x="6400800" y="31242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2931" name="Text Box 19"/>
          <p:cNvSpPr txBox="1">
            <a:spLocks noChangeArrowheads="1"/>
          </p:cNvSpPr>
          <p:nvPr/>
        </p:nvSpPr>
        <p:spPr bwMode="auto">
          <a:xfrm>
            <a:off x="64770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</a:p>
        </p:txBody>
      </p:sp>
      <p:sp>
        <p:nvSpPr>
          <p:cNvPr id="422932" name="Line 20"/>
          <p:cNvSpPr>
            <a:spLocks noChangeShapeType="1"/>
          </p:cNvSpPr>
          <p:nvPr/>
        </p:nvSpPr>
        <p:spPr bwMode="auto">
          <a:xfrm flipH="1">
            <a:off x="6705600" y="22860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2933" name="Oval 21"/>
          <p:cNvSpPr>
            <a:spLocks noChangeArrowheads="1"/>
          </p:cNvSpPr>
          <p:nvPr/>
        </p:nvSpPr>
        <p:spPr bwMode="auto">
          <a:xfrm>
            <a:off x="8077200" y="31242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2934" name="Text Box 22"/>
          <p:cNvSpPr txBox="1">
            <a:spLocks noChangeArrowheads="1"/>
          </p:cNvSpPr>
          <p:nvPr/>
        </p:nvSpPr>
        <p:spPr bwMode="auto">
          <a:xfrm>
            <a:off x="81534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22935" name="Line 23"/>
          <p:cNvSpPr>
            <a:spLocks noChangeShapeType="1"/>
          </p:cNvSpPr>
          <p:nvPr/>
        </p:nvSpPr>
        <p:spPr bwMode="auto">
          <a:xfrm>
            <a:off x="7696200" y="22860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2936" name="Text Box 24"/>
          <p:cNvSpPr txBox="1">
            <a:spLocks noChangeArrowheads="1"/>
          </p:cNvSpPr>
          <p:nvPr/>
        </p:nvSpPr>
        <p:spPr bwMode="auto">
          <a:xfrm>
            <a:off x="8101013" y="1773238"/>
            <a:ext cx="7905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,D,E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4229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9864-80F0-433E-AF2E-89DF6B6FE25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的类型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6624637" cy="5746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CC00FF"/>
                </a:solidFill>
                <a:ea typeface="楷体_GB2312" pitchFamily="49" charset="-122"/>
              </a:rPr>
              <a:t>       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8000"/>
                </a:solidFill>
                <a:ea typeface="楷体_GB2312" pitchFamily="49" charset="-122"/>
              </a:rPr>
              <a:t>:=</a:t>
            </a:r>
            <a:r>
              <a:rPr lang="en-US" altLang="zh-CN">
                <a:ea typeface="楷体_GB2312" pitchFamily="49" charset="-122"/>
              </a:rPr>
              <a:t>B                (</a:t>
            </a:r>
            <a:r>
              <a:rPr lang="en-US" altLang="zh-CN">
                <a:solidFill>
                  <a:srgbClr val="008000"/>
                </a:solidFill>
                <a:ea typeface="楷体_GB2312" pitchFamily="49" charset="-122"/>
              </a:rPr>
              <a:t>:=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-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424964" name="Line 4"/>
          <p:cNvSpPr>
            <a:spLocks noChangeShapeType="1"/>
          </p:cNvSpPr>
          <p:nvPr/>
        </p:nvSpPr>
        <p:spPr bwMode="auto">
          <a:xfrm>
            <a:off x="2243138" y="36877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65" name="Oval 5"/>
          <p:cNvSpPr>
            <a:spLocks noChangeArrowheads="1"/>
          </p:cNvSpPr>
          <p:nvPr/>
        </p:nvSpPr>
        <p:spPr bwMode="auto">
          <a:xfrm>
            <a:off x="1938338" y="42211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2090738" y="49069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2700338" y="42211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CC00FF"/>
                </a:solidFill>
                <a:sym typeface="Wingdings" pitchFamily="2" charset="2"/>
              </a:rPr>
              <a:t>A</a:t>
            </a:r>
          </a:p>
        </p:txBody>
      </p:sp>
      <p:sp>
        <p:nvSpPr>
          <p:cNvPr id="424968" name="Rectangle 8"/>
          <p:cNvSpPr>
            <a:spLocks noChangeArrowheads="1"/>
          </p:cNvSpPr>
          <p:nvPr/>
        </p:nvSpPr>
        <p:spPr bwMode="auto">
          <a:xfrm>
            <a:off x="900113" y="1773238"/>
            <a:ext cx="533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>
              <a:spcBef>
                <a:spcPct val="20000"/>
              </a:spcBef>
              <a:buClr>
                <a:srgbClr val="3333FF"/>
              </a:buClr>
              <a:buSzPct val="55000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CC00FF"/>
                </a:solidFill>
                <a:ea typeface="楷体_GB2312" pitchFamily="49" charset="-122"/>
              </a:rPr>
              <a:t>       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:=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op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B         (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op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-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sz="1800">
                <a:ea typeface="楷体_GB2312" pitchFamily="49" charset="-122"/>
              </a:rPr>
              <a:t> 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3868738" y="36877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70" name="Oval 10"/>
          <p:cNvSpPr>
            <a:spLocks noChangeArrowheads="1"/>
          </p:cNvSpPr>
          <p:nvPr/>
        </p:nvSpPr>
        <p:spPr bwMode="auto">
          <a:xfrm>
            <a:off x="3563938" y="42211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3868738" y="49069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op</a:t>
            </a:r>
          </a:p>
        </p:txBody>
      </p:sp>
      <p:sp>
        <p:nvSpPr>
          <p:cNvPr id="424972" name="Line 12"/>
          <p:cNvSpPr>
            <a:spLocks noChangeShapeType="1"/>
          </p:cNvSpPr>
          <p:nvPr/>
        </p:nvSpPr>
        <p:spPr bwMode="auto">
          <a:xfrm>
            <a:off x="3868738" y="49069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73" name="Oval 13"/>
          <p:cNvSpPr>
            <a:spLocks noChangeArrowheads="1"/>
          </p:cNvSpPr>
          <p:nvPr/>
        </p:nvSpPr>
        <p:spPr bwMode="auto">
          <a:xfrm>
            <a:off x="3563938" y="5364163"/>
            <a:ext cx="5603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3640138" y="61261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>
            <a:off x="4249738" y="42973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CC00FF"/>
                </a:solidFill>
                <a:sym typeface="Wingdings" pitchFamily="2" charset="2"/>
              </a:rPr>
              <a:t>A</a:t>
            </a:r>
          </a:p>
        </p:txBody>
      </p:sp>
      <p:sp>
        <p:nvSpPr>
          <p:cNvPr id="424976" name="Rectangle 16"/>
          <p:cNvSpPr>
            <a:spLocks noChangeArrowheads="1"/>
          </p:cNvSpPr>
          <p:nvPr/>
        </p:nvSpPr>
        <p:spPr bwMode="auto">
          <a:xfrm>
            <a:off x="900113" y="2492375"/>
            <a:ext cx="55451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>
              <a:spcBef>
                <a:spcPct val="20000"/>
              </a:spcBef>
              <a:buClr>
                <a:srgbClr val="3333FF"/>
              </a:buClr>
              <a:buSzPct val="55000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型</a:t>
            </a:r>
            <a:r>
              <a:rPr lang="zh-CN" altLang="en-US">
                <a:solidFill>
                  <a:srgbClr val="CC00FF"/>
                </a:solidFill>
                <a:ea typeface="楷体_GB2312" pitchFamily="49" charset="-122"/>
              </a:rPr>
              <a:t>       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:= B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op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C      (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op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CC00FF"/>
                </a:solidFill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6172200" y="36877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78" name="Oval 18"/>
          <p:cNvSpPr>
            <a:spLocks noChangeArrowheads="1"/>
          </p:cNvSpPr>
          <p:nvPr/>
        </p:nvSpPr>
        <p:spPr bwMode="auto">
          <a:xfrm>
            <a:off x="5867400" y="42211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24979" name="Text Box 19"/>
          <p:cNvSpPr txBox="1">
            <a:spLocks noChangeArrowheads="1"/>
          </p:cNvSpPr>
          <p:nvPr/>
        </p:nvSpPr>
        <p:spPr bwMode="auto">
          <a:xfrm>
            <a:off x="5943600" y="4830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op</a:t>
            </a:r>
          </a:p>
        </p:txBody>
      </p:sp>
      <p:sp>
        <p:nvSpPr>
          <p:cNvPr id="424980" name="Line 20"/>
          <p:cNvSpPr>
            <a:spLocks noChangeShapeType="1"/>
          </p:cNvSpPr>
          <p:nvPr/>
        </p:nvSpPr>
        <p:spPr bwMode="auto">
          <a:xfrm flipH="1">
            <a:off x="5486400" y="4830763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81" name="Oval 21"/>
          <p:cNvSpPr>
            <a:spLocks noChangeArrowheads="1"/>
          </p:cNvSpPr>
          <p:nvPr/>
        </p:nvSpPr>
        <p:spPr bwMode="auto">
          <a:xfrm>
            <a:off x="5181600" y="5287963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5257800" y="58975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6553200" y="42973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CC00FF"/>
                </a:solidFill>
                <a:sym typeface="Wingdings" pitchFamily="2" charset="2"/>
              </a:rPr>
              <a:t>A</a:t>
            </a:r>
          </a:p>
        </p:txBody>
      </p:sp>
      <p:sp>
        <p:nvSpPr>
          <p:cNvPr id="424984" name="Line 24"/>
          <p:cNvSpPr>
            <a:spLocks noChangeShapeType="1"/>
          </p:cNvSpPr>
          <p:nvPr/>
        </p:nvSpPr>
        <p:spPr bwMode="auto">
          <a:xfrm>
            <a:off x="6400800" y="4830763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4985" name="Oval 25"/>
          <p:cNvSpPr>
            <a:spLocks noChangeArrowheads="1"/>
          </p:cNvSpPr>
          <p:nvPr/>
        </p:nvSpPr>
        <p:spPr bwMode="auto">
          <a:xfrm>
            <a:off x="6477000" y="5287963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6553200" y="58975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  <p:bldP spid="424964" grpId="0" animBg="1"/>
      <p:bldP spid="424965" grpId="0" animBg="1" autoUpdateAnimBg="0"/>
      <p:bldP spid="424966" grpId="0" autoUpdateAnimBg="0"/>
      <p:bldP spid="424967" grpId="0" autoUpdateAnimBg="0"/>
      <p:bldP spid="424968" grpId="0"/>
      <p:bldP spid="424969" grpId="0" animBg="1"/>
      <p:bldP spid="424970" grpId="0" animBg="1" autoUpdateAnimBg="0"/>
      <p:bldP spid="424971" grpId="0" autoUpdateAnimBg="0"/>
      <p:bldP spid="424972" grpId="0" animBg="1"/>
      <p:bldP spid="424973" grpId="0" animBg="1" autoUpdateAnimBg="0"/>
      <p:bldP spid="424974" grpId="0" autoUpdateAnimBg="0"/>
      <p:bldP spid="424975" grpId="0" autoUpdateAnimBg="0"/>
      <p:bldP spid="424976" grpId="0"/>
      <p:bldP spid="424977" grpId="0" animBg="1"/>
      <p:bldP spid="424978" grpId="0" animBg="1" autoUpdateAnimBg="0"/>
      <p:bldP spid="424979" grpId="0" autoUpdateAnimBg="0"/>
      <p:bldP spid="424980" grpId="0" animBg="1"/>
      <p:bldP spid="424981" grpId="0" animBg="1" autoUpdateAnimBg="0"/>
      <p:bldP spid="424982" grpId="0" autoUpdateAnimBg="0"/>
      <p:bldP spid="424983" grpId="0" autoUpdateAnimBg="0"/>
      <p:bldP spid="424984" grpId="0" animBg="1"/>
      <p:bldP spid="424985" grpId="0" animBg="1" autoUpdateAnimBg="0"/>
      <p:bldP spid="42498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A3FD-F5AD-4966-9189-179824C49F1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27012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1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3.14</a:t>
            </a: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T0</a:t>
            </a:r>
          </a:p>
        </p:txBody>
      </p:sp>
      <p:sp>
        <p:nvSpPr>
          <p:cNvPr id="427015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2</a:t>
            </a:r>
          </a:p>
        </p:txBody>
      </p:sp>
      <p:sp>
        <p:nvSpPr>
          <p:cNvPr id="427016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6.28</a:t>
            </a:r>
          </a:p>
        </p:txBody>
      </p: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T1,T3</a:t>
            </a:r>
          </a:p>
        </p:txBody>
      </p:sp>
      <p:sp>
        <p:nvSpPr>
          <p:cNvPr id="427018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7020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27021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23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24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27025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27026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27027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27028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29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7031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27032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27033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34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35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27036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27037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27038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39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7040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7041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7A9D-AD54-4D04-BFD0-D8F0ED0B602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0084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1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3.14</a:t>
            </a: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T0</a:t>
            </a:r>
          </a:p>
        </p:txBody>
      </p:sp>
      <p:sp>
        <p:nvSpPr>
          <p:cNvPr id="430087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2</a:t>
            </a:r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6.28</a:t>
            </a: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T1,T3</a:t>
            </a:r>
          </a:p>
        </p:txBody>
      </p:sp>
      <p:sp>
        <p:nvSpPr>
          <p:cNvPr id="430090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0092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30098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30100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01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0103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0105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0108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0109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0110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11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7B92-3303-48FC-8A55-CBB7132911C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28036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28039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2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6.28</a:t>
            </a:r>
          </a:p>
        </p:txBody>
      </p:sp>
      <p:sp>
        <p:nvSpPr>
          <p:cNvPr id="42804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T1,T3</a:t>
            </a:r>
          </a:p>
        </p:txBody>
      </p:sp>
      <p:sp>
        <p:nvSpPr>
          <p:cNvPr id="428042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28043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8044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47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48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28051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3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28056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28057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8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9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28060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28061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28062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63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64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8065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2D1A-90DA-4218-9A85-2745A048598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2906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2906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2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6.28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T1,T3</a:t>
            </a:r>
          </a:p>
        </p:txBody>
      </p:sp>
      <p:sp>
        <p:nvSpPr>
          <p:cNvPr id="42906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906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2906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2907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7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2907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2907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2907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7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2908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2908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8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8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2908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2908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2908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8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908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2908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7BB2-0317-4488-86D4-2F105302BE1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1108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1111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1114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1116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1118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19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31128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30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1133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1134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35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33F7-908E-4C52-B81A-79B54486D4F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2132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2135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2138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3</a:t>
            </a: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2140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4</a:t>
            </a:r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r</a:t>
            </a:r>
          </a:p>
        </p:txBody>
      </p:sp>
      <p:sp>
        <p:nvSpPr>
          <p:cNvPr id="432142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43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5</a:t>
            </a:r>
          </a:p>
        </p:txBody>
      </p:sp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rgbClr val="FF9900"/>
                </a:solidFill>
                <a:sym typeface="Wingdings" pitchFamily="2" charset="2"/>
              </a:rPr>
              <a:t>+</a:t>
            </a:r>
          </a:p>
        </p:txBody>
      </p:sp>
      <p:sp>
        <p:nvSpPr>
          <p:cNvPr id="432146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T1,T4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49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32152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2157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227-D823-468A-9FE7-D6D0CFF0E7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3156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3159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316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3162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3164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3166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3169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33172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73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74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3175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33176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78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3181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3182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83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BB9-1D60-4D80-9C13-7A189F4AAD3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418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418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418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418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418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418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419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19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419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419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6</a:t>
            </a:r>
          </a:p>
        </p:txBody>
      </p:sp>
      <p:sp>
        <p:nvSpPr>
          <p:cNvPr id="43419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19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A,B,T5</a:t>
            </a:r>
          </a:p>
        </p:txBody>
      </p:sp>
      <p:sp>
        <p:nvSpPr>
          <p:cNvPr id="43420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20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20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420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420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420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20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420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420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51FF-CF01-407D-96EE-96B7CF93008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0A9EE995-01F6-4D92-ABBF-445B25BD09FE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代码执行次数的分析</a:t>
            </a:r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979613" y="1341438"/>
            <a:ext cx="2592387" cy="652462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>
            <a:off x="3419475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1971675" y="2441575"/>
            <a:ext cx="2600325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52614" name="AutoShape 6"/>
          <p:cNvCxnSpPr>
            <a:cxnSpLocks noChangeShapeType="1"/>
            <a:stCxn id="452613" idx="2"/>
            <a:endCxn id="452613" idx="0"/>
          </p:cNvCxnSpPr>
          <p:nvPr/>
        </p:nvCxnSpPr>
        <p:spPr bwMode="auto">
          <a:xfrm rot="5400000" flipH="1" flipV="1">
            <a:off x="1606550" y="4087813"/>
            <a:ext cx="3332163" cy="1587"/>
          </a:xfrm>
          <a:prstGeom prst="bentConnector5">
            <a:avLst>
              <a:gd name="adj1" fmla="val -6287"/>
              <a:gd name="adj2" fmla="val -1071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5219700" y="1341438"/>
            <a:ext cx="17287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华文楷体" pitchFamily="2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华文楷体" pitchFamily="2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华文楷体" pitchFamily="2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华文楷体" pitchFamily="2" charset="-122"/>
              </a:rPr>
              <a:t>次</a:t>
            </a: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5148263" y="2420938"/>
            <a:ext cx="17287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100ms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100ms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100ms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4643438" y="5300663"/>
            <a:ext cx="5048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>
            <a:off x="4716463" y="573405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4787900" y="5876925"/>
            <a:ext cx="20161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30702ms</a:t>
            </a:r>
          </a:p>
        </p:txBody>
      </p:sp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179388" y="3716338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2621" name="Text Box 13"/>
          <p:cNvSpPr txBox="1">
            <a:spLocks noChangeArrowheads="1"/>
          </p:cNvSpPr>
          <p:nvPr/>
        </p:nvSpPr>
        <p:spPr bwMode="auto">
          <a:xfrm>
            <a:off x="250825" y="1412875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执行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pic>
        <p:nvPicPr>
          <p:cNvPr id="483343" name="Picture 15" descr="计算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4313"/>
            <a:ext cx="3149600" cy="3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4" name="Text Box 16"/>
          <p:cNvSpPr txBox="1">
            <a:spLocks noChangeArrowheads="1"/>
          </p:cNvSpPr>
          <p:nvPr/>
        </p:nvSpPr>
        <p:spPr bwMode="auto">
          <a:xfrm>
            <a:off x="5651500" y="2133600"/>
            <a:ext cx="2447925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9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0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nimBg="1"/>
      <p:bldP spid="452612" grpId="0" animBg="1"/>
      <p:bldP spid="452613" grpId="0" animBg="1"/>
      <p:bldP spid="452613" grpId="1" animBg="1"/>
      <p:bldP spid="452613" grpId="2" animBg="1"/>
      <p:bldP spid="452613" grpId="3" animBg="1"/>
      <p:bldP spid="452615" grpId="0"/>
      <p:bldP spid="452616" grpId="0"/>
      <p:bldP spid="452617" grpId="0"/>
      <p:bldP spid="452618" grpId="0" animBg="1"/>
      <p:bldP spid="452619" grpId="0"/>
      <p:bldP spid="452620" grpId="0"/>
      <p:bldP spid="452621" grpId="0"/>
      <p:bldP spid="483344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B4A4-E0C4-46C3-826D-E5671C684AA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5204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5207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5213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5217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5218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35220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21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22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35223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,B,T5</a:t>
            </a:r>
          </a:p>
        </p:txBody>
      </p:sp>
      <p:sp>
        <p:nvSpPr>
          <p:cNvPr id="435224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5229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5230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31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284A-323B-43BD-93A6-0F7D2889313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6228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6231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6238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39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36244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45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46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3624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,B,T5</a:t>
            </a:r>
          </a:p>
        </p:txBody>
      </p:sp>
      <p:sp>
        <p:nvSpPr>
          <p:cNvPr id="436248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50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6253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6254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55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9FF1-EDF3-4F48-97D1-82903254279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8276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87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8289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8290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93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94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38296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8301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8302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2889B-0CE5-4B89-9041-4F752C2EA36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3930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3930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3930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3930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1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3931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1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3932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3932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3932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2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C46-F620-4CAE-806E-F11BAD2DACE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954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954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4954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954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5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5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4955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955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5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4956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956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6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956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EF38-FA85-425F-925A-DA7CEB7240B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0324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0327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0338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41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47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0349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703C-C6F0-4BC9-9922-15323431215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1348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1352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1355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1357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1358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59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41363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1364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65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66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41368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1369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71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1372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1373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1374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75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1376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1377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5A1-97BB-4DB2-B6A2-6904DC800E6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3396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3403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07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3409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3410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13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14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43416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3421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3422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23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3288-B0CA-4DD3-A741-B09F59A3A71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8516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8518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8519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8521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8522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8523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8524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8525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8526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27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28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8529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8531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8532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33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8535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</a:t>
            </a: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48536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8537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38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39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8540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8541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8542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43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8544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8545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80CD-DF78-4246-8A48-0781428633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442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442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442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442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3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443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443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3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3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443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A,B,T5</a:t>
            </a:r>
          </a:p>
        </p:txBody>
      </p:sp>
      <p:sp>
        <p:nvSpPr>
          <p:cNvPr id="44444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7</a:t>
            </a:r>
          </a:p>
        </p:txBody>
      </p:sp>
      <p:sp>
        <p:nvSpPr>
          <p:cNvPr id="44444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4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4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olidFill>
                  <a:srgbClr val="FF9900"/>
                </a:solidFill>
                <a:sym typeface="Wingdings" pitchFamily="2" charset="2"/>
              </a:rPr>
              <a:t>-</a:t>
            </a:r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T6</a:t>
            </a:r>
          </a:p>
        </p:txBody>
      </p:sp>
      <p:sp>
        <p:nvSpPr>
          <p:cNvPr id="44444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444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4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444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444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C90A-9950-47BA-9A59-BF85F111B23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1B04B645-81FC-4D92-8285-CD5B63CD5D14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4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代码执行时间短一点</a:t>
            </a:r>
            <a:r>
              <a:rPr lang="en-US" altLang="zh-CN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???</a:t>
            </a:r>
          </a:p>
        </p:txBody>
      </p:sp>
      <p:sp>
        <p:nvSpPr>
          <p:cNvPr id="484356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4357" name="Line 4"/>
          <p:cNvSpPr>
            <a:spLocks noChangeShapeType="1"/>
          </p:cNvSpPr>
          <p:nvPr/>
        </p:nvSpPr>
        <p:spPr bwMode="auto">
          <a:xfrm>
            <a:off x="2266950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58" name="Text Box 5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4359" name="AutoShape 6"/>
          <p:cNvCxnSpPr>
            <a:cxnSpLocks noChangeShapeType="1"/>
            <a:stCxn id="484358" idx="2"/>
            <a:endCxn id="484358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1071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4360" name="Picture 7" descr="donghua9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700213"/>
            <a:ext cx="5329238" cy="129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4140200" y="11969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30702ms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CCD-0A3A-46F9-AC93-8D54EDBD1A2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B:=T5*T6</a:t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5444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5447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5459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5460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61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A,B,T5</a:t>
            </a:r>
          </a:p>
        </p:txBody>
      </p:sp>
      <p:sp>
        <p:nvSpPr>
          <p:cNvPr id="445464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45465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67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45469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5470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5472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5473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83C6-7D36-451C-BE04-BDDEBA40163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B:=T5*T6</a:t>
            </a: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/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6468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6470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6474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6478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79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6481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6482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6483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6484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85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86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648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A,B,T5</a:t>
            </a:r>
          </a:p>
        </p:txBody>
      </p:sp>
      <p:sp>
        <p:nvSpPr>
          <p:cNvPr id="446488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46489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90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46493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8</a:t>
            </a:r>
          </a:p>
        </p:txBody>
      </p:sp>
      <p:sp>
        <p:nvSpPr>
          <p:cNvPr id="446494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95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*</a:t>
            </a:r>
          </a:p>
        </p:txBody>
      </p:sp>
      <p:sp>
        <p:nvSpPr>
          <p:cNvPr id="446497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9900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BF74-279B-495C-B697-8284121C99B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11.2.3 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基本块的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DAG</a:t>
            </a:r>
            <a:r>
              <a:rPr lang="zh-CN" altLang="en-US" sz="4000">
                <a:solidFill>
                  <a:srgbClr val="0000FF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3455987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楷体_GB2312" pitchFamily="49" charset="-122"/>
              </a:rPr>
              <a:t>例   试构造以下基本块</a:t>
            </a:r>
            <a:r>
              <a:rPr lang="en-US" altLang="zh-CN">
                <a:ea typeface="楷体_GB2312" pitchFamily="49" charset="-122"/>
              </a:rPr>
              <a:t>G</a:t>
            </a:r>
            <a:r>
              <a:rPr lang="zh-CN" altLang="en-US">
                <a:ea typeface="楷体_GB2312" pitchFamily="49" charset="-122"/>
              </a:rPr>
              <a:t>的</a:t>
            </a:r>
            <a:r>
              <a:rPr lang="en-US" altLang="zh-CN">
                <a:ea typeface="楷体_GB2312" pitchFamily="49" charset="-122"/>
              </a:rPr>
              <a:t>DAG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T0:=3.14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T1:=2*T0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(3)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T2:=R+r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(4)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A:=T1*T2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(5)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(6)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T3:=2*T0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(7)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T4:=R+r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(8)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T5:=T3*T4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(9)  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T6:=R-r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>(10) </a:t>
            </a: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B:=T5*T6</a:t>
            </a:r>
            <a: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  <a:t/>
            </a:r>
            <a:br>
              <a:rPr lang="en-US" altLang="zh-CN" sz="2000">
                <a:solidFill>
                  <a:srgbClr val="6600FF"/>
                </a:solidFill>
                <a:ea typeface="楷体_GB2312" pitchFamily="49" charset="-122"/>
              </a:rPr>
            </a:br>
            <a:endParaRPr lang="en-US" altLang="zh-CN" sz="2000">
              <a:solidFill>
                <a:srgbClr val="6600FF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447492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47495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47496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47497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47499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47501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03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47507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47508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09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      T5</a:t>
            </a:r>
          </a:p>
        </p:txBody>
      </p:sp>
      <p:sp>
        <p:nvSpPr>
          <p:cNvPr id="447512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47513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14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15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47516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47517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8</a:t>
            </a:r>
          </a:p>
        </p:txBody>
      </p:sp>
      <p:sp>
        <p:nvSpPr>
          <p:cNvPr id="447518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7520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47521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B</a:t>
            </a:r>
          </a:p>
        </p:txBody>
      </p:sp>
      <p:sp>
        <p:nvSpPr>
          <p:cNvPr id="447522" name="Text Box 34"/>
          <p:cNvSpPr txBox="1">
            <a:spLocks noChangeArrowheads="1"/>
          </p:cNvSpPr>
          <p:nvPr/>
        </p:nvSpPr>
        <p:spPr bwMode="auto">
          <a:xfrm>
            <a:off x="5724525" y="26844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B 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9BF-D5E0-4185-93A8-158AD61C959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楷体_GB2312" pitchFamily="49" charset="-122"/>
              </a:rPr>
              <a:t>11.2.4 DAG</a:t>
            </a:r>
            <a:r>
              <a:rPr lang="zh-CN" altLang="en-US" sz="4800">
                <a:ea typeface="楷体_GB2312" pitchFamily="49" charset="-122"/>
              </a:rPr>
              <a:t>的应用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5905500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>
                <a:ea typeface="楷体_GB2312" pitchFamily="49" charset="-122"/>
              </a:rPr>
              <a:t>如果参与运算的对象在编译时就已知，则不生成代码，而是由编译程序执行该运算，将计算结果生成一个叶结点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T0:=3.14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T1:=6.28</a:t>
            </a:r>
          </a:p>
        </p:txBody>
      </p:sp>
      <p:sp>
        <p:nvSpPr>
          <p:cNvPr id="475140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3.14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75143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6.28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75146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5148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75149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5150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51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52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75153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75155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75156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57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58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5159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A,T5</a:t>
            </a:r>
          </a:p>
        </p:txBody>
      </p:sp>
      <p:sp>
        <p:nvSpPr>
          <p:cNvPr id="475160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75161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62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75164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75165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8</a:t>
            </a:r>
          </a:p>
        </p:txBody>
      </p:sp>
      <p:sp>
        <p:nvSpPr>
          <p:cNvPr id="475166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67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5168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5169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CCD1-B5D0-43BA-B423-3CEEC2B9513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楷体_GB2312" pitchFamily="49" charset="-122"/>
              </a:rPr>
              <a:t>11.2.4 DAG</a:t>
            </a:r>
            <a:r>
              <a:rPr lang="zh-CN" altLang="en-US" sz="4800">
                <a:ea typeface="楷体_GB2312" pitchFamily="49" charset="-122"/>
              </a:rPr>
              <a:t>的应用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5905500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/>
            <a:r>
              <a:rPr lang="zh-CN" altLang="en-US">
                <a:ea typeface="楷体_GB2312" pitchFamily="49" charset="-122"/>
              </a:rPr>
              <a:t>对具有公共子表达式的所有四元式，它只产生一个计算该表达式值的代码，而把那些被赋值的变量标识符附加到该结点上。这样可删除多余运算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T0:=3.14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T1:=6.28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T3:=T1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T2:=R+r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T4:=T2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A:=6.28*T2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T5:=A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T6:=R-r</a:t>
            </a:r>
          </a:p>
        </p:txBody>
      </p:sp>
      <p:sp>
        <p:nvSpPr>
          <p:cNvPr id="476164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76167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</a:t>
            </a: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,T3</a:t>
            </a:r>
          </a:p>
        </p:txBody>
      </p:sp>
      <p:sp>
        <p:nvSpPr>
          <p:cNvPr id="476170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6172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76173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6174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76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76177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76178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</a:t>
            </a: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,T4</a:t>
            </a:r>
          </a:p>
        </p:txBody>
      </p:sp>
      <p:sp>
        <p:nvSpPr>
          <p:cNvPr id="476179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76180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81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82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76184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76185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86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87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76189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8</a:t>
            </a:r>
          </a:p>
        </p:txBody>
      </p:sp>
      <p:sp>
        <p:nvSpPr>
          <p:cNvPr id="476190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91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6192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6193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23D0-D2C7-429D-8C7D-9C392BEFE7B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楷体_GB2312" pitchFamily="49" charset="-122"/>
              </a:rPr>
              <a:t>11.2.4 DAG</a:t>
            </a:r>
            <a:r>
              <a:rPr lang="zh-CN" altLang="en-US" sz="4800">
                <a:ea typeface="楷体_GB2312" pitchFamily="49" charset="-122"/>
              </a:rPr>
              <a:t>的应用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905500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/>
            <a:r>
              <a:rPr lang="zh-CN" altLang="zh-CN">
                <a:ea typeface="楷体_GB2312" pitchFamily="49" charset="-122"/>
              </a:rPr>
              <a:t>如果某变量被赋值后，在它被引用前又被重新赋值，则把该变量从具有前一个值的结点上删除。</a:t>
            </a:r>
            <a:endParaRPr lang="zh-CN" altLang="en-US">
              <a:ea typeface="楷体_GB2312" pitchFamily="49" charset="-122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T0:=3.14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T1:=6.28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T3:=T1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T2:=R+r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T4:=T2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A:=6.28*T2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T5:=A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folHlink"/>
                </a:solidFill>
                <a:ea typeface="楷体_GB2312" pitchFamily="49" charset="-122"/>
              </a:rPr>
              <a:t>T6:=R-r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B:=A*T6</a:t>
            </a:r>
          </a:p>
        </p:txBody>
      </p:sp>
      <p:sp>
        <p:nvSpPr>
          <p:cNvPr id="477188" name="Oval 4"/>
          <p:cNvSpPr>
            <a:spLocks noChangeArrowheads="1"/>
          </p:cNvSpPr>
          <p:nvPr/>
        </p:nvSpPr>
        <p:spPr bwMode="auto">
          <a:xfrm>
            <a:off x="2667000" y="4576763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1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3.14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3276600" y="4648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T0</a:t>
            </a:r>
          </a:p>
        </p:txBody>
      </p:sp>
      <p:sp>
        <p:nvSpPr>
          <p:cNvPr id="477191" name="Oval 7"/>
          <p:cNvSpPr>
            <a:spLocks noChangeArrowheads="1"/>
          </p:cNvSpPr>
          <p:nvPr/>
        </p:nvSpPr>
        <p:spPr bwMode="auto">
          <a:xfrm>
            <a:off x="3886200" y="4572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77192" name="Text Box 8"/>
          <p:cNvSpPr txBox="1">
            <a:spLocks noChangeArrowheads="1"/>
          </p:cNvSpPr>
          <p:nvPr/>
        </p:nvSpPr>
        <p:spPr bwMode="auto">
          <a:xfrm>
            <a:off x="38100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77193" name="Text Box 9"/>
          <p:cNvSpPr txBox="1">
            <a:spLocks noChangeArrowheads="1"/>
          </p:cNvSpPr>
          <p:nvPr/>
        </p:nvSpPr>
        <p:spPr bwMode="auto">
          <a:xfrm>
            <a:off x="44958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T1,T3</a:t>
            </a:r>
          </a:p>
        </p:txBody>
      </p:sp>
      <p:sp>
        <p:nvSpPr>
          <p:cNvPr id="477194" name="Oval 10"/>
          <p:cNvSpPr>
            <a:spLocks noChangeArrowheads="1"/>
          </p:cNvSpPr>
          <p:nvPr/>
        </p:nvSpPr>
        <p:spPr bwMode="auto">
          <a:xfrm>
            <a:off x="5487988" y="4572000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77195" name="Text Box 11"/>
          <p:cNvSpPr txBox="1">
            <a:spLocks noChangeArrowheads="1"/>
          </p:cNvSpPr>
          <p:nvPr/>
        </p:nvSpPr>
        <p:spPr bwMode="auto">
          <a:xfrm>
            <a:off x="5638800" y="525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7196" name="Oval 12"/>
          <p:cNvSpPr>
            <a:spLocks noChangeArrowheads="1"/>
          </p:cNvSpPr>
          <p:nvPr/>
        </p:nvSpPr>
        <p:spPr bwMode="auto">
          <a:xfrm>
            <a:off x="8077200" y="4648200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77197" name="Text Box 13"/>
          <p:cNvSpPr txBox="1">
            <a:spLocks noChangeArrowheads="1"/>
          </p:cNvSpPr>
          <p:nvPr/>
        </p:nvSpPr>
        <p:spPr bwMode="auto">
          <a:xfrm>
            <a:off x="8229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7198" name="Line 14"/>
          <p:cNvSpPr>
            <a:spLocks noChangeShapeType="1"/>
          </p:cNvSpPr>
          <p:nvPr/>
        </p:nvSpPr>
        <p:spPr bwMode="auto">
          <a:xfrm flipV="1">
            <a:off x="5791200" y="3962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199" name="Line 15"/>
          <p:cNvSpPr>
            <a:spLocks noChangeShapeType="1"/>
          </p:cNvSpPr>
          <p:nvPr/>
        </p:nvSpPr>
        <p:spPr bwMode="auto">
          <a:xfrm flipH="1" flipV="1">
            <a:off x="6400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00" name="Oval 16"/>
          <p:cNvSpPr>
            <a:spLocks noChangeArrowheads="1"/>
          </p:cNvSpPr>
          <p:nvPr/>
        </p:nvSpPr>
        <p:spPr bwMode="auto">
          <a:xfrm>
            <a:off x="6019800" y="3429000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77201" name="Text Box 17"/>
          <p:cNvSpPr txBox="1">
            <a:spLocks noChangeArrowheads="1"/>
          </p:cNvSpPr>
          <p:nvPr/>
        </p:nvSpPr>
        <p:spPr bwMode="auto">
          <a:xfrm>
            <a:off x="61722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77202" name="Text Box 18"/>
          <p:cNvSpPr txBox="1">
            <a:spLocks noChangeArrowheads="1"/>
          </p:cNvSpPr>
          <p:nvPr/>
        </p:nvSpPr>
        <p:spPr bwMode="auto">
          <a:xfrm>
            <a:off x="6629400" y="3505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T2,T4</a:t>
            </a:r>
          </a:p>
        </p:txBody>
      </p:sp>
      <p:sp>
        <p:nvSpPr>
          <p:cNvPr id="477203" name="Oval 19"/>
          <p:cNvSpPr>
            <a:spLocks noChangeArrowheads="1"/>
          </p:cNvSpPr>
          <p:nvPr/>
        </p:nvSpPr>
        <p:spPr bwMode="auto">
          <a:xfrm>
            <a:off x="4659313" y="2571750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 flipH="1">
            <a:off x="4191000" y="3200400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>
            <a:off x="5105400" y="32004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06" name="Text Box 22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7207" name="Text Box 23"/>
          <p:cNvSpPr txBox="1">
            <a:spLocks noChangeArrowheads="1"/>
          </p:cNvSpPr>
          <p:nvPr/>
        </p:nvSpPr>
        <p:spPr bwMode="auto">
          <a:xfrm>
            <a:off x="53340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A,T5</a:t>
            </a:r>
          </a:p>
        </p:txBody>
      </p:sp>
      <p:sp>
        <p:nvSpPr>
          <p:cNvPr id="477208" name="Oval 24"/>
          <p:cNvSpPr>
            <a:spLocks noChangeArrowheads="1"/>
          </p:cNvSpPr>
          <p:nvPr/>
        </p:nvSpPr>
        <p:spPr bwMode="auto">
          <a:xfrm>
            <a:off x="7924800" y="3429000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77209" name="Line 25"/>
          <p:cNvSpPr>
            <a:spLocks noChangeShapeType="1"/>
          </p:cNvSpPr>
          <p:nvPr/>
        </p:nvSpPr>
        <p:spPr bwMode="auto">
          <a:xfrm flipH="1">
            <a:off x="6096000" y="3962400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8229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7848600" y="3886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77212" name="Text Box 28"/>
          <p:cNvSpPr txBox="1">
            <a:spLocks noChangeArrowheads="1"/>
          </p:cNvSpPr>
          <p:nvPr/>
        </p:nvSpPr>
        <p:spPr bwMode="auto">
          <a:xfrm>
            <a:off x="8458200" y="350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T6</a:t>
            </a:r>
          </a:p>
        </p:txBody>
      </p:sp>
      <p:sp>
        <p:nvSpPr>
          <p:cNvPr id="477213" name="Oval 29"/>
          <p:cNvSpPr>
            <a:spLocks noChangeArrowheads="1"/>
          </p:cNvSpPr>
          <p:nvPr/>
        </p:nvSpPr>
        <p:spPr bwMode="auto">
          <a:xfrm>
            <a:off x="6754813" y="1314450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8</a:t>
            </a:r>
          </a:p>
        </p:txBody>
      </p:sp>
      <p:sp>
        <p:nvSpPr>
          <p:cNvPr id="477214" name="Line 30"/>
          <p:cNvSpPr>
            <a:spLocks noChangeShapeType="1"/>
          </p:cNvSpPr>
          <p:nvPr/>
        </p:nvSpPr>
        <p:spPr bwMode="auto">
          <a:xfrm flipH="1">
            <a:off x="5181600" y="19812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15" name="Line 31"/>
          <p:cNvSpPr>
            <a:spLocks noChangeShapeType="1"/>
          </p:cNvSpPr>
          <p:nvPr/>
        </p:nvSpPr>
        <p:spPr bwMode="auto">
          <a:xfrm>
            <a:off x="7162800" y="1981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7216" name="Text Box 32"/>
          <p:cNvSpPr txBox="1">
            <a:spLocks noChangeArrowheads="1"/>
          </p:cNvSpPr>
          <p:nvPr/>
        </p:nvSpPr>
        <p:spPr bwMode="auto">
          <a:xfrm>
            <a:off x="685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7217" name="Text Box 33"/>
          <p:cNvSpPr txBox="1">
            <a:spLocks noChangeArrowheads="1"/>
          </p:cNvSpPr>
          <p:nvPr/>
        </p:nvSpPr>
        <p:spPr bwMode="auto">
          <a:xfrm>
            <a:off x="73914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chemeClr val="hlink"/>
                </a:solidFill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F3-F80F-4388-BEC2-2E17AAFA513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楷体_GB2312" pitchFamily="49" charset="-122"/>
              </a:rPr>
              <a:t>优化的效果</a:t>
            </a:r>
          </a:p>
        </p:txBody>
      </p:sp>
      <p:sp>
        <p:nvSpPr>
          <p:cNvPr id="478242" name="Text Box 34"/>
          <p:cNvSpPr txBox="1">
            <a:spLocks noChangeArrowheads="1"/>
          </p:cNvSpPr>
          <p:nvPr/>
        </p:nvSpPr>
        <p:spPr bwMode="auto">
          <a:xfrm>
            <a:off x="2484438" y="1125538"/>
            <a:ext cx="1944687" cy="3549650"/>
          </a:xfrm>
          <a:prstGeom prst="rect">
            <a:avLst/>
          </a:prstGeom>
          <a:solidFill>
            <a:srgbClr val="CC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(1) T0:=3.14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(2) T1:=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6.28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(3) T3:=T1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(4) T2:=R+r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(5) T4:=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T2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(6) A:=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6.28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*T2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(7) T5:=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(8) T6:=R-r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(9) 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B:=A*T6</a:t>
            </a:r>
          </a:p>
        </p:txBody>
      </p:sp>
      <p:sp>
        <p:nvSpPr>
          <p:cNvPr id="478244" name="Text Box 36"/>
          <p:cNvSpPr txBox="1">
            <a:spLocks noChangeArrowheads="1"/>
          </p:cNvSpPr>
          <p:nvPr/>
        </p:nvSpPr>
        <p:spPr bwMode="auto">
          <a:xfrm>
            <a:off x="179388" y="1125538"/>
            <a:ext cx="2160587" cy="3946525"/>
          </a:xfrm>
          <a:prstGeom prst="rect">
            <a:avLst/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(1)   T0:=3.14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(2) 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T1:=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2*T0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(3)   T2:=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R+r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(4)   A:=T1*T2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(5)   B:=A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(6)   T3:=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2*T0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(7)   T4:=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R+r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(8)   T5:=T3*T4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(9)   T6:=R-r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6600FF"/>
                </a:solidFill>
                <a:latin typeface="Times New Roman" pitchFamily="18" charset="0"/>
                <a:ea typeface="楷体_GB2312" pitchFamily="49" charset="-122"/>
              </a:rPr>
              <a:t>(10) B:=T5*T6</a:t>
            </a:r>
          </a:p>
        </p:txBody>
      </p:sp>
      <p:sp>
        <p:nvSpPr>
          <p:cNvPr id="478245" name="Text Box 37"/>
          <p:cNvSpPr txBox="1">
            <a:spLocks noChangeArrowheads="1"/>
          </p:cNvSpPr>
          <p:nvPr/>
        </p:nvSpPr>
        <p:spPr bwMode="auto">
          <a:xfrm>
            <a:off x="4643438" y="1125538"/>
            <a:ext cx="42481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原来的代码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(6)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的已知量都已合并。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原来的 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(5)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的无用赋值已被删除。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原来的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(7)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的公共子表达式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R+r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只被计算一次，删除了多余运算。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478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4782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2" grpId="0" animBg="1"/>
      <p:bldP spid="4782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7ECE-8DE6-471A-9FD0-7D8B895B26B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如果某些变量没有被引用</a:t>
            </a:r>
          </a:p>
        </p:txBody>
      </p:sp>
      <p:sp>
        <p:nvSpPr>
          <p:cNvPr id="4792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5905500" cy="53276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/>
            <a:r>
              <a:rPr lang="zh-CN" altLang="en-US">
                <a:ea typeface="楷体_GB2312" pitchFamily="49" charset="-122"/>
              </a:rPr>
              <a:t>如果</a:t>
            </a:r>
            <a:r>
              <a:rPr lang="en-US" altLang="zh-CN">
                <a:ea typeface="楷体_GB2312" pitchFamily="49" charset="-122"/>
              </a:rPr>
              <a:t>T0,T1,T2,T3,T4,T5,T6</a:t>
            </a:r>
            <a:r>
              <a:rPr lang="zh-CN" altLang="en-US">
                <a:ea typeface="楷体_GB2312" pitchFamily="49" charset="-122"/>
              </a:rPr>
              <a:t>在基本块的后面都没有被引用，则可重写为如下代码序列</a:t>
            </a:r>
            <a:r>
              <a:rPr lang="en-US" altLang="zh-CN">
                <a:ea typeface="楷体_GB2312" pitchFamily="49" charset="-122"/>
              </a:rPr>
              <a:t>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S1:=R+r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A:=6.28*S1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S2=R-r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altLang="zh-CN">
                <a:ea typeface="楷体_GB2312" pitchFamily="49" charset="-122"/>
              </a:rPr>
              <a:t>B:=A*S2</a:t>
            </a:r>
          </a:p>
          <a:p>
            <a:pPr marL="381000" indent="-381000"/>
            <a:endParaRPr lang="en-US" altLang="zh-CN">
              <a:ea typeface="楷体_GB2312" pitchFamily="49" charset="-122"/>
            </a:endParaRPr>
          </a:p>
        </p:txBody>
      </p:sp>
      <p:sp>
        <p:nvSpPr>
          <p:cNvPr id="479239" name="Oval 7"/>
          <p:cNvSpPr>
            <a:spLocks noChangeArrowheads="1"/>
          </p:cNvSpPr>
          <p:nvPr/>
        </p:nvSpPr>
        <p:spPr bwMode="auto">
          <a:xfrm>
            <a:off x="2295525" y="4618038"/>
            <a:ext cx="609600" cy="6477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1</a:t>
            </a:r>
          </a:p>
        </p:txBody>
      </p:sp>
      <p:sp>
        <p:nvSpPr>
          <p:cNvPr id="479240" name="Text Box 8"/>
          <p:cNvSpPr txBox="1">
            <a:spLocks noChangeArrowheads="1"/>
          </p:cNvSpPr>
          <p:nvPr/>
        </p:nvSpPr>
        <p:spPr bwMode="auto">
          <a:xfrm>
            <a:off x="2184400" y="52705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3.14</a:t>
            </a:r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2905125" y="46894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T0</a:t>
            </a:r>
          </a:p>
        </p:txBody>
      </p:sp>
      <p:sp>
        <p:nvSpPr>
          <p:cNvPr id="479242" name="Oval 10"/>
          <p:cNvSpPr>
            <a:spLocks noChangeArrowheads="1"/>
          </p:cNvSpPr>
          <p:nvPr/>
        </p:nvSpPr>
        <p:spPr bwMode="auto">
          <a:xfrm>
            <a:off x="3514725" y="4613275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2</a:t>
            </a: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3438525" y="52990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6.28</a:t>
            </a:r>
          </a:p>
        </p:txBody>
      </p:sp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4124325" y="46894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T1,T3</a:t>
            </a:r>
          </a:p>
        </p:txBody>
      </p:sp>
      <p:sp>
        <p:nvSpPr>
          <p:cNvPr id="479245" name="Oval 13"/>
          <p:cNvSpPr>
            <a:spLocks noChangeArrowheads="1"/>
          </p:cNvSpPr>
          <p:nvPr/>
        </p:nvSpPr>
        <p:spPr bwMode="auto">
          <a:xfrm>
            <a:off x="5116513" y="4613275"/>
            <a:ext cx="606425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3</a:t>
            </a:r>
          </a:p>
        </p:txBody>
      </p:sp>
      <p:sp>
        <p:nvSpPr>
          <p:cNvPr id="479246" name="Text Box 14"/>
          <p:cNvSpPr txBox="1">
            <a:spLocks noChangeArrowheads="1"/>
          </p:cNvSpPr>
          <p:nvPr/>
        </p:nvSpPr>
        <p:spPr bwMode="auto">
          <a:xfrm>
            <a:off x="5267325" y="52990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9247" name="Oval 15"/>
          <p:cNvSpPr>
            <a:spLocks noChangeArrowheads="1"/>
          </p:cNvSpPr>
          <p:nvPr/>
        </p:nvSpPr>
        <p:spPr bwMode="auto">
          <a:xfrm>
            <a:off x="7705725" y="4689475"/>
            <a:ext cx="601663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4</a:t>
            </a:r>
          </a:p>
        </p:txBody>
      </p:sp>
      <p:sp>
        <p:nvSpPr>
          <p:cNvPr id="479248" name="Text Box 16"/>
          <p:cNvSpPr txBox="1">
            <a:spLocks noChangeArrowheads="1"/>
          </p:cNvSpPr>
          <p:nvPr/>
        </p:nvSpPr>
        <p:spPr bwMode="auto">
          <a:xfrm>
            <a:off x="7858125" y="52990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r</a:t>
            </a:r>
          </a:p>
        </p:txBody>
      </p:sp>
      <p:sp>
        <p:nvSpPr>
          <p:cNvPr id="479249" name="Line 17"/>
          <p:cNvSpPr>
            <a:spLocks noChangeShapeType="1"/>
          </p:cNvSpPr>
          <p:nvPr/>
        </p:nvSpPr>
        <p:spPr bwMode="auto">
          <a:xfrm flipV="1">
            <a:off x="5419725" y="4003675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 flipH="1" flipV="1">
            <a:off x="6029325" y="4003675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51" name="Oval 19"/>
          <p:cNvSpPr>
            <a:spLocks noChangeArrowheads="1"/>
          </p:cNvSpPr>
          <p:nvPr/>
        </p:nvSpPr>
        <p:spPr bwMode="auto">
          <a:xfrm>
            <a:off x="5648325" y="3470275"/>
            <a:ext cx="5984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5</a:t>
            </a:r>
          </a:p>
        </p:txBody>
      </p:sp>
      <p:sp>
        <p:nvSpPr>
          <p:cNvPr id="479252" name="Text Box 20"/>
          <p:cNvSpPr txBox="1">
            <a:spLocks noChangeArrowheads="1"/>
          </p:cNvSpPr>
          <p:nvPr/>
        </p:nvSpPr>
        <p:spPr bwMode="auto">
          <a:xfrm>
            <a:off x="5800725" y="40798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ym typeface="Wingdings" pitchFamily="2" charset="2"/>
              </a:rPr>
              <a:t>+</a:t>
            </a:r>
          </a:p>
        </p:txBody>
      </p:sp>
      <p:sp>
        <p:nvSpPr>
          <p:cNvPr id="479253" name="Text Box 21"/>
          <p:cNvSpPr txBox="1">
            <a:spLocks noChangeArrowheads="1"/>
          </p:cNvSpPr>
          <p:nvPr/>
        </p:nvSpPr>
        <p:spPr bwMode="auto">
          <a:xfrm>
            <a:off x="6216650" y="3541713"/>
            <a:ext cx="139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S1</a:t>
            </a: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,T2,T4</a:t>
            </a:r>
          </a:p>
        </p:txBody>
      </p:sp>
      <p:sp>
        <p:nvSpPr>
          <p:cNvPr id="479254" name="Oval 22"/>
          <p:cNvSpPr>
            <a:spLocks noChangeArrowheads="1"/>
          </p:cNvSpPr>
          <p:nvPr/>
        </p:nvSpPr>
        <p:spPr bwMode="auto">
          <a:xfrm>
            <a:off x="4287838" y="2613025"/>
            <a:ext cx="5984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6</a:t>
            </a:r>
          </a:p>
        </p:txBody>
      </p:sp>
      <p:sp>
        <p:nvSpPr>
          <p:cNvPr id="479255" name="Line 23"/>
          <p:cNvSpPr>
            <a:spLocks noChangeShapeType="1"/>
          </p:cNvSpPr>
          <p:nvPr/>
        </p:nvSpPr>
        <p:spPr bwMode="auto">
          <a:xfrm flipH="1">
            <a:off x="3819525" y="3241675"/>
            <a:ext cx="609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56" name="Line 24"/>
          <p:cNvSpPr>
            <a:spLocks noChangeShapeType="1"/>
          </p:cNvSpPr>
          <p:nvPr/>
        </p:nvSpPr>
        <p:spPr bwMode="auto">
          <a:xfrm>
            <a:off x="4733925" y="3241675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57" name="Text Box 25"/>
          <p:cNvSpPr txBox="1">
            <a:spLocks noChangeArrowheads="1"/>
          </p:cNvSpPr>
          <p:nvPr/>
        </p:nvSpPr>
        <p:spPr bwMode="auto">
          <a:xfrm>
            <a:off x="4429125" y="32416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9258" name="Text Box 26"/>
          <p:cNvSpPr txBox="1">
            <a:spLocks noChangeArrowheads="1"/>
          </p:cNvSpPr>
          <p:nvPr/>
        </p:nvSpPr>
        <p:spPr bwMode="auto">
          <a:xfrm>
            <a:off x="4962525" y="2708275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A</a:t>
            </a: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,T5</a:t>
            </a:r>
          </a:p>
        </p:txBody>
      </p:sp>
      <p:sp>
        <p:nvSpPr>
          <p:cNvPr id="479259" name="Oval 27"/>
          <p:cNvSpPr>
            <a:spLocks noChangeArrowheads="1"/>
          </p:cNvSpPr>
          <p:nvPr/>
        </p:nvSpPr>
        <p:spPr bwMode="auto">
          <a:xfrm>
            <a:off x="7553325" y="3470275"/>
            <a:ext cx="560388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7</a:t>
            </a:r>
          </a:p>
        </p:txBody>
      </p:sp>
      <p:sp>
        <p:nvSpPr>
          <p:cNvPr id="479260" name="Line 28"/>
          <p:cNvSpPr>
            <a:spLocks noChangeShapeType="1"/>
          </p:cNvSpPr>
          <p:nvPr/>
        </p:nvSpPr>
        <p:spPr bwMode="auto">
          <a:xfrm flipH="1">
            <a:off x="5724525" y="4003675"/>
            <a:ext cx="1828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61" name="Line 29"/>
          <p:cNvSpPr>
            <a:spLocks noChangeShapeType="1"/>
          </p:cNvSpPr>
          <p:nvPr/>
        </p:nvSpPr>
        <p:spPr bwMode="auto">
          <a:xfrm>
            <a:off x="7858125" y="4156075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62" name="Text Box 30"/>
          <p:cNvSpPr txBox="1">
            <a:spLocks noChangeArrowheads="1"/>
          </p:cNvSpPr>
          <p:nvPr/>
        </p:nvSpPr>
        <p:spPr bwMode="auto">
          <a:xfrm>
            <a:off x="7477125" y="392747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800">
                <a:sym typeface="Wingdings" pitchFamily="2" charset="2"/>
              </a:rPr>
              <a:t>-</a:t>
            </a:r>
          </a:p>
        </p:txBody>
      </p:sp>
      <p:sp>
        <p:nvSpPr>
          <p:cNvPr id="479263" name="Text Box 31"/>
          <p:cNvSpPr txBox="1">
            <a:spLocks noChangeArrowheads="1"/>
          </p:cNvSpPr>
          <p:nvPr/>
        </p:nvSpPr>
        <p:spPr bwMode="auto">
          <a:xfrm>
            <a:off x="8086725" y="3546475"/>
            <a:ext cx="105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>
                <a:solidFill>
                  <a:schemeClr val="hlink"/>
                </a:solidFill>
                <a:sym typeface="Wingdings" pitchFamily="2" charset="2"/>
              </a:rPr>
              <a:t>S2</a:t>
            </a:r>
            <a:r>
              <a:rPr lang="en-US" altLang="zh-CN" b="0">
                <a:solidFill>
                  <a:srgbClr val="FF00FF"/>
                </a:solidFill>
                <a:sym typeface="Wingdings" pitchFamily="2" charset="2"/>
              </a:rPr>
              <a:t>,T6</a:t>
            </a:r>
          </a:p>
        </p:txBody>
      </p:sp>
      <p:sp>
        <p:nvSpPr>
          <p:cNvPr id="479264" name="Oval 32"/>
          <p:cNvSpPr>
            <a:spLocks noChangeArrowheads="1"/>
          </p:cNvSpPr>
          <p:nvPr/>
        </p:nvSpPr>
        <p:spPr bwMode="auto">
          <a:xfrm>
            <a:off x="6383338" y="1355725"/>
            <a:ext cx="636587" cy="6477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8</a:t>
            </a:r>
          </a:p>
        </p:txBody>
      </p:sp>
      <p:sp>
        <p:nvSpPr>
          <p:cNvPr id="479265" name="Line 33"/>
          <p:cNvSpPr>
            <a:spLocks noChangeShapeType="1"/>
          </p:cNvSpPr>
          <p:nvPr/>
        </p:nvSpPr>
        <p:spPr bwMode="auto">
          <a:xfrm flipH="1">
            <a:off x="4810125" y="2022475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66" name="Line 34"/>
          <p:cNvSpPr>
            <a:spLocks noChangeShapeType="1"/>
          </p:cNvSpPr>
          <p:nvPr/>
        </p:nvSpPr>
        <p:spPr bwMode="auto">
          <a:xfrm>
            <a:off x="6791325" y="2022475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79267" name="Text Box 35"/>
          <p:cNvSpPr txBox="1">
            <a:spLocks noChangeArrowheads="1"/>
          </p:cNvSpPr>
          <p:nvPr/>
        </p:nvSpPr>
        <p:spPr bwMode="auto">
          <a:xfrm>
            <a:off x="6486525" y="20224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*</a:t>
            </a:r>
          </a:p>
        </p:txBody>
      </p:sp>
      <p:sp>
        <p:nvSpPr>
          <p:cNvPr id="479268" name="Text Box 36"/>
          <p:cNvSpPr txBox="1">
            <a:spLocks noChangeArrowheads="1"/>
          </p:cNvSpPr>
          <p:nvPr/>
        </p:nvSpPr>
        <p:spPr bwMode="auto">
          <a:xfrm>
            <a:off x="7019925" y="14128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b="0">
                <a:sym typeface="Wingdings" pitchFamily="2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DD81-1762-42DD-B054-4E569C3D4C19}" type="slidenum">
              <a:rPr lang="en-US" altLang="zh-CN"/>
              <a:pPr/>
              <a:t>58</a:t>
            </a:fld>
            <a:endParaRPr lang="en-US" altLang="zh-CN"/>
          </a:p>
        </p:txBody>
      </p:sp>
      <p:pic>
        <p:nvPicPr>
          <p:cNvPr id="503810" name="Picture 12" descr="G:\animation\holiday_events\veterans_day\veteran_saluting_hc.gif"/>
          <p:cNvPicPr>
            <a:picLocks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1412875"/>
            <a:ext cx="2468562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5B7-8299-472A-9382-030E9F49BE4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4A715267-461F-4BCB-AE4F-B320F33ED914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5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优化技术之一  </a:t>
            </a:r>
            <a:r>
              <a:rPr lang="zh-CN" altLang="en-US" sz="4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删除多余运算</a:t>
            </a:r>
          </a:p>
        </p:txBody>
      </p:sp>
      <p:sp>
        <p:nvSpPr>
          <p:cNvPr id="485380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5381" name="Line 4"/>
          <p:cNvSpPr>
            <a:spLocks noChangeShapeType="1"/>
          </p:cNvSpPr>
          <p:nvPr/>
        </p:nvSpPr>
        <p:spPr bwMode="auto">
          <a:xfrm>
            <a:off x="2266950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5382" name="Text Box 5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5383" name="AutoShape 6"/>
          <p:cNvCxnSpPr>
            <a:cxnSpLocks noChangeShapeType="1"/>
            <a:stCxn id="485382" idx="2"/>
            <a:endCxn id="485382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1071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00A0C-AFD3-47E3-A2A8-58547BFA478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37B3C1-B5B4-40AB-A204-15F5C9ECE930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6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优化技术之一  </a:t>
            </a:r>
            <a:r>
              <a:rPr lang="zh-CN" altLang="en-US" sz="4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删除多余运算</a:t>
            </a:r>
          </a:p>
        </p:txBody>
      </p:sp>
      <p:sp>
        <p:nvSpPr>
          <p:cNvPr id="486404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>
              <a:alpha val="5098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6405" name="Line 4"/>
          <p:cNvSpPr>
            <a:spLocks noChangeShapeType="1"/>
          </p:cNvSpPr>
          <p:nvPr/>
        </p:nvSpPr>
        <p:spPr bwMode="auto">
          <a:xfrm>
            <a:off x="2266950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406" name="Text Box 5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6407" name="AutoShape 6"/>
          <p:cNvCxnSpPr>
            <a:cxnSpLocks noChangeShapeType="1"/>
            <a:stCxn id="486406" idx="2"/>
            <a:endCxn id="486406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1071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4284663" y="1341438"/>
            <a:ext cx="2592387" cy="652462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>
            <a:off x="5797550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4276725" y="2441575"/>
            <a:ext cx="2600325" cy="3294063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</a:t>
            </a:r>
            <a:r>
              <a:rPr lang="en-US" altLang="zh-CN" sz="1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55690" name="AutoShape 10"/>
          <p:cNvCxnSpPr>
            <a:cxnSpLocks noChangeShapeType="1"/>
            <a:stCxn id="455689" idx="2"/>
            <a:endCxn id="455689" idx="0"/>
          </p:cNvCxnSpPr>
          <p:nvPr/>
        </p:nvCxnSpPr>
        <p:spPr bwMode="auto">
          <a:xfrm rot="5400000" flipH="1" flipV="1">
            <a:off x="3911600" y="4087813"/>
            <a:ext cx="3332163" cy="1587"/>
          </a:xfrm>
          <a:prstGeom prst="bentConnector5">
            <a:avLst>
              <a:gd name="adj1" fmla="val -6287"/>
              <a:gd name="adj2" fmla="val -973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5691" name="AutoShape 11"/>
          <p:cNvSpPr>
            <a:spLocks noChangeArrowheads="1"/>
          </p:cNvSpPr>
          <p:nvPr/>
        </p:nvSpPr>
        <p:spPr bwMode="auto">
          <a:xfrm>
            <a:off x="3492500" y="3573463"/>
            <a:ext cx="431800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7380288" y="1341438"/>
            <a:ext cx="15128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7380288" y="2420938"/>
            <a:ext cx="1763712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1ms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100ms*100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1ms*100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次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7092950" y="5300663"/>
            <a:ext cx="44132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sp>
        <p:nvSpPr>
          <p:cNvPr id="455695" name="Line 15"/>
          <p:cNvSpPr>
            <a:spLocks noChangeShapeType="1"/>
          </p:cNvSpPr>
          <p:nvPr/>
        </p:nvSpPr>
        <p:spPr bwMode="auto">
          <a:xfrm>
            <a:off x="7019925" y="5734050"/>
            <a:ext cx="154781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5696" name="Text Box 16"/>
          <p:cNvSpPr txBox="1">
            <a:spLocks noChangeArrowheads="1"/>
          </p:cNvSpPr>
          <p:nvPr/>
        </p:nvSpPr>
        <p:spPr bwMode="auto">
          <a:xfrm>
            <a:off x="6875463" y="5876925"/>
            <a:ext cx="20161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共计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20802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楷体_GB2312" pitchFamily="49" charset="-122"/>
              </a:rPr>
              <a:t>原来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30702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ms</a:t>
            </a:r>
          </a:p>
        </p:txBody>
      </p:sp>
      <p:pic>
        <p:nvPicPr>
          <p:cNvPr id="486418" name="Picture 18" descr="背包袱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916113"/>
            <a:ext cx="2441575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 animBg="1"/>
      <p:bldP spid="455688" grpId="0" animBg="1"/>
      <p:bldP spid="455689" grpId="0" animBg="1"/>
      <p:bldP spid="455691" grpId="0" animBg="1"/>
      <p:bldP spid="455692" grpId="0"/>
      <p:bldP spid="455693" grpId="0"/>
      <p:bldP spid="455694" grpId="0"/>
      <p:bldP spid="455695" grpId="0" animBg="1"/>
      <p:bldP spid="4556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B276-FC56-45D4-B636-A6901BCC0C5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6B3DD70-825C-4343-97DE-7AFB7856567B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74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代码执行时间再短一点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???</a:t>
            </a:r>
          </a:p>
        </p:txBody>
      </p:sp>
      <p:pic>
        <p:nvPicPr>
          <p:cNvPr id="487428" name="Picture 3" descr="donghua9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1916113"/>
            <a:ext cx="5184775" cy="151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6708" name="Text Box 4"/>
          <p:cNvSpPr txBox="1">
            <a:spLocks noChangeArrowheads="1"/>
          </p:cNvSpPr>
          <p:nvPr/>
        </p:nvSpPr>
        <p:spPr bwMode="auto">
          <a:xfrm>
            <a:off x="3563938" y="1341438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20802ms</a:t>
            </a:r>
          </a:p>
        </p:txBody>
      </p:sp>
      <p:sp>
        <p:nvSpPr>
          <p:cNvPr id="487430" name="Text Box 5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7431" name="Line 6"/>
          <p:cNvSpPr>
            <a:spLocks noChangeShapeType="1"/>
          </p:cNvSpPr>
          <p:nvPr/>
        </p:nvSpPr>
        <p:spPr bwMode="auto">
          <a:xfrm>
            <a:off x="2339975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7432" name="Text Box 7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7433" name="AutoShape 8"/>
          <p:cNvCxnSpPr>
            <a:cxnSpLocks noChangeShapeType="1"/>
            <a:stCxn id="487432" idx="2"/>
            <a:endCxn id="487432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973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DAC0-1279-4653-AD77-ED4415999A8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FBC3D7A-6AAB-47D0-8DD6-78058A198D98}" type="slidenum">
              <a:rPr lang="en-US" altLang="zh-CN" sz="1400" b="0">
                <a:latin typeface="Tahoma" pitchFamily="34" charset="0"/>
                <a:ea typeface="+mn-ea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CN" sz="1400" b="0">
              <a:latin typeface="Tahoma" pitchFamily="34" charset="0"/>
              <a:ea typeface="+mn-ea"/>
            </a:endParaRPr>
          </a:p>
        </p:txBody>
      </p:sp>
      <p:sp>
        <p:nvSpPr>
          <p:cNvPr id="4884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813675" cy="766762"/>
          </a:xfrm>
        </p:spPr>
        <p:txBody>
          <a:bodyPr/>
          <a:lstStyle/>
          <a:p>
            <a:r>
              <a:rPr lang="zh-CN" altLang="en-US" sz="4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优化技术之二  </a:t>
            </a:r>
            <a:r>
              <a:rPr lang="zh-CN" altLang="en-US" sz="4000">
                <a:solidFill>
                  <a:schemeClr val="hlink"/>
                </a:solidFill>
                <a:ea typeface="楷体_GB2312" pitchFamily="49" charset="-122"/>
              </a:rPr>
              <a:t>代码外提</a:t>
            </a:r>
          </a:p>
        </p:txBody>
      </p:sp>
      <p:sp>
        <p:nvSpPr>
          <p:cNvPr id="488452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592387" cy="652462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(1)    P=0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(2)    I=1</a:t>
            </a:r>
          </a:p>
        </p:txBody>
      </p:sp>
      <p:sp>
        <p:nvSpPr>
          <p:cNvPr id="488453" name="Line 4"/>
          <p:cNvSpPr>
            <a:spLocks noChangeShapeType="1"/>
          </p:cNvSpPr>
          <p:nvPr/>
        </p:nvSpPr>
        <p:spPr bwMode="auto">
          <a:xfrm>
            <a:off x="2339975" y="1989138"/>
            <a:ext cx="0" cy="452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4" name="Text Box 5"/>
          <p:cNvSpPr txBox="1">
            <a:spLocks noChangeArrowheads="1"/>
          </p:cNvSpPr>
          <p:nvPr/>
        </p:nvSpPr>
        <p:spPr bwMode="auto">
          <a:xfrm>
            <a:off x="819150" y="2441575"/>
            <a:ext cx="2600325" cy="3294063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(3)    T1=4*I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(4)    T2=address(A)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(5)    T3=[T2+T1]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(6)    T4=T1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(7)    T5=address(B)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(8)    T6=[T5+T4]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(9)    T7=T3*T6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(10)  P=P+T7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(11)  I=I+1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altLang="zh-CN" sz="180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(12)  if  I&lt;=100  goto  (3)</a:t>
            </a:r>
          </a:p>
        </p:txBody>
      </p:sp>
      <p:cxnSp>
        <p:nvCxnSpPr>
          <p:cNvPr id="488455" name="AutoShape 6"/>
          <p:cNvCxnSpPr>
            <a:cxnSpLocks noChangeShapeType="1"/>
            <a:stCxn id="488454" idx="2"/>
            <a:endCxn id="488454" idx="0"/>
          </p:cNvCxnSpPr>
          <p:nvPr/>
        </p:nvCxnSpPr>
        <p:spPr bwMode="auto">
          <a:xfrm rot="5400000" flipH="1" flipV="1">
            <a:off x="454025" y="4087813"/>
            <a:ext cx="3332163" cy="1587"/>
          </a:xfrm>
          <a:prstGeom prst="bentConnector5">
            <a:avLst>
              <a:gd name="adj1" fmla="val -6287"/>
              <a:gd name="adj2" fmla="val -96800000"/>
              <a:gd name="adj3" fmla="val 10628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773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19475" y="1196975"/>
            <a:ext cx="5545138" cy="1295400"/>
          </a:xfrm>
          <a:noFill/>
        </p:spPr>
        <p:txBody>
          <a:bodyPr/>
          <a:lstStyle/>
          <a:p>
            <a:r>
              <a:rPr lang="zh-CN" altLang="en-US">
                <a:latin typeface="华文楷体" pitchFamily="2" charset="-122"/>
                <a:ea typeface="华文楷体" pitchFamily="2" charset="-122"/>
              </a:rPr>
              <a:t>把循环中不变的运算，提到循环的前面。使之只在循环前计算一次，减少循环中代码执行的次数</a:t>
            </a:r>
          </a:p>
        </p:txBody>
      </p:sp>
      <p:pic>
        <p:nvPicPr>
          <p:cNvPr id="488457" name="Picture 9" descr="搬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20938"/>
            <a:ext cx="3960812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4 -0.10138 C 0.12552 -0.10995 0.11059 -0.11828 0.10538 -0.11828 C 0.07205 -0.11828 0.03768 0.01783 0.03768 0.15487 C 0.03768 0.08542 0.02066 0.01783 0.00434 0.01783 C -0.0125 0.01783 -0.02864 0.08658 -0.02864 0.15487 C -0.02864 0.12037 -0.03732 0.08542 -0.04583 0.08542 C -0.05451 0.08542 -0.06284 0.11968 -0.06284 0.15487 C -0.06284 0.13704 -0.06718 0.12037 -0.07152 0.12037 C -0.07569 0.12037 -0.08003 0.13797 -0.08003 0.15487 C -0.08003 0.14561 -0.08229 0.13704 -0.08437 0.13704 C -0.08541 0.13704 -0.08854 0.14561 -0.08854 0.15487 C -0.08854 0.15 -0.08975 0.14561 -0.0908 0.14561 C -0.0908 0.14445 -0.09323 0.15 -0.09323 0.15487 C -0.09323 0.15209 -0.09323 0.15 -0.09427 0.15 C -0.09427 0.15139 -0.09531 0.15232 -0.09531 0.15487 C -0.09531 0.15348 -0.09531 0.15209 -0.09531 0.15139 C -0.09635 0.15139 -0.09635 0.15232 -0.09635 0.15348 C -0.09757 0.15348 -0.09757 0.15232 -0.09757 0.15139 C -0.09843 0.15139 -0.09843 0.15232 -0.09843 0.15348 " pathEditMode="relative" rAng="0" ptsTypes="fffffffffffffffffff">
                                      <p:cBhvr>
                                        <p:cTn id="13" dur="2000" fill="hold"/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5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2454</TotalTime>
  <Words>5545</Words>
  <Application>Microsoft Office PowerPoint</Application>
  <PresentationFormat>全屏显示(4:3)</PresentationFormat>
  <Paragraphs>1568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宋体</vt:lpstr>
      <vt:lpstr>Times New Roman</vt:lpstr>
      <vt:lpstr>Tahoma</vt:lpstr>
      <vt:lpstr>Wingdings</vt:lpstr>
      <vt:lpstr>楷体_GB2312</vt:lpstr>
      <vt:lpstr>华文楷体</vt:lpstr>
      <vt:lpstr>Courier New</vt:lpstr>
      <vt:lpstr>Blends</vt:lpstr>
      <vt:lpstr>第11章 代码优化</vt:lpstr>
      <vt:lpstr>11.1 优化技术简介</vt:lpstr>
      <vt:lpstr>代码优化例子</vt:lpstr>
      <vt:lpstr>代码执行次数的分析</vt:lpstr>
      <vt:lpstr>代码执行时间短一点???</vt:lpstr>
      <vt:lpstr>优化技术之一  删除多余运算</vt:lpstr>
      <vt:lpstr>优化技术之一  删除多余运算</vt:lpstr>
      <vt:lpstr>代码执行时间再短一点???</vt:lpstr>
      <vt:lpstr>优化技术之二  代码外提</vt:lpstr>
      <vt:lpstr>优化技术之二  代码外提</vt:lpstr>
      <vt:lpstr>代码执行时间再短一点???</vt:lpstr>
      <vt:lpstr>优化技术之三  强度削弱</vt:lpstr>
      <vt:lpstr>优化技术之三  强度削弱</vt:lpstr>
      <vt:lpstr>优化技术之四  合并已知量</vt:lpstr>
      <vt:lpstr>优化技术之四  合并已知量</vt:lpstr>
      <vt:lpstr>优化技术之五  复写传播</vt:lpstr>
      <vt:lpstr>优化技术之五  复写传播</vt:lpstr>
      <vt:lpstr>优化技术之六 变换循环控制条件</vt:lpstr>
      <vt:lpstr>优化技术之六 变换循环控制条件</vt:lpstr>
      <vt:lpstr>优化技术之七  删除无用代码</vt:lpstr>
      <vt:lpstr>优化技术之七  删除无用代码</vt:lpstr>
      <vt:lpstr>代码优化结果的比较</vt:lpstr>
      <vt:lpstr>代码优化技术的总结</vt:lpstr>
      <vt:lpstr>11.2  局部优化</vt:lpstr>
      <vt:lpstr>11.2.1 基本块的划分</vt:lpstr>
      <vt:lpstr>11.2.1 基本块的划分</vt:lpstr>
      <vt:lpstr>11.2.3 基本块的DAG表示</vt:lpstr>
      <vt:lpstr>图的叶结点</vt:lpstr>
      <vt:lpstr>图的内部结点</vt:lpstr>
      <vt:lpstr>一个结点附加多个标识符</vt:lpstr>
      <vt:lpstr>DAG的类型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11.2.3 基本块的DAG表示</vt:lpstr>
      <vt:lpstr>11.2.4 DAG的应用</vt:lpstr>
      <vt:lpstr>11.2.4 DAG的应用</vt:lpstr>
      <vt:lpstr>11.2.4 DAG的应用</vt:lpstr>
      <vt:lpstr>优化的效果</vt:lpstr>
      <vt:lpstr>如果某些变量没有被引用</vt:lpstr>
      <vt:lpstr>PowerPoint 演示文稿</vt:lpstr>
    </vt:vector>
  </TitlesOfParts>
  <Company>Zhang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</dc:creator>
  <cp:lastModifiedBy>Xu Xian</cp:lastModifiedBy>
  <cp:revision>172</cp:revision>
  <dcterms:created xsi:type="dcterms:W3CDTF">2006-09-06T08:31:30Z</dcterms:created>
  <dcterms:modified xsi:type="dcterms:W3CDTF">2018-05-07T15:26:43Z</dcterms:modified>
</cp:coreProperties>
</file>