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6"/>
  </p:notesMasterIdLst>
  <p:handoutMasterIdLst>
    <p:handoutMasterId r:id="rId27"/>
  </p:handoutMasterIdLst>
  <p:sldIdLst>
    <p:sldId id="281" r:id="rId2"/>
    <p:sldId id="282" r:id="rId3"/>
    <p:sldId id="257" r:id="rId4"/>
    <p:sldId id="296" r:id="rId5"/>
    <p:sldId id="283" r:id="rId6"/>
    <p:sldId id="260" r:id="rId7"/>
    <p:sldId id="261" r:id="rId8"/>
    <p:sldId id="284" r:id="rId9"/>
    <p:sldId id="285" r:id="rId10"/>
    <p:sldId id="265" r:id="rId11"/>
    <p:sldId id="289" r:id="rId12"/>
    <p:sldId id="267" r:id="rId13"/>
    <p:sldId id="271" r:id="rId14"/>
    <p:sldId id="278" r:id="rId15"/>
    <p:sldId id="272" r:id="rId16"/>
    <p:sldId id="273" r:id="rId17"/>
    <p:sldId id="274" r:id="rId18"/>
    <p:sldId id="290" r:id="rId19"/>
    <p:sldId id="291" r:id="rId20"/>
    <p:sldId id="292" r:id="rId21"/>
    <p:sldId id="293" r:id="rId22"/>
    <p:sldId id="295" r:id="rId23"/>
    <p:sldId id="294" r:id="rId24"/>
    <p:sldId id="280" r:id="rId25"/>
  </p:sldIdLst>
  <p:sldSz cx="9144000" cy="6858000" type="screen4x3"/>
  <p:notesSz cx="6858000" cy="9144000"/>
  <p:defaultTextStyle>
    <a:defPPr>
      <a:defRPr lang="zh-CN"/>
    </a:defPPr>
    <a:lvl1pPr algn="l" rtl="0" fontAlgn="base">
      <a:spcBef>
        <a:spcPct val="20000"/>
      </a:spcBef>
      <a:spcAft>
        <a:spcPct val="0"/>
      </a:spcAft>
      <a:buClr>
        <a:schemeClr val="hlink"/>
      </a:buClr>
      <a:buSzPct val="60000"/>
      <a:buFont typeface="Wingdings" pitchFamily="2" charset="2"/>
      <a:defRPr sz="2400" kern="1200">
        <a:solidFill>
          <a:schemeClr val="tx1"/>
        </a:solidFill>
        <a:latin typeface="Times New Roman" pitchFamily="18" charset="0"/>
        <a:ea typeface="宋体" pitchFamily="2" charset="-122"/>
        <a:cs typeface="+mn-cs"/>
      </a:defRPr>
    </a:lvl1pPr>
    <a:lvl2pPr marL="457200" algn="l" rtl="0" fontAlgn="base">
      <a:spcBef>
        <a:spcPct val="20000"/>
      </a:spcBef>
      <a:spcAft>
        <a:spcPct val="0"/>
      </a:spcAft>
      <a:buClr>
        <a:schemeClr val="hlink"/>
      </a:buClr>
      <a:buSzPct val="60000"/>
      <a:buFont typeface="Wingdings" pitchFamily="2" charset="2"/>
      <a:defRPr sz="2400" kern="1200">
        <a:solidFill>
          <a:schemeClr val="tx1"/>
        </a:solidFill>
        <a:latin typeface="Times New Roman" pitchFamily="18" charset="0"/>
        <a:ea typeface="宋体" pitchFamily="2" charset="-122"/>
        <a:cs typeface="+mn-cs"/>
      </a:defRPr>
    </a:lvl2pPr>
    <a:lvl3pPr marL="914400" algn="l" rtl="0" fontAlgn="base">
      <a:spcBef>
        <a:spcPct val="20000"/>
      </a:spcBef>
      <a:spcAft>
        <a:spcPct val="0"/>
      </a:spcAft>
      <a:buClr>
        <a:schemeClr val="hlink"/>
      </a:buClr>
      <a:buSzPct val="60000"/>
      <a:buFont typeface="Wingdings" pitchFamily="2" charset="2"/>
      <a:defRPr sz="2400" kern="1200">
        <a:solidFill>
          <a:schemeClr val="tx1"/>
        </a:solidFill>
        <a:latin typeface="Times New Roman" pitchFamily="18" charset="0"/>
        <a:ea typeface="宋体" pitchFamily="2" charset="-122"/>
        <a:cs typeface="+mn-cs"/>
      </a:defRPr>
    </a:lvl3pPr>
    <a:lvl4pPr marL="1371600" algn="l" rtl="0" fontAlgn="base">
      <a:spcBef>
        <a:spcPct val="20000"/>
      </a:spcBef>
      <a:spcAft>
        <a:spcPct val="0"/>
      </a:spcAft>
      <a:buClr>
        <a:schemeClr val="hlink"/>
      </a:buClr>
      <a:buSzPct val="60000"/>
      <a:buFont typeface="Wingdings" pitchFamily="2" charset="2"/>
      <a:defRPr sz="2400" kern="1200">
        <a:solidFill>
          <a:schemeClr val="tx1"/>
        </a:solidFill>
        <a:latin typeface="Times New Roman" pitchFamily="18" charset="0"/>
        <a:ea typeface="宋体" pitchFamily="2" charset="-122"/>
        <a:cs typeface="+mn-cs"/>
      </a:defRPr>
    </a:lvl4pPr>
    <a:lvl5pPr marL="1828800" algn="l" rtl="0" fontAlgn="base">
      <a:spcBef>
        <a:spcPct val="20000"/>
      </a:spcBef>
      <a:spcAft>
        <a:spcPct val="0"/>
      </a:spcAft>
      <a:buClr>
        <a:schemeClr val="hlink"/>
      </a:buClr>
      <a:buSzPct val="60000"/>
      <a:buFont typeface="Wingdings" pitchFamily="2" charset="2"/>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663300"/>
    <a:srgbClr val="800000"/>
    <a:srgbClr val="CC3300"/>
    <a:srgbClr val="CC00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80" y="-108"/>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86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smtClean="0">
                <a:latin typeface="Arial" charset="0"/>
                <a:ea typeface="宋体" charset="0"/>
                <a:cs typeface="宋体" charset="0"/>
              </a:defRPr>
            </a:lvl1pPr>
          </a:lstStyle>
          <a:p>
            <a:pPr>
              <a:defRPr/>
            </a:pPr>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smtClean="0">
                <a:latin typeface="Arial" charset="0"/>
                <a:ea typeface="宋体" charset="0"/>
                <a:cs typeface="宋体"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smtClean="0">
                <a:latin typeface="Arial" charset="0"/>
                <a:ea typeface="宋体" charset="0"/>
                <a:cs typeface="宋体" charset="0"/>
              </a:defRPr>
            </a:lvl1pPr>
          </a:lstStyle>
          <a:p>
            <a:pPr>
              <a:defRPr/>
            </a:pPr>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pitchFamily="34" charset="0"/>
              </a:defRPr>
            </a:lvl1pPr>
          </a:lstStyle>
          <a:p>
            <a:fld id="{5D611A63-E2A2-4045-9CD1-4B7CECFF016B}" type="slidenum">
              <a:rPr lang="en-US" altLang="zh-CN"/>
              <a:pPr/>
              <a:t>‹#›</a:t>
            </a:fld>
            <a:endParaRPr lang="en-US" altLang="zh-CN"/>
          </a:p>
        </p:txBody>
      </p:sp>
    </p:spTree>
    <p:extLst>
      <p:ext uri="{BB962C8B-B14F-4D97-AF65-F5344CB8AC3E}">
        <p14:creationId xmlns:p14="http://schemas.microsoft.com/office/powerpoint/2010/main" val="1897123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smtClean="0">
                <a:latin typeface="Arial" charset="0"/>
                <a:ea typeface="宋体" charset="0"/>
                <a:cs typeface="宋体" charset="0"/>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smtClean="0">
                <a:latin typeface="Arial" charset="0"/>
                <a:ea typeface="宋体" charset="0"/>
                <a:cs typeface="宋体"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smtClean="0">
                <a:latin typeface="Arial" charset="0"/>
                <a:ea typeface="宋体" charset="0"/>
                <a:cs typeface="宋体"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pitchFamily="34" charset="0"/>
              </a:defRPr>
            </a:lvl1pPr>
          </a:lstStyle>
          <a:p>
            <a:fld id="{B4E3D3CC-D26E-4041-973F-0B86AE31E7C2}" type="slidenum">
              <a:rPr lang="en-US" altLang="zh-CN"/>
              <a:pPr/>
              <a:t>‹#›</a:t>
            </a:fld>
            <a:endParaRPr lang="en-US" altLang="zh-CN"/>
          </a:p>
        </p:txBody>
      </p:sp>
    </p:spTree>
    <p:extLst>
      <p:ext uri="{BB962C8B-B14F-4D97-AF65-F5344CB8AC3E}">
        <p14:creationId xmlns:p14="http://schemas.microsoft.com/office/powerpoint/2010/main" val="20524892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宋体" charset="0"/>
        <a:cs typeface="宋体" charset="0"/>
      </a:defRPr>
    </a:lvl1pPr>
    <a:lvl2pPr marL="457200" algn="l" rtl="0" fontAlgn="base">
      <a:spcBef>
        <a:spcPct val="30000"/>
      </a:spcBef>
      <a:spcAft>
        <a:spcPct val="0"/>
      </a:spcAft>
      <a:defRPr kumimoji="1" sz="1200" kern="1200">
        <a:solidFill>
          <a:schemeClr val="tx1"/>
        </a:solidFill>
        <a:latin typeface="Arial" charset="0"/>
        <a:ea typeface="宋体" charset="0"/>
        <a:cs typeface="+mn-cs"/>
      </a:defRPr>
    </a:lvl2pPr>
    <a:lvl3pPr marL="914400" algn="l" rtl="0" fontAlgn="base">
      <a:spcBef>
        <a:spcPct val="30000"/>
      </a:spcBef>
      <a:spcAft>
        <a:spcPct val="0"/>
      </a:spcAft>
      <a:defRPr kumimoji="1" sz="1200" kern="1200">
        <a:solidFill>
          <a:schemeClr val="tx1"/>
        </a:solidFill>
        <a:latin typeface="Arial" charset="0"/>
        <a:ea typeface="宋体" charset="0"/>
        <a:cs typeface="+mn-cs"/>
      </a:defRPr>
    </a:lvl3pPr>
    <a:lvl4pPr marL="1371600" algn="l" rtl="0" fontAlgn="base">
      <a:spcBef>
        <a:spcPct val="30000"/>
      </a:spcBef>
      <a:spcAft>
        <a:spcPct val="0"/>
      </a:spcAft>
      <a:defRPr kumimoji="1" sz="1200" kern="1200">
        <a:solidFill>
          <a:schemeClr val="tx1"/>
        </a:solidFill>
        <a:latin typeface="Arial" charset="0"/>
        <a:ea typeface="宋体" charset="0"/>
        <a:cs typeface="+mn-cs"/>
      </a:defRPr>
    </a:lvl4pPr>
    <a:lvl5pPr marL="1828800" algn="l" rtl="0" fontAlgn="base">
      <a:spcBef>
        <a:spcPct val="30000"/>
      </a:spcBef>
      <a:spcAft>
        <a:spcPct val="0"/>
      </a:spcAft>
      <a:defRPr kumimoji="1"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a:extLst>
            <a:ext uri="{FAA26D3D-D897-4be2-8F04-BA451C77F1D7}">
              <ma14:placeholderFlag xmlns="" xmlns:ma14="http://schemas.microsoft.com/office/mac/drawingml/2011/main" val="1"/>
            </a:ext>
          </a:extLst>
        </p:spPr>
        <p:txBody>
          <a:bodyPr/>
          <a:lstStyle>
            <a:lvl1pPr>
              <a:defRPr smtClean="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a:extLst>
            <a:ext uri="{FAA26D3D-D897-4be2-8F04-BA451C77F1D7}">
              <ma14:placeholderFlag xmlns="" xmlns:ma14="http://schemas.microsoft.com/office/mac/drawingml/2011/main" val="1"/>
            </a:ext>
          </a:extLst>
        </p:spPr>
        <p:txBody>
          <a:bodyPr/>
          <a:lstStyle>
            <a:lvl1pPr>
              <a:defRPr smtClean="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a:extLst>
            <a:ext uri="{FAA26D3D-D897-4be2-8F04-BA451C77F1D7}">
              <ma14:placeholderFlag xmlns="" xmlns:ma14="http://schemas.microsoft.com/office/mac/drawingml/2011/main" val="1"/>
            </a:ext>
          </a:extLst>
        </p:spPr>
        <p:txBody>
          <a:bodyPr/>
          <a:lstStyle>
            <a:lvl1pPr>
              <a:defRPr>
                <a:solidFill>
                  <a:schemeClr val="bg2"/>
                </a:solidFill>
              </a:defRPr>
            </a:lvl1pPr>
          </a:lstStyle>
          <a:p>
            <a:fld id="{006A45CD-0CFA-4F3B-998A-19B5D12289CB}" type="slidenum">
              <a:rPr lang="en-US" altLang="zh-CN"/>
              <a:pPr/>
              <a:t>‹#›</a:t>
            </a:fld>
            <a:endParaRPr lang="en-US" altLang="zh-CN"/>
          </a:p>
        </p:txBody>
      </p:sp>
    </p:spTree>
    <p:extLst>
      <p:ext uri="{BB962C8B-B14F-4D97-AF65-F5344CB8AC3E}">
        <p14:creationId xmlns:p14="http://schemas.microsoft.com/office/powerpoint/2010/main" val="342764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7951F412-7FCD-41BF-BCBA-0B9314162670}" type="slidenum">
              <a:rPr lang="en-US" altLang="zh-CN"/>
              <a:pPr/>
              <a:t>‹#›</a:t>
            </a:fld>
            <a:endParaRPr lang="en-US" altLang="zh-CN"/>
          </a:p>
        </p:txBody>
      </p:sp>
    </p:spTree>
    <p:extLst>
      <p:ext uri="{BB962C8B-B14F-4D97-AF65-F5344CB8AC3E}">
        <p14:creationId xmlns:p14="http://schemas.microsoft.com/office/powerpoint/2010/main" val="44324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F4CE87BE-907A-4066-9EF7-1B6AFDDB13A3}" type="slidenum">
              <a:rPr lang="en-US" altLang="zh-CN"/>
              <a:pPr/>
              <a:t>‹#›</a:t>
            </a:fld>
            <a:endParaRPr lang="en-US" altLang="zh-CN"/>
          </a:p>
        </p:txBody>
      </p:sp>
    </p:spTree>
    <p:extLst>
      <p:ext uri="{BB962C8B-B14F-4D97-AF65-F5344CB8AC3E}">
        <p14:creationId xmlns:p14="http://schemas.microsoft.com/office/powerpoint/2010/main" val="404557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75138" cy="50069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78363" y="1125538"/>
            <a:ext cx="4276725" cy="50069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7148B3D8-E7AD-4E44-B09B-EB5CC394ABB0}" type="slidenum">
              <a:rPr lang="en-US" altLang="zh-CN"/>
              <a:pPr/>
              <a:t>‹#›</a:t>
            </a:fld>
            <a:endParaRPr lang="en-US" altLang="zh-CN"/>
          </a:p>
        </p:txBody>
      </p:sp>
    </p:spTree>
    <p:extLst>
      <p:ext uri="{BB962C8B-B14F-4D97-AF65-F5344CB8AC3E}">
        <p14:creationId xmlns:p14="http://schemas.microsoft.com/office/powerpoint/2010/main" val="3400007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75138" cy="50069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78363" y="1125538"/>
            <a:ext cx="4276725" cy="24272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78363" y="3705225"/>
            <a:ext cx="4276725" cy="242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EB3DCEEC-FF74-4F66-8EC4-2AD656972346}" type="slidenum">
              <a:rPr lang="en-US" altLang="zh-CN"/>
              <a:pPr/>
              <a:t>‹#›</a:t>
            </a:fld>
            <a:endParaRPr lang="en-US" altLang="zh-CN"/>
          </a:p>
        </p:txBody>
      </p:sp>
    </p:spTree>
    <p:extLst>
      <p:ext uri="{BB962C8B-B14F-4D97-AF65-F5344CB8AC3E}">
        <p14:creationId xmlns:p14="http://schemas.microsoft.com/office/powerpoint/2010/main" val="388397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D4793F30-9C1B-44FA-8FFD-56CD83449475}" type="slidenum">
              <a:rPr lang="en-US" altLang="zh-CN"/>
              <a:pPr/>
              <a:t>‹#›</a:t>
            </a:fld>
            <a:endParaRPr lang="en-US" altLang="zh-CN"/>
          </a:p>
        </p:txBody>
      </p:sp>
    </p:spTree>
    <p:extLst>
      <p:ext uri="{BB962C8B-B14F-4D97-AF65-F5344CB8AC3E}">
        <p14:creationId xmlns:p14="http://schemas.microsoft.com/office/powerpoint/2010/main" val="32504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36D584C2-435E-4A76-A58E-DD7ADA1AB14F}" type="slidenum">
              <a:rPr lang="en-US" altLang="zh-CN"/>
              <a:pPr/>
              <a:t>‹#›</a:t>
            </a:fld>
            <a:endParaRPr lang="en-US" altLang="zh-CN"/>
          </a:p>
        </p:txBody>
      </p:sp>
    </p:spTree>
    <p:extLst>
      <p:ext uri="{BB962C8B-B14F-4D97-AF65-F5344CB8AC3E}">
        <p14:creationId xmlns:p14="http://schemas.microsoft.com/office/powerpoint/2010/main" val="389004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25538"/>
            <a:ext cx="4275138"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78363" y="1125538"/>
            <a:ext cx="4276725"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3C96EC7D-7896-4E2F-9124-7011FA022886}" type="slidenum">
              <a:rPr lang="en-US" altLang="zh-CN"/>
              <a:pPr/>
              <a:t>‹#›</a:t>
            </a:fld>
            <a:endParaRPr lang="en-US" altLang="zh-CN"/>
          </a:p>
        </p:txBody>
      </p:sp>
    </p:spTree>
    <p:extLst>
      <p:ext uri="{BB962C8B-B14F-4D97-AF65-F5344CB8AC3E}">
        <p14:creationId xmlns:p14="http://schemas.microsoft.com/office/powerpoint/2010/main" val="223190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341C263B-7A7A-4768-AC2A-9A23C1C3AC42}" type="slidenum">
              <a:rPr lang="en-US" altLang="zh-CN"/>
              <a:pPr/>
              <a:t>‹#›</a:t>
            </a:fld>
            <a:endParaRPr lang="en-US" altLang="zh-CN"/>
          </a:p>
        </p:txBody>
      </p:sp>
    </p:spTree>
    <p:extLst>
      <p:ext uri="{BB962C8B-B14F-4D97-AF65-F5344CB8AC3E}">
        <p14:creationId xmlns:p14="http://schemas.microsoft.com/office/powerpoint/2010/main" val="2675946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8795ED06-5AC7-4F59-89D7-7577E3926538}" type="slidenum">
              <a:rPr lang="en-US" altLang="zh-CN"/>
              <a:pPr/>
              <a:t>‹#›</a:t>
            </a:fld>
            <a:endParaRPr lang="en-US" altLang="zh-CN"/>
          </a:p>
        </p:txBody>
      </p:sp>
    </p:spTree>
    <p:extLst>
      <p:ext uri="{BB962C8B-B14F-4D97-AF65-F5344CB8AC3E}">
        <p14:creationId xmlns:p14="http://schemas.microsoft.com/office/powerpoint/2010/main" val="80294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FA8AC31D-5047-45C7-9D2D-ABB3DF8DB4A2}" type="slidenum">
              <a:rPr lang="en-US" altLang="zh-CN"/>
              <a:pPr/>
              <a:t>‹#›</a:t>
            </a:fld>
            <a:endParaRPr lang="en-US" altLang="zh-CN"/>
          </a:p>
        </p:txBody>
      </p:sp>
    </p:spTree>
    <p:extLst>
      <p:ext uri="{BB962C8B-B14F-4D97-AF65-F5344CB8AC3E}">
        <p14:creationId xmlns:p14="http://schemas.microsoft.com/office/powerpoint/2010/main" val="299740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BD1493DC-99B5-4685-B176-CE0AA4268B27}" type="slidenum">
              <a:rPr lang="en-US" altLang="zh-CN"/>
              <a:pPr/>
              <a:t>‹#›</a:t>
            </a:fld>
            <a:endParaRPr lang="en-US" altLang="zh-CN"/>
          </a:p>
        </p:txBody>
      </p:sp>
    </p:spTree>
    <p:extLst>
      <p:ext uri="{BB962C8B-B14F-4D97-AF65-F5344CB8AC3E}">
        <p14:creationId xmlns:p14="http://schemas.microsoft.com/office/powerpoint/2010/main" val="342825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E871C0E-D99C-478F-AEFD-6E38582CA52E}" type="slidenum">
              <a:rPr lang="en-US" altLang="zh-CN"/>
              <a:pPr/>
              <a:t>‹#›</a:t>
            </a:fld>
            <a:endParaRPr lang="en-US" altLang="zh-CN"/>
          </a:p>
        </p:txBody>
      </p:sp>
    </p:spTree>
    <p:extLst>
      <p:ext uri="{BB962C8B-B14F-4D97-AF65-F5344CB8AC3E}">
        <p14:creationId xmlns:p14="http://schemas.microsoft.com/office/powerpoint/2010/main" val="71112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346075" y="117475"/>
            <a:ext cx="6096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defRPr/>
            </a:pPr>
            <a:endParaRPr kumimoji="1" lang="zh-CN" altLang="en-US">
              <a:latin typeface="Tahoma" charset="0"/>
              <a:ea typeface="宋体" charset="0"/>
            </a:endParaRPr>
          </a:p>
        </p:txBody>
      </p:sp>
      <p:sp>
        <p:nvSpPr>
          <p:cNvPr id="4099" name="Rectangle 3"/>
          <p:cNvSpPr>
            <a:spLocks noChangeArrowheads="1"/>
          </p:cNvSpPr>
          <p:nvPr/>
        </p:nvSpPr>
        <p:spPr bwMode="ltGray">
          <a:xfrm>
            <a:off x="728663" y="117475"/>
            <a:ext cx="457200"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defRPr/>
            </a:pPr>
            <a:endParaRPr kumimoji="1" lang="zh-CN" altLang="en-US">
              <a:latin typeface="Tahoma" charset="0"/>
              <a:ea typeface="宋体" charset="0"/>
            </a:endParaRPr>
          </a:p>
        </p:txBody>
      </p:sp>
      <p:sp>
        <p:nvSpPr>
          <p:cNvPr id="4100" name="Rectangle 4"/>
          <p:cNvSpPr>
            <a:spLocks noChangeArrowheads="1"/>
          </p:cNvSpPr>
          <p:nvPr/>
        </p:nvSpPr>
        <p:spPr bwMode="ltGray">
          <a:xfrm>
            <a:off x="469900" y="539750"/>
            <a:ext cx="5873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defRPr/>
            </a:pPr>
            <a:endParaRPr kumimoji="1" lang="zh-CN" altLang="en-US">
              <a:latin typeface="Tahoma" charset="0"/>
              <a:ea typeface="宋体" charset="0"/>
            </a:endParaRPr>
          </a:p>
        </p:txBody>
      </p:sp>
      <p:sp>
        <p:nvSpPr>
          <p:cNvPr id="4101" name="Rectangle 5"/>
          <p:cNvSpPr>
            <a:spLocks noChangeArrowheads="1"/>
          </p:cNvSpPr>
          <p:nvPr/>
        </p:nvSpPr>
        <p:spPr bwMode="ltGray">
          <a:xfrm>
            <a:off x="839788" y="539750"/>
            <a:ext cx="512762"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defRPr/>
            </a:pPr>
            <a:endParaRPr kumimoji="1" lang="zh-CN" altLang="en-US">
              <a:latin typeface="Tahoma" charset="0"/>
              <a:ea typeface="宋体" charset="0"/>
            </a:endParaRPr>
          </a:p>
        </p:txBody>
      </p:sp>
      <p:sp>
        <p:nvSpPr>
          <p:cNvPr id="4102" name="Rectangle 6"/>
          <p:cNvSpPr>
            <a:spLocks noChangeArrowheads="1"/>
          </p:cNvSpPr>
          <p:nvPr/>
        </p:nvSpPr>
        <p:spPr bwMode="ltGray">
          <a:xfrm>
            <a:off x="0" y="8001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defRPr/>
            </a:pPr>
            <a:endParaRPr kumimoji="1" lang="zh-CN" altLang="en-US">
              <a:latin typeface="Tahoma" charset="0"/>
              <a:ea typeface="宋体" charset="0"/>
            </a:endParaRPr>
          </a:p>
        </p:txBody>
      </p:sp>
      <p:sp>
        <p:nvSpPr>
          <p:cNvPr id="4103" name="Rectangle 7"/>
          <p:cNvSpPr>
            <a:spLocks noChangeArrowheads="1"/>
          </p:cNvSpPr>
          <p:nvPr/>
        </p:nvSpPr>
        <p:spPr bwMode="gray">
          <a:xfrm>
            <a:off x="684213" y="0"/>
            <a:ext cx="698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defRPr/>
            </a:pPr>
            <a:endParaRPr kumimoji="1" lang="zh-CN" altLang="en-US">
              <a:latin typeface="Tahoma" charset="0"/>
              <a:ea typeface="宋体" charset="0"/>
            </a:endParaRPr>
          </a:p>
        </p:txBody>
      </p:sp>
      <p:sp>
        <p:nvSpPr>
          <p:cNvPr id="4104" name="Rectangle 8"/>
          <p:cNvSpPr>
            <a:spLocks noChangeArrowheads="1"/>
          </p:cNvSpPr>
          <p:nvPr/>
        </p:nvSpPr>
        <p:spPr bwMode="gray">
          <a:xfrm>
            <a:off x="468313" y="10525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defRPr/>
            </a:pPr>
            <a:endParaRPr kumimoji="1" lang="zh-CN" altLang="en-US">
              <a:latin typeface="Tahoma" charset="0"/>
              <a:ea typeface="宋体" charset="0"/>
            </a:endParaRPr>
          </a:p>
        </p:txBody>
      </p:sp>
      <p:sp>
        <p:nvSpPr>
          <p:cNvPr id="4105" name="Rectangle 9"/>
          <p:cNvSpPr>
            <a:spLocks noGrp="1" noChangeArrowheads="1"/>
          </p:cNvSpPr>
          <p:nvPr>
            <p:ph type="title"/>
          </p:nvPr>
        </p:nvSpPr>
        <p:spPr bwMode="auto">
          <a:xfrm>
            <a:off x="1150938" y="214313"/>
            <a:ext cx="723741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250825" y="1125538"/>
            <a:ext cx="8704263"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smtClean="0">
                <a:latin typeface="Tahoma" charset="0"/>
                <a:ea typeface="宋体" charset="0"/>
              </a:defRPr>
            </a:lvl1pPr>
          </a:lstStyle>
          <a:p>
            <a:pPr>
              <a:defRPr/>
            </a:pPr>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smtClean="0">
                <a:latin typeface="Tahoma" charset="0"/>
                <a:ea typeface="宋体" charset="0"/>
              </a:defRPr>
            </a:lvl1pPr>
          </a:lstStyle>
          <a:p>
            <a:pPr>
              <a:defRPr/>
            </a:pPr>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Tahoma" pitchFamily="34" charset="0"/>
              </a:defRPr>
            </a:lvl1pPr>
          </a:lstStyle>
          <a:p>
            <a:fld id="{86EF46E4-C356-4A5B-9170-A3DEE689938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hdr="0" ftr="0" dt="0"/>
  <p:txStyles>
    <p:titleStyle>
      <a:lvl1pPr algn="ctr" rtl="0" fontAlgn="base">
        <a:spcBef>
          <a:spcPct val="0"/>
        </a:spcBef>
        <a:spcAft>
          <a:spcPct val="0"/>
        </a:spcAft>
        <a:defRPr sz="4400" b="1">
          <a:solidFill>
            <a:srgbClr val="3333FF"/>
          </a:solidFill>
          <a:latin typeface="+mj-lt"/>
          <a:ea typeface="+mj-ea"/>
          <a:cs typeface="+mj-cs"/>
        </a:defRPr>
      </a:lvl1pPr>
      <a:lvl2pPr algn="ctr" rtl="0" fontAlgn="base">
        <a:spcBef>
          <a:spcPct val="0"/>
        </a:spcBef>
        <a:spcAft>
          <a:spcPct val="0"/>
        </a:spcAft>
        <a:defRPr sz="4400" b="1">
          <a:solidFill>
            <a:srgbClr val="3333FF"/>
          </a:solidFill>
          <a:latin typeface="Times New Roman" charset="0"/>
          <a:ea typeface="宋体" charset="0"/>
          <a:cs typeface="宋体" charset="0"/>
        </a:defRPr>
      </a:lvl2pPr>
      <a:lvl3pPr algn="ctr" rtl="0" fontAlgn="base">
        <a:spcBef>
          <a:spcPct val="0"/>
        </a:spcBef>
        <a:spcAft>
          <a:spcPct val="0"/>
        </a:spcAft>
        <a:defRPr sz="4400" b="1">
          <a:solidFill>
            <a:srgbClr val="3333FF"/>
          </a:solidFill>
          <a:latin typeface="Times New Roman" charset="0"/>
          <a:ea typeface="宋体" charset="0"/>
          <a:cs typeface="宋体" charset="0"/>
        </a:defRPr>
      </a:lvl3pPr>
      <a:lvl4pPr algn="ctr" rtl="0" fontAlgn="base">
        <a:spcBef>
          <a:spcPct val="0"/>
        </a:spcBef>
        <a:spcAft>
          <a:spcPct val="0"/>
        </a:spcAft>
        <a:defRPr sz="4400" b="1">
          <a:solidFill>
            <a:srgbClr val="3333FF"/>
          </a:solidFill>
          <a:latin typeface="Times New Roman" charset="0"/>
          <a:ea typeface="宋体" charset="0"/>
          <a:cs typeface="宋体" charset="0"/>
        </a:defRPr>
      </a:lvl4pPr>
      <a:lvl5pPr algn="ctr" rtl="0" fontAlgn="base">
        <a:spcBef>
          <a:spcPct val="0"/>
        </a:spcBef>
        <a:spcAft>
          <a:spcPct val="0"/>
        </a:spcAft>
        <a:defRPr sz="4400" b="1">
          <a:solidFill>
            <a:srgbClr val="3333FF"/>
          </a:solidFill>
          <a:latin typeface="Times New Roman" charset="0"/>
          <a:ea typeface="宋体" charset="0"/>
          <a:cs typeface="宋体" charset="0"/>
        </a:defRPr>
      </a:lvl5pPr>
      <a:lvl6pPr marL="457200" algn="ctr" rtl="0" fontAlgn="base">
        <a:spcBef>
          <a:spcPct val="0"/>
        </a:spcBef>
        <a:spcAft>
          <a:spcPct val="0"/>
        </a:spcAft>
        <a:defRPr sz="4400" b="1">
          <a:solidFill>
            <a:srgbClr val="3333FF"/>
          </a:solidFill>
          <a:latin typeface="Times New Roman" charset="0"/>
          <a:ea typeface="宋体" charset="0"/>
          <a:cs typeface="宋体" charset="0"/>
        </a:defRPr>
      </a:lvl6pPr>
      <a:lvl7pPr marL="914400" algn="ctr" rtl="0" fontAlgn="base">
        <a:spcBef>
          <a:spcPct val="0"/>
        </a:spcBef>
        <a:spcAft>
          <a:spcPct val="0"/>
        </a:spcAft>
        <a:defRPr sz="4400" b="1">
          <a:solidFill>
            <a:srgbClr val="3333FF"/>
          </a:solidFill>
          <a:latin typeface="Times New Roman" charset="0"/>
          <a:ea typeface="宋体" charset="0"/>
          <a:cs typeface="宋体" charset="0"/>
        </a:defRPr>
      </a:lvl7pPr>
      <a:lvl8pPr marL="1371600" algn="ctr" rtl="0" fontAlgn="base">
        <a:spcBef>
          <a:spcPct val="0"/>
        </a:spcBef>
        <a:spcAft>
          <a:spcPct val="0"/>
        </a:spcAft>
        <a:defRPr sz="4400" b="1">
          <a:solidFill>
            <a:srgbClr val="3333FF"/>
          </a:solidFill>
          <a:latin typeface="Times New Roman" charset="0"/>
          <a:ea typeface="宋体" charset="0"/>
          <a:cs typeface="宋体" charset="0"/>
        </a:defRPr>
      </a:lvl8pPr>
      <a:lvl9pPr marL="1828800" algn="ctr" rtl="0" fontAlgn="base">
        <a:spcBef>
          <a:spcPct val="0"/>
        </a:spcBef>
        <a:spcAft>
          <a:spcPct val="0"/>
        </a:spcAft>
        <a:defRPr sz="4400" b="1">
          <a:solidFill>
            <a:srgbClr val="3333FF"/>
          </a:solidFill>
          <a:latin typeface="Times New Roman" charset="0"/>
          <a:ea typeface="宋体" charset="0"/>
          <a:cs typeface="宋体"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rgbClr val="3333FF"/>
        </a:buClr>
        <a:buSzPct val="55000"/>
        <a:buFont typeface="Wingdings" pitchFamily="2" charset="2"/>
        <a:buChar char="Ø"/>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5.gif"/><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3.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AF96608C-2741-4C6C-B658-93B14203845A}" type="slidenum">
              <a:rPr kumimoji="0" lang="en-US" altLang="zh-CN" sz="1400">
                <a:solidFill>
                  <a:schemeClr val="bg2"/>
                </a:solidFill>
                <a:latin typeface="Tahoma" pitchFamily="34" charset="0"/>
              </a:rPr>
              <a:pPr/>
              <a:t>1</a:t>
            </a:fld>
            <a:endParaRPr kumimoji="0" lang="en-US" altLang="zh-CN" sz="1400">
              <a:solidFill>
                <a:schemeClr val="bg2"/>
              </a:solidFill>
              <a:latin typeface="Tahoma" pitchFamily="34" charset="0"/>
            </a:endParaRPr>
          </a:p>
        </p:txBody>
      </p:sp>
      <p:sp>
        <p:nvSpPr>
          <p:cNvPr id="51202" name="Rectangle 2"/>
          <p:cNvSpPr>
            <a:spLocks noGrp="1" noChangeArrowheads="1"/>
          </p:cNvSpPr>
          <p:nvPr>
            <p:ph type="ctrTitle"/>
          </p:nvPr>
        </p:nvSpPr>
        <p:spPr>
          <a:xfrm>
            <a:off x="827088" y="981075"/>
            <a:ext cx="7777162" cy="1800225"/>
          </a:xfrm>
          <a:extLst>
            <a:ext uri="{FAA26D3D-D897-4be2-8F04-BA451C77F1D7}">
              <ma14:placeholderFlag xmlns="" xmlns:ma14="http://schemas.microsoft.com/office/mac/drawingml/2011/main" val="1"/>
            </a:ext>
          </a:extLst>
        </p:spPr>
        <p:txBody>
          <a:bodyPr/>
          <a:lstStyle/>
          <a:p>
            <a:r>
              <a:rPr lang="zh-CN" altLang="en-US" sz="8800" smtClean="0">
                <a:solidFill>
                  <a:srgbClr val="FF3300"/>
                </a:solidFill>
                <a:ea typeface="华文行楷" pitchFamily="2" charset="-122"/>
              </a:rPr>
              <a:t>编译</a:t>
            </a:r>
            <a:r>
              <a:rPr lang="zh-CN" altLang="en-US" sz="9600" smtClean="0">
                <a:solidFill>
                  <a:srgbClr val="FF3300"/>
                </a:solidFill>
                <a:ea typeface="华文行楷" pitchFamily="2" charset="-122"/>
              </a:rPr>
              <a:t>技术</a:t>
            </a:r>
          </a:p>
        </p:txBody>
      </p:sp>
      <p:sp>
        <p:nvSpPr>
          <p:cNvPr id="7" name="Rectangle 3"/>
          <p:cNvSpPr txBox="1">
            <a:spLocks noChangeArrowheads="1"/>
          </p:cNvSpPr>
          <p:nvPr/>
        </p:nvSpPr>
        <p:spPr bwMode="auto">
          <a:xfrm>
            <a:off x="107950" y="6203950"/>
            <a:ext cx="590421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r>
              <a:rPr kumimoji="0" lang="zh-CN" altLang="en-US" sz="1600" b="1" dirty="0">
                <a:solidFill>
                  <a:srgbClr val="008000"/>
                </a:solidFill>
                <a:ea typeface="楷体_GB2312" pitchFamily="49" charset="-122"/>
              </a:rPr>
              <a:t>感谢</a:t>
            </a:r>
            <a:r>
              <a:rPr kumimoji="0" lang="en-US" altLang="zh-CN" sz="1600" b="1" dirty="0">
                <a:solidFill>
                  <a:srgbClr val="008000"/>
                </a:solidFill>
                <a:ea typeface="楷体_GB2312" pitchFamily="49" charset="-122"/>
              </a:rPr>
              <a:t> </a:t>
            </a:r>
            <a:r>
              <a:rPr kumimoji="0" lang="zh-CN" altLang="en-US" sz="1600" b="1" dirty="0">
                <a:solidFill>
                  <a:srgbClr val="008000"/>
                </a:solidFill>
                <a:ea typeface="楷体_GB2312" pitchFamily="49" charset="-122"/>
              </a:rPr>
              <a:t>金登男</a:t>
            </a:r>
            <a:r>
              <a:rPr kumimoji="0" lang="en-US" altLang="zh-CN" sz="1600" b="1" dirty="0">
                <a:solidFill>
                  <a:srgbClr val="008000"/>
                </a:solidFill>
                <a:ea typeface="楷体_GB2312" pitchFamily="49" charset="-122"/>
              </a:rPr>
              <a:t> </a:t>
            </a:r>
            <a:r>
              <a:rPr kumimoji="0" lang="zh-CN" altLang="en-US" sz="1600" b="1" dirty="0">
                <a:solidFill>
                  <a:srgbClr val="008000"/>
                </a:solidFill>
                <a:ea typeface="楷体_GB2312" pitchFamily="49" charset="-122"/>
              </a:rPr>
              <a:t>老师提供相关课程</a:t>
            </a:r>
            <a:r>
              <a:rPr kumimoji="0" lang="zh-CN" altLang="en-US" sz="1600" b="1" dirty="0" smtClean="0">
                <a:solidFill>
                  <a:srgbClr val="008000"/>
                </a:solidFill>
                <a:ea typeface="楷体_GB2312" pitchFamily="49" charset="-122"/>
              </a:rPr>
              <a:t>资料</a:t>
            </a:r>
            <a:r>
              <a:rPr kumimoji="0" lang="zh-CN" altLang="en-US" sz="1600" b="1" dirty="0" smtClean="0">
                <a:solidFill>
                  <a:srgbClr val="008000"/>
                </a:solidFill>
                <a:ea typeface="楷体_GB2312" pitchFamily="49" charset="-122"/>
              </a:rPr>
              <a:t>，在此基础上本人有所修改。</a:t>
            </a:r>
            <a:endParaRPr kumimoji="0" lang="en-US" altLang="zh-CN" sz="1600" b="1" dirty="0">
              <a:solidFill>
                <a:srgbClr val="008000"/>
              </a:solidFill>
              <a:ea typeface="楷体_GB2312" pitchFamily="49" charset="-122"/>
            </a:endParaRPr>
          </a:p>
        </p:txBody>
      </p:sp>
      <p:sp>
        <p:nvSpPr>
          <p:cNvPr id="2" name="副标题 1"/>
          <p:cNvSpPr>
            <a:spLocks noGrp="1"/>
          </p:cNvSpPr>
          <p:nvPr>
            <p:ph type="subTitle" idx="1"/>
          </p:nvPr>
        </p:nvSpPr>
        <p:spPr>
          <a:extLst>
            <a:ext uri="{FAA26D3D-D897-4be2-8F04-BA451C77F1D7}">
              <ma14:placeholderFlag xmlns="" xmlns:ma14="http://schemas.microsoft.com/office/mac/drawingml/2011/main" val="1"/>
            </a:ext>
          </a:extLst>
        </p:spPr>
        <p:txBody>
          <a:bodyPr/>
          <a:lstStyle/>
          <a:p>
            <a:pPr>
              <a:buFont typeface="Wingdings" pitchFamily="2" charset="2"/>
              <a:buNone/>
            </a:pPr>
            <a:r>
              <a:rPr lang="zh-CN" altLang="en-US" dirty="0" smtClean="0"/>
              <a:t>徐 贤</a:t>
            </a:r>
            <a:endParaRPr lang="en-US" altLang="zh-CN" dirty="0" smtClean="0"/>
          </a:p>
          <a:p>
            <a:pPr>
              <a:buFont typeface="Wingdings" pitchFamily="2" charset="2"/>
              <a:buNone/>
            </a:pPr>
            <a:r>
              <a:rPr lang="en-US" altLang="zh-CN" dirty="0" smtClean="0"/>
              <a:t>xuxian@ecust.edu.cn</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1000" fill="hold"/>
                                        <p:tgtEl>
                                          <p:spTgt spid="51202"/>
                                        </p:tgtEl>
                                        <p:attrNameLst>
                                          <p:attrName>ppt_w</p:attrName>
                                        </p:attrNameLst>
                                      </p:cBhvr>
                                      <p:tavLst>
                                        <p:tav tm="0">
                                          <p:val>
                                            <p:fltVal val="0"/>
                                          </p:val>
                                        </p:tav>
                                        <p:tav tm="100000">
                                          <p:val>
                                            <p:strVal val="#ppt_w"/>
                                          </p:val>
                                        </p:tav>
                                      </p:tavLst>
                                    </p:anim>
                                    <p:anim calcmode="lin" valueType="num">
                                      <p:cBhvr>
                                        <p:cTn id="8" dur="1000" fill="hold"/>
                                        <p:tgtEl>
                                          <p:spTgt spid="51202"/>
                                        </p:tgtEl>
                                        <p:attrNameLst>
                                          <p:attrName>ppt_h</p:attrName>
                                        </p:attrNameLst>
                                      </p:cBhvr>
                                      <p:tavLst>
                                        <p:tav tm="0">
                                          <p:val>
                                            <p:fltVal val="0"/>
                                          </p:val>
                                        </p:tav>
                                        <p:tav tm="100000">
                                          <p:val>
                                            <p:strVal val="#ppt_h"/>
                                          </p:val>
                                        </p:tav>
                                      </p:tavLst>
                                    </p:anim>
                                    <p:anim calcmode="lin" valueType="num">
                                      <p:cBhvr>
                                        <p:cTn id="9" dur="1000" fill="hold"/>
                                        <p:tgtEl>
                                          <p:spTgt spid="512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up)">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8DFDD88E-D6BC-4DA8-B3F4-85370185B611}" type="slidenum">
              <a:rPr kumimoji="0" lang="en-US" altLang="zh-CN" sz="1400">
                <a:latin typeface="Tahoma" pitchFamily="34" charset="0"/>
              </a:rPr>
              <a:pPr/>
              <a:t>10</a:t>
            </a:fld>
            <a:endParaRPr kumimoji="0" lang="en-US" altLang="zh-CN" sz="1400">
              <a:latin typeface="Tahoma" pitchFamily="34" charset="0"/>
            </a:endParaRPr>
          </a:p>
        </p:txBody>
      </p:sp>
      <p:sp>
        <p:nvSpPr>
          <p:cNvPr id="19458" name="Rectangle 2"/>
          <p:cNvSpPr>
            <a:spLocks noGrp="1" noChangeArrowheads="1"/>
          </p:cNvSpPr>
          <p:nvPr>
            <p:ph type="title"/>
          </p:nvPr>
        </p:nvSpPr>
        <p:spPr/>
        <p:txBody>
          <a:bodyPr/>
          <a:lstStyle/>
          <a:p>
            <a:r>
              <a:rPr lang="zh-CN" altLang="en-US" smtClean="0">
                <a:solidFill>
                  <a:schemeClr val="folHlink"/>
                </a:solidFill>
                <a:ea typeface="楷体_GB2312" pitchFamily="49" charset="-122"/>
              </a:rPr>
              <a:t>第二个阶段</a:t>
            </a:r>
            <a:r>
              <a:rPr lang="en-US" altLang="zh-CN" smtClean="0">
                <a:ea typeface="楷体_GB2312" pitchFamily="49" charset="-122"/>
              </a:rPr>
              <a:t>--</a:t>
            </a:r>
            <a:r>
              <a:rPr lang="zh-CN" altLang="en-US" smtClean="0">
                <a:solidFill>
                  <a:srgbClr val="FF3300"/>
                </a:solidFill>
                <a:ea typeface="楷体_GB2312" pitchFamily="49" charset="-122"/>
              </a:rPr>
              <a:t>语法分析</a:t>
            </a:r>
            <a:r>
              <a:rPr lang="zh-CN" altLang="en-US" smtClean="0">
                <a:ea typeface="楷体_GB2312" pitchFamily="49" charset="-122"/>
              </a:rPr>
              <a:t>阶段</a:t>
            </a:r>
          </a:p>
        </p:txBody>
      </p:sp>
      <p:sp>
        <p:nvSpPr>
          <p:cNvPr id="19459" name="Rectangle 3"/>
          <p:cNvSpPr>
            <a:spLocks noGrp="1" noChangeArrowheads="1"/>
          </p:cNvSpPr>
          <p:nvPr>
            <p:ph type="body" idx="1"/>
          </p:nvPr>
        </p:nvSpPr>
        <p:spPr>
          <a:xfrm>
            <a:off x="250825" y="1125538"/>
            <a:ext cx="5761038" cy="2447925"/>
          </a:xfrm>
        </p:spPr>
        <p:txBody>
          <a:bodyPr/>
          <a:lstStyle/>
          <a:p>
            <a:pPr algn="just"/>
            <a:r>
              <a:rPr kumimoji="0" lang="zh-CN" altLang="en-US" sz="2400" b="1" smtClean="0">
                <a:ea typeface="楷体_GB2312" pitchFamily="49" charset="-122"/>
              </a:rPr>
              <a:t>语法分析的依据是语言的语法规则</a:t>
            </a:r>
            <a:r>
              <a:rPr kumimoji="0" lang="en-US" altLang="zh-CN" sz="2400" b="1" smtClean="0">
                <a:ea typeface="楷体_GB2312" pitchFamily="49" charset="-122"/>
              </a:rPr>
              <a:t> </a:t>
            </a:r>
          </a:p>
          <a:p>
            <a:pPr algn="just"/>
            <a:r>
              <a:rPr kumimoji="0" lang="zh-CN" altLang="en-US" sz="2400" b="1" smtClean="0">
                <a:ea typeface="楷体_GB2312" pitchFamily="49" charset="-122"/>
              </a:rPr>
              <a:t>语法分析的任务是确定源程序对应的单词流</a:t>
            </a:r>
            <a:r>
              <a:rPr kumimoji="0" lang="en-US" altLang="zh-CN" sz="2400" b="1" smtClean="0">
                <a:ea typeface="楷体_GB2312" pitchFamily="49" charset="-122"/>
              </a:rPr>
              <a:t>(</a:t>
            </a:r>
            <a:r>
              <a:rPr kumimoji="0" lang="zh-CN" altLang="en-US" sz="2400" b="1" smtClean="0">
                <a:ea typeface="楷体_GB2312" pitchFamily="49" charset="-122"/>
              </a:rPr>
              <a:t>符号串</a:t>
            </a:r>
            <a:r>
              <a:rPr kumimoji="0" lang="en-US" altLang="zh-CN" sz="2400" b="1" smtClean="0">
                <a:ea typeface="楷体_GB2312" pitchFamily="49" charset="-122"/>
              </a:rPr>
              <a:t>)</a:t>
            </a:r>
            <a:r>
              <a:rPr kumimoji="0" lang="zh-CN" altLang="en-US" sz="2400" b="1" smtClean="0">
                <a:ea typeface="楷体_GB2312" pitchFamily="49" charset="-122"/>
              </a:rPr>
              <a:t>在语法上是否正确</a:t>
            </a:r>
            <a:endParaRPr kumimoji="0" lang="en-US" altLang="zh-CN" sz="2400" b="1" smtClean="0">
              <a:ea typeface="楷体_GB2312" pitchFamily="49" charset="-122"/>
            </a:endParaRPr>
          </a:p>
          <a:p>
            <a:pPr algn="just"/>
            <a:r>
              <a:rPr kumimoji="0" lang="zh-CN" altLang="en-US" sz="2400" b="1" smtClean="0">
                <a:ea typeface="楷体_GB2312" pitchFamily="49" charset="-122"/>
              </a:rPr>
              <a:t>语法短语可用语法树表示</a:t>
            </a:r>
            <a:endParaRPr kumimoji="0" lang="en-US" altLang="zh-CN" sz="2400" b="1" smtClean="0">
              <a:ea typeface="楷体_GB2312" pitchFamily="49" charset="-122"/>
            </a:endParaRPr>
          </a:p>
          <a:p>
            <a:pPr algn="just">
              <a:buFont typeface="Wingdings" pitchFamily="2" charset="2"/>
              <a:buNone/>
            </a:pPr>
            <a:r>
              <a:rPr kumimoji="0" lang="en-US" altLang="zh-CN" sz="2400" b="1" smtClean="0">
                <a:solidFill>
                  <a:srgbClr val="CC3300"/>
                </a:solidFill>
                <a:ea typeface="楷体_GB2312" pitchFamily="49" charset="-122"/>
              </a:rPr>
              <a:t>     id1:=id2+id3*10</a:t>
            </a:r>
          </a:p>
          <a:p>
            <a:pPr algn="just"/>
            <a:endParaRPr kumimoji="0" lang="zh-CN" altLang="en-US" sz="2400" b="1" smtClean="0">
              <a:ea typeface="楷体_GB2312" pitchFamily="49" charset="-122"/>
            </a:endParaRPr>
          </a:p>
        </p:txBody>
      </p:sp>
      <p:sp>
        <p:nvSpPr>
          <p:cNvPr id="19460" name="Text Box 4"/>
          <p:cNvSpPr txBox="1">
            <a:spLocks noChangeArrowheads="1"/>
          </p:cNvSpPr>
          <p:nvPr/>
        </p:nvSpPr>
        <p:spPr bwMode="auto">
          <a:xfrm>
            <a:off x="6516688" y="1268413"/>
            <a:ext cx="194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19461" name="Line 5"/>
          <p:cNvSpPr>
            <a:spLocks noChangeShapeType="1"/>
          </p:cNvSpPr>
          <p:nvPr/>
        </p:nvSpPr>
        <p:spPr bwMode="auto">
          <a:xfrm>
            <a:off x="7453313" y="1627188"/>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9462" name="Text Box 6"/>
          <p:cNvSpPr txBox="1">
            <a:spLocks noChangeArrowheads="1"/>
          </p:cNvSpPr>
          <p:nvPr/>
        </p:nvSpPr>
        <p:spPr bwMode="auto">
          <a:xfrm>
            <a:off x="6445250" y="19161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19463" name="Line 7"/>
          <p:cNvSpPr>
            <a:spLocks noChangeShapeType="1"/>
          </p:cNvSpPr>
          <p:nvPr/>
        </p:nvSpPr>
        <p:spPr bwMode="auto">
          <a:xfrm>
            <a:off x="7453313" y="23479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9464" name="Text Box 8"/>
          <p:cNvSpPr txBox="1">
            <a:spLocks noChangeArrowheads="1"/>
          </p:cNvSpPr>
          <p:nvPr/>
        </p:nvSpPr>
        <p:spPr bwMode="auto">
          <a:xfrm>
            <a:off x="6445250" y="2563813"/>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19465" name="Line 9"/>
          <p:cNvSpPr>
            <a:spLocks noChangeShapeType="1"/>
          </p:cNvSpPr>
          <p:nvPr/>
        </p:nvSpPr>
        <p:spPr bwMode="auto">
          <a:xfrm>
            <a:off x="7453313" y="29956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9466" name="Text Box 10"/>
          <p:cNvSpPr txBox="1">
            <a:spLocks noChangeArrowheads="1"/>
          </p:cNvSpPr>
          <p:nvPr/>
        </p:nvSpPr>
        <p:spPr bwMode="auto">
          <a:xfrm>
            <a:off x="6445250" y="32115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19467" name="Line 11"/>
          <p:cNvSpPr>
            <a:spLocks noChangeShapeType="1"/>
          </p:cNvSpPr>
          <p:nvPr/>
        </p:nvSpPr>
        <p:spPr bwMode="auto">
          <a:xfrm>
            <a:off x="7453313" y="36449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9468" name="Text Box 12"/>
          <p:cNvSpPr txBox="1">
            <a:spLocks noChangeArrowheads="1"/>
          </p:cNvSpPr>
          <p:nvPr/>
        </p:nvSpPr>
        <p:spPr bwMode="auto">
          <a:xfrm>
            <a:off x="6445250" y="38608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19469" name="Line 13"/>
          <p:cNvSpPr>
            <a:spLocks noChangeShapeType="1"/>
          </p:cNvSpPr>
          <p:nvPr/>
        </p:nvSpPr>
        <p:spPr bwMode="auto">
          <a:xfrm>
            <a:off x="7453313"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9470" name="Text Box 14"/>
          <p:cNvSpPr txBox="1">
            <a:spLocks noChangeArrowheads="1"/>
          </p:cNvSpPr>
          <p:nvPr/>
        </p:nvSpPr>
        <p:spPr bwMode="auto">
          <a:xfrm>
            <a:off x="6445250" y="45085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19471" name="Line 15"/>
          <p:cNvSpPr>
            <a:spLocks noChangeShapeType="1"/>
          </p:cNvSpPr>
          <p:nvPr/>
        </p:nvSpPr>
        <p:spPr bwMode="auto">
          <a:xfrm>
            <a:off x="7453313" y="49403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9472" name="Text Box 16"/>
          <p:cNvSpPr txBox="1">
            <a:spLocks noChangeArrowheads="1"/>
          </p:cNvSpPr>
          <p:nvPr/>
        </p:nvSpPr>
        <p:spPr bwMode="auto">
          <a:xfrm>
            <a:off x="6445250" y="51562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19473" name="Text Box 17"/>
          <p:cNvSpPr txBox="1">
            <a:spLocks noChangeArrowheads="1"/>
          </p:cNvSpPr>
          <p:nvPr/>
        </p:nvSpPr>
        <p:spPr bwMode="auto">
          <a:xfrm>
            <a:off x="6300788" y="5803900"/>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19474" name="Line 18"/>
          <p:cNvSpPr>
            <a:spLocks noChangeShapeType="1"/>
          </p:cNvSpPr>
          <p:nvPr/>
        </p:nvSpPr>
        <p:spPr bwMode="auto">
          <a:xfrm>
            <a:off x="7453313" y="558800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9475" name="Text Box 19"/>
          <p:cNvSpPr txBox="1">
            <a:spLocks noChangeArrowheads="1"/>
          </p:cNvSpPr>
          <p:nvPr/>
        </p:nvSpPr>
        <p:spPr bwMode="auto">
          <a:xfrm>
            <a:off x="2124075" y="4148138"/>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id1</a:t>
            </a:r>
          </a:p>
        </p:txBody>
      </p:sp>
      <p:sp>
        <p:nvSpPr>
          <p:cNvPr id="19476" name="Text Box 20"/>
          <p:cNvSpPr txBox="1">
            <a:spLocks noChangeArrowheads="1"/>
          </p:cNvSpPr>
          <p:nvPr/>
        </p:nvSpPr>
        <p:spPr bwMode="auto">
          <a:xfrm>
            <a:off x="2844800" y="4652963"/>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id2</a:t>
            </a:r>
          </a:p>
        </p:txBody>
      </p:sp>
      <p:sp>
        <p:nvSpPr>
          <p:cNvPr id="19477" name="Text Box 21"/>
          <p:cNvSpPr txBox="1">
            <a:spLocks noChangeArrowheads="1"/>
          </p:cNvSpPr>
          <p:nvPr/>
        </p:nvSpPr>
        <p:spPr bwMode="auto">
          <a:xfrm>
            <a:off x="3563938" y="5156200"/>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id3</a:t>
            </a:r>
          </a:p>
        </p:txBody>
      </p:sp>
      <p:sp>
        <p:nvSpPr>
          <p:cNvPr id="19478" name="Text Box 22"/>
          <p:cNvSpPr txBox="1">
            <a:spLocks noChangeArrowheads="1"/>
          </p:cNvSpPr>
          <p:nvPr/>
        </p:nvSpPr>
        <p:spPr bwMode="auto">
          <a:xfrm>
            <a:off x="4427538" y="5156200"/>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10</a:t>
            </a:r>
          </a:p>
        </p:txBody>
      </p:sp>
      <p:sp>
        <p:nvSpPr>
          <p:cNvPr id="19479" name="Line 23"/>
          <p:cNvSpPr>
            <a:spLocks noChangeShapeType="1"/>
          </p:cNvSpPr>
          <p:nvPr/>
        </p:nvSpPr>
        <p:spPr bwMode="auto">
          <a:xfrm flipV="1">
            <a:off x="3852863" y="5013325"/>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19480" name="Line 24"/>
          <p:cNvSpPr>
            <a:spLocks noChangeShapeType="1"/>
          </p:cNvSpPr>
          <p:nvPr/>
        </p:nvSpPr>
        <p:spPr bwMode="auto">
          <a:xfrm flipH="1" flipV="1">
            <a:off x="4356100" y="5013325"/>
            <a:ext cx="360363" cy="214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19481" name="Text Box 25"/>
          <p:cNvSpPr txBox="1">
            <a:spLocks noChangeArrowheads="1"/>
          </p:cNvSpPr>
          <p:nvPr/>
        </p:nvSpPr>
        <p:spPr bwMode="auto">
          <a:xfrm>
            <a:off x="3995738" y="4652963"/>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a:t>
            </a:r>
          </a:p>
        </p:txBody>
      </p:sp>
      <p:sp>
        <p:nvSpPr>
          <p:cNvPr id="19482" name="Line 26"/>
          <p:cNvSpPr>
            <a:spLocks noChangeShapeType="1"/>
          </p:cNvSpPr>
          <p:nvPr/>
        </p:nvSpPr>
        <p:spPr bwMode="auto">
          <a:xfrm flipV="1">
            <a:off x="3205163" y="4437063"/>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19483" name="Line 27"/>
          <p:cNvSpPr>
            <a:spLocks noChangeShapeType="1"/>
          </p:cNvSpPr>
          <p:nvPr/>
        </p:nvSpPr>
        <p:spPr bwMode="auto">
          <a:xfrm flipH="1" flipV="1">
            <a:off x="3708400" y="4437063"/>
            <a:ext cx="360363" cy="2143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19484" name="Text Box 28"/>
          <p:cNvSpPr txBox="1">
            <a:spLocks noChangeArrowheads="1"/>
          </p:cNvSpPr>
          <p:nvPr/>
        </p:nvSpPr>
        <p:spPr bwMode="auto">
          <a:xfrm>
            <a:off x="3348038" y="4076700"/>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a:t>
            </a:r>
          </a:p>
        </p:txBody>
      </p:sp>
      <p:sp>
        <p:nvSpPr>
          <p:cNvPr id="19485" name="Line 29"/>
          <p:cNvSpPr>
            <a:spLocks noChangeShapeType="1"/>
          </p:cNvSpPr>
          <p:nvPr/>
        </p:nvSpPr>
        <p:spPr bwMode="auto">
          <a:xfrm flipV="1">
            <a:off x="2557463" y="3933825"/>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19486" name="Line 30"/>
          <p:cNvSpPr>
            <a:spLocks noChangeShapeType="1"/>
          </p:cNvSpPr>
          <p:nvPr/>
        </p:nvSpPr>
        <p:spPr bwMode="auto">
          <a:xfrm flipH="1" flipV="1">
            <a:off x="3060700" y="3933825"/>
            <a:ext cx="360363" cy="214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19487" name="Text Box 31"/>
          <p:cNvSpPr txBox="1">
            <a:spLocks noChangeArrowheads="1"/>
          </p:cNvSpPr>
          <p:nvPr/>
        </p:nvSpPr>
        <p:spPr bwMode="auto">
          <a:xfrm>
            <a:off x="2700338" y="3573463"/>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a:t>
            </a:r>
          </a:p>
        </p:txBody>
      </p:sp>
      <p:pic>
        <p:nvPicPr>
          <p:cNvPr id="19488" name="Picture 53" descr="G:\animation\holiday_events\new_years\greg_happy_new_year_c_a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36838"/>
            <a:ext cx="10445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9" name="Picture 43" descr="G:\animation\holiday_events\new_years\asia_happy_new_year_c_a_hc.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924175"/>
            <a:ext cx="889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0" name="Picture 19" descr="G:\animation\holiday_events\st_patricks_day\leprechaun_offering_s_a_hc.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924175"/>
            <a:ext cx="92392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1" name="Picture 14" descr="G:\animation\holiday_events\st_patricks_day\leprechaun_has_shamrock_hc.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852738"/>
            <a:ext cx="131603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2" name="Picture 27" descr="G:\animation\holiday_events\wedding\bride_ready_to_throw__a_hc.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2852738"/>
            <a:ext cx="13938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3" name="Picture 25" descr="G:\animation\holiday_events\wedding\groom_toasting_hc.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2852738"/>
            <a:ext cx="9937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4" name="Picture 53" descr="G:\animation\holiday_events\new_years\greg_happy_new_year_c_a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581525"/>
            <a:ext cx="10826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5" name="Picture 43" descr="G:\animation\holiday_events\new_years\asia_happy_new_year_c_a_hc.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797425"/>
            <a:ext cx="889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6" name="Picture 19" descr="G:\animation\holiday_events\st_patricks_day\leprechaun_offering_s_a_hc.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4652963"/>
            <a:ext cx="105568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7" name="Picture 14" descr="G:\animation\holiday_events\st_patricks_day\leprechaun_has_shamrock_hc.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652963"/>
            <a:ext cx="1487487"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8" name="Picture 27" descr="G:\animation\holiday_events\wedding\bride_ready_to_throw__a_hc.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4724400"/>
            <a:ext cx="13938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9" name="Picture 25" descr="G:\animation\holiday_events\wedding\groom_toasting_hc.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4724400"/>
            <a:ext cx="9937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left)">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9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9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9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9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49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948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948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949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949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949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949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949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949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949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49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949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9499"/>
                                        </p:tgtEl>
                                        <p:attrNameLst>
                                          <p:attrName>style.visibility</p:attrName>
                                        </p:attrNameLst>
                                      </p:cBhvr>
                                      <p:to>
                                        <p:strVal val="hidden"/>
                                      </p:to>
                                    </p:set>
                                  </p:childTnLst>
                                </p:cTn>
                              </p:par>
                            </p:childTnLst>
                          </p:cTn>
                        </p:par>
                        <p:par>
                          <p:cTn id="67" fill="hold" nodeType="afterGroup">
                            <p:stCondLst>
                              <p:cond delay="0"/>
                            </p:stCondLst>
                            <p:childTnLst>
                              <p:par>
                                <p:cTn id="68" presetID="22" presetClass="entr" presetSubtype="8" fill="hold" nodeType="afterEffect">
                                  <p:stCondLst>
                                    <p:cond delay="0"/>
                                  </p:stCondLst>
                                  <p:childTnLst>
                                    <p:set>
                                      <p:cBhvr>
                                        <p:cTn id="69" dur="1" fill="hold">
                                          <p:stCondLst>
                                            <p:cond delay="0"/>
                                          </p:stCondLst>
                                        </p:cTn>
                                        <p:tgtEl>
                                          <p:spTgt spid="19459">
                                            <p:txEl>
                                              <p:pRg st="2" end="2"/>
                                            </p:txEl>
                                          </p:spTgt>
                                        </p:tgtEl>
                                        <p:attrNameLst>
                                          <p:attrName>style.visibility</p:attrName>
                                        </p:attrNameLst>
                                      </p:cBhvr>
                                      <p:to>
                                        <p:strVal val="visible"/>
                                      </p:to>
                                    </p:set>
                                    <p:animEffect transition="in" filter="wipe(left)">
                                      <p:cBhvr>
                                        <p:cTn id="70" dur="500"/>
                                        <p:tgtEl>
                                          <p:spTgt spid="19459">
                                            <p:txEl>
                                              <p:pRg st="2" end="2"/>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9459">
                                            <p:txEl>
                                              <p:pRg st="3" end="3"/>
                                            </p:txEl>
                                          </p:spTgt>
                                        </p:tgtEl>
                                        <p:attrNameLst>
                                          <p:attrName>style.visibility</p:attrName>
                                        </p:attrNameLst>
                                      </p:cBhvr>
                                      <p:to>
                                        <p:strVal val="visible"/>
                                      </p:to>
                                    </p:set>
                                    <p:animEffect transition="in" filter="wipe(left)">
                                      <p:cBhvr>
                                        <p:cTn id="75" dur="500"/>
                                        <p:tgtEl>
                                          <p:spTgt spid="19459">
                                            <p:txEl>
                                              <p:pRg st="3" end="3"/>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9475"/>
                                        </p:tgtEl>
                                        <p:attrNameLst>
                                          <p:attrName>style.visibility</p:attrName>
                                        </p:attrNameLst>
                                      </p:cBhvr>
                                      <p:to>
                                        <p:strVal val="visible"/>
                                      </p:to>
                                    </p:set>
                                    <p:animEffect transition="in" filter="wipe(down)">
                                      <p:cBhvr>
                                        <p:cTn id="80" dur="500"/>
                                        <p:tgtEl>
                                          <p:spTgt spid="1947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9476"/>
                                        </p:tgtEl>
                                        <p:attrNameLst>
                                          <p:attrName>style.visibility</p:attrName>
                                        </p:attrNameLst>
                                      </p:cBhvr>
                                      <p:to>
                                        <p:strVal val="visible"/>
                                      </p:to>
                                    </p:set>
                                    <p:animEffect transition="in" filter="wipe(down)">
                                      <p:cBhvr>
                                        <p:cTn id="83" dur="500"/>
                                        <p:tgtEl>
                                          <p:spTgt spid="19476"/>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19477"/>
                                        </p:tgtEl>
                                        <p:attrNameLst>
                                          <p:attrName>style.visibility</p:attrName>
                                        </p:attrNameLst>
                                      </p:cBhvr>
                                      <p:to>
                                        <p:strVal val="visible"/>
                                      </p:to>
                                    </p:set>
                                    <p:animEffect transition="in" filter="wipe(down)">
                                      <p:cBhvr>
                                        <p:cTn id="86" dur="500"/>
                                        <p:tgtEl>
                                          <p:spTgt spid="19477"/>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9478"/>
                                        </p:tgtEl>
                                        <p:attrNameLst>
                                          <p:attrName>style.visibility</p:attrName>
                                        </p:attrNameLst>
                                      </p:cBhvr>
                                      <p:to>
                                        <p:strVal val="visible"/>
                                      </p:to>
                                    </p:set>
                                    <p:animEffect transition="in" filter="wipe(down)">
                                      <p:cBhvr>
                                        <p:cTn id="89" dur="500"/>
                                        <p:tgtEl>
                                          <p:spTgt spid="19478"/>
                                        </p:tgtEl>
                                      </p:cBhvr>
                                    </p:animEffect>
                                  </p:childTnLst>
                                </p:cTn>
                              </p:par>
                              <p:par>
                                <p:cTn id="90" presetID="22" presetClass="entr" presetSubtype="4" fill="hold" nodeType="withEffect">
                                  <p:stCondLst>
                                    <p:cond delay="0"/>
                                  </p:stCondLst>
                                  <p:childTnLst>
                                    <p:set>
                                      <p:cBhvr>
                                        <p:cTn id="91" dur="1" fill="hold">
                                          <p:stCondLst>
                                            <p:cond delay="0"/>
                                          </p:stCondLst>
                                        </p:cTn>
                                        <p:tgtEl>
                                          <p:spTgt spid="19479"/>
                                        </p:tgtEl>
                                        <p:attrNameLst>
                                          <p:attrName>style.visibility</p:attrName>
                                        </p:attrNameLst>
                                      </p:cBhvr>
                                      <p:to>
                                        <p:strVal val="visible"/>
                                      </p:to>
                                    </p:set>
                                    <p:animEffect transition="in" filter="wipe(down)">
                                      <p:cBhvr>
                                        <p:cTn id="92" dur="500"/>
                                        <p:tgtEl>
                                          <p:spTgt spid="19479"/>
                                        </p:tgtEl>
                                      </p:cBhvr>
                                    </p:animEffect>
                                  </p:childTnLst>
                                </p:cTn>
                              </p:par>
                              <p:par>
                                <p:cTn id="93" presetID="22" presetClass="entr" presetSubtype="4" fill="hold" nodeType="withEffect">
                                  <p:stCondLst>
                                    <p:cond delay="0"/>
                                  </p:stCondLst>
                                  <p:childTnLst>
                                    <p:set>
                                      <p:cBhvr>
                                        <p:cTn id="94" dur="1" fill="hold">
                                          <p:stCondLst>
                                            <p:cond delay="0"/>
                                          </p:stCondLst>
                                        </p:cTn>
                                        <p:tgtEl>
                                          <p:spTgt spid="19480"/>
                                        </p:tgtEl>
                                        <p:attrNameLst>
                                          <p:attrName>style.visibility</p:attrName>
                                        </p:attrNameLst>
                                      </p:cBhvr>
                                      <p:to>
                                        <p:strVal val="visible"/>
                                      </p:to>
                                    </p:set>
                                    <p:animEffect transition="in" filter="wipe(down)">
                                      <p:cBhvr>
                                        <p:cTn id="95" dur="500"/>
                                        <p:tgtEl>
                                          <p:spTgt spid="19480"/>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19481"/>
                                        </p:tgtEl>
                                        <p:attrNameLst>
                                          <p:attrName>style.visibility</p:attrName>
                                        </p:attrNameLst>
                                      </p:cBhvr>
                                      <p:to>
                                        <p:strVal val="visible"/>
                                      </p:to>
                                    </p:set>
                                    <p:animEffect transition="in" filter="wipe(down)">
                                      <p:cBhvr>
                                        <p:cTn id="98" dur="500"/>
                                        <p:tgtEl>
                                          <p:spTgt spid="19481"/>
                                        </p:tgtEl>
                                      </p:cBhvr>
                                    </p:animEffect>
                                  </p:childTnLst>
                                </p:cTn>
                              </p:par>
                              <p:par>
                                <p:cTn id="99" presetID="22" presetClass="entr" presetSubtype="4" fill="hold" nodeType="withEffect">
                                  <p:stCondLst>
                                    <p:cond delay="0"/>
                                  </p:stCondLst>
                                  <p:childTnLst>
                                    <p:set>
                                      <p:cBhvr>
                                        <p:cTn id="100" dur="1" fill="hold">
                                          <p:stCondLst>
                                            <p:cond delay="0"/>
                                          </p:stCondLst>
                                        </p:cTn>
                                        <p:tgtEl>
                                          <p:spTgt spid="19482"/>
                                        </p:tgtEl>
                                        <p:attrNameLst>
                                          <p:attrName>style.visibility</p:attrName>
                                        </p:attrNameLst>
                                      </p:cBhvr>
                                      <p:to>
                                        <p:strVal val="visible"/>
                                      </p:to>
                                    </p:set>
                                    <p:animEffect transition="in" filter="wipe(down)">
                                      <p:cBhvr>
                                        <p:cTn id="101" dur="500"/>
                                        <p:tgtEl>
                                          <p:spTgt spid="19482"/>
                                        </p:tgtEl>
                                      </p:cBhvr>
                                    </p:animEffect>
                                  </p:childTnLst>
                                </p:cTn>
                              </p:par>
                              <p:par>
                                <p:cTn id="102" presetID="22" presetClass="entr" presetSubtype="4" fill="hold" nodeType="withEffect">
                                  <p:stCondLst>
                                    <p:cond delay="0"/>
                                  </p:stCondLst>
                                  <p:childTnLst>
                                    <p:set>
                                      <p:cBhvr>
                                        <p:cTn id="103" dur="1" fill="hold">
                                          <p:stCondLst>
                                            <p:cond delay="0"/>
                                          </p:stCondLst>
                                        </p:cTn>
                                        <p:tgtEl>
                                          <p:spTgt spid="19483"/>
                                        </p:tgtEl>
                                        <p:attrNameLst>
                                          <p:attrName>style.visibility</p:attrName>
                                        </p:attrNameLst>
                                      </p:cBhvr>
                                      <p:to>
                                        <p:strVal val="visible"/>
                                      </p:to>
                                    </p:set>
                                    <p:animEffect transition="in" filter="wipe(down)">
                                      <p:cBhvr>
                                        <p:cTn id="104" dur="500"/>
                                        <p:tgtEl>
                                          <p:spTgt spid="19483"/>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9484"/>
                                        </p:tgtEl>
                                        <p:attrNameLst>
                                          <p:attrName>style.visibility</p:attrName>
                                        </p:attrNameLst>
                                      </p:cBhvr>
                                      <p:to>
                                        <p:strVal val="visible"/>
                                      </p:to>
                                    </p:set>
                                    <p:animEffect transition="in" filter="wipe(down)">
                                      <p:cBhvr>
                                        <p:cTn id="107" dur="500"/>
                                        <p:tgtEl>
                                          <p:spTgt spid="19484"/>
                                        </p:tgtEl>
                                      </p:cBhvr>
                                    </p:animEffect>
                                  </p:childTnLst>
                                </p:cTn>
                              </p:par>
                              <p:par>
                                <p:cTn id="108" presetID="22" presetClass="entr" presetSubtype="4" fill="hold" nodeType="withEffect">
                                  <p:stCondLst>
                                    <p:cond delay="0"/>
                                  </p:stCondLst>
                                  <p:childTnLst>
                                    <p:set>
                                      <p:cBhvr>
                                        <p:cTn id="109" dur="1" fill="hold">
                                          <p:stCondLst>
                                            <p:cond delay="0"/>
                                          </p:stCondLst>
                                        </p:cTn>
                                        <p:tgtEl>
                                          <p:spTgt spid="19485"/>
                                        </p:tgtEl>
                                        <p:attrNameLst>
                                          <p:attrName>style.visibility</p:attrName>
                                        </p:attrNameLst>
                                      </p:cBhvr>
                                      <p:to>
                                        <p:strVal val="visible"/>
                                      </p:to>
                                    </p:set>
                                    <p:animEffect transition="in" filter="wipe(down)">
                                      <p:cBhvr>
                                        <p:cTn id="110" dur="500"/>
                                        <p:tgtEl>
                                          <p:spTgt spid="19485"/>
                                        </p:tgtEl>
                                      </p:cBhvr>
                                    </p:animEffect>
                                  </p:childTnLst>
                                </p:cTn>
                              </p:par>
                              <p:par>
                                <p:cTn id="111" presetID="22" presetClass="entr" presetSubtype="4" fill="hold" nodeType="withEffect">
                                  <p:stCondLst>
                                    <p:cond delay="0"/>
                                  </p:stCondLst>
                                  <p:childTnLst>
                                    <p:set>
                                      <p:cBhvr>
                                        <p:cTn id="112" dur="1" fill="hold">
                                          <p:stCondLst>
                                            <p:cond delay="0"/>
                                          </p:stCondLst>
                                        </p:cTn>
                                        <p:tgtEl>
                                          <p:spTgt spid="19486"/>
                                        </p:tgtEl>
                                        <p:attrNameLst>
                                          <p:attrName>style.visibility</p:attrName>
                                        </p:attrNameLst>
                                      </p:cBhvr>
                                      <p:to>
                                        <p:strVal val="visible"/>
                                      </p:to>
                                    </p:set>
                                    <p:animEffect transition="in" filter="wipe(down)">
                                      <p:cBhvr>
                                        <p:cTn id="113" dur="500"/>
                                        <p:tgtEl>
                                          <p:spTgt spid="19486"/>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9487"/>
                                        </p:tgtEl>
                                        <p:attrNameLst>
                                          <p:attrName>style.visibility</p:attrName>
                                        </p:attrNameLst>
                                      </p:cBhvr>
                                      <p:to>
                                        <p:strVal val="visible"/>
                                      </p:to>
                                    </p:set>
                                    <p:animEffect transition="in" filter="wipe(down)">
                                      <p:cBhvr>
                                        <p:cTn id="116" dur="500"/>
                                        <p:tgtEl>
                                          <p:spTgt spid="19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5" grpId="0"/>
      <p:bldP spid="19476" grpId="0"/>
      <p:bldP spid="19477" grpId="0"/>
      <p:bldP spid="19478" grpId="0"/>
      <p:bldP spid="19481" grpId="0"/>
      <p:bldP spid="19484" grpId="0"/>
      <p:bldP spid="194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108115D3-65BA-411F-BDE6-2D573CBE1474}" type="slidenum">
              <a:rPr kumimoji="0" lang="en-US" altLang="zh-CN" sz="1400">
                <a:latin typeface="Tahoma" pitchFamily="34" charset="0"/>
              </a:rPr>
              <a:pPr/>
              <a:t>11</a:t>
            </a:fld>
            <a:endParaRPr kumimoji="0" lang="en-US" altLang="zh-CN" sz="1400">
              <a:latin typeface="Tahoma" pitchFamily="34" charset="0"/>
            </a:endParaRPr>
          </a:p>
        </p:txBody>
      </p:sp>
      <p:sp>
        <p:nvSpPr>
          <p:cNvPr id="59394" name="Rectangle 2"/>
          <p:cNvSpPr>
            <a:spLocks noGrp="1" noChangeArrowheads="1"/>
          </p:cNvSpPr>
          <p:nvPr>
            <p:ph type="title"/>
          </p:nvPr>
        </p:nvSpPr>
        <p:spPr/>
        <p:txBody>
          <a:bodyPr/>
          <a:lstStyle/>
          <a:p>
            <a:r>
              <a:rPr lang="zh-CN" altLang="en-US" smtClean="0">
                <a:solidFill>
                  <a:schemeClr val="folHlink"/>
                </a:solidFill>
                <a:ea typeface="楷体_GB2312" pitchFamily="49" charset="-122"/>
              </a:rPr>
              <a:t>第三个阶段</a:t>
            </a:r>
            <a:r>
              <a:rPr lang="en-US" altLang="zh-CN" smtClean="0">
                <a:ea typeface="楷体_GB2312" pitchFamily="49" charset="-122"/>
              </a:rPr>
              <a:t>--</a:t>
            </a:r>
            <a:r>
              <a:rPr lang="zh-CN" altLang="en-US" smtClean="0">
                <a:solidFill>
                  <a:srgbClr val="FF3300"/>
                </a:solidFill>
                <a:ea typeface="楷体_GB2312" pitchFamily="49" charset="-122"/>
              </a:rPr>
              <a:t>语义分析</a:t>
            </a:r>
            <a:r>
              <a:rPr lang="zh-CN" altLang="en-US" smtClean="0">
                <a:ea typeface="楷体_GB2312" pitchFamily="49" charset="-122"/>
              </a:rPr>
              <a:t>阶段</a:t>
            </a:r>
          </a:p>
        </p:txBody>
      </p:sp>
      <p:sp>
        <p:nvSpPr>
          <p:cNvPr id="59395" name="Rectangle 3"/>
          <p:cNvSpPr>
            <a:spLocks noGrp="1" noChangeArrowheads="1"/>
          </p:cNvSpPr>
          <p:nvPr>
            <p:ph type="body" idx="1"/>
          </p:nvPr>
        </p:nvSpPr>
        <p:spPr>
          <a:xfrm>
            <a:off x="250825" y="1125538"/>
            <a:ext cx="5905500" cy="5006975"/>
          </a:xfrm>
        </p:spPr>
        <p:txBody>
          <a:bodyPr/>
          <a:lstStyle/>
          <a:p>
            <a:pPr algn="just">
              <a:lnSpc>
                <a:spcPct val="90000"/>
              </a:lnSpc>
            </a:pPr>
            <a:r>
              <a:rPr kumimoji="0" lang="zh-CN" altLang="en-US" sz="2400" b="1" smtClean="0">
                <a:ea typeface="楷体_GB2312" pitchFamily="49" charset="-122"/>
              </a:rPr>
              <a:t>审查源程序有无语义错误</a:t>
            </a:r>
            <a:endParaRPr kumimoji="0" lang="en-US" altLang="zh-CN" sz="2400" b="1" smtClean="0">
              <a:ea typeface="楷体_GB2312" pitchFamily="49" charset="-122"/>
            </a:endParaRPr>
          </a:p>
          <a:p>
            <a:pPr lvl="1" algn="just">
              <a:lnSpc>
                <a:spcPct val="90000"/>
              </a:lnSpc>
              <a:buFont typeface="Wingdings" pitchFamily="2" charset="2"/>
              <a:buNone/>
            </a:pPr>
            <a:r>
              <a:rPr kumimoji="0" lang="zh-CN" altLang="en-US" sz="2400" b="1" smtClean="0">
                <a:ea typeface="楷体_GB2312" pitchFamily="49" charset="-122"/>
              </a:rPr>
              <a:t>例如进行变量类型审查</a:t>
            </a:r>
            <a:r>
              <a:rPr kumimoji="0" lang="en-US" altLang="zh-CN" sz="2400" b="1" smtClean="0">
                <a:ea typeface="楷体_GB2312" pitchFamily="49" charset="-122"/>
              </a:rPr>
              <a:t>, </a:t>
            </a:r>
            <a:r>
              <a:rPr kumimoji="0" lang="zh-CN" altLang="en-US" sz="2400" b="1" smtClean="0">
                <a:ea typeface="楷体_GB2312" pitchFamily="49" charset="-122"/>
              </a:rPr>
              <a:t>对实数作数组下标的情况报告错误</a:t>
            </a:r>
            <a:endParaRPr kumimoji="0" lang="en-US" altLang="zh-CN" sz="2400" b="1" smtClean="0">
              <a:ea typeface="楷体_GB2312" pitchFamily="49" charset="-122"/>
            </a:endParaRPr>
          </a:p>
          <a:p>
            <a:pPr lvl="2" algn="just">
              <a:lnSpc>
                <a:spcPct val="90000"/>
              </a:lnSpc>
              <a:buFontTx/>
              <a:buNone/>
            </a:pPr>
            <a:r>
              <a:rPr kumimoji="0" lang="en-US" altLang="zh-CN" sz="2000" b="1" smtClean="0">
                <a:ea typeface="楷体_GB2312" pitchFamily="49" charset="-122"/>
              </a:rPr>
              <a:t>main()</a:t>
            </a:r>
          </a:p>
          <a:p>
            <a:pPr lvl="2" algn="just">
              <a:lnSpc>
                <a:spcPct val="90000"/>
              </a:lnSpc>
              <a:buFontTx/>
              <a:buNone/>
            </a:pPr>
            <a:r>
              <a:rPr kumimoji="0" lang="en-US" altLang="zh-CN" sz="2000" b="1" smtClean="0">
                <a:ea typeface="楷体_GB2312" pitchFamily="49" charset="-122"/>
              </a:rPr>
              <a:t>{</a:t>
            </a:r>
          </a:p>
          <a:p>
            <a:pPr lvl="2" algn="just">
              <a:lnSpc>
                <a:spcPct val="90000"/>
              </a:lnSpc>
              <a:buFontTx/>
              <a:buNone/>
            </a:pPr>
            <a:r>
              <a:rPr kumimoji="0" lang="en-US" altLang="zh-CN" sz="2000" b="1" smtClean="0">
                <a:ea typeface="楷体_GB2312" pitchFamily="49" charset="-122"/>
              </a:rPr>
              <a:t>int   x[10],y;</a:t>
            </a:r>
          </a:p>
          <a:p>
            <a:pPr lvl="2" algn="just">
              <a:lnSpc>
                <a:spcPct val="90000"/>
              </a:lnSpc>
              <a:buFontTx/>
              <a:buNone/>
            </a:pPr>
            <a:r>
              <a:rPr kumimoji="0" lang="en-US" altLang="zh-CN" sz="2000" b="1" smtClean="0">
                <a:ea typeface="楷体_GB2312" pitchFamily="49" charset="-122"/>
              </a:rPr>
              <a:t>   x[1.5]=20;</a:t>
            </a:r>
          </a:p>
          <a:p>
            <a:pPr lvl="2" algn="just">
              <a:lnSpc>
                <a:spcPct val="90000"/>
              </a:lnSpc>
              <a:buFontTx/>
              <a:buNone/>
            </a:pPr>
            <a:r>
              <a:rPr kumimoji="0" lang="en-US" altLang="zh-CN" sz="2000" b="1" smtClean="0">
                <a:ea typeface="楷体_GB2312" pitchFamily="49" charset="-122"/>
              </a:rPr>
              <a:t>   y=3.0;</a:t>
            </a:r>
          </a:p>
          <a:p>
            <a:pPr lvl="2" algn="just">
              <a:lnSpc>
                <a:spcPct val="90000"/>
              </a:lnSpc>
              <a:buFontTx/>
              <a:buNone/>
            </a:pPr>
            <a:r>
              <a:rPr kumimoji="0" lang="en-US" altLang="zh-CN" sz="2000" b="1" smtClean="0">
                <a:ea typeface="楷体_GB2312" pitchFamily="49" charset="-122"/>
              </a:rPr>
              <a:t>}</a:t>
            </a:r>
          </a:p>
          <a:p>
            <a:pPr algn="just">
              <a:lnSpc>
                <a:spcPct val="90000"/>
              </a:lnSpc>
            </a:pPr>
            <a:r>
              <a:rPr kumimoji="0" lang="zh-CN" altLang="en-US" sz="2400" b="1" smtClean="0">
                <a:ea typeface="楷体_GB2312" pitchFamily="49" charset="-122"/>
              </a:rPr>
              <a:t>为代码生成阶段收集类型信息</a:t>
            </a:r>
          </a:p>
        </p:txBody>
      </p:sp>
      <p:sp>
        <p:nvSpPr>
          <p:cNvPr id="59396" name="Text Box 4"/>
          <p:cNvSpPr txBox="1">
            <a:spLocks noChangeArrowheads="1"/>
          </p:cNvSpPr>
          <p:nvPr/>
        </p:nvSpPr>
        <p:spPr bwMode="auto">
          <a:xfrm>
            <a:off x="6516688" y="1268413"/>
            <a:ext cx="194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59397" name="Line 5"/>
          <p:cNvSpPr>
            <a:spLocks noChangeShapeType="1"/>
          </p:cNvSpPr>
          <p:nvPr/>
        </p:nvSpPr>
        <p:spPr bwMode="auto">
          <a:xfrm>
            <a:off x="7453313" y="1627188"/>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59398" name="Text Box 6"/>
          <p:cNvSpPr txBox="1">
            <a:spLocks noChangeArrowheads="1"/>
          </p:cNvSpPr>
          <p:nvPr/>
        </p:nvSpPr>
        <p:spPr bwMode="auto">
          <a:xfrm>
            <a:off x="6445250" y="19161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59399" name="Line 7"/>
          <p:cNvSpPr>
            <a:spLocks noChangeShapeType="1"/>
          </p:cNvSpPr>
          <p:nvPr/>
        </p:nvSpPr>
        <p:spPr bwMode="auto">
          <a:xfrm>
            <a:off x="7453313" y="23479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59400" name="Text Box 8"/>
          <p:cNvSpPr txBox="1">
            <a:spLocks noChangeArrowheads="1"/>
          </p:cNvSpPr>
          <p:nvPr/>
        </p:nvSpPr>
        <p:spPr bwMode="auto">
          <a:xfrm>
            <a:off x="6445250" y="25638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59401" name="Line 9"/>
          <p:cNvSpPr>
            <a:spLocks noChangeShapeType="1"/>
          </p:cNvSpPr>
          <p:nvPr/>
        </p:nvSpPr>
        <p:spPr bwMode="auto">
          <a:xfrm>
            <a:off x="7453313" y="29956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59402" name="Text Box 10"/>
          <p:cNvSpPr txBox="1">
            <a:spLocks noChangeArrowheads="1"/>
          </p:cNvSpPr>
          <p:nvPr/>
        </p:nvSpPr>
        <p:spPr bwMode="auto">
          <a:xfrm>
            <a:off x="6445250" y="3211513"/>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59403" name="Line 11"/>
          <p:cNvSpPr>
            <a:spLocks noChangeShapeType="1"/>
          </p:cNvSpPr>
          <p:nvPr/>
        </p:nvSpPr>
        <p:spPr bwMode="auto">
          <a:xfrm>
            <a:off x="7453313" y="36449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59404" name="Text Box 12"/>
          <p:cNvSpPr txBox="1">
            <a:spLocks noChangeArrowheads="1"/>
          </p:cNvSpPr>
          <p:nvPr/>
        </p:nvSpPr>
        <p:spPr bwMode="auto">
          <a:xfrm>
            <a:off x="6445250" y="38608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59405" name="Line 13"/>
          <p:cNvSpPr>
            <a:spLocks noChangeShapeType="1"/>
          </p:cNvSpPr>
          <p:nvPr/>
        </p:nvSpPr>
        <p:spPr bwMode="auto">
          <a:xfrm>
            <a:off x="7453313"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59406" name="Text Box 14"/>
          <p:cNvSpPr txBox="1">
            <a:spLocks noChangeArrowheads="1"/>
          </p:cNvSpPr>
          <p:nvPr/>
        </p:nvSpPr>
        <p:spPr bwMode="auto">
          <a:xfrm>
            <a:off x="6445250" y="45085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59407" name="Line 15"/>
          <p:cNvSpPr>
            <a:spLocks noChangeShapeType="1"/>
          </p:cNvSpPr>
          <p:nvPr/>
        </p:nvSpPr>
        <p:spPr bwMode="auto">
          <a:xfrm>
            <a:off x="7453313" y="49403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59408" name="Text Box 16"/>
          <p:cNvSpPr txBox="1">
            <a:spLocks noChangeArrowheads="1"/>
          </p:cNvSpPr>
          <p:nvPr/>
        </p:nvSpPr>
        <p:spPr bwMode="auto">
          <a:xfrm>
            <a:off x="6445250" y="51562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59409" name="Text Box 17"/>
          <p:cNvSpPr txBox="1">
            <a:spLocks noChangeArrowheads="1"/>
          </p:cNvSpPr>
          <p:nvPr/>
        </p:nvSpPr>
        <p:spPr bwMode="auto">
          <a:xfrm>
            <a:off x="6300788" y="5803900"/>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59410" name="Line 18"/>
          <p:cNvSpPr>
            <a:spLocks noChangeShapeType="1"/>
          </p:cNvSpPr>
          <p:nvPr/>
        </p:nvSpPr>
        <p:spPr bwMode="auto">
          <a:xfrm>
            <a:off x="7453313" y="558800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animEffect transition="in" filter="wipe(left)">
                                      <p:cBhvr>
                                        <p:cTn id="15" dur="500"/>
                                        <p:tgtEl>
                                          <p:spTgt spid="593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9395">
                                            <p:txEl>
                                              <p:pRg st="3" end="3"/>
                                            </p:txEl>
                                          </p:spTgt>
                                        </p:tgtEl>
                                        <p:attrNameLst>
                                          <p:attrName>style.visibility</p:attrName>
                                        </p:attrNameLst>
                                      </p:cBhvr>
                                      <p:to>
                                        <p:strVal val="visible"/>
                                      </p:to>
                                    </p:set>
                                    <p:animEffect transition="in" filter="wipe(left)">
                                      <p:cBhvr>
                                        <p:cTn id="18" dur="500"/>
                                        <p:tgtEl>
                                          <p:spTgt spid="5939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9395">
                                            <p:txEl>
                                              <p:pRg st="4" end="4"/>
                                            </p:txEl>
                                          </p:spTgt>
                                        </p:tgtEl>
                                        <p:attrNameLst>
                                          <p:attrName>style.visibility</p:attrName>
                                        </p:attrNameLst>
                                      </p:cBhvr>
                                      <p:to>
                                        <p:strVal val="visible"/>
                                      </p:to>
                                    </p:set>
                                    <p:animEffect transition="in" filter="wipe(left)">
                                      <p:cBhvr>
                                        <p:cTn id="21" dur="500"/>
                                        <p:tgtEl>
                                          <p:spTgt spid="5939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9395">
                                            <p:txEl>
                                              <p:pRg st="5" end="5"/>
                                            </p:txEl>
                                          </p:spTgt>
                                        </p:tgtEl>
                                        <p:attrNameLst>
                                          <p:attrName>style.visibility</p:attrName>
                                        </p:attrNameLst>
                                      </p:cBhvr>
                                      <p:to>
                                        <p:strVal val="visible"/>
                                      </p:to>
                                    </p:set>
                                    <p:animEffect transition="in" filter="wipe(left)">
                                      <p:cBhvr>
                                        <p:cTn id="24" dur="500"/>
                                        <p:tgtEl>
                                          <p:spTgt spid="5939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9395">
                                            <p:txEl>
                                              <p:pRg st="6" end="6"/>
                                            </p:txEl>
                                          </p:spTgt>
                                        </p:tgtEl>
                                        <p:attrNameLst>
                                          <p:attrName>style.visibility</p:attrName>
                                        </p:attrNameLst>
                                      </p:cBhvr>
                                      <p:to>
                                        <p:strVal val="visible"/>
                                      </p:to>
                                    </p:set>
                                    <p:animEffect transition="in" filter="wipe(left)">
                                      <p:cBhvr>
                                        <p:cTn id="27" dur="500"/>
                                        <p:tgtEl>
                                          <p:spTgt spid="5939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9395">
                                            <p:txEl>
                                              <p:pRg st="7" end="7"/>
                                            </p:txEl>
                                          </p:spTgt>
                                        </p:tgtEl>
                                        <p:attrNameLst>
                                          <p:attrName>style.visibility</p:attrName>
                                        </p:attrNameLst>
                                      </p:cBhvr>
                                      <p:to>
                                        <p:strVal val="visible"/>
                                      </p:to>
                                    </p:set>
                                    <p:animEffect transition="in" filter="wipe(left)">
                                      <p:cBhvr>
                                        <p:cTn id="30" dur="500"/>
                                        <p:tgtEl>
                                          <p:spTgt spid="59395">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9395">
                                            <p:txEl>
                                              <p:pRg st="8" end="8"/>
                                            </p:txEl>
                                          </p:spTgt>
                                        </p:tgtEl>
                                        <p:attrNameLst>
                                          <p:attrName>style.visibility</p:attrName>
                                        </p:attrNameLst>
                                      </p:cBhvr>
                                      <p:to>
                                        <p:strVal val="visible"/>
                                      </p:to>
                                    </p:set>
                                    <p:animEffect transition="in" filter="wipe(left)">
                                      <p:cBhvr>
                                        <p:cTn id="35" dur="500"/>
                                        <p:tgtEl>
                                          <p:spTgt spid="59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幻灯片编号占位符 6"/>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9F4108CB-D8DE-437E-A998-574120153EAF}" type="slidenum">
              <a:rPr kumimoji="0" lang="en-US" altLang="zh-CN" sz="1400">
                <a:latin typeface="Tahoma" pitchFamily="34" charset="0"/>
              </a:rPr>
              <a:pPr/>
              <a:t>12</a:t>
            </a:fld>
            <a:endParaRPr kumimoji="0" lang="en-US" altLang="zh-CN" sz="1400">
              <a:latin typeface="Tahoma" pitchFamily="34" charset="0"/>
            </a:endParaRPr>
          </a:p>
        </p:txBody>
      </p:sp>
      <p:sp>
        <p:nvSpPr>
          <p:cNvPr id="21506" name="Rectangle 2"/>
          <p:cNvSpPr>
            <a:spLocks noGrp="1" noChangeArrowheads="1"/>
          </p:cNvSpPr>
          <p:nvPr>
            <p:ph type="title"/>
          </p:nvPr>
        </p:nvSpPr>
        <p:spPr/>
        <p:txBody>
          <a:bodyPr/>
          <a:lstStyle/>
          <a:p>
            <a:r>
              <a:rPr lang="zh-CN" altLang="en-US" sz="4000" smtClean="0">
                <a:solidFill>
                  <a:schemeClr val="folHlink"/>
                </a:solidFill>
                <a:ea typeface="楷体_GB2312" pitchFamily="49" charset="-122"/>
              </a:rPr>
              <a:t>第四个阶段</a:t>
            </a:r>
            <a:r>
              <a:rPr lang="en-US" altLang="zh-CN" sz="4000" smtClean="0">
                <a:ea typeface="楷体_GB2312" pitchFamily="49" charset="-122"/>
              </a:rPr>
              <a:t>--</a:t>
            </a:r>
            <a:r>
              <a:rPr lang="zh-CN" altLang="en-US" sz="4000" smtClean="0">
                <a:solidFill>
                  <a:srgbClr val="FF3300"/>
                </a:solidFill>
                <a:ea typeface="楷体_GB2312" pitchFamily="49" charset="-122"/>
              </a:rPr>
              <a:t>中间代码生成</a:t>
            </a:r>
            <a:r>
              <a:rPr lang="zh-CN" altLang="en-US" sz="4000" smtClean="0">
                <a:ea typeface="楷体_GB2312" pitchFamily="49" charset="-122"/>
              </a:rPr>
              <a:t>阶段</a:t>
            </a:r>
          </a:p>
        </p:txBody>
      </p:sp>
      <p:sp>
        <p:nvSpPr>
          <p:cNvPr id="21507" name="Rectangle 3"/>
          <p:cNvSpPr>
            <a:spLocks noGrp="1" noChangeArrowheads="1"/>
          </p:cNvSpPr>
          <p:nvPr>
            <p:ph type="body" sz="half" idx="1"/>
          </p:nvPr>
        </p:nvSpPr>
        <p:spPr>
          <a:xfrm>
            <a:off x="0" y="1196975"/>
            <a:ext cx="6553200" cy="2376488"/>
          </a:xfrm>
        </p:spPr>
        <p:txBody>
          <a:bodyPr/>
          <a:lstStyle/>
          <a:p>
            <a:pPr algn="just">
              <a:lnSpc>
                <a:spcPct val="90000"/>
              </a:lnSpc>
            </a:pPr>
            <a:r>
              <a:rPr kumimoji="0" lang="zh-CN" altLang="en-US" sz="2400" b="1" smtClean="0">
                <a:ea typeface="楷体_GB2312" pitchFamily="49" charset="-122"/>
              </a:rPr>
              <a:t>将源程序变成一种内部表示形式，称为中间代码</a:t>
            </a:r>
            <a:endParaRPr kumimoji="0" lang="en-US" altLang="zh-CN" sz="2400" b="1" smtClean="0">
              <a:ea typeface="楷体_GB2312" pitchFamily="49" charset="-122"/>
            </a:endParaRPr>
          </a:p>
          <a:p>
            <a:pPr algn="just">
              <a:lnSpc>
                <a:spcPct val="90000"/>
              </a:lnSpc>
            </a:pPr>
            <a:r>
              <a:rPr kumimoji="0" lang="zh-CN" altLang="en-US" sz="2400" b="1" smtClean="0">
                <a:ea typeface="楷体_GB2312" pitchFamily="49" charset="-122"/>
              </a:rPr>
              <a:t>中间代码的特点：</a:t>
            </a:r>
            <a:endParaRPr kumimoji="0" lang="en-US" altLang="zh-CN" sz="2400" b="1" smtClean="0">
              <a:ea typeface="楷体_GB2312" pitchFamily="49" charset="-122"/>
            </a:endParaRPr>
          </a:p>
          <a:p>
            <a:pPr lvl="1" algn="just">
              <a:lnSpc>
                <a:spcPct val="90000"/>
              </a:lnSpc>
            </a:pPr>
            <a:r>
              <a:rPr kumimoji="0" lang="zh-CN" altLang="en-US" sz="2400" b="1" smtClean="0">
                <a:ea typeface="楷体_GB2312" pitchFamily="49" charset="-122"/>
              </a:rPr>
              <a:t>容易生成</a:t>
            </a:r>
            <a:endParaRPr kumimoji="0" lang="en-US" altLang="zh-CN" sz="2400" b="1" smtClean="0">
              <a:ea typeface="楷体_GB2312" pitchFamily="49" charset="-122"/>
            </a:endParaRPr>
          </a:p>
          <a:p>
            <a:pPr lvl="1" algn="just">
              <a:lnSpc>
                <a:spcPct val="90000"/>
              </a:lnSpc>
            </a:pPr>
            <a:r>
              <a:rPr kumimoji="0" lang="zh-CN" altLang="en-US" sz="2400" b="1" smtClean="0">
                <a:ea typeface="楷体_GB2312" pitchFamily="49" charset="-122"/>
              </a:rPr>
              <a:t>容易翻译成目标代码</a:t>
            </a:r>
            <a:r>
              <a:rPr kumimoji="0" lang="en-US" altLang="zh-CN" sz="2400" b="1" smtClean="0">
                <a:ea typeface="楷体_GB2312" pitchFamily="49" charset="-122"/>
              </a:rPr>
              <a:t> </a:t>
            </a:r>
          </a:p>
          <a:p>
            <a:pPr algn="just">
              <a:lnSpc>
                <a:spcPct val="90000"/>
              </a:lnSpc>
            </a:pPr>
            <a:r>
              <a:rPr kumimoji="0" lang="zh-CN" altLang="en-US" sz="2400" b="1" smtClean="0">
                <a:ea typeface="楷体_GB2312" pitchFamily="49" charset="-122"/>
              </a:rPr>
              <a:t>“三地址指令”的“四元式”中间代码：</a:t>
            </a:r>
            <a:endParaRPr kumimoji="0" lang="en-US" altLang="zh-CN" sz="2400" b="1" smtClean="0">
              <a:ea typeface="楷体_GB2312" pitchFamily="49" charset="-122"/>
            </a:endParaRPr>
          </a:p>
          <a:p>
            <a:pPr algn="just">
              <a:lnSpc>
                <a:spcPct val="90000"/>
              </a:lnSpc>
            </a:pPr>
            <a:r>
              <a:rPr kumimoji="0" lang="en-US" altLang="zh-CN" sz="2400" b="1" smtClean="0">
                <a:ea typeface="楷体_GB2312" pitchFamily="49" charset="-122"/>
              </a:rPr>
              <a:t>&lt;</a:t>
            </a:r>
            <a:r>
              <a:rPr kumimoji="0" lang="zh-CN" altLang="en-US" sz="2400" b="1" smtClean="0">
                <a:ea typeface="楷体_GB2312" pitchFamily="49" charset="-122"/>
              </a:rPr>
              <a:t>运算符，运算对象</a:t>
            </a:r>
            <a:r>
              <a:rPr kumimoji="0" lang="en-US" altLang="zh-CN" sz="2400" b="1" smtClean="0">
                <a:ea typeface="楷体_GB2312" pitchFamily="49" charset="-122"/>
              </a:rPr>
              <a:t>1</a:t>
            </a:r>
            <a:r>
              <a:rPr kumimoji="0" lang="zh-CN" altLang="en-US" sz="2400" b="1" smtClean="0">
                <a:ea typeface="楷体_GB2312" pitchFamily="49" charset="-122"/>
              </a:rPr>
              <a:t>，运算对象</a:t>
            </a:r>
            <a:r>
              <a:rPr kumimoji="0" lang="en-US" altLang="zh-CN" sz="2400" b="1" smtClean="0">
                <a:ea typeface="楷体_GB2312" pitchFamily="49" charset="-122"/>
              </a:rPr>
              <a:t>2</a:t>
            </a:r>
            <a:r>
              <a:rPr kumimoji="0" lang="zh-CN" altLang="en-US" sz="2400" b="1" smtClean="0">
                <a:ea typeface="楷体_GB2312" pitchFamily="49" charset="-122"/>
              </a:rPr>
              <a:t>，结果</a:t>
            </a:r>
            <a:r>
              <a:rPr kumimoji="0" lang="en-US" altLang="zh-CN" sz="2400" b="1" smtClean="0">
                <a:ea typeface="楷体_GB2312" pitchFamily="49" charset="-122"/>
              </a:rPr>
              <a:t>&gt;</a:t>
            </a:r>
          </a:p>
        </p:txBody>
      </p:sp>
      <p:sp>
        <p:nvSpPr>
          <p:cNvPr id="21508" name="Text Box 4"/>
          <p:cNvSpPr txBox="1">
            <a:spLocks noChangeArrowheads="1"/>
          </p:cNvSpPr>
          <p:nvPr/>
        </p:nvSpPr>
        <p:spPr bwMode="auto">
          <a:xfrm>
            <a:off x="6516688" y="1268413"/>
            <a:ext cx="194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21509" name="Line 5"/>
          <p:cNvSpPr>
            <a:spLocks noChangeShapeType="1"/>
          </p:cNvSpPr>
          <p:nvPr/>
        </p:nvSpPr>
        <p:spPr bwMode="auto">
          <a:xfrm>
            <a:off x="7453313" y="1627188"/>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1510" name="Text Box 6"/>
          <p:cNvSpPr txBox="1">
            <a:spLocks noChangeArrowheads="1"/>
          </p:cNvSpPr>
          <p:nvPr/>
        </p:nvSpPr>
        <p:spPr bwMode="auto">
          <a:xfrm>
            <a:off x="6445250" y="19161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21511" name="Line 7"/>
          <p:cNvSpPr>
            <a:spLocks noChangeShapeType="1"/>
          </p:cNvSpPr>
          <p:nvPr/>
        </p:nvSpPr>
        <p:spPr bwMode="auto">
          <a:xfrm>
            <a:off x="7453313" y="23479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1512" name="Text Box 8"/>
          <p:cNvSpPr txBox="1">
            <a:spLocks noChangeArrowheads="1"/>
          </p:cNvSpPr>
          <p:nvPr/>
        </p:nvSpPr>
        <p:spPr bwMode="auto">
          <a:xfrm>
            <a:off x="6445250" y="25638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21513" name="Line 9"/>
          <p:cNvSpPr>
            <a:spLocks noChangeShapeType="1"/>
          </p:cNvSpPr>
          <p:nvPr/>
        </p:nvSpPr>
        <p:spPr bwMode="auto">
          <a:xfrm>
            <a:off x="7453313" y="29956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1514" name="Text Box 10"/>
          <p:cNvSpPr txBox="1">
            <a:spLocks noChangeArrowheads="1"/>
          </p:cNvSpPr>
          <p:nvPr/>
        </p:nvSpPr>
        <p:spPr bwMode="auto">
          <a:xfrm>
            <a:off x="6445250" y="32115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21515" name="Line 11"/>
          <p:cNvSpPr>
            <a:spLocks noChangeShapeType="1"/>
          </p:cNvSpPr>
          <p:nvPr/>
        </p:nvSpPr>
        <p:spPr bwMode="auto">
          <a:xfrm>
            <a:off x="7453313" y="36449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1516" name="Text Box 12"/>
          <p:cNvSpPr txBox="1">
            <a:spLocks noChangeArrowheads="1"/>
          </p:cNvSpPr>
          <p:nvPr/>
        </p:nvSpPr>
        <p:spPr bwMode="auto">
          <a:xfrm>
            <a:off x="6445250" y="3860800"/>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21517" name="Line 13"/>
          <p:cNvSpPr>
            <a:spLocks noChangeShapeType="1"/>
          </p:cNvSpPr>
          <p:nvPr/>
        </p:nvSpPr>
        <p:spPr bwMode="auto">
          <a:xfrm>
            <a:off x="7453313"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1518" name="Text Box 14"/>
          <p:cNvSpPr txBox="1">
            <a:spLocks noChangeArrowheads="1"/>
          </p:cNvSpPr>
          <p:nvPr/>
        </p:nvSpPr>
        <p:spPr bwMode="auto">
          <a:xfrm>
            <a:off x="6445250" y="45085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21519" name="Line 15"/>
          <p:cNvSpPr>
            <a:spLocks noChangeShapeType="1"/>
          </p:cNvSpPr>
          <p:nvPr/>
        </p:nvSpPr>
        <p:spPr bwMode="auto">
          <a:xfrm>
            <a:off x="7453313" y="49403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1520" name="Text Box 16"/>
          <p:cNvSpPr txBox="1">
            <a:spLocks noChangeArrowheads="1"/>
          </p:cNvSpPr>
          <p:nvPr/>
        </p:nvSpPr>
        <p:spPr bwMode="auto">
          <a:xfrm>
            <a:off x="6445250" y="51562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21521" name="Text Box 17"/>
          <p:cNvSpPr txBox="1">
            <a:spLocks noChangeArrowheads="1"/>
          </p:cNvSpPr>
          <p:nvPr/>
        </p:nvSpPr>
        <p:spPr bwMode="auto">
          <a:xfrm>
            <a:off x="6300788" y="5803900"/>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21522" name="Line 18"/>
          <p:cNvSpPr>
            <a:spLocks noChangeShapeType="1"/>
          </p:cNvSpPr>
          <p:nvPr/>
        </p:nvSpPr>
        <p:spPr bwMode="auto">
          <a:xfrm>
            <a:off x="7453313" y="558800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1526" name="Document"/>
          <p:cNvSpPr>
            <a:spLocks noEditPoints="1" noChangeArrowheads="1"/>
          </p:cNvSpPr>
          <p:nvPr/>
        </p:nvSpPr>
        <p:spPr bwMode="auto">
          <a:xfrm>
            <a:off x="1476375" y="4797425"/>
            <a:ext cx="647700" cy="15843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b="1">
                <a:latin typeface="Times New Roman" charset="0"/>
                <a:ea typeface="宋体" charset="0"/>
              </a:rPr>
              <a:t>单</a:t>
            </a:r>
            <a:endParaRPr lang="en-US" altLang="zh-CN" b="1">
              <a:latin typeface="Times New Roman" charset="0"/>
              <a:ea typeface="宋体" charset="0"/>
            </a:endParaRPr>
          </a:p>
          <a:p>
            <a:pPr marL="342900" indent="-342900">
              <a:buFont typeface="Wingdings" charset="0"/>
              <a:buNone/>
              <a:defRPr/>
            </a:pPr>
            <a:r>
              <a:rPr lang="zh-CN" altLang="en-US" b="1">
                <a:latin typeface="Times New Roman" charset="0"/>
                <a:ea typeface="宋体" charset="0"/>
              </a:rPr>
              <a:t>词</a:t>
            </a:r>
            <a:endParaRPr lang="en-US" altLang="zh-CN" b="1">
              <a:latin typeface="Times New Roman" charset="0"/>
              <a:ea typeface="宋体" charset="0"/>
            </a:endParaRPr>
          </a:p>
          <a:p>
            <a:pPr marL="342900" indent="-342900">
              <a:buFont typeface="Wingdings" charset="0"/>
              <a:buNone/>
              <a:defRPr/>
            </a:pPr>
            <a:r>
              <a:rPr lang="zh-CN" altLang="en-US" b="1">
                <a:latin typeface="Times New Roman" charset="0"/>
                <a:ea typeface="宋体" charset="0"/>
              </a:rPr>
              <a:t>流</a:t>
            </a:r>
            <a:endParaRPr lang="en-US" altLang="zh-CN">
              <a:latin typeface="Times New Roman" charset="0"/>
              <a:ea typeface="宋体" charset="0"/>
            </a:endParaRPr>
          </a:p>
          <a:p>
            <a:pPr marL="342900" indent="-342900">
              <a:buFont typeface="Wingdings" charset="0"/>
              <a:buNone/>
              <a:defRPr/>
            </a:pPr>
            <a:endParaRPr lang="en-US" altLang="zh-CN" sz="1600">
              <a:latin typeface="Times New Roman" charset="0"/>
              <a:ea typeface="宋体" charset="0"/>
            </a:endParaRPr>
          </a:p>
          <a:p>
            <a:pPr marL="342900" indent="-342900">
              <a:buFont typeface="Wingdings" charset="0"/>
              <a:buNone/>
              <a:defRPr/>
            </a:pPr>
            <a:endParaRPr lang="zh-CN" altLang="en-US">
              <a:latin typeface="Times New Roman" charset="0"/>
              <a:ea typeface="宋体" charset="0"/>
            </a:endParaRPr>
          </a:p>
        </p:txBody>
      </p:sp>
      <p:sp>
        <p:nvSpPr>
          <p:cNvPr id="21527" name="Document"/>
          <p:cNvSpPr>
            <a:spLocks noEditPoints="1" noChangeArrowheads="1"/>
          </p:cNvSpPr>
          <p:nvPr/>
        </p:nvSpPr>
        <p:spPr bwMode="auto">
          <a:xfrm>
            <a:off x="4716463" y="4797425"/>
            <a:ext cx="863600" cy="15843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en-US" altLang="zh-CN" sz="2000" b="1">
                <a:latin typeface="Times New Roman" charset="0"/>
                <a:ea typeface="宋体" charset="0"/>
              </a:rPr>
              <a:t>  </a:t>
            </a:r>
            <a:r>
              <a:rPr lang="zh-CN" altLang="en-US" sz="2000" b="1">
                <a:latin typeface="Times New Roman" charset="0"/>
                <a:ea typeface="宋体" charset="0"/>
              </a:rPr>
              <a:t>中</a:t>
            </a:r>
            <a:endParaRPr lang="en-US" altLang="zh-CN" sz="2000" b="1">
              <a:latin typeface="Times New Roman" charset="0"/>
              <a:ea typeface="宋体" charset="0"/>
            </a:endParaRPr>
          </a:p>
          <a:p>
            <a:pPr marL="342900" indent="-342900">
              <a:buFont typeface="Wingdings" charset="0"/>
              <a:buNone/>
              <a:defRPr/>
            </a:pPr>
            <a:r>
              <a:rPr lang="en-US" altLang="zh-CN" sz="2000" b="1">
                <a:latin typeface="Times New Roman" charset="0"/>
                <a:ea typeface="宋体" charset="0"/>
              </a:rPr>
              <a:t>  </a:t>
            </a:r>
            <a:r>
              <a:rPr lang="zh-CN" altLang="en-US" sz="2000" b="1">
                <a:latin typeface="Times New Roman" charset="0"/>
                <a:ea typeface="宋体" charset="0"/>
              </a:rPr>
              <a:t>间</a:t>
            </a:r>
            <a:endParaRPr lang="en-US" altLang="zh-CN" sz="2000" b="1">
              <a:latin typeface="Times New Roman" charset="0"/>
              <a:ea typeface="宋体" charset="0"/>
            </a:endParaRPr>
          </a:p>
          <a:p>
            <a:pPr marL="342900" indent="-342900">
              <a:buFont typeface="Wingdings" charset="0"/>
              <a:buNone/>
              <a:defRPr/>
            </a:pPr>
            <a:r>
              <a:rPr lang="en-US" altLang="zh-CN" sz="2000" b="1">
                <a:latin typeface="Times New Roman" charset="0"/>
                <a:ea typeface="宋体" charset="0"/>
              </a:rPr>
              <a:t>  </a:t>
            </a:r>
            <a:r>
              <a:rPr lang="zh-CN" altLang="en-US" sz="2000" b="1">
                <a:latin typeface="Times New Roman" charset="0"/>
                <a:ea typeface="宋体" charset="0"/>
              </a:rPr>
              <a:t>代</a:t>
            </a:r>
            <a:endParaRPr lang="en-US" altLang="zh-CN" sz="2000" b="1">
              <a:latin typeface="Times New Roman" charset="0"/>
              <a:ea typeface="宋体" charset="0"/>
            </a:endParaRPr>
          </a:p>
          <a:p>
            <a:pPr marL="342900" indent="-342900">
              <a:buFont typeface="Wingdings" charset="0"/>
              <a:buNone/>
              <a:defRPr/>
            </a:pPr>
            <a:r>
              <a:rPr lang="en-US" altLang="zh-CN" sz="2000" b="1">
                <a:latin typeface="Times New Roman" charset="0"/>
                <a:ea typeface="宋体" charset="0"/>
              </a:rPr>
              <a:t>  </a:t>
            </a:r>
            <a:r>
              <a:rPr lang="zh-CN" altLang="en-US" sz="2000" b="1">
                <a:latin typeface="Times New Roman" charset="0"/>
                <a:ea typeface="宋体" charset="0"/>
              </a:rPr>
              <a:t>码</a:t>
            </a:r>
          </a:p>
        </p:txBody>
      </p:sp>
      <p:pic>
        <p:nvPicPr>
          <p:cNvPr id="2607130" name="Picture 24" descr="G:\animation\creatures\miscellaneous\wolfman_hunting_hc.gif"/>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27313" y="4410075"/>
            <a:ext cx="1901825" cy="2447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9" name="Text Box 45"/>
          <p:cNvSpPr txBox="1">
            <a:spLocks noChangeArrowheads="1"/>
          </p:cNvSpPr>
          <p:nvPr/>
        </p:nvSpPr>
        <p:spPr bwMode="auto">
          <a:xfrm>
            <a:off x="2627313" y="4076700"/>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26"/>
                                        </p:tgtEl>
                                        <p:attrNameLst>
                                          <p:attrName>style.visibility</p:attrName>
                                        </p:attrNameLst>
                                      </p:cBhvr>
                                      <p:to>
                                        <p:strVal val="visible"/>
                                      </p:to>
                                    </p:set>
                                    <p:animEffect transition="in" filter="wipe(left)">
                                      <p:cBhvr>
                                        <p:cTn id="12" dur="500"/>
                                        <p:tgtEl>
                                          <p:spTgt spid="215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49"/>
                                        </p:tgtEl>
                                        <p:attrNameLst>
                                          <p:attrName>style.visibility</p:attrName>
                                        </p:attrNameLst>
                                      </p:cBhvr>
                                      <p:to>
                                        <p:strVal val="visible"/>
                                      </p:to>
                                    </p:set>
                                    <p:animEffect transition="in" filter="wipe(left)">
                                      <p:cBhvr>
                                        <p:cTn id="17" dur="500"/>
                                        <p:tgtEl>
                                          <p:spTgt spid="21549"/>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0"/>
                                          </p:stCondLst>
                                        </p:cTn>
                                        <p:tgtEl>
                                          <p:spTgt spid="26071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527"/>
                                        </p:tgtEl>
                                        <p:attrNameLst>
                                          <p:attrName>style.visibility</p:attrName>
                                        </p:attrNameLst>
                                      </p:cBhvr>
                                      <p:to>
                                        <p:strVal val="visible"/>
                                      </p:to>
                                    </p:set>
                                    <p:animEffect transition="in" filter="wipe(left)">
                                      <p:cBhvr>
                                        <p:cTn id="25" dur="500"/>
                                        <p:tgtEl>
                                          <p:spTgt spid="215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1507">
                                            <p:txEl>
                                              <p:pRg st="1" end="1"/>
                                            </p:txEl>
                                          </p:spTgt>
                                        </p:tgtEl>
                                        <p:attrNameLst>
                                          <p:attrName>style.visibility</p:attrName>
                                        </p:attrNameLst>
                                      </p:cBhvr>
                                      <p:to>
                                        <p:strVal val="visible"/>
                                      </p:to>
                                    </p:set>
                                    <p:animEffect transition="in" filter="wipe(left)">
                                      <p:cBhvr>
                                        <p:cTn id="30" dur="500"/>
                                        <p:tgtEl>
                                          <p:spTgt spid="21507">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1507">
                                            <p:txEl>
                                              <p:pRg st="2" end="2"/>
                                            </p:txEl>
                                          </p:spTgt>
                                        </p:tgtEl>
                                        <p:attrNameLst>
                                          <p:attrName>style.visibility</p:attrName>
                                        </p:attrNameLst>
                                      </p:cBhvr>
                                      <p:to>
                                        <p:strVal val="visible"/>
                                      </p:to>
                                    </p:set>
                                    <p:animEffect transition="in" filter="wipe(left)">
                                      <p:cBhvr>
                                        <p:cTn id="35" dur="500"/>
                                        <p:tgtEl>
                                          <p:spTgt spid="21507">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1507">
                                            <p:txEl>
                                              <p:pRg st="3" end="3"/>
                                            </p:txEl>
                                          </p:spTgt>
                                        </p:tgtEl>
                                        <p:attrNameLst>
                                          <p:attrName>style.visibility</p:attrName>
                                        </p:attrNameLst>
                                      </p:cBhvr>
                                      <p:to>
                                        <p:strVal val="visible"/>
                                      </p:to>
                                    </p:set>
                                    <p:animEffect transition="in" filter="wipe(left)">
                                      <p:cBhvr>
                                        <p:cTn id="40" dur="500"/>
                                        <p:tgtEl>
                                          <p:spTgt spid="21507">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1507">
                                            <p:txEl>
                                              <p:pRg st="4" end="4"/>
                                            </p:txEl>
                                          </p:spTgt>
                                        </p:tgtEl>
                                        <p:attrNameLst>
                                          <p:attrName>style.visibility</p:attrName>
                                        </p:attrNameLst>
                                      </p:cBhvr>
                                      <p:to>
                                        <p:strVal val="visible"/>
                                      </p:to>
                                    </p:set>
                                    <p:animEffect transition="in" filter="wipe(left)">
                                      <p:cBhvr>
                                        <p:cTn id="45" dur="500"/>
                                        <p:tgtEl>
                                          <p:spTgt spid="21507">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1507">
                                            <p:txEl>
                                              <p:pRg st="5" end="5"/>
                                            </p:txEl>
                                          </p:spTgt>
                                        </p:tgtEl>
                                        <p:attrNameLst>
                                          <p:attrName>style.visibility</p:attrName>
                                        </p:attrNameLst>
                                      </p:cBhvr>
                                      <p:to>
                                        <p:strVal val="visible"/>
                                      </p:to>
                                    </p:set>
                                    <p:animEffect transition="in" filter="wipe(left)">
                                      <p:cBhvr>
                                        <p:cTn id="50"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6" grpId="0" animBg="1"/>
      <p:bldP spid="21527" grpId="0" animBg="1"/>
      <p:bldP spid="215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0569E0D2-DB50-4CCC-B1A8-3764F1EF31F3}" type="slidenum">
              <a:rPr kumimoji="0" lang="en-US" altLang="zh-CN" sz="1400">
                <a:latin typeface="Tahoma" pitchFamily="34" charset="0"/>
              </a:rPr>
              <a:pPr/>
              <a:t>13</a:t>
            </a:fld>
            <a:endParaRPr kumimoji="0" lang="en-US" altLang="zh-CN" sz="1400">
              <a:latin typeface="Tahoma" pitchFamily="34" charset="0"/>
            </a:endParaRPr>
          </a:p>
        </p:txBody>
      </p:sp>
      <p:sp>
        <p:nvSpPr>
          <p:cNvPr id="27653" name="Rectangle 5"/>
          <p:cNvSpPr>
            <a:spLocks noGrp="1" noChangeArrowheads="1"/>
          </p:cNvSpPr>
          <p:nvPr>
            <p:ph type="title"/>
          </p:nvPr>
        </p:nvSpPr>
        <p:spPr/>
        <p:txBody>
          <a:bodyPr/>
          <a:lstStyle/>
          <a:p>
            <a:r>
              <a:rPr lang="zh-CN" altLang="en-US" sz="4000" smtClean="0">
                <a:solidFill>
                  <a:schemeClr val="folHlink"/>
                </a:solidFill>
                <a:ea typeface="楷体_GB2312" pitchFamily="49" charset="-122"/>
              </a:rPr>
              <a:t>第四个阶段</a:t>
            </a:r>
            <a:r>
              <a:rPr lang="en-US" altLang="zh-CN" sz="4000" smtClean="0">
                <a:ea typeface="楷体_GB2312" pitchFamily="49" charset="-122"/>
              </a:rPr>
              <a:t>--</a:t>
            </a:r>
            <a:r>
              <a:rPr lang="zh-CN" altLang="en-US" sz="4000" smtClean="0">
                <a:solidFill>
                  <a:srgbClr val="FF3300"/>
                </a:solidFill>
                <a:ea typeface="楷体_GB2312" pitchFamily="49" charset="-122"/>
              </a:rPr>
              <a:t>中间代码生成</a:t>
            </a:r>
            <a:r>
              <a:rPr lang="zh-CN" altLang="en-US" sz="4000" smtClean="0">
                <a:ea typeface="楷体_GB2312" pitchFamily="49" charset="-122"/>
              </a:rPr>
              <a:t>阶段</a:t>
            </a:r>
          </a:p>
        </p:txBody>
      </p:sp>
      <p:sp>
        <p:nvSpPr>
          <p:cNvPr id="27655" name="Text Box 7"/>
          <p:cNvSpPr txBox="1">
            <a:spLocks noChangeArrowheads="1"/>
          </p:cNvSpPr>
          <p:nvPr/>
        </p:nvSpPr>
        <p:spPr bwMode="auto">
          <a:xfrm>
            <a:off x="827088" y="3284538"/>
            <a:ext cx="46085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r>
              <a:rPr kumimoji="0" lang="zh-CN" altLang="en-US" b="1">
                <a:ea typeface="楷体_GB2312" pitchFamily="49" charset="-122"/>
              </a:rPr>
              <a:t>中间代码</a:t>
            </a:r>
            <a:endParaRPr kumimoji="0" lang="en-US" altLang="zh-CN" b="1">
              <a:ea typeface="楷体_GB2312" pitchFamily="49" charset="-122"/>
            </a:endParaRPr>
          </a:p>
          <a:p>
            <a:r>
              <a:rPr kumimoji="0" lang="en-US" altLang="zh-CN" b="1">
                <a:ea typeface="楷体_GB2312" pitchFamily="49" charset="-122"/>
              </a:rPr>
              <a:t>(inttoreal	10	-	t</a:t>
            </a:r>
            <a:r>
              <a:rPr kumimoji="0" lang="en-US" altLang="zh-CN" b="1" baseline="-25000">
                <a:ea typeface="楷体_GB2312" pitchFamily="49" charset="-122"/>
              </a:rPr>
              <a:t>1</a:t>
            </a:r>
            <a:r>
              <a:rPr kumimoji="0" lang="en-US" altLang="zh-CN" b="1">
                <a:ea typeface="楷体_GB2312" pitchFamily="49" charset="-122"/>
              </a:rPr>
              <a:t>)</a:t>
            </a:r>
          </a:p>
          <a:p>
            <a:r>
              <a:rPr kumimoji="0" lang="en-US" altLang="zh-CN" b="1">
                <a:ea typeface="楷体_GB2312" pitchFamily="49" charset="-122"/>
              </a:rPr>
              <a:t>(*			id</a:t>
            </a:r>
            <a:r>
              <a:rPr kumimoji="0" lang="en-US" altLang="zh-CN" b="1" baseline="-25000">
                <a:ea typeface="楷体_GB2312" pitchFamily="49" charset="-122"/>
              </a:rPr>
              <a:t>3</a:t>
            </a:r>
            <a:r>
              <a:rPr kumimoji="0" lang="en-US" altLang="zh-CN" b="1">
                <a:ea typeface="楷体_GB2312" pitchFamily="49" charset="-122"/>
              </a:rPr>
              <a:t>	t</a:t>
            </a:r>
            <a:r>
              <a:rPr kumimoji="0" lang="en-US" altLang="zh-CN" b="1" baseline="-25000">
                <a:ea typeface="楷体_GB2312" pitchFamily="49" charset="-122"/>
              </a:rPr>
              <a:t>1</a:t>
            </a:r>
            <a:r>
              <a:rPr kumimoji="0" lang="en-US" altLang="zh-CN" b="1">
                <a:ea typeface="楷体_GB2312" pitchFamily="49" charset="-122"/>
              </a:rPr>
              <a:t>	t</a:t>
            </a:r>
            <a:r>
              <a:rPr kumimoji="0" lang="en-US" altLang="zh-CN" b="1" baseline="-25000">
                <a:ea typeface="楷体_GB2312" pitchFamily="49" charset="-122"/>
              </a:rPr>
              <a:t>2</a:t>
            </a:r>
            <a:r>
              <a:rPr kumimoji="0" lang="en-US" altLang="zh-CN" b="1">
                <a:ea typeface="楷体_GB2312" pitchFamily="49" charset="-122"/>
              </a:rPr>
              <a:t>)</a:t>
            </a:r>
          </a:p>
          <a:p>
            <a:r>
              <a:rPr kumimoji="0" lang="en-US" altLang="zh-CN" b="1">
                <a:ea typeface="楷体_GB2312" pitchFamily="49" charset="-122"/>
              </a:rPr>
              <a:t>(+			id</a:t>
            </a:r>
            <a:r>
              <a:rPr kumimoji="0" lang="en-US" altLang="zh-CN" b="1" baseline="-25000">
                <a:ea typeface="楷体_GB2312" pitchFamily="49" charset="-122"/>
              </a:rPr>
              <a:t>2</a:t>
            </a:r>
            <a:r>
              <a:rPr kumimoji="0" lang="en-US" altLang="zh-CN" b="1">
                <a:ea typeface="楷体_GB2312" pitchFamily="49" charset="-122"/>
              </a:rPr>
              <a:t>	t</a:t>
            </a:r>
            <a:r>
              <a:rPr kumimoji="0" lang="en-US" altLang="zh-CN" b="1" baseline="-25000">
                <a:ea typeface="楷体_GB2312" pitchFamily="49" charset="-122"/>
              </a:rPr>
              <a:t>2</a:t>
            </a:r>
            <a:r>
              <a:rPr kumimoji="0" lang="en-US" altLang="zh-CN" b="1">
                <a:ea typeface="楷体_GB2312" pitchFamily="49" charset="-122"/>
              </a:rPr>
              <a:t>	t</a:t>
            </a:r>
            <a:r>
              <a:rPr kumimoji="0" lang="en-US" altLang="zh-CN" b="1" baseline="-25000">
                <a:ea typeface="楷体_GB2312" pitchFamily="49" charset="-122"/>
              </a:rPr>
              <a:t>3</a:t>
            </a:r>
            <a:r>
              <a:rPr kumimoji="0" lang="en-US" altLang="zh-CN" b="1">
                <a:ea typeface="楷体_GB2312" pitchFamily="49" charset="-122"/>
              </a:rPr>
              <a:t>)</a:t>
            </a:r>
          </a:p>
          <a:p>
            <a:r>
              <a:rPr kumimoji="0" lang="en-US" altLang="zh-CN" b="1">
                <a:ea typeface="楷体_GB2312" pitchFamily="49" charset="-122"/>
              </a:rPr>
              <a:t>(:=		t</a:t>
            </a:r>
            <a:r>
              <a:rPr kumimoji="0" lang="en-US" altLang="zh-CN" b="1" baseline="-25000">
                <a:ea typeface="楷体_GB2312" pitchFamily="49" charset="-122"/>
              </a:rPr>
              <a:t>3</a:t>
            </a:r>
            <a:r>
              <a:rPr kumimoji="0" lang="en-US" altLang="zh-CN" b="1">
                <a:ea typeface="楷体_GB2312" pitchFamily="49" charset="-122"/>
              </a:rPr>
              <a:t>	-	id</a:t>
            </a:r>
            <a:r>
              <a:rPr kumimoji="0" lang="en-US" altLang="zh-CN" b="1" baseline="-25000">
                <a:ea typeface="楷体_GB2312" pitchFamily="49" charset="-122"/>
              </a:rPr>
              <a:t>1</a:t>
            </a:r>
            <a:r>
              <a:rPr kumimoji="0" lang="en-US" altLang="zh-CN" b="1">
                <a:ea typeface="楷体_GB2312" pitchFamily="49" charset="-122"/>
              </a:rPr>
              <a:t>)</a:t>
            </a:r>
          </a:p>
        </p:txBody>
      </p:sp>
      <p:sp>
        <p:nvSpPr>
          <p:cNvPr id="27657" name="Text Box 9"/>
          <p:cNvSpPr txBox="1">
            <a:spLocks noChangeArrowheads="1"/>
          </p:cNvSpPr>
          <p:nvPr/>
        </p:nvSpPr>
        <p:spPr bwMode="auto">
          <a:xfrm>
            <a:off x="2700338" y="1700213"/>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id1</a:t>
            </a:r>
          </a:p>
        </p:txBody>
      </p:sp>
      <p:sp>
        <p:nvSpPr>
          <p:cNvPr id="27658" name="Text Box 10"/>
          <p:cNvSpPr txBox="1">
            <a:spLocks noChangeArrowheads="1"/>
          </p:cNvSpPr>
          <p:nvPr/>
        </p:nvSpPr>
        <p:spPr bwMode="auto">
          <a:xfrm>
            <a:off x="3421063" y="2205038"/>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id2</a:t>
            </a:r>
          </a:p>
        </p:txBody>
      </p:sp>
      <p:sp>
        <p:nvSpPr>
          <p:cNvPr id="27659" name="Text Box 11"/>
          <p:cNvSpPr txBox="1">
            <a:spLocks noChangeArrowheads="1"/>
          </p:cNvSpPr>
          <p:nvPr/>
        </p:nvSpPr>
        <p:spPr bwMode="auto">
          <a:xfrm>
            <a:off x="4140200" y="2708275"/>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id3</a:t>
            </a:r>
          </a:p>
        </p:txBody>
      </p:sp>
      <p:sp>
        <p:nvSpPr>
          <p:cNvPr id="27660" name="Text Box 12"/>
          <p:cNvSpPr txBox="1">
            <a:spLocks noChangeArrowheads="1"/>
          </p:cNvSpPr>
          <p:nvPr/>
        </p:nvSpPr>
        <p:spPr bwMode="auto">
          <a:xfrm>
            <a:off x="4356100" y="2709863"/>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latin typeface="Times New Roman" charset="0"/>
              </a:rPr>
              <a:t>inttoreal</a:t>
            </a:r>
          </a:p>
        </p:txBody>
      </p:sp>
      <p:sp>
        <p:nvSpPr>
          <p:cNvPr id="27661" name="Line 13"/>
          <p:cNvSpPr>
            <a:spLocks noChangeShapeType="1"/>
          </p:cNvSpPr>
          <p:nvPr/>
        </p:nvSpPr>
        <p:spPr bwMode="auto">
          <a:xfrm flipV="1">
            <a:off x="4429125" y="2565400"/>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27662" name="Line 14"/>
          <p:cNvSpPr>
            <a:spLocks noChangeShapeType="1"/>
          </p:cNvSpPr>
          <p:nvPr/>
        </p:nvSpPr>
        <p:spPr bwMode="auto">
          <a:xfrm flipH="1" flipV="1">
            <a:off x="4932363" y="2565400"/>
            <a:ext cx="360362" cy="214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27663" name="Text Box 15"/>
          <p:cNvSpPr txBox="1">
            <a:spLocks noChangeArrowheads="1"/>
          </p:cNvSpPr>
          <p:nvPr/>
        </p:nvSpPr>
        <p:spPr bwMode="auto">
          <a:xfrm>
            <a:off x="4572000" y="2205038"/>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a:t>
            </a:r>
          </a:p>
        </p:txBody>
      </p:sp>
      <p:sp>
        <p:nvSpPr>
          <p:cNvPr id="27664" name="Line 16"/>
          <p:cNvSpPr>
            <a:spLocks noChangeShapeType="1"/>
          </p:cNvSpPr>
          <p:nvPr/>
        </p:nvSpPr>
        <p:spPr bwMode="auto">
          <a:xfrm flipV="1">
            <a:off x="3781425" y="1989138"/>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27665" name="Line 17"/>
          <p:cNvSpPr>
            <a:spLocks noChangeShapeType="1"/>
          </p:cNvSpPr>
          <p:nvPr/>
        </p:nvSpPr>
        <p:spPr bwMode="auto">
          <a:xfrm flipH="1" flipV="1">
            <a:off x="4284663" y="1989138"/>
            <a:ext cx="360362" cy="2143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27666" name="Text Box 18"/>
          <p:cNvSpPr txBox="1">
            <a:spLocks noChangeArrowheads="1"/>
          </p:cNvSpPr>
          <p:nvPr/>
        </p:nvSpPr>
        <p:spPr bwMode="auto">
          <a:xfrm>
            <a:off x="3924300" y="1628775"/>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a:t>
            </a:r>
          </a:p>
        </p:txBody>
      </p:sp>
      <p:sp>
        <p:nvSpPr>
          <p:cNvPr id="27667" name="Line 19"/>
          <p:cNvSpPr>
            <a:spLocks noChangeShapeType="1"/>
          </p:cNvSpPr>
          <p:nvPr/>
        </p:nvSpPr>
        <p:spPr bwMode="auto">
          <a:xfrm flipV="1">
            <a:off x="3133725" y="1485900"/>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27668" name="Line 20"/>
          <p:cNvSpPr>
            <a:spLocks noChangeShapeType="1"/>
          </p:cNvSpPr>
          <p:nvPr/>
        </p:nvSpPr>
        <p:spPr bwMode="auto">
          <a:xfrm flipH="1" flipV="1">
            <a:off x="3636963" y="1485900"/>
            <a:ext cx="360362" cy="214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27669" name="Text Box 21"/>
          <p:cNvSpPr txBox="1">
            <a:spLocks noChangeArrowheads="1"/>
          </p:cNvSpPr>
          <p:nvPr/>
        </p:nvSpPr>
        <p:spPr bwMode="auto">
          <a:xfrm>
            <a:off x="3276600" y="1125538"/>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a:t>
            </a:r>
          </a:p>
        </p:txBody>
      </p:sp>
      <p:sp>
        <p:nvSpPr>
          <p:cNvPr id="27670" name="Text Box 22"/>
          <p:cNvSpPr txBox="1">
            <a:spLocks noChangeArrowheads="1"/>
          </p:cNvSpPr>
          <p:nvPr/>
        </p:nvSpPr>
        <p:spPr bwMode="auto">
          <a:xfrm>
            <a:off x="5005388" y="3429000"/>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lang="en-US" altLang="zh-CN" b="1" smtClean="0">
                <a:solidFill>
                  <a:srgbClr val="CC3300"/>
                </a:solidFill>
                <a:latin typeface="Times New Roman" charset="0"/>
                <a:ea typeface="楷体_GB2312" charset="0"/>
                <a:cs typeface="楷体_GB2312" charset="0"/>
              </a:rPr>
              <a:t>10</a:t>
            </a:r>
          </a:p>
        </p:txBody>
      </p:sp>
      <p:sp>
        <p:nvSpPr>
          <p:cNvPr id="27671" name="Line 23"/>
          <p:cNvSpPr>
            <a:spLocks noChangeShapeType="1"/>
          </p:cNvSpPr>
          <p:nvPr/>
        </p:nvSpPr>
        <p:spPr bwMode="auto">
          <a:xfrm flipH="1" flipV="1">
            <a:off x="5364163" y="3141663"/>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幻灯片编号占位符 3"/>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E52FA578-FC97-4F26-96E8-06BEA798B68B}" type="slidenum">
              <a:rPr kumimoji="0" lang="en-US" altLang="zh-CN" sz="1400">
                <a:latin typeface="Tahoma" pitchFamily="34" charset="0"/>
              </a:rPr>
              <a:pPr/>
              <a:t>14</a:t>
            </a:fld>
            <a:endParaRPr kumimoji="0" lang="en-US" altLang="zh-CN" sz="1400">
              <a:latin typeface="Tahoma" pitchFamily="34" charset="0"/>
            </a:endParaRPr>
          </a:p>
        </p:txBody>
      </p:sp>
      <p:sp>
        <p:nvSpPr>
          <p:cNvPr id="17410" name="灯片编号占位符 6"/>
          <p:cNvSpPr txBox="1">
            <a:spLocks noGrp="1"/>
          </p:cNvSpPr>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r">
              <a:spcBef>
                <a:spcPct val="0"/>
              </a:spcBef>
              <a:buClrTx/>
              <a:buSzTx/>
              <a:buFontTx/>
              <a:buNone/>
            </a:pPr>
            <a:fld id="{8DC57BAB-62DD-4568-B76C-ADDDDF3B51A5}" type="slidenum">
              <a:rPr kumimoji="0" lang="en-US" altLang="zh-CN" sz="1400">
                <a:latin typeface="Tahoma" pitchFamily="34" charset="0"/>
              </a:rPr>
              <a:pPr algn="r">
                <a:spcBef>
                  <a:spcPct val="0"/>
                </a:spcBef>
                <a:buClrTx/>
                <a:buSzTx/>
                <a:buFontTx/>
                <a:buNone/>
              </a:pPr>
              <a:t>14</a:t>
            </a:fld>
            <a:endParaRPr kumimoji="0" lang="en-US" altLang="zh-CN" sz="1400">
              <a:latin typeface="Tahoma" pitchFamily="34" charset="0"/>
            </a:endParaRPr>
          </a:p>
        </p:txBody>
      </p:sp>
      <p:sp>
        <p:nvSpPr>
          <p:cNvPr id="46083" name="Rectangle 2"/>
          <p:cNvSpPr>
            <a:spLocks noGrp="1" noChangeArrowheads="1"/>
          </p:cNvSpPr>
          <p:nvPr>
            <p:ph type="title" idx="4294967295"/>
          </p:nvPr>
        </p:nvSpPr>
        <p:spPr/>
        <p:txBody>
          <a:bodyPr/>
          <a:lstStyle/>
          <a:p>
            <a:r>
              <a:rPr lang="zh-CN" altLang="en-US" smtClean="0">
                <a:solidFill>
                  <a:schemeClr val="folHlink"/>
                </a:solidFill>
                <a:ea typeface="楷体_GB2312" pitchFamily="49" charset="-122"/>
              </a:rPr>
              <a:t>第五个阶段</a:t>
            </a:r>
            <a:r>
              <a:rPr lang="en-US" altLang="zh-CN" smtClean="0">
                <a:ea typeface="楷体_GB2312" pitchFamily="49" charset="-122"/>
              </a:rPr>
              <a:t>--</a:t>
            </a:r>
            <a:r>
              <a:rPr lang="zh-CN" altLang="en-US" smtClean="0">
                <a:solidFill>
                  <a:srgbClr val="FF3300"/>
                </a:solidFill>
                <a:ea typeface="楷体_GB2312" pitchFamily="49" charset="-122"/>
              </a:rPr>
              <a:t>代码优化</a:t>
            </a:r>
            <a:r>
              <a:rPr lang="zh-CN" altLang="en-US" smtClean="0">
                <a:ea typeface="楷体_GB2312" pitchFamily="49" charset="-122"/>
              </a:rPr>
              <a:t>阶段</a:t>
            </a:r>
          </a:p>
        </p:txBody>
      </p:sp>
      <p:sp>
        <p:nvSpPr>
          <p:cNvPr id="7171" name="Rectangle 3"/>
          <p:cNvSpPr>
            <a:spLocks noGrp="1" noChangeArrowheads="1"/>
          </p:cNvSpPr>
          <p:nvPr>
            <p:ph type="body" sz="half" idx="4294967295"/>
          </p:nvPr>
        </p:nvSpPr>
        <p:spPr>
          <a:xfrm>
            <a:off x="250825" y="1125538"/>
            <a:ext cx="5976938" cy="1798637"/>
          </a:xfrm>
          <a:extLst>
            <a:ext uri="{91240B29-F687-4F45-9708-019B960494DF}">
              <a14:hiddenLine xmlns:a14="http://schemas.microsoft.com/office/drawing/2010/main" w="9525">
                <a:solidFill>
                  <a:schemeClr val="hlink"/>
                </a:solidFill>
                <a:miter lim="800000"/>
                <a:headEnd/>
                <a:tailEnd/>
              </a14:hiddenLine>
            </a:ext>
          </a:extLst>
        </p:spPr>
        <p:txBody>
          <a:bodyPr/>
          <a:lstStyle/>
          <a:p>
            <a:r>
              <a:rPr kumimoji="0" lang="zh-CN" altLang="en-US" sz="2400" smtClean="0">
                <a:ea typeface="楷体_GB2312" pitchFamily="49" charset="-122"/>
              </a:rPr>
              <a:t>对代码进行等价变换，使得变换后的代码</a:t>
            </a:r>
            <a:r>
              <a:rPr kumimoji="0" lang="zh-CN" altLang="en-US" sz="2400" smtClean="0">
                <a:solidFill>
                  <a:schemeClr val="hlink"/>
                </a:solidFill>
                <a:ea typeface="楷体_GB2312" pitchFamily="49" charset="-122"/>
              </a:rPr>
              <a:t>运行结果</a:t>
            </a:r>
            <a:r>
              <a:rPr kumimoji="0" lang="zh-CN" altLang="en-US" sz="2400" smtClean="0">
                <a:ea typeface="楷体_GB2312" pitchFamily="49" charset="-122"/>
              </a:rPr>
              <a:t>与变换前代码运行结果相同</a:t>
            </a:r>
            <a:endParaRPr kumimoji="0" lang="en-US" altLang="zh-CN" sz="2400" smtClean="0">
              <a:ea typeface="楷体_GB2312" pitchFamily="49" charset="-122"/>
            </a:endParaRPr>
          </a:p>
          <a:p>
            <a:r>
              <a:rPr kumimoji="0" lang="zh-CN" altLang="en-US" sz="2400" smtClean="0">
                <a:ea typeface="楷体_GB2312" pitchFamily="49" charset="-122"/>
              </a:rPr>
              <a:t>运行速度加大</a:t>
            </a:r>
            <a:endParaRPr kumimoji="0" lang="en-US" altLang="zh-CN" sz="2400" smtClean="0">
              <a:ea typeface="楷体_GB2312" pitchFamily="49" charset="-122"/>
            </a:endParaRPr>
          </a:p>
          <a:p>
            <a:r>
              <a:rPr kumimoji="0" lang="zh-CN" altLang="en-US" sz="2400" smtClean="0">
                <a:ea typeface="楷体_GB2312" pitchFamily="49" charset="-122"/>
              </a:rPr>
              <a:t>占用存储空间少</a:t>
            </a:r>
          </a:p>
        </p:txBody>
      </p:sp>
      <p:pic>
        <p:nvPicPr>
          <p:cNvPr id="7260" name="Picture 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797425"/>
            <a:ext cx="1857375" cy="1465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414" name="AutoShape 6" descr="u=2575384617,1188417978&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endParaRPr kumimoji="0" lang="zh-CN" altLang="en-US"/>
          </a:p>
        </p:txBody>
      </p:sp>
      <p:sp>
        <p:nvSpPr>
          <p:cNvPr id="17415" name="AutoShape 7" descr="u=2575384617,1188417978&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endParaRPr kumimoji="0" lang="zh-CN" altLang="en-US"/>
          </a:p>
        </p:txBody>
      </p:sp>
      <p:sp>
        <p:nvSpPr>
          <p:cNvPr id="17416" name="AutoShape 8" descr="u=2575384617,1188417978&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endParaRPr kumimoji="0" lang="zh-CN" altLang="en-US"/>
          </a:p>
        </p:txBody>
      </p:sp>
      <p:sp>
        <p:nvSpPr>
          <p:cNvPr id="17417" name="AutoShape 9" descr="u=1816159341,2228281256&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endParaRPr kumimoji="0" lang="zh-CN" altLang="en-US"/>
          </a:p>
        </p:txBody>
      </p:sp>
      <p:sp>
        <p:nvSpPr>
          <p:cNvPr id="17418" name="AutoShape 10" descr="u=4008250770,384502409&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endParaRPr kumimoji="0" lang="zh-CN" altLang="en-US"/>
          </a:p>
        </p:txBody>
      </p:sp>
      <p:sp>
        <p:nvSpPr>
          <p:cNvPr id="17419" name="AutoShape 11" descr="u=482168564,2030346298&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endParaRPr kumimoji="0" lang="zh-CN" altLang="en-US"/>
          </a:p>
        </p:txBody>
      </p:sp>
      <p:pic>
        <p:nvPicPr>
          <p:cNvPr id="46092" name="Picture 12" descr="高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36838"/>
            <a:ext cx="26511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3" name="Picture 13" descr="乌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868863"/>
            <a:ext cx="18002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9" name="Text Box 29"/>
          <p:cNvSpPr txBox="1">
            <a:spLocks noChangeArrowheads="1"/>
          </p:cNvSpPr>
          <p:nvPr/>
        </p:nvSpPr>
        <p:spPr bwMode="auto">
          <a:xfrm>
            <a:off x="6516688" y="1268413"/>
            <a:ext cx="194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46110" name="Line 30"/>
          <p:cNvSpPr>
            <a:spLocks noChangeShapeType="1"/>
          </p:cNvSpPr>
          <p:nvPr/>
        </p:nvSpPr>
        <p:spPr bwMode="auto">
          <a:xfrm>
            <a:off x="7453313" y="1627188"/>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46111" name="Text Box 31"/>
          <p:cNvSpPr txBox="1">
            <a:spLocks noChangeArrowheads="1"/>
          </p:cNvSpPr>
          <p:nvPr/>
        </p:nvSpPr>
        <p:spPr bwMode="auto">
          <a:xfrm>
            <a:off x="6445250" y="19161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46112" name="Line 32"/>
          <p:cNvSpPr>
            <a:spLocks noChangeShapeType="1"/>
          </p:cNvSpPr>
          <p:nvPr/>
        </p:nvSpPr>
        <p:spPr bwMode="auto">
          <a:xfrm>
            <a:off x="7453313" y="23479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46113" name="Text Box 33"/>
          <p:cNvSpPr txBox="1">
            <a:spLocks noChangeArrowheads="1"/>
          </p:cNvSpPr>
          <p:nvPr/>
        </p:nvSpPr>
        <p:spPr bwMode="auto">
          <a:xfrm>
            <a:off x="6445250" y="25638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46114" name="Line 34"/>
          <p:cNvSpPr>
            <a:spLocks noChangeShapeType="1"/>
          </p:cNvSpPr>
          <p:nvPr/>
        </p:nvSpPr>
        <p:spPr bwMode="auto">
          <a:xfrm>
            <a:off x="7453313" y="29956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46115" name="Text Box 35"/>
          <p:cNvSpPr txBox="1">
            <a:spLocks noChangeArrowheads="1"/>
          </p:cNvSpPr>
          <p:nvPr/>
        </p:nvSpPr>
        <p:spPr bwMode="auto">
          <a:xfrm>
            <a:off x="6445250" y="32115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46116" name="Line 36"/>
          <p:cNvSpPr>
            <a:spLocks noChangeShapeType="1"/>
          </p:cNvSpPr>
          <p:nvPr/>
        </p:nvSpPr>
        <p:spPr bwMode="auto">
          <a:xfrm>
            <a:off x="7453313" y="36449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46117" name="Text Box 37"/>
          <p:cNvSpPr txBox="1">
            <a:spLocks noChangeArrowheads="1"/>
          </p:cNvSpPr>
          <p:nvPr/>
        </p:nvSpPr>
        <p:spPr bwMode="auto">
          <a:xfrm>
            <a:off x="6445250" y="38608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46118" name="Line 38"/>
          <p:cNvSpPr>
            <a:spLocks noChangeShapeType="1"/>
          </p:cNvSpPr>
          <p:nvPr/>
        </p:nvSpPr>
        <p:spPr bwMode="auto">
          <a:xfrm>
            <a:off x="7453313"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46119" name="Text Box 39"/>
          <p:cNvSpPr txBox="1">
            <a:spLocks noChangeArrowheads="1"/>
          </p:cNvSpPr>
          <p:nvPr/>
        </p:nvSpPr>
        <p:spPr bwMode="auto">
          <a:xfrm>
            <a:off x="6445250" y="4508500"/>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46120" name="Line 40"/>
          <p:cNvSpPr>
            <a:spLocks noChangeShapeType="1"/>
          </p:cNvSpPr>
          <p:nvPr/>
        </p:nvSpPr>
        <p:spPr bwMode="auto">
          <a:xfrm>
            <a:off x="7453313" y="49403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46121" name="Text Box 41"/>
          <p:cNvSpPr txBox="1">
            <a:spLocks noChangeArrowheads="1"/>
          </p:cNvSpPr>
          <p:nvPr/>
        </p:nvSpPr>
        <p:spPr bwMode="auto">
          <a:xfrm>
            <a:off x="6445250" y="51562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46122" name="Text Box 42"/>
          <p:cNvSpPr txBox="1">
            <a:spLocks noChangeArrowheads="1"/>
          </p:cNvSpPr>
          <p:nvPr/>
        </p:nvSpPr>
        <p:spPr bwMode="auto">
          <a:xfrm>
            <a:off x="6300788" y="5803900"/>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46123" name="Line 43"/>
          <p:cNvSpPr>
            <a:spLocks noChangeShapeType="1"/>
          </p:cNvSpPr>
          <p:nvPr/>
        </p:nvSpPr>
        <p:spPr bwMode="auto">
          <a:xfrm>
            <a:off x="7453313" y="558800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nodeType="clickEffect">
                                  <p:stCondLst>
                                    <p:cond delay="0"/>
                                  </p:stCondLst>
                                  <p:childTnLst>
                                    <p:set>
                                      <p:cBhvr>
                                        <p:cTn id="16" dur="1" fill="hold">
                                          <p:stCondLst>
                                            <p:cond delay="0"/>
                                          </p:stCondLst>
                                        </p:cTn>
                                        <p:tgtEl>
                                          <p:spTgt spid="46093"/>
                                        </p:tgtEl>
                                        <p:attrNameLst>
                                          <p:attrName>style.visibility</p:attrName>
                                        </p:attrNameLst>
                                      </p:cBhvr>
                                      <p:to>
                                        <p:strVal val="visible"/>
                                      </p:to>
                                    </p:set>
                                    <p:anim calcmode="lin" valueType="num">
                                      <p:cBhvr>
                                        <p:cTn id="17" dur="3000" fill="hold"/>
                                        <p:tgtEl>
                                          <p:spTgt spid="46093"/>
                                        </p:tgtEl>
                                        <p:attrNameLst>
                                          <p:attrName>ppt_x</p:attrName>
                                        </p:attrNameLst>
                                      </p:cBhvr>
                                      <p:tavLst>
                                        <p:tav tm="0">
                                          <p:val>
                                            <p:strVal val="#ppt_x-.2"/>
                                          </p:val>
                                        </p:tav>
                                        <p:tav tm="100000">
                                          <p:val>
                                            <p:strVal val="#ppt_x"/>
                                          </p:val>
                                        </p:tav>
                                      </p:tavLst>
                                    </p:anim>
                                    <p:anim calcmode="lin" valueType="num">
                                      <p:cBhvr>
                                        <p:cTn id="18" dur="3000" fill="hold"/>
                                        <p:tgtEl>
                                          <p:spTgt spid="46093"/>
                                        </p:tgtEl>
                                        <p:attrNameLst>
                                          <p:attrName>ppt_y</p:attrName>
                                        </p:attrNameLst>
                                      </p:cBhvr>
                                      <p:tavLst>
                                        <p:tav tm="0">
                                          <p:val>
                                            <p:strVal val="#ppt_y"/>
                                          </p:val>
                                        </p:tav>
                                        <p:tav tm="100000">
                                          <p:val>
                                            <p:strVal val="#ppt_y"/>
                                          </p:val>
                                        </p:tav>
                                      </p:tavLst>
                                    </p:anim>
                                    <p:animEffect transition="in" filter="wipe(right)" prLst="gradientSize: 0.1">
                                      <p:cBhvr>
                                        <p:cTn id="19" dur="3000"/>
                                        <p:tgtEl>
                                          <p:spTgt spid="460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46093"/>
                                        </p:tgtEl>
                                        <p:attrNameLst>
                                          <p:attrName>style.visibility</p:attrName>
                                        </p:attrNameLst>
                                      </p:cBhvr>
                                      <p:to>
                                        <p:strVal val="hidden"/>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7260"/>
                                        </p:tgtEl>
                                        <p:attrNameLst>
                                          <p:attrName>style.visibility</p:attrName>
                                        </p:attrNameLst>
                                      </p:cBhvr>
                                      <p:to>
                                        <p:strVal val="visible"/>
                                      </p:to>
                                    </p:set>
                                  </p:childTnLst>
                                </p:cTn>
                              </p:par>
                            </p:childTnLst>
                          </p:cTn>
                        </p:par>
                        <p:par>
                          <p:cTn id="27" fill="hold" nodeType="afterGroup">
                            <p:stCondLst>
                              <p:cond delay="0"/>
                            </p:stCondLst>
                            <p:childTnLst>
                              <p:par>
                                <p:cTn id="28" presetID="56" presetClass="path" presetSubtype="0" accel="50000" decel="50000" fill="hold" nodeType="afterEffect">
                                  <p:stCondLst>
                                    <p:cond delay="0"/>
                                  </p:stCondLst>
                                  <p:childTnLst>
                                    <p:animMotion origin="layout" path="M 4.72222E-6 -4.16281E-6 L 0.73316 -0.74653 " pathEditMode="relative" rAng="0" ptsTypes="AA">
                                      <p:cBhvr>
                                        <p:cTn id="29" dur="500" fill="hold"/>
                                        <p:tgtEl>
                                          <p:spTgt spid="7260"/>
                                        </p:tgtEl>
                                        <p:attrNameLst>
                                          <p:attrName>ppt_x</p:attrName>
                                          <p:attrName>ppt_y</p:attrName>
                                        </p:attrNameLst>
                                      </p:cBhvr>
                                      <p:rCtr x="36649" y="-37327"/>
                                    </p:animMotion>
                                  </p:childTnLst>
                                </p:cTn>
                              </p:par>
                            </p:childTnLst>
                          </p:cTn>
                        </p:par>
                        <p:par>
                          <p:cTn id="30" fill="hold" nodeType="afterGroup">
                            <p:stCondLst>
                              <p:cond delay="500"/>
                            </p:stCondLst>
                            <p:childTnLst>
                              <p:par>
                                <p:cTn id="31" presetID="2" presetClass="exit" presetSubtype="2" fill="hold" nodeType="afterEffect">
                                  <p:stCondLst>
                                    <p:cond delay="0"/>
                                  </p:stCondLst>
                                  <p:childTnLst>
                                    <p:anim calcmode="lin" valueType="num">
                                      <p:cBhvr additive="base">
                                        <p:cTn id="32" dur="500"/>
                                        <p:tgtEl>
                                          <p:spTgt spid="7260"/>
                                        </p:tgtEl>
                                        <p:attrNameLst>
                                          <p:attrName>ppt_x</p:attrName>
                                        </p:attrNameLst>
                                      </p:cBhvr>
                                      <p:tavLst>
                                        <p:tav tm="0">
                                          <p:val>
                                            <p:strVal val="ppt_x"/>
                                          </p:val>
                                        </p:tav>
                                        <p:tav tm="100000">
                                          <p:val>
                                            <p:strVal val="1+ppt_w/2"/>
                                          </p:val>
                                        </p:tav>
                                      </p:tavLst>
                                    </p:anim>
                                    <p:anim calcmode="lin" valueType="num">
                                      <p:cBhvr additive="base">
                                        <p:cTn id="33" dur="500"/>
                                        <p:tgtEl>
                                          <p:spTgt spid="7260"/>
                                        </p:tgtEl>
                                        <p:attrNameLst>
                                          <p:attrName>ppt_y</p:attrName>
                                        </p:attrNameLst>
                                      </p:cBhvr>
                                      <p:tavLst>
                                        <p:tav tm="0">
                                          <p:val>
                                            <p:strVal val="ppt_y"/>
                                          </p:val>
                                        </p:tav>
                                        <p:tav tm="100000">
                                          <p:val>
                                            <p:strVal val="ppt_y"/>
                                          </p:val>
                                        </p:tav>
                                      </p:tavLst>
                                    </p:anim>
                                    <p:set>
                                      <p:cBhvr>
                                        <p:cTn id="34" dur="1" fill="hold">
                                          <p:stCondLst>
                                            <p:cond delay="499"/>
                                          </p:stCondLst>
                                        </p:cTn>
                                        <p:tgtEl>
                                          <p:spTgt spid="7260"/>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171">
                                            <p:txEl>
                                              <p:pRg st="2" end="2"/>
                                            </p:txEl>
                                          </p:spTgt>
                                        </p:tgtEl>
                                        <p:attrNameLst>
                                          <p:attrName>style.visibility</p:attrName>
                                        </p:attrNameLst>
                                      </p:cBhvr>
                                      <p:to>
                                        <p:strVal val="visible"/>
                                      </p:to>
                                    </p:set>
                                    <p:animEffect transition="in" filter="wipe(left)">
                                      <p:cBhvr>
                                        <p:cTn id="39" dur="500"/>
                                        <p:tgtEl>
                                          <p:spTgt spid="7171">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609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mph" presetSubtype="0" fill="hold" nodeType="clickEffect">
                                  <p:stCondLst>
                                    <p:cond delay="0"/>
                                  </p:stCondLst>
                                  <p:childTnLst>
                                    <p:animScale>
                                      <p:cBhvr>
                                        <p:cTn id="47" dur="500" fill="hold"/>
                                        <p:tgtEl>
                                          <p:spTgt spid="46092"/>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233A0C1F-E6CC-42EA-BF5A-C719459DF495}" type="slidenum">
              <a:rPr kumimoji="0" lang="en-US" altLang="zh-CN" sz="1400">
                <a:latin typeface="Tahoma" pitchFamily="34" charset="0"/>
              </a:rPr>
              <a:pPr/>
              <a:t>15</a:t>
            </a:fld>
            <a:endParaRPr kumimoji="0" lang="en-US" altLang="zh-CN" sz="1400">
              <a:latin typeface="Tahoma" pitchFamily="34" charset="0"/>
            </a:endParaRPr>
          </a:p>
        </p:txBody>
      </p:sp>
      <p:sp>
        <p:nvSpPr>
          <p:cNvPr id="29698" name="Rectangle 2"/>
          <p:cNvSpPr>
            <a:spLocks noGrp="1" noChangeArrowheads="1"/>
          </p:cNvSpPr>
          <p:nvPr>
            <p:ph type="title"/>
          </p:nvPr>
        </p:nvSpPr>
        <p:spPr/>
        <p:txBody>
          <a:bodyPr/>
          <a:lstStyle/>
          <a:p>
            <a:r>
              <a:rPr lang="zh-CN" altLang="en-US" smtClean="0">
                <a:ea typeface="楷体_GB2312" pitchFamily="49" charset="-122"/>
              </a:rPr>
              <a:t>代码优化举例</a:t>
            </a:r>
          </a:p>
        </p:txBody>
      </p:sp>
      <p:sp>
        <p:nvSpPr>
          <p:cNvPr id="29699" name="Rectangle 3"/>
          <p:cNvSpPr>
            <a:spLocks noGrp="1" noChangeArrowheads="1"/>
          </p:cNvSpPr>
          <p:nvPr>
            <p:ph type="body" idx="1"/>
          </p:nvPr>
        </p:nvSpPr>
        <p:spPr>
          <a:xfrm>
            <a:off x="684213" y="1412875"/>
            <a:ext cx="4176712" cy="936625"/>
          </a:xfrm>
        </p:spPr>
        <p:txBody>
          <a:bodyPr/>
          <a:lstStyle/>
          <a:p>
            <a:pPr algn="just">
              <a:lnSpc>
                <a:spcPct val="80000"/>
              </a:lnSpc>
              <a:buFont typeface="Wingdings" charset="0"/>
              <a:buChar char="l"/>
              <a:defRPr/>
            </a:pPr>
            <a:endParaRPr kumimoji="0" lang="en-US" altLang="zh-CN" sz="2400" b="1" smtClean="0">
              <a:ea typeface="楷体_GB2312" charset="0"/>
              <a:cs typeface="楷体_GB2312" charset="0"/>
            </a:endParaRPr>
          </a:p>
          <a:p>
            <a:pPr lvl="1" algn="just">
              <a:lnSpc>
                <a:spcPct val="80000"/>
              </a:lnSpc>
              <a:buFont typeface="Wingdings" charset="0"/>
              <a:buNone/>
              <a:defRPr/>
            </a:pPr>
            <a:r>
              <a:rPr kumimoji="0" lang="en-US" altLang="zh-CN" sz="2400" b="1" smtClean="0">
                <a:ea typeface="楷体_GB2312" charset="0"/>
                <a:cs typeface="楷体_GB2312" charset="0"/>
              </a:rPr>
              <a:t>id</a:t>
            </a:r>
            <a:r>
              <a:rPr kumimoji="0" lang="en-US" altLang="zh-CN" sz="2400" b="1" baseline="-25000" smtClean="0">
                <a:ea typeface="楷体_GB2312" charset="0"/>
                <a:cs typeface="楷体_GB2312" charset="0"/>
              </a:rPr>
              <a:t>1</a:t>
            </a:r>
            <a:r>
              <a:rPr kumimoji="0" lang="en-US" altLang="zh-CN" sz="2400" b="1" smtClean="0">
                <a:ea typeface="楷体_GB2312" charset="0"/>
                <a:cs typeface="楷体_GB2312" charset="0"/>
              </a:rPr>
              <a:t>:=id</a:t>
            </a:r>
            <a:r>
              <a:rPr kumimoji="0" lang="en-US" altLang="zh-CN" sz="2400" b="1" baseline="-25000" smtClean="0">
                <a:ea typeface="楷体_GB2312" charset="0"/>
                <a:cs typeface="楷体_GB2312" charset="0"/>
              </a:rPr>
              <a:t>2</a:t>
            </a:r>
            <a:r>
              <a:rPr kumimoji="0" lang="en-US" altLang="zh-CN" sz="2400" b="1" smtClean="0">
                <a:ea typeface="楷体_GB2312" charset="0"/>
                <a:cs typeface="楷体_GB2312" charset="0"/>
              </a:rPr>
              <a:t>+id</a:t>
            </a:r>
            <a:r>
              <a:rPr kumimoji="0" lang="en-US" altLang="zh-CN" sz="2400" b="1" baseline="-25000" smtClean="0">
                <a:ea typeface="楷体_GB2312" charset="0"/>
                <a:cs typeface="楷体_GB2312" charset="0"/>
              </a:rPr>
              <a:t>3</a:t>
            </a:r>
            <a:r>
              <a:rPr kumimoji="0" lang="en-US" altLang="zh-CN" sz="2400" b="1" smtClean="0">
                <a:ea typeface="楷体_GB2312" charset="0"/>
                <a:cs typeface="楷体_GB2312" charset="0"/>
              </a:rPr>
              <a:t>*10</a:t>
            </a:r>
          </a:p>
        </p:txBody>
      </p:sp>
      <p:sp>
        <p:nvSpPr>
          <p:cNvPr id="29700" name="Text Box 4"/>
          <p:cNvSpPr txBox="1">
            <a:spLocks noChangeArrowheads="1"/>
          </p:cNvSpPr>
          <p:nvPr/>
        </p:nvSpPr>
        <p:spPr bwMode="auto">
          <a:xfrm>
            <a:off x="6516688" y="1268413"/>
            <a:ext cx="194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29701" name="Line 5"/>
          <p:cNvSpPr>
            <a:spLocks noChangeShapeType="1"/>
          </p:cNvSpPr>
          <p:nvPr/>
        </p:nvSpPr>
        <p:spPr bwMode="auto">
          <a:xfrm>
            <a:off x="7453313" y="1627188"/>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9702" name="Text Box 6"/>
          <p:cNvSpPr txBox="1">
            <a:spLocks noChangeArrowheads="1"/>
          </p:cNvSpPr>
          <p:nvPr/>
        </p:nvSpPr>
        <p:spPr bwMode="auto">
          <a:xfrm>
            <a:off x="6445250" y="19161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29703" name="Line 7"/>
          <p:cNvSpPr>
            <a:spLocks noChangeShapeType="1"/>
          </p:cNvSpPr>
          <p:nvPr/>
        </p:nvSpPr>
        <p:spPr bwMode="auto">
          <a:xfrm>
            <a:off x="7453313" y="23479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9704" name="Text Box 8"/>
          <p:cNvSpPr txBox="1">
            <a:spLocks noChangeArrowheads="1"/>
          </p:cNvSpPr>
          <p:nvPr/>
        </p:nvSpPr>
        <p:spPr bwMode="auto">
          <a:xfrm>
            <a:off x="6445250" y="25638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29705" name="Line 9"/>
          <p:cNvSpPr>
            <a:spLocks noChangeShapeType="1"/>
          </p:cNvSpPr>
          <p:nvPr/>
        </p:nvSpPr>
        <p:spPr bwMode="auto">
          <a:xfrm>
            <a:off x="7453313" y="29956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9706" name="Text Box 10"/>
          <p:cNvSpPr txBox="1">
            <a:spLocks noChangeArrowheads="1"/>
          </p:cNvSpPr>
          <p:nvPr/>
        </p:nvSpPr>
        <p:spPr bwMode="auto">
          <a:xfrm>
            <a:off x="6445250" y="32115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29707" name="Line 11"/>
          <p:cNvSpPr>
            <a:spLocks noChangeShapeType="1"/>
          </p:cNvSpPr>
          <p:nvPr/>
        </p:nvSpPr>
        <p:spPr bwMode="auto">
          <a:xfrm>
            <a:off x="7453313" y="36449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9708" name="Text Box 12"/>
          <p:cNvSpPr txBox="1">
            <a:spLocks noChangeArrowheads="1"/>
          </p:cNvSpPr>
          <p:nvPr/>
        </p:nvSpPr>
        <p:spPr bwMode="auto">
          <a:xfrm>
            <a:off x="6445250" y="38608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29709" name="Line 13"/>
          <p:cNvSpPr>
            <a:spLocks noChangeShapeType="1"/>
          </p:cNvSpPr>
          <p:nvPr/>
        </p:nvSpPr>
        <p:spPr bwMode="auto">
          <a:xfrm>
            <a:off x="7453313"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9710" name="Text Box 14"/>
          <p:cNvSpPr txBox="1">
            <a:spLocks noChangeArrowheads="1"/>
          </p:cNvSpPr>
          <p:nvPr/>
        </p:nvSpPr>
        <p:spPr bwMode="auto">
          <a:xfrm>
            <a:off x="6445250" y="4508500"/>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29711" name="Line 15"/>
          <p:cNvSpPr>
            <a:spLocks noChangeShapeType="1"/>
          </p:cNvSpPr>
          <p:nvPr/>
        </p:nvSpPr>
        <p:spPr bwMode="auto">
          <a:xfrm>
            <a:off x="7453313" y="49403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9712" name="Text Box 16"/>
          <p:cNvSpPr txBox="1">
            <a:spLocks noChangeArrowheads="1"/>
          </p:cNvSpPr>
          <p:nvPr/>
        </p:nvSpPr>
        <p:spPr bwMode="auto">
          <a:xfrm>
            <a:off x="6445250" y="51562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29713" name="Text Box 17"/>
          <p:cNvSpPr txBox="1">
            <a:spLocks noChangeArrowheads="1"/>
          </p:cNvSpPr>
          <p:nvPr/>
        </p:nvSpPr>
        <p:spPr bwMode="auto">
          <a:xfrm>
            <a:off x="6300788" y="5803900"/>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29714" name="Line 18"/>
          <p:cNvSpPr>
            <a:spLocks noChangeShapeType="1"/>
          </p:cNvSpPr>
          <p:nvPr/>
        </p:nvSpPr>
        <p:spPr bwMode="auto">
          <a:xfrm>
            <a:off x="7453313" y="558800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29718" name="Text Box 22"/>
          <p:cNvSpPr txBox="1">
            <a:spLocks noChangeArrowheads="1"/>
          </p:cNvSpPr>
          <p:nvPr/>
        </p:nvSpPr>
        <p:spPr bwMode="auto">
          <a:xfrm>
            <a:off x="684213" y="2708275"/>
            <a:ext cx="4464050" cy="17811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20000"/>
              </a:spcBef>
              <a:buFont typeface="Wingdings" charset="0"/>
              <a:buNone/>
              <a:defRPr/>
            </a:pPr>
            <a:r>
              <a:rPr lang="en-US" altLang="zh-CN" b="1" smtClean="0">
                <a:latin typeface="Times New Roman" charset="0"/>
                <a:ea typeface="楷体_GB2312" charset="0"/>
                <a:cs typeface="楷体_GB2312" charset="0"/>
              </a:rPr>
              <a:t>(inttoreal	10	-	t</a:t>
            </a:r>
            <a:r>
              <a:rPr lang="en-US" altLang="zh-CN" b="1" baseline="-25000" smtClean="0">
                <a:latin typeface="Times New Roman" charset="0"/>
                <a:ea typeface="楷体_GB2312" charset="0"/>
                <a:cs typeface="楷体_GB2312" charset="0"/>
              </a:rPr>
              <a:t>1</a:t>
            </a:r>
            <a:r>
              <a:rPr lang="en-US" altLang="zh-CN" b="1" smtClean="0">
                <a:latin typeface="Times New Roman" charset="0"/>
                <a:ea typeface="楷体_GB2312" charset="0"/>
                <a:cs typeface="楷体_GB2312" charset="0"/>
              </a:rPr>
              <a:t>)</a:t>
            </a:r>
          </a:p>
          <a:p>
            <a:pPr>
              <a:spcBef>
                <a:spcPct val="20000"/>
              </a:spcBef>
              <a:buFont typeface="Wingdings" charset="0"/>
              <a:buNone/>
              <a:defRPr/>
            </a:pPr>
            <a:r>
              <a:rPr lang="en-US" altLang="zh-CN" b="1" smtClean="0">
                <a:latin typeface="Times New Roman" charset="0"/>
                <a:ea typeface="楷体_GB2312" charset="0"/>
                <a:cs typeface="楷体_GB2312" charset="0"/>
              </a:rPr>
              <a:t>(*			id</a:t>
            </a:r>
            <a:r>
              <a:rPr lang="en-US" altLang="zh-CN" b="1" baseline="-25000" smtClean="0">
                <a:latin typeface="Times New Roman" charset="0"/>
                <a:ea typeface="楷体_GB2312" charset="0"/>
                <a:cs typeface="楷体_GB2312" charset="0"/>
              </a:rPr>
              <a:t>3</a:t>
            </a:r>
            <a:r>
              <a:rPr lang="en-US" altLang="zh-CN" b="1" smtClean="0">
                <a:latin typeface="Times New Roman" charset="0"/>
                <a:ea typeface="楷体_GB2312" charset="0"/>
                <a:cs typeface="楷体_GB2312" charset="0"/>
              </a:rPr>
              <a:t>	t</a:t>
            </a:r>
            <a:r>
              <a:rPr lang="en-US" altLang="zh-CN" b="1" baseline="-25000" smtClean="0">
                <a:latin typeface="Times New Roman" charset="0"/>
                <a:ea typeface="楷体_GB2312" charset="0"/>
                <a:cs typeface="楷体_GB2312" charset="0"/>
              </a:rPr>
              <a:t>1</a:t>
            </a:r>
            <a:r>
              <a:rPr lang="en-US" altLang="zh-CN" b="1" smtClean="0">
                <a:latin typeface="Times New Roman" charset="0"/>
                <a:ea typeface="楷体_GB2312" charset="0"/>
                <a:cs typeface="楷体_GB2312" charset="0"/>
              </a:rPr>
              <a:t>	t</a:t>
            </a:r>
            <a:r>
              <a:rPr lang="en-US" altLang="zh-CN" b="1" baseline="-25000" smtClean="0">
                <a:latin typeface="Times New Roman" charset="0"/>
                <a:ea typeface="楷体_GB2312" charset="0"/>
                <a:cs typeface="楷体_GB2312" charset="0"/>
              </a:rPr>
              <a:t>2</a:t>
            </a:r>
            <a:r>
              <a:rPr lang="en-US" altLang="zh-CN" b="1" smtClean="0">
                <a:latin typeface="Times New Roman" charset="0"/>
                <a:ea typeface="楷体_GB2312" charset="0"/>
                <a:cs typeface="楷体_GB2312" charset="0"/>
              </a:rPr>
              <a:t>)</a:t>
            </a:r>
          </a:p>
          <a:p>
            <a:pPr>
              <a:spcBef>
                <a:spcPct val="20000"/>
              </a:spcBef>
              <a:buFont typeface="Wingdings" charset="0"/>
              <a:buNone/>
              <a:defRPr/>
            </a:pPr>
            <a:r>
              <a:rPr lang="en-US" altLang="zh-CN" b="1" smtClean="0">
                <a:latin typeface="Times New Roman" charset="0"/>
                <a:ea typeface="楷体_GB2312" charset="0"/>
                <a:cs typeface="楷体_GB2312" charset="0"/>
              </a:rPr>
              <a:t>(+			id</a:t>
            </a:r>
            <a:r>
              <a:rPr lang="en-US" altLang="zh-CN" b="1" baseline="-25000" smtClean="0">
                <a:latin typeface="Times New Roman" charset="0"/>
                <a:ea typeface="楷体_GB2312" charset="0"/>
                <a:cs typeface="楷体_GB2312" charset="0"/>
              </a:rPr>
              <a:t>2</a:t>
            </a:r>
            <a:r>
              <a:rPr lang="en-US" altLang="zh-CN" b="1" smtClean="0">
                <a:latin typeface="Times New Roman" charset="0"/>
                <a:ea typeface="楷体_GB2312" charset="0"/>
                <a:cs typeface="楷体_GB2312" charset="0"/>
              </a:rPr>
              <a:t>	t</a:t>
            </a:r>
            <a:r>
              <a:rPr lang="en-US" altLang="zh-CN" b="1" baseline="-25000" smtClean="0">
                <a:latin typeface="Times New Roman" charset="0"/>
                <a:ea typeface="楷体_GB2312" charset="0"/>
                <a:cs typeface="楷体_GB2312" charset="0"/>
              </a:rPr>
              <a:t>2</a:t>
            </a:r>
            <a:r>
              <a:rPr lang="en-US" altLang="zh-CN" b="1" smtClean="0">
                <a:latin typeface="Times New Roman" charset="0"/>
                <a:ea typeface="楷体_GB2312" charset="0"/>
                <a:cs typeface="楷体_GB2312" charset="0"/>
              </a:rPr>
              <a:t>	t</a:t>
            </a:r>
            <a:r>
              <a:rPr lang="en-US" altLang="zh-CN" b="1" baseline="-25000" smtClean="0">
                <a:latin typeface="Times New Roman" charset="0"/>
                <a:ea typeface="楷体_GB2312" charset="0"/>
                <a:cs typeface="楷体_GB2312" charset="0"/>
              </a:rPr>
              <a:t>3</a:t>
            </a:r>
            <a:r>
              <a:rPr lang="en-US" altLang="zh-CN" b="1" smtClean="0">
                <a:latin typeface="Times New Roman" charset="0"/>
                <a:ea typeface="楷体_GB2312" charset="0"/>
                <a:cs typeface="楷体_GB2312" charset="0"/>
              </a:rPr>
              <a:t>)</a:t>
            </a:r>
          </a:p>
          <a:p>
            <a:pPr>
              <a:spcBef>
                <a:spcPct val="20000"/>
              </a:spcBef>
              <a:buFont typeface="Wingdings" charset="0"/>
              <a:buNone/>
              <a:defRPr/>
            </a:pPr>
            <a:r>
              <a:rPr lang="en-US" altLang="zh-CN" b="1" smtClean="0">
                <a:latin typeface="Times New Roman" charset="0"/>
                <a:ea typeface="楷体_GB2312" charset="0"/>
                <a:cs typeface="楷体_GB2312" charset="0"/>
              </a:rPr>
              <a:t>(:=		t</a:t>
            </a:r>
            <a:r>
              <a:rPr lang="en-US" altLang="zh-CN" b="1" baseline="-25000" smtClean="0">
                <a:latin typeface="Times New Roman" charset="0"/>
                <a:ea typeface="楷体_GB2312" charset="0"/>
                <a:cs typeface="楷体_GB2312" charset="0"/>
              </a:rPr>
              <a:t>3</a:t>
            </a:r>
            <a:r>
              <a:rPr lang="en-US" altLang="zh-CN" b="1" smtClean="0">
                <a:latin typeface="Times New Roman" charset="0"/>
                <a:ea typeface="楷体_GB2312" charset="0"/>
                <a:cs typeface="楷体_GB2312" charset="0"/>
              </a:rPr>
              <a:t>	-	id</a:t>
            </a:r>
            <a:r>
              <a:rPr lang="en-US" altLang="zh-CN" b="1" baseline="-25000" smtClean="0">
                <a:latin typeface="Times New Roman" charset="0"/>
                <a:ea typeface="楷体_GB2312" charset="0"/>
                <a:cs typeface="楷体_GB2312" charset="0"/>
              </a:rPr>
              <a:t>1</a:t>
            </a:r>
            <a:r>
              <a:rPr lang="en-US" altLang="zh-CN" b="1" smtClean="0">
                <a:latin typeface="Times New Roman" charset="0"/>
                <a:ea typeface="楷体_GB2312" charset="0"/>
                <a:cs typeface="楷体_GB2312" charset="0"/>
              </a:rPr>
              <a:t>)</a:t>
            </a:r>
          </a:p>
        </p:txBody>
      </p:sp>
      <p:sp>
        <p:nvSpPr>
          <p:cNvPr id="29719" name="Text Box 23"/>
          <p:cNvSpPr txBox="1">
            <a:spLocks noChangeArrowheads="1"/>
          </p:cNvSpPr>
          <p:nvPr/>
        </p:nvSpPr>
        <p:spPr bwMode="auto">
          <a:xfrm>
            <a:off x="684213" y="4724400"/>
            <a:ext cx="4464050" cy="9048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20000"/>
              </a:spcBef>
              <a:buFont typeface="Wingdings" charset="0"/>
              <a:buNone/>
              <a:defRPr/>
            </a:pPr>
            <a:r>
              <a:rPr lang="en-US" altLang="zh-CN" b="1" smtClean="0">
                <a:latin typeface="Times New Roman" charset="0"/>
                <a:ea typeface="楷体_GB2312" charset="0"/>
                <a:cs typeface="楷体_GB2312" charset="0"/>
              </a:rPr>
              <a:t>(*			id</a:t>
            </a:r>
            <a:r>
              <a:rPr lang="en-US" altLang="zh-CN" b="1" baseline="-25000" smtClean="0">
                <a:latin typeface="Times New Roman" charset="0"/>
                <a:ea typeface="楷体_GB2312" charset="0"/>
                <a:cs typeface="楷体_GB2312" charset="0"/>
              </a:rPr>
              <a:t>3</a:t>
            </a:r>
            <a:r>
              <a:rPr lang="en-US" altLang="zh-CN" b="1" smtClean="0">
                <a:latin typeface="Times New Roman" charset="0"/>
                <a:ea typeface="楷体_GB2312" charset="0"/>
                <a:cs typeface="楷体_GB2312" charset="0"/>
              </a:rPr>
              <a:t>	</a:t>
            </a:r>
            <a:r>
              <a:rPr lang="en-US" altLang="zh-CN" b="1" smtClean="0">
                <a:solidFill>
                  <a:schemeClr val="hlink"/>
                </a:solidFill>
                <a:latin typeface="Times New Roman" charset="0"/>
                <a:ea typeface="楷体_GB2312" charset="0"/>
                <a:cs typeface="楷体_GB2312" charset="0"/>
              </a:rPr>
              <a:t>10.0</a:t>
            </a:r>
            <a:r>
              <a:rPr lang="en-US" altLang="zh-CN" b="1" smtClean="0">
                <a:latin typeface="Times New Roman" charset="0"/>
                <a:ea typeface="楷体_GB2312" charset="0"/>
                <a:cs typeface="楷体_GB2312" charset="0"/>
              </a:rPr>
              <a:t>	t</a:t>
            </a:r>
            <a:r>
              <a:rPr lang="en-US" altLang="zh-CN" b="1" baseline="-25000" smtClean="0">
                <a:latin typeface="Times New Roman" charset="0"/>
                <a:ea typeface="楷体_GB2312" charset="0"/>
                <a:cs typeface="楷体_GB2312" charset="0"/>
              </a:rPr>
              <a:t>1</a:t>
            </a:r>
            <a:r>
              <a:rPr lang="en-US" altLang="zh-CN" b="1" smtClean="0">
                <a:latin typeface="Times New Roman" charset="0"/>
                <a:ea typeface="楷体_GB2312" charset="0"/>
                <a:cs typeface="楷体_GB2312" charset="0"/>
              </a:rPr>
              <a:t>)</a:t>
            </a:r>
          </a:p>
          <a:p>
            <a:pPr>
              <a:spcBef>
                <a:spcPct val="20000"/>
              </a:spcBef>
              <a:buFont typeface="Wingdings" charset="0"/>
              <a:buNone/>
              <a:defRPr/>
            </a:pPr>
            <a:r>
              <a:rPr lang="en-US" altLang="zh-CN" b="1" smtClean="0">
                <a:latin typeface="Times New Roman" charset="0"/>
                <a:ea typeface="楷体_GB2312" charset="0"/>
                <a:cs typeface="楷体_GB2312" charset="0"/>
              </a:rPr>
              <a:t>(+			id</a:t>
            </a:r>
            <a:r>
              <a:rPr lang="en-US" altLang="zh-CN" b="1" baseline="-25000" smtClean="0">
                <a:latin typeface="Times New Roman" charset="0"/>
                <a:ea typeface="楷体_GB2312" charset="0"/>
                <a:cs typeface="楷体_GB2312" charset="0"/>
              </a:rPr>
              <a:t>2</a:t>
            </a:r>
            <a:r>
              <a:rPr lang="en-US" altLang="zh-CN" b="1" smtClean="0">
                <a:latin typeface="Times New Roman" charset="0"/>
                <a:ea typeface="楷体_GB2312" charset="0"/>
                <a:cs typeface="楷体_GB2312" charset="0"/>
              </a:rPr>
              <a:t>	t</a:t>
            </a:r>
            <a:r>
              <a:rPr lang="en-US" altLang="zh-CN" b="1" baseline="-25000" smtClean="0">
                <a:latin typeface="Times New Roman" charset="0"/>
                <a:ea typeface="楷体_GB2312" charset="0"/>
                <a:cs typeface="楷体_GB2312" charset="0"/>
              </a:rPr>
              <a:t>1</a:t>
            </a:r>
            <a:r>
              <a:rPr lang="en-US" altLang="zh-CN" b="1" smtClean="0">
                <a:latin typeface="Times New Roman" charset="0"/>
                <a:ea typeface="楷体_GB2312" charset="0"/>
                <a:cs typeface="楷体_GB2312" charset="0"/>
              </a:rPr>
              <a:t>	</a:t>
            </a:r>
            <a:r>
              <a:rPr lang="en-US" altLang="zh-CN" b="1" smtClean="0">
                <a:solidFill>
                  <a:schemeClr val="hlink"/>
                </a:solidFill>
                <a:latin typeface="Times New Roman" charset="0"/>
              </a:rPr>
              <a:t>id</a:t>
            </a:r>
            <a:r>
              <a:rPr lang="en-US" altLang="zh-CN" b="1" baseline="-25000" smtClean="0">
                <a:solidFill>
                  <a:schemeClr val="hlink"/>
                </a:solidFill>
                <a:latin typeface="Times New Roman" charset="0"/>
              </a:rPr>
              <a:t>1</a:t>
            </a:r>
            <a:r>
              <a:rPr lang="en-US" altLang="zh-CN" b="1" smtClean="0">
                <a:latin typeface="Times New Roman" charset="0"/>
                <a:ea typeface="楷体_GB2312" charset="0"/>
                <a:cs typeface="楷体_GB2312"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left)">
                                      <p:cBhvr>
                                        <p:cTn id="7" dur="500"/>
                                        <p:tgtEl>
                                          <p:spTgt spid="29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18"/>
                                        </p:tgtEl>
                                        <p:attrNameLst>
                                          <p:attrName>style.visibility</p:attrName>
                                        </p:attrNameLst>
                                      </p:cBhvr>
                                      <p:to>
                                        <p:strVal val="visible"/>
                                      </p:to>
                                    </p:set>
                                    <p:animEffect transition="in" filter="wipe(up)">
                                      <p:cBhvr>
                                        <p:cTn id="12" dur="500"/>
                                        <p:tgtEl>
                                          <p:spTgt spid="29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719"/>
                                        </p:tgtEl>
                                        <p:attrNameLst>
                                          <p:attrName>style.visibility</p:attrName>
                                        </p:attrNameLst>
                                      </p:cBhvr>
                                      <p:to>
                                        <p:strVal val="visible"/>
                                      </p:to>
                                    </p:set>
                                    <p:animEffect transition="in" filter="wipe(up)">
                                      <p:cBhvr>
                                        <p:cTn id="17" dur="500"/>
                                        <p:tgtEl>
                                          <p:spTgt spid="2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8" grpId="0" animBg="1"/>
      <p:bldP spid="297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9D153E02-B6BD-4A7E-9232-ABA160D1DD0A}" type="slidenum">
              <a:rPr kumimoji="0" lang="en-US" altLang="zh-CN" sz="1400">
                <a:latin typeface="Tahoma" pitchFamily="34" charset="0"/>
              </a:rPr>
              <a:pPr/>
              <a:t>16</a:t>
            </a:fld>
            <a:endParaRPr kumimoji="0" lang="en-US" altLang="zh-CN" sz="1400">
              <a:latin typeface="Tahoma" pitchFamily="34" charset="0"/>
            </a:endParaRPr>
          </a:p>
        </p:txBody>
      </p:sp>
      <p:sp>
        <p:nvSpPr>
          <p:cNvPr id="30722" name="Rectangle 2"/>
          <p:cNvSpPr>
            <a:spLocks noGrp="1" noChangeArrowheads="1"/>
          </p:cNvSpPr>
          <p:nvPr>
            <p:ph type="title"/>
          </p:nvPr>
        </p:nvSpPr>
        <p:spPr/>
        <p:txBody>
          <a:bodyPr/>
          <a:lstStyle/>
          <a:p>
            <a:r>
              <a:rPr lang="zh-CN" altLang="en-US" sz="4000" smtClean="0">
                <a:solidFill>
                  <a:schemeClr val="folHlink"/>
                </a:solidFill>
                <a:ea typeface="楷体_GB2312" pitchFamily="49" charset="-122"/>
              </a:rPr>
              <a:t>第六个阶段</a:t>
            </a:r>
            <a:r>
              <a:rPr lang="en-US" altLang="zh-CN" sz="4000" smtClean="0">
                <a:ea typeface="楷体_GB2312" pitchFamily="49" charset="-122"/>
              </a:rPr>
              <a:t>--</a:t>
            </a:r>
            <a:r>
              <a:rPr lang="zh-CN" altLang="en-US" sz="4000" smtClean="0">
                <a:solidFill>
                  <a:srgbClr val="FF3300"/>
                </a:solidFill>
                <a:ea typeface="楷体_GB2312" pitchFamily="49" charset="-122"/>
              </a:rPr>
              <a:t>目标代码生成</a:t>
            </a:r>
            <a:r>
              <a:rPr lang="zh-CN" altLang="en-US" sz="4000" smtClean="0">
                <a:ea typeface="楷体_GB2312" pitchFamily="49" charset="-122"/>
              </a:rPr>
              <a:t>阶段</a:t>
            </a:r>
          </a:p>
        </p:txBody>
      </p:sp>
      <p:sp>
        <p:nvSpPr>
          <p:cNvPr id="30723" name="Rectangle 3"/>
          <p:cNvSpPr>
            <a:spLocks noGrp="1" noChangeArrowheads="1"/>
          </p:cNvSpPr>
          <p:nvPr>
            <p:ph type="body" idx="1"/>
          </p:nvPr>
        </p:nvSpPr>
        <p:spPr>
          <a:xfrm>
            <a:off x="250825" y="1125538"/>
            <a:ext cx="5905500" cy="1511300"/>
          </a:xfrm>
        </p:spPr>
        <p:txBody>
          <a:bodyPr/>
          <a:lstStyle/>
          <a:p>
            <a:pPr algn="just">
              <a:lnSpc>
                <a:spcPct val="80000"/>
              </a:lnSpc>
            </a:pPr>
            <a:r>
              <a:rPr kumimoji="0" lang="zh-CN" altLang="en-US" sz="2400" b="1" smtClean="0">
                <a:ea typeface="楷体_GB2312" pitchFamily="49" charset="-122"/>
              </a:rPr>
              <a:t>把中间代码变换成特定机器上的绝对指令代码或可重定位的指令代码或汇编指令代码</a:t>
            </a:r>
            <a:endParaRPr kumimoji="0" lang="en-US" altLang="zh-CN" sz="2400" b="1" smtClean="0">
              <a:ea typeface="楷体_GB2312" pitchFamily="49" charset="-122"/>
            </a:endParaRPr>
          </a:p>
          <a:p>
            <a:pPr algn="just">
              <a:lnSpc>
                <a:spcPct val="80000"/>
              </a:lnSpc>
            </a:pPr>
            <a:r>
              <a:rPr kumimoji="0" lang="zh-CN" altLang="en-US" sz="2400" b="1" smtClean="0">
                <a:ea typeface="楷体_GB2312" pitchFamily="49" charset="-122"/>
              </a:rPr>
              <a:t>与硬件系统结构和指令含义有关</a:t>
            </a:r>
            <a:r>
              <a:rPr kumimoji="0" lang="en-US" altLang="zh-CN" sz="2400" b="1" smtClean="0">
                <a:ea typeface="楷体_GB2312" pitchFamily="49" charset="-122"/>
              </a:rPr>
              <a:t> </a:t>
            </a:r>
            <a:endParaRPr kumimoji="0" lang="en-US" altLang="zh-CN" sz="2400" b="1" smtClean="0"/>
          </a:p>
        </p:txBody>
      </p:sp>
      <p:sp>
        <p:nvSpPr>
          <p:cNvPr id="30724" name="Text Box 4"/>
          <p:cNvSpPr txBox="1">
            <a:spLocks noChangeArrowheads="1"/>
          </p:cNvSpPr>
          <p:nvPr/>
        </p:nvSpPr>
        <p:spPr bwMode="auto">
          <a:xfrm>
            <a:off x="6516688" y="1268413"/>
            <a:ext cx="194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30725" name="Line 5"/>
          <p:cNvSpPr>
            <a:spLocks noChangeShapeType="1"/>
          </p:cNvSpPr>
          <p:nvPr/>
        </p:nvSpPr>
        <p:spPr bwMode="auto">
          <a:xfrm>
            <a:off x="7453313" y="1627188"/>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30726" name="Text Box 6"/>
          <p:cNvSpPr txBox="1">
            <a:spLocks noChangeArrowheads="1"/>
          </p:cNvSpPr>
          <p:nvPr/>
        </p:nvSpPr>
        <p:spPr bwMode="auto">
          <a:xfrm>
            <a:off x="6445250" y="19161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30727" name="Line 7"/>
          <p:cNvSpPr>
            <a:spLocks noChangeShapeType="1"/>
          </p:cNvSpPr>
          <p:nvPr/>
        </p:nvSpPr>
        <p:spPr bwMode="auto">
          <a:xfrm>
            <a:off x="7453313" y="23479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30728" name="Text Box 8"/>
          <p:cNvSpPr txBox="1">
            <a:spLocks noChangeArrowheads="1"/>
          </p:cNvSpPr>
          <p:nvPr/>
        </p:nvSpPr>
        <p:spPr bwMode="auto">
          <a:xfrm>
            <a:off x="6445250" y="25638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30729" name="Line 9"/>
          <p:cNvSpPr>
            <a:spLocks noChangeShapeType="1"/>
          </p:cNvSpPr>
          <p:nvPr/>
        </p:nvSpPr>
        <p:spPr bwMode="auto">
          <a:xfrm>
            <a:off x="7453313" y="29956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30730" name="Text Box 10"/>
          <p:cNvSpPr txBox="1">
            <a:spLocks noChangeArrowheads="1"/>
          </p:cNvSpPr>
          <p:nvPr/>
        </p:nvSpPr>
        <p:spPr bwMode="auto">
          <a:xfrm>
            <a:off x="6445250" y="32115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30731" name="Line 11"/>
          <p:cNvSpPr>
            <a:spLocks noChangeShapeType="1"/>
          </p:cNvSpPr>
          <p:nvPr/>
        </p:nvSpPr>
        <p:spPr bwMode="auto">
          <a:xfrm>
            <a:off x="7453313" y="36449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30732" name="Text Box 12"/>
          <p:cNvSpPr txBox="1">
            <a:spLocks noChangeArrowheads="1"/>
          </p:cNvSpPr>
          <p:nvPr/>
        </p:nvSpPr>
        <p:spPr bwMode="auto">
          <a:xfrm>
            <a:off x="6445250" y="38608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30733" name="Line 13"/>
          <p:cNvSpPr>
            <a:spLocks noChangeShapeType="1"/>
          </p:cNvSpPr>
          <p:nvPr/>
        </p:nvSpPr>
        <p:spPr bwMode="auto">
          <a:xfrm>
            <a:off x="7453313"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30734" name="Text Box 14"/>
          <p:cNvSpPr txBox="1">
            <a:spLocks noChangeArrowheads="1"/>
          </p:cNvSpPr>
          <p:nvPr/>
        </p:nvSpPr>
        <p:spPr bwMode="auto">
          <a:xfrm>
            <a:off x="6445250" y="45085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30735" name="Line 15"/>
          <p:cNvSpPr>
            <a:spLocks noChangeShapeType="1"/>
          </p:cNvSpPr>
          <p:nvPr/>
        </p:nvSpPr>
        <p:spPr bwMode="auto">
          <a:xfrm>
            <a:off x="7453313" y="49403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30736" name="Text Box 16"/>
          <p:cNvSpPr txBox="1">
            <a:spLocks noChangeArrowheads="1"/>
          </p:cNvSpPr>
          <p:nvPr/>
        </p:nvSpPr>
        <p:spPr bwMode="auto">
          <a:xfrm>
            <a:off x="6445250" y="5156200"/>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30737" name="Text Box 17"/>
          <p:cNvSpPr txBox="1">
            <a:spLocks noChangeArrowheads="1"/>
          </p:cNvSpPr>
          <p:nvPr/>
        </p:nvSpPr>
        <p:spPr bwMode="auto">
          <a:xfrm>
            <a:off x="6300788" y="5803900"/>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30738" name="Line 18"/>
          <p:cNvSpPr>
            <a:spLocks noChangeShapeType="1"/>
          </p:cNvSpPr>
          <p:nvPr/>
        </p:nvSpPr>
        <p:spPr bwMode="auto">
          <a:xfrm>
            <a:off x="7453313" y="558800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30739" name="Text Box 19"/>
          <p:cNvSpPr txBox="1">
            <a:spLocks noChangeArrowheads="1"/>
          </p:cNvSpPr>
          <p:nvPr/>
        </p:nvSpPr>
        <p:spPr bwMode="auto">
          <a:xfrm>
            <a:off x="755650" y="2781300"/>
            <a:ext cx="4464050" cy="9048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20000"/>
              </a:spcBef>
              <a:buFont typeface="Wingdings" charset="0"/>
              <a:buNone/>
              <a:defRPr/>
            </a:pPr>
            <a:r>
              <a:rPr lang="en-US" altLang="zh-CN" b="1" smtClean="0">
                <a:solidFill>
                  <a:srgbClr val="CC0099"/>
                </a:solidFill>
                <a:latin typeface="Times New Roman" charset="0"/>
                <a:ea typeface="楷体_GB2312" charset="0"/>
                <a:cs typeface="楷体_GB2312" charset="0"/>
              </a:rPr>
              <a:t>(*			id</a:t>
            </a:r>
            <a:r>
              <a:rPr lang="en-US" altLang="zh-CN" b="1" baseline="-25000" smtClean="0">
                <a:solidFill>
                  <a:srgbClr val="CC0099"/>
                </a:solidFill>
                <a:latin typeface="Times New Roman" charset="0"/>
                <a:ea typeface="楷体_GB2312" charset="0"/>
                <a:cs typeface="楷体_GB2312" charset="0"/>
              </a:rPr>
              <a:t>3</a:t>
            </a:r>
            <a:r>
              <a:rPr lang="en-US" altLang="zh-CN" b="1" smtClean="0">
                <a:solidFill>
                  <a:srgbClr val="CC0099"/>
                </a:solidFill>
                <a:latin typeface="Times New Roman" charset="0"/>
                <a:ea typeface="楷体_GB2312" charset="0"/>
                <a:cs typeface="楷体_GB2312" charset="0"/>
              </a:rPr>
              <a:t>	10.0	t</a:t>
            </a:r>
            <a:r>
              <a:rPr lang="en-US" altLang="zh-CN" b="1" baseline="-25000" smtClean="0">
                <a:solidFill>
                  <a:srgbClr val="CC0099"/>
                </a:solidFill>
                <a:latin typeface="Times New Roman" charset="0"/>
                <a:ea typeface="楷体_GB2312" charset="0"/>
                <a:cs typeface="楷体_GB2312" charset="0"/>
              </a:rPr>
              <a:t>1</a:t>
            </a:r>
            <a:r>
              <a:rPr lang="en-US" altLang="zh-CN" b="1" smtClean="0">
                <a:solidFill>
                  <a:srgbClr val="CC0099"/>
                </a:solidFill>
                <a:latin typeface="Times New Roman" charset="0"/>
                <a:ea typeface="楷体_GB2312" charset="0"/>
                <a:cs typeface="楷体_GB2312" charset="0"/>
              </a:rPr>
              <a:t>)</a:t>
            </a:r>
          </a:p>
          <a:p>
            <a:pPr>
              <a:spcBef>
                <a:spcPct val="20000"/>
              </a:spcBef>
              <a:buFont typeface="Wingdings" charset="0"/>
              <a:buNone/>
              <a:defRPr/>
            </a:pPr>
            <a:r>
              <a:rPr lang="en-US" altLang="zh-CN" b="1" smtClean="0">
                <a:solidFill>
                  <a:schemeClr val="folHlink"/>
                </a:solidFill>
                <a:latin typeface="Times New Roman" charset="0"/>
                <a:ea typeface="楷体_GB2312" charset="0"/>
                <a:cs typeface="楷体_GB2312" charset="0"/>
              </a:rPr>
              <a:t>(+			id</a:t>
            </a:r>
            <a:r>
              <a:rPr lang="en-US" altLang="zh-CN" b="1" baseline="-25000" smtClean="0">
                <a:solidFill>
                  <a:schemeClr val="folHlink"/>
                </a:solidFill>
                <a:latin typeface="Times New Roman" charset="0"/>
                <a:ea typeface="楷体_GB2312" charset="0"/>
                <a:cs typeface="楷体_GB2312" charset="0"/>
              </a:rPr>
              <a:t>2</a:t>
            </a:r>
            <a:r>
              <a:rPr lang="en-US" altLang="zh-CN" b="1" smtClean="0">
                <a:solidFill>
                  <a:schemeClr val="folHlink"/>
                </a:solidFill>
                <a:latin typeface="Times New Roman" charset="0"/>
                <a:ea typeface="楷体_GB2312" charset="0"/>
                <a:cs typeface="楷体_GB2312" charset="0"/>
              </a:rPr>
              <a:t>	t</a:t>
            </a:r>
            <a:r>
              <a:rPr lang="en-US" altLang="zh-CN" b="1" baseline="-25000" smtClean="0">
                <a:solidFill>
                  <a:schemeClr val="folHlink"/>
                </a:solidFill>
                <a:latin typeface="Times New Roman" charset="0"/>
                <a:ea typeface="楷体_GB2312" charset="0"/>
                <a:cs typeface="楷体_GB2312" charset="0"/>
              </a:rPr>
              <a:t>1</a:t>
            </a:r>
            <a:r>
              <a:rPr lang="en-US" altLang="zh-CN" b="1" smtClean="0">
                <a:solidFill>
                  <a:schemeClr val="folHlink"/>
                </a:solidFill>
                <a:latin typeface="Times New Roman" charset="0"/>
                <a:ea typeface="楷体_GB2312" charset="0"/>
                <a:cs typeface="楷体_GB2312" charset="0"/>
              </a:rPr>
              <a:t>	</a:t>
            </a:r>
            <a:r>
              <a:rPr lang="en-US" altLang="zh-CN" b="1" smtClean="0">
                <a:solidFill>
                  <a:schemeClr val="folHlink"/>
                </a:solidFill>
                <a:latin typeface="Times New Roman" charset="0"/>
              </a:rPr>
              <a:t>id</a:t>
            </a:r>
            <a:r>
              <a:rPr lang="en-US" altLang="zh-CN" b="1" baseline="-25000" smtClean="0">
                <a:solidFill>
                  <a:schemeClr val="folHlink"/>
                </a:solidFill>
                <a:latin typeface="Times New Roman" charset="0"/>
              </a:rPr>
              <a:t>1</a:t>
            </a:r>
            <a:r>
              <a:rPr lang="en-US" altLang="zh-CN" b="1" smtClean="0">
                <a:solidFill>
                  <a:schemeClr val="folHlink"/>
                </a:solidFill>
                <a:latin typeface="Times New Roman" charset="0"/>
                <a:ea typeface="楷体_GB2312" charset="0"/>
                <a:cs typeface="楷体_GB2312" charset="0"/>
              </a:rPr>
              <a:t>)</a:t>
            </a:r>
          </a:p>
        </p:txBody>
      </p:sp>
      <p:sp>
        <p:nvSpPr>
          <p:cNvPr id="30740" name="Text Box 20"/>
          <p:cNvSpPr txBox="1">
            <a:spLocks noChangeArrowheads="1"/>
          </p:cNvSpPr>
          <p:nvPr/>
        </p:nvSpPr>
        <p:spPr bwMode="auto">
          <a:xfrm>
            <a:off x="755650" y="3789363"/>
            <a:ext cx="4464050" cy="2657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b="1" smtClean="0">
                <a:solidFill>
                  <a:srgbClr val="CC0099"/>
                </a:solidFill>
                <a:latin typeface="Times New Roman" charset="0"/>
              </a:rPr>
              <a:t>MOVF	id</a:t>
            </a:r>
            <a:r>
              <a:rPr lang="en-US" altLang="zh-CN" b="1" baseline="-25000" smtClean="0">
                <a:solidFill>
                  <a:srgbClr val="CC0099"/>
                </a:solidFill>
                <a:latin typeface="Times New Roman" charset="0"/>
              </a:rPr>
              <a:t>3</a:t>
            </a:r>
            <a:r>
              <a:rPr lang="en-US" altLang="zh-CN" b="1" smtClean="0">
                <a:solidFill>
                  <a:srgbClr val="CC0099"/>
                </a:solidFill>
                <a:latin typeface="Times New Roman" charset="0"/>
              </a:rPr>
              <a:t>,		R</a:t>
            </a:r>
            <a:r>
              <a:rPr lang="en-US" altLang="zh-CN" b="1" baseline="-25000" smtClean="0">
                <a:solidFill>
                  <a:srgbClr val="CC0099"/>
                </a:solidFill>
                <a:latin typeface="Times New Roman" charset="0"/>
              </a:rPr>
              <a:t>2</a:t>
            </a:r>
          </a:p>
          <a:p>
            <a:pPr>
              <a:spcBef>
                <a:spcPct val="50000"/>
              </a:spcBef>
              <a:buFont typeface="Wingdings" charset="0"/>
              <a:buNone/>
              <a:defRPr/>
            </a:pPr>
            <a:r>
              <a:rPr lang="en-US" altLang="zh-CN" b="1" smtClean="0">
                <a:solidFill>
                  <a:srgbClr val="CC0099"/>
                </a:solidFill>
                <a:latin typeface="Times New Roman" charset="0"/>
              </a:rPr>
              <a:t>MULF		#10.0,		R</a:t>
            </a:r>
            <a:r>
              <a:rPr lang="en-US" altLang="zh-CN" b="1" baseline="-25000" smtClean="0">
                <a:solidFill>
                  <a:srgbClr val="CC0099"/>
                </a:solidFill>
                <a:latin typeface="Times New Roman" charset="0"/>
              </a:rPr>
              <a:t>2</a:t>
            </a:r>
          </a:p>
          <a:p>
            <a:pPr>
              <a:spcBef>
                <a:spcPct val="50000"/>
              </a:spcBef>
              <a:buFont typeface="Wingdings" charset="0"/>
              <a:buNone/>
              <a:defRPr/>
            </a:pPr>
            <a:r>
              <a:rPr lang="en-US" altLang="zh-CN" b="1" smtClean="0">
                <a:solidFill>
                  <a:schemeClr val="folHlink"/>
                </a:solidFill>
                <a:latin typeface="Times New Roman" charset="0"/>
              </a:rPr>
              <a:t>MOVF	id</a:t>
            </a:r>
            <a:r>
              <a:rPr lang="en-US" altLang="zh-CN" b="1" baseline="-25000" smtClean="0">
                <a:solidFill>
                  <a:schemeClr val="folHlink"/>
                </a:solidFill>
                <a:latin typeface="Times New Roman" charset="0"/>
              </a:rPr>
              <a:t>2</a:t>
            </a:r>
            <a:r>
              <a:rPr lang="en-US" altLang="zh-CN" b="1" smtClean="0">
                <a:solidFill>
                  <a:schemeClr val="folHlink"/>
                </a:solidFill>
                <a:latin typeface="Times New Roman" charset="0"/>
              </a:rPr>
              <a:t>,		R</a:t>
            </a:r>
            <a:r>
              <a:rPr lang="en-US" altLang="zh-CN" b="1" baseline="-25000" smtClean="0">
                <a:solidFill>
                  <a:schemeClr val="folHlink"/>
                </a:solidFill>
                <a:latin typeface="Times New Roman" charset="0"/>
              </a:rPr>
              <a:t>1</a:t>
            </a:r>
          </a:p>
          <a:p>
            <a:pPr>
              <a:spcBef>
                <a:spcPct val="50000"/>
              </a:spcBef>
              <a:buFont typeface="Wingdings" charset="0"/>
              <a:buNone/>
              <a:defRPr/>
            </a:pPr>
            <a:r>
              <a:rPr lang="en-US" altLang="zh-CN" b="1" smtClean="0">
                <a:solidFill>
                  <a:schemeClr val="folHlink"/>
                </a:solidFill>
                <a:latin typeface="Times New Roman" charset="0"/>
              </a:rPr>
              <a:t>ADDF		R</a:t>
            </a:r>
            <a:r>
              <a:rPr lang="en-US" altLang="zh-CN" b="1" baseline="-25000" smtClean="0">
                <a:solidFill>
                  <a:schemeClr val="folHlink"/>
                </a:solidFill>
                <a:latin typeface="Times New Roman" charset="0"/>
              </a:rPr>
              <a:t>1</a:t>
            </a:r>
            <a:r>
              <a:rPr lang="en-US" altLang="zh-CN" b="1" smtClean="0">
                <a:solidFill>
                  <a:schemeClr val="folHlink"/>
                </a:solidFill>
                <a:latin typeface="Times New Roman" charset="0"/>
              </a:rPr>
              <a:t>,		R</a:t>
            </a:r>
            <a:r>
              <a:rPr lang="en-US" altLang="zh-CN" b="1" baseline="-25000" smtClean="0">
                <a:solidFill>
                  <a:schemeClr val="folHlink"/>
                </a:solidFill>
                <a:latin typeface="Times New Roman" charset="0"/>
              </a:rPr>
              <a:t>2</a:t>
            </a:r>
          </a:p>
          <a:p>
            <a:pPr>
              <a:spcBef>
                <a:spcPct val="50000"/>
              </a:spcBef>
              <a:buFont typeface="Wingdings" charset="0"/>
              <a:buNone/>
              <a:defRPr/>
            </a:pPr>
            <a:r>
              <a:rPr lang="en-US" altLang="zh-CN" b="1" smtClean="0">
                <a:solidFill>
                  <a:schemeClr val="folHlink"/>
                </a:solidFill>
                <a:latin typeface="Times New Roman" charset="0"/>
              </a:rPr>
              <a:t>MOV		R</a:t>
            </a:r>
            <a:r>
              <a:rPr lang="en-US" altLang="zh-CN" b="1" baseline="-25000" smtClean="0">
                <a:solidFill>
                  <a:schemeClr val="folHlink"/>
                </a:solidFill>
                <a:latin typeface="Times New Roman" charset="0"/>
              </a:rPr>
              <a:t>1</a:t>
            </a:r>
            <a:r>
              <a:rPr lang="en-US" altLang="zh-CN" b="1" smtClean="0">
                <a:solidFill>
                  <a:schemeClr val="folHlink"/>
                </a:solidFill>
                <a:latin typeface="Times New Roman" charset="0"/>
              </a:rPr>
              <a:t>,		id</a:t>
            </a:r>
            <a:r>
              <a:rPr lang="en-US" altLang="zh-CN" b="1" baseline="-25000" smtClean="0">
                <a:solidFill>
                  <a:schemeClr val="folHlink"/>
                </a:solidFill>
                <a:latin typeface="Times New Roman"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39"/>
                                        </p:tgtEl>
                                        <p:attrNameLst>
                                          <p:attrName>style.visibility</p:attrName>
                                        </p:attrNameLst>
                                      </p:cBhvr>
                                      <p:to>
                                        <p:strVal val="visible"/>
                                      </p:to>
                                    </p:set>
                                    <p:animEffect transition="in" filter="wipe(up)">
                                      <p:cBhvr>
                                        <p:cTn id="17" dur="500"/>
                                        <p:tgtEl>
                                          <p:spTgt spid="307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740"/>
                                        </p:tgtEl>
                                        <p:attrNameLst>
                                          <p:attrName>style.visibility</p:attrName>
                                        </p:attrNameLst>
                                      </p:cBhvr>
                                      <p:to>
                                        <p:strVal val="visible"/>
                                      </p:to>
                                    </p:set>
                                    <p:animEffect transition="in" filter="wipe(up)">
                                      <p:cBhvr>
                                        <p:cTn id="22" dur="500"/>
                                        <p:tgtEl>
                                          <p:spTgt spid="3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9" grpId="0" animBg="1"/>
      <p:bldP spid="307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72CC95AB-FA44-439C-BF74-624FFA53359C}" type="slidenum">
              <a:rPr kumimoji="0" lang="en-US" altLang="zh-CN" sz="1400">
                <a:latin typeface="Tahoma" pitchFamily="34" charset="0"/>
              </a:rPr>
              <a:pPr/>
              <a:t>17</a:t>
            </a:fld>
            <a:endParaRPr kumimoji="0" lang="en-US" altLang="zh-CN" sz="1400">
              <a:latin typeface="Tahoma" pitchFamily="34" charset="0"/>
            </a:endParaRPr>
          </a:p>
        </p:txBody>
      </p:sp>
      <p:sp>
        <p:nvSpPr>
          <p:cNvPr id="31746" name="Rectangle 2"/>
          <p:cNvSpPr>
            <a:spLocks noGrp="1" noChangeArrowheads="1"/>
          </p:cNvSpPr>
          <p:nvPr>
            <p:ph type="title"/>
          </p:nvPr>
        </p:nvSpPr>
        <p:spPr/>
        <p:txBody>
          <a:bodyPr/>
          <a:lstStyle/>
          <a:p>
            <a:r>
              <a:rPr lang="zh-CN" altLang="en-US" smtClean="0">
                <a:ea typeface="楷体_GB2312" pitchFamily="49" charset="-122"/>
              </a:rPr>
              <a:t>编译程序的</a:t>
            </a:r>
            <a:r>
              <a:rPr lang="zh-CN" altLang="en-US" smtClean="0">
                <a:solidFill>
                  <a:schemeClr val="hlink"/>
                </a:solidFill>
                <a:ea typeface="楷体_GB2312" pitchFamily="49" charset="-122"/>
              </a:rPr>
              <a:t>六</a:t>
            </a:r>
            <a:r>
              <a:rPr lang="zh-CN" altLang="en-US" smtClean="0">
                <a:ea typeface="楷体_GB2312" pitchFamily="49" charset="-122"/>
              </a:rPr>
              <a:t>个阶段</a:t>
            </a:r>
          </a:p>
        </p:txBody>
      </p:sp>
      <p:sp>
        <p:nvSpPr>
          <p:cNvPr id="31748" name="AutoShape 4"/>
          <p:cNvSpPr>
            <a:spLocks noChangeArrowheads="1"/>
          </p:cNvSpPr>
          <p:nvPr/>
        </p:nvSpPr>
        <p:spPr bwMode="auto">
          <a:xfrm>
            <a:off x="1547813" y="3933825"/>
            <a:ext cx="3960812" cy="720725"/>
          </a:xfrm>
          <a:prstGeom prst="cube">
            <a:avLst>
              <a:gd name="adj" fmla="val 25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r>
              <a:rPr kumimoji="0" lang="en-US" altLang="zh-CN" b="1">
                <a:solidFill>
                  <a:srgbClr val="FF3300"/>
                </a:solidFill>
                <a:latin typeface="楷体_GB2312" pitchFamily="49" charset="-122"/>
                <a:ea typeface="楷体_GB2312" pitchFamily="49" charset="-122"/>
              </a:rPr>
              <a:t>1-</a:t>
            </a:r>
            <a:r>
              <a:rPr kumimoji="0" lang="zh-CN" altLang="en-US" b="1">
                <a:solidFill>
                  <a:srgbClr val="FF3300"/>
                </a:solidFill>
                <a:latin typeface="楷体_GB2312" pitchFamily="49" charset="-122"/>
                <a:ea typeface="楷体_GB2312" pitchFamily="49" charset="-122"/>
              </a:rPr>
              <a:t>词法分析</a:t>
            </a:r>
            <a:r>
              <a:rPr kumimoji="0" lang="zh-CN" altLang="en-US" b="1">
                <a:latin typeface="楷体_GB2312" pitchFamily="49" charset="-122"/>
                <a:ea typeface="楷体_GB2312" pitchFamily="49" charset="-122"/>
              </a:rPr>
              <a:t>阶段</a:t>
            </a:r>
          </a:p>
        </p:txBody>
      </p:sp>
      <p:sp>
        <p:nvSpPr>
          <p:cNvPr id="31749" name="AutoShape 5"/>
          <p:cNvSpPr>
            <a:spLocks noChangeArrowheads="1"/>
          </p:cNvSpPr>
          <p:nvPr/>
        </p:nvSpPr>
        <p:spPr bwMode="auto">
          <a:xfrm>
            <a:off x="1908175" y="3429000"/>
            <a:ext cx="3960813" cy="649288"/>
          </a:xfrm>
          <a:prstGeom prst="cube">
            <a:avLst>
              <a:gd name="adj" fmla="val 25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r>
              <a:rPr kumimoji="0" lang="en-US" altLang="zh-CN" b="1">
                <a:solidFill>
                  <a:srgbClr val="FF3300"/>
                </a:solidFill>
                <a:latin typeface="楷体_GB2312" pitchFamily="49" charset="-122"/>
                <a:ea typeface="楷体_GB2312" pitchFamily="49" charset="-122"/>
              </a:rPr>
              <a:t>2-</a:t>
            </a:r>
            <a:r>
              <a:rPr kumimoji="0" lang="zh-CN" altLang="en-US" b="1">
                <a:solidFill>
                  <a:srgbClr val="FF3300"/>
                </a:solidFill>
                <a:latin typeface="楷体_GB2312" pitchFamily="49" charset="-122"/>
                <a:ea typeface="楷体_GB2312" pitchFamily="49" charset="-122"/>
              </a:rPr>
              <a:t>语法分析</a:t>
            </a:r>
            <a:r>
              <a:rPr kumimoji="0" lang="zh-CN" altLang="en-US" b="1">
                <a:latin typeface="楷体_GB2312" pitchFamily="49" charset="-122"/>
                <a:ea typeface="楷体_GB2312" pitchFamily="49" charset="-122"/>
              </a:rPr>
              <a:t>阶段</a:t>
            </a:r>
          </a:p>
        </p:txBody>
      </p:sp>
      <p:sp>
        <p:nvSpPr>
          <p:cNvPr id="31750" name="AutoShape 6"/>
          <p:cNvSpPr>
            <a:spLocks noChangeArrowheads="1"/>
          </p:cNvSpPr>
          <p:nvPr/>
        </p:nvSpPr>
        <p:spPr bwMode="auto">
          <a:xfrm>
            <a:off x="2374900" y="2924175"/>
            <a:ext cx="3960813" cy="649288"/>
          </a:xfrm>
          <a:prstGeom prst="cube">
            <a:avLst>
              <a:gd name="adj" fmla="val 25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r>
              <a:rPr kumimoji="0" lang="en-US" altLang="zh-CN" b="1">
                <a:solidFill>
                  <a:srgbClr val="FF3300"/>
                </a:solidFill>
                <a:latin typeface="楷体_GB2312" pitchFamily="49" charset="-122"/>
                <a:ea typeface="楷体_GB2312" pitchFamily="49" charset="-122"/>
              </a:rPr>
              <a:t>3-</a:t>
            </a:r>
            <a:r>
              <a:rPr kumimoji="0" lang="zh-CN" altLang="en-US" b="1">
                <a:solidFill>
                  <a:srgbClr val="FF3300"/>
                </a:solidFill>
                <a:latin typeface="楷体_GB2312" pitchFamily="49" charset="-122"/>
                <a:ea typeface="楷体_GB2312" pitchFamily="49" charset="-122"/>
              </a:rPr>
              <a:t>语义分析</a:t>
            </a:r>
            <a:r>
              <a:rPr kumimoji="0" lang="zh-CN" altLang="en-US" b="1">
                <a:latin typeface="楷体_GB2312" pitchFamily="49" charset="-122"/>
                <a:ea typeface="楷体_GB2312" pitchFamily="49" charset="-122"/>
              </a:rPr>
              <a:t>阶段</a:t>
            </a:r>
          </a:p>
        </p:txBody>
      </p:sp>
      <p:sp>
        <p:nvSpPr>
          <p:cNvPr id="31751" name="AutoShape 7"/>
          <p:cNvSpPr>
            <a:spLocks noChangeArrowheads="1"/>
          </p:cNvSpPr>
          <p:nvPr/>
        </p:nvSpPr>
        <p:spPr bwMode="auto">
          <a:xfrm>
            <a:off x="2771775" y="2420938"/>
            <a:ext cx="3960813" cy="649287"/>
          </a:xfrm>
          <a:prstGeom prst="cube">
            <a:avLst>
              <a:gd name="adj" fmla="val 2500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marL="342900" indent="-3429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lvl="1" algn="ctr">
              <a:buClr>
                <a:srgbClr val="3333FF"/>
              </a:buClr>
              <a:buSzPct val="55000"/>
            </a:pPr>
            <a:r>
              <a:rPr kumimoji="0" lang="en-US" altLang="zh-CN" b="1">
                <a:solidFill>
                  <a:srgbClr val="FF3300"/>
                </a:solidFill>
                <a:latin typeface="楷体_GB2312" pitchFamily="49" charset="-122"/>
                <a:ea typeface="楷体_GB2312" pitchFamily="49" charset="-122"/>
              </a:rPr>
              <a:t>4-</a:t>
            </a:r>
            <a:r>
              <a:rPr kumimoji="0" lang="zh-CN" altLang="en-US" b="1">
                <a:solidFill>
                  <a:srgbClr val="FF3300"/>
                </a:solidFill>
                <a:latin typeface="楷体_GB2312" pitchFamily="49" charset="-122"/>
                <a:ea typeface="楷体_GB2312" pitchFamily="49" charset="-122"/>
              </a:rPr>
              <a:t>中间代码生成</a:t>
            </a:r>
            <a:r>
              <a:rPr kumimoji="0" lang="zh-CN" altLang="en-US" b="1">
                <a:latin typeface="楷体_GB2312" pitchFamily="49" charset="-122"/>
                <a:ea typeface="楷体_GB2312" pitchFamily="49" charset="-122"/>
              </a:rPr>
              <a:t>阶段</a:t>
            </a:r>
          </a:p>
        </p:txBody>
      </p:sp>
      <p:sp>
        <p:nvSpPr>
          <p:cNvPr id="31752" name="AutoShape 8"/>
          <p:cNvSpPr>
            <a:spLocks noChangeArrowheads="1"/>
          </p:cNvSpPr>
          <p:nvPr/>
        </p:nvSpPr>
        <p:spPr bwMode="auto">
          <a:xfrm>
            <a:off x="3203575" y="1917700"/>
            <a:ext cx="3960813" cy="649288"/>
          </a:xfrm>
          <a:prstGeom prst="cube">
            <a:avLst>
              <a:gd name="adj" fmla="val 2500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marL="342900" indent="-3429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lvl="1" algn="ctr">
              <a:buClr>
                <a:srgbClr val="3333FF"/>
              </a:buClr>
              <a:buSzPct val="55000"/>
            </a:pPr>
            <a:r>
              <a:rPr kumimoji="0" lang="en-US" altLang="zh-CN" b="1">
                <a:solidFill>
                  <a:srgbClr val="FF3300"/>
                </a:solidFill>
                <a:latin typeface="楷体_GB2312" pitchFamily="49" charset="-122"/>
                <a:ea typeface="楷体_GB2312" pitchFamily="49" charset="-122"/>
              </a:rPr>
              <a:t>5-</a:t>
            </a:r>
            <a:r>
              <a:rPr kumimoji="0" lang="zh-CN" altLang="en-US" b="1">
                <a:solidFill>
                  <a:srgbClr val="FF3300"/>
                </a:solidFill>
                <a:latin typeface="楷体_GB2312" pitchFamily="49" charset="-122"/>
                <a:ea typeface="楷体_GB2312" pitchFamily="49" charset="-122"/>
              </a:rPr>
              <a:t>代码优化</a:t>
            </a:r>
            <a:r>
              <a:rPr kumimoji="0" lang="zh-CN" altLang="en-US" b="1">
                <a:latin typeface="楷体_GB2312" pitchFamily="49" charset="-122"/>
                <a:ea typeface="楷体_GB2312" pitchFamily="49" charset="-122"/>
              </a:rPr>
              <a:t>阶段</a:t>
            </a:r>
          </a:p>
        </p:txBody>
      </p:sp>
      <p:sp>
        <p:nvSpPr>
          <p:cNvPr id="31753" name="AutoShape 9"/>
          <p:cNvSpPr>
            <a:spLocks noChangeArrowheads="1"/>
          </p:cNvSpPr>
          <p:nvPr/>
        </p:nvSpPr>
        <p:spPr bwMode="auto">
          <a:xfrm>
            <a:off x="3635375" y="1412875"/>
            <a:ext cx="3960813" cy="649288"/>
          </a:xfrm>
          <a:prstGeom prst="cube">
            <a:avLst>
              <a:gd name="adj" fmla="val 2500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marL="342900" indent="-3429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lvl="1" algn="ctr">
              <a:buClr>
                <a:srgbClr val="3333FF"/>
              </a:buClr>
              <a:buSzPct val="55000"/>
            </a:pPr>
            <a:r>
              <a:rPr kumimoji="0" lang="en-US" altLang="zh-CN" b="1">
                <a:solidFill>
                  <a:srgbClr val="FF3300"/>
                </a:solidFill>
                <a:latin typeface="楷体_GB2312" pitchFamily="49" charset="-122"/>
                <a:ea typeface="楷体_GB2312" pitchFamily="49" charset="-122"/>
              </a:rPr>
              <a:t>6-</a:t>
            </a:r>
            <a:r>
              <a:rPr kumimoji="0" lang="zh-CN" altLang="en-US" b="1">
                <a:solidFill>
                  <a:srgbClr val="FF3300"/>
                </a:solidFill>
                <a:latin typeface="楷体_GB2312" pitchFamily="49" charset="-122"/>
                <a:ea typeface="楷体_GB2312" pitchFamily="49" charset="-122"/>
              </a:rPr>
              <a:t>目标代码生成</a:t>
            </a:r>
            <a:r>
              <a:rPr kumimoji="0" lang="zh-CN" altLang="en-US" b="1">
                <a:latin typeface="楷体_GB2312" pitchFamily="49" charset="-122"/>
                <a:ea typeface="楷体_GB2312" pitchFamily="49" charset="-122"/>
              </a:rPr>
              <a:t>阶段</a:t>
            </a:r>
          </a:p>
        </p:txBody>
      </p:sp>
      <p:sp>
        <p:nvSpPr>
          <p:cNvPr id="31754" name="Text Box 10"/>
          <p:cNvSpPr txBox="1">
            <a:spLocks noChangeArrowheads="1"/>
          </p:cNvSpPr>
          <p:nvPr/>
        </p:nvSpPr>
        <p:spPr bwMode="auto">
          <a:xfrm>
            <a:off x="611188" y="5157788"/>
            <a:ext cx="8064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spcBef>
                <a:spcPct val="50000"/>
              </a:spcBef>
            </a:pPr>
            <a:r>
              <a:rPr kumimoji="0" lang="zh-CN" altLang="en-US" sz="3200" b="1">
                <a:solidFill>
                  <a:schemeClr val="hlink"/>
                </a:solidFill>
                <a:ea typeface="楷体_GB2312" pitchFamily="49" charset="-122"/>
              </a:rPr>
              <a:t>并非所有的编译程序都分成这样几个阶段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down)">
                                      <p:cBhvr>
                                        <p:cTn id="7" dur="580">
                                          <p:stCondLst>
                                            <p:cond delay="0"/>
                                          </p:stCondLst>
                                        </p:cTn>
                                        <p:tgtEl>
                                          <p:spTgt spid="31748"/>
                                        </p:tgtEl>
                                      </p:cBhvr>
                                    </p:animEffect>
                                    <p:anim calcmode="lin" valueType="num">
                                      <p:cBhvr>
                                        <p:cTn id="8" dur="1822" tmFilter="0,0; 0.14,0.36; 0.43,0.73; 0.71,0.91; 1.0,1.0">
                                          <p:stCondLst>
                                            <p:cond delay="0"/>
                                          </p:stCondLst>
                                        </p:cTn>
                                        <p:tgtEl>
                                          <p:spTgt spid="3174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74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74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74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748"/>
                                        </p:tgtEl>
                                        <p:attrNameLst>
                                          <p:attrName>ppt_y</p:attrName>
                                        </p:attrNameLst>
                                      </p:cBhvr>
                                      <p:tavLst>
                                        <p:tav tm="0" fmla="#ppt_y-sin(pi*$)/81">
                                          <p:val>
                                            <p:fltVal val="0"/>
                                          </p:val>
                                        </p:tav>
                                        <p:tav tm="100000">
                                          <p:val>
                                            <p:fltVal val="1"/>
                                          </p:val>
                                        </p:tav>
                                      </p:tavLst>
                                    </p:anim>
                                    <p:animScale>
                                      <p:cBhvr>
                                        <p:cTn id="13" dur="26">
                                          <p:stCondLst>
                                            <p:cond delay="650"/>
                                          </p:stCondLst>
                                        </p:cTn>
                                        <p:tgtEl>
                                          <p:spTgt spid="31748"/>
                                        </p:tgtEl>
                                      </p:cBhvr>
                                      <p:to x="100000" y="60000"/>
                                    </p:animScale>
                                    <p:animScale>
                                      <p:cBhvr>
                                        <p:cTn id="14" dur="166" decel="50000">
                                          <p:stCondLst>
                                            <p:cond delay="676"/>
                                          </p:stCondLst>
                                        </p:cTn>
                                        <p:tgtEl>
                                          <p:spTgt spid="31748"/>
                                        </p:tgtEl>
                                      </p:cBhvr>
                                      <p:to x="100000" y="100000"/>
                                    </p:animScale>
                                    <p:animScale>
                                      <p:cBhvr>
                                        <p:cTn id="15" dur="26">
                                          <p:stCondLst>
                                            <p:cond delay="1312"/>
                                          </p:stCondLst>
                                        </p:cTn>
                                        <p:tgtEl>
                                          <p:spTgt spid="31748"/>
                                        </p:tgtEl>
                                      </p:cBhvr>
                                      <p:to x="100000" y="80000"/>
                                    </p:animScale>
                                    <p:animScale>
                                      <p:cBhvr>
                                        <p:cTn id="16" dur="166" decel="50000">
                                          <p:stCondLst>
                                            <p:cond delay="1338"/>
                                          </p:stCondLst>
                                        </p:cTn>
                                        <p:tgtEl>
                                          <p:spTgt spid="31748"/>
                                        </p:tgtEl>
                                      </p:cBhvr>
                                      <p:to x="100000" y="100000"/>
                                    </p:animScale>
                                    <p:animScale>
                                      <p:cBhvr>
                                        <p:cTn id="17" dur="26">
                                          <p:stCondLst>
                                            <p:cond delay="1642"/>
                                          </p:stCondLst>
                                        </p:cTn>
                                        <p:tgtEl>
                                          <p:spTgt spid="31748"/>
                                        </p:tgtEl>
                                      </p:cBhvr>
                                      <p:to x="100000" y="90000"/>
                                    </p:animScale>
                                    <p:animScale>
                                      <p:cBhvr>
                                        <p:cTn id="18" dur="166" decel="50000">
                                          <p:stCondLst>
                                            <p:cond delay="1668"/>
                                          </p:stCondLst>
                                        </p:cTn>
                                        <p:tgtEl>
                                          <p:spTgt spid="31748"/>
                                        </p:tgtEl>
                                      </p:cBhvr>
                                      <p:to x="100000" y="100000"/>
                                    </p:animScale>
                                    <p:animScale>
                                      <p:cBhvr>
                                        <p:cTn id="19" dur="26">
                                          <p:stCondLst>
                                            <p:cond delay="1808"/>
                                          </p:stCondLst>
                                        </p:cTn>
                                        <p:tgtEl>
                                          <p:spTgt spid="31748"/>
                                        </p:tgtEl>
                                      </p:cBhvr>
                                      <p:to x="100000" y="95000"/>
                                    </p:animScale>
                                    <p:animScale>
                                      <p:cBhvr>
                                        <p:cTn id="20" dur="166" decel="50000">
                                          <p:stCondLst>
                                            <p:cond delay="1834"/>
                                          </p:stCondLst>
                                        </p:cTn>
                                        <p:tgtEl>
                                          <p:spTgt spid="31748"/>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1749"/>
                                        </p:tgtEl>
                                        <p:attrNameLst>
                                          <p:attrName>style.visibility</p:attrName>
                                        </p:attrNameLst>
                                      </p:cBhvr>
                                      <p:to>
                                        <p:strVal val="visible"/>
                                      </p:to>
                                    </p:set>
                                    <p:animEffect transition="in" filter="wipe(down)">
                                      <p:cBhvr>
                                        <p:cTn id="25" dur="580">
                                          <p:stCondLst>
                                            <p:cond delay="0"/>
                                          </p:stCondLst>
                                        </p:cTn>
                                        <p:tgtEl>
                                          <p:spTgt spid="31749"/>
                                        </p:tgtEl>
                                      </p:cBhvr>
                                    </p:animEffect>
                                    <p:anim calcmode="lin" valueType="num">
                                      <p:cBhvr>
                                        <p:cTn id="26" dur="1822" tmFilter="0,0; 0.14,0.36; 0.43,0.73; 0.71,0.91; 1.0,1.0">
                                          <p:stCondLst>
                                            <p:cond delay="0"/>
                                          </p:stCondLst>
                                        </p:cTn>
                                        <p:tgtEl>
                                          <p:spTgt spid="3174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174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174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174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1749"/>
                                        </p:tgtEl>
                                        <p:attrNameLst>
                                          <p:attrName>ppt_y</p:attrName>
                                        </p:attrNameLst>
                                      </p:cBhvr>
                                      <p:tavLst>
                                        <p:tav tm="0" fmla="#ppt_y-sin(pi*$)/81">
                                          <p:val>
                                            <p:fltVal val="0"/>
                                          </p:val>
                                        </p:tav>
                                        <p:tav tm="100000">
                                          <p:val>
                                            <p:fltVal val="1"/>
                                          </p:val>
                                        </p:tav>
                                      </p:tavLst>
                                    </p:anim>
                                    <p:animScale>
                                      <p:cBhvr>
                                        <p:cTn id="31" dur="26">
                                          <p:stCondLst>
                                            <p:cond delay="650"/>
                                          </p:stCondLst>
                                        </p:cTn>
                                        <p:tgtEl>
                                          <p:spTgt spid="31749"/>
                                        </p:tgtEl>
                                      </p:cBhvr>
                                      <p:to x="100000" y="60000"/>
                                    </p:animScale>
                                    <p:animScale>
                                      <p:cBhvr>
                                        <p:cTn id="32" dur="166" decel="50000">
                                          <p:stCondLst>
                                            <p:cond delay="676"/>
                                          </p:stCondLst>
                                        </p:cTn>
                                        <p:tgtEl>
                                          <p:spTgt spid="31749"/>
                                        </p:tgtEl>
                                      </p:cBhvr>
                                      <p:to x="100000" y="100000"/>
                                    </p:animScale>
                                    <p:animScale>
                                      <p:cBhvr>
                                        <p:cTn id="33" dur="26">
                                          <p:stCondLst>
                                            <p:cond delay="1312"/>
                                          </p:stCondLst>
                                        </p:cTn>
                                        <p:tgtEl>
                                          <p:spTgt spid="31749"/>
                                        </p:tgtEl>
                                      </p:cBhvr>
                                      <p:to x="100000" y="80000"/>
                                    </p:animScale>
                                    <p:animScale>
                                      <p:cBhvr>
                                        <p:cTn id="34" dur="166" decel="50000">
                                          <p:stCondLst>
                                            <p:cond delay="1338"/>
                                          </p:stCondLst>
                                        </p:cTn>
                                        <p:tgtEl>
                                          <p:spTgt spid="31749"/>
                                        </p:tgtEl>
                                      </p:cBhvr>
                                      <p:to x="100000" y="100000"/>
                                    </p:animScale>
                                    <p:animScale>
                                      <p:cBhvr>
                                        <p:cTn id="35" dur="26">
                                          <p:stCondLst>
                                            <p:cond delay="1642"/>
                                          </p:stCondLst>
                                        </p:cTn>
                                        <p:tgtEl>
                                          <p:spTgt spid="31749"/>
                                        </p:tgtEl>
                                      </p:cBhvr>
                                      <p:to x="100000" y="90000"/>
                                    </p:animScale>
                                    <p:animScale>
                                      <p:cBhvr>
                                        <p:cTn id="36" dur="166" decel="50000">
                                          <p:stCondLst>
                                            <p:cond delay="1668"/>
                                          </p:stCondLst>
                                        </p:cTn>
                                        <p:tgtEl>
                                          <p:spTgt spid="31749"/>
                                        </p:tgtEl>
                                      </p:cBhvr>
                                      <p:to x="100000" y="100000"/>
                                    </p:animScale>
                                    <p:animScale>
                                      <p:cBhvr>
                                        <p:cTn id="37" dur="26">
                                          <p:stCondLst>
                                            <p:cond delay="1808"/>
                                          </p:stCondLst>
                                        </p:cTn>
                                        <p:tgtEl>
                                          <p:spTgt spid="31749"/>
                                        </p:tgtEl>
                                      </p:cBhvr>
                                      <p:to x="100000" y="95000"/>
                                    </p:animScale>
                                    <p:animScale>
                                      <p:cBhvr>
                                        <p:cTn id="38" dur="166" decel="50000">
                                          <p:stCondLst>
                                            <p:cond delay="1834"/>
                                          </p:stCondLst>
                                        </p:cTn>
                                        <p:tgtEl>
                                          <p:spTgt spid="31749"/>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1750"/>
                                        </p:tgtEl>
                                        <p:attrNameLst>
                                          <p:attrName>style.visibility</p:attrName>
                                        </p:attrNameLst>
                                      </p:cBhvr>
                                      <p:to>
                                        <p:strVal val="visible"/>
                                      </p:to>
                                    </p:set>
                                    <p:animEffect transition="in" filter="wipe(down)">
                                      <p:cBhvr>
                                        <p:cTn id="43" dur="580">
                                          <p:stCondLst>
                                            <p:cond delay="0"/>
                                          </p:stCondLst>
                                        </p:cTn>
                                        <p:tgtEl>
                                          <p:spTgt spid="31750"/>
                                        </p:tgtEl>
                                      </p:cBhvr>
                                    </p:animEffect>
                                    <p:anim calcmode="lin" valueType="num">
                                      <p:cBhvr>
                                        <p:cTn id="44" dur="1822" tmFilter="0,0; 0.14,0.36; 0.43,0.73; 0.71,0.91; 1.0,1.0">
                                          <p:stCondLst>
                                            <p:cond delay="0"/>
                                          </p:stCondLst>
                                        </p:cTn>
                                        <p:tgtEl>
                                          <p:spTgt spid="3175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175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175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175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1750"/>
                                        </p:tgtEl>
                                        <p:attrNameLst>
                                          <p:attrName>ppt_y</p:attrName>
                                        </p:attrNameLst>
                                      </p:cBhvr>
                                      <p:tavLst>
                                        <p:tav tm="0" fmla="#ppt_y-sin(pi*$)/81">
                                          <p:val>
                                            <p:fltVal val="0"/>
                                          </p:val>
                                        </p:tav>
                                        <p:tav tm="100000">
                                          <p:val>
                                            <p:fltVal val="1"/>
                                          </p:val>
                                        </p:tav>
                                      </p:tavLst>
                                    </p:anim>
                                    <p:animScale>
                                      <p:cBhvr>
                                        <p:cTn id="49" dur="26">
                                          <p:stCondLst>
                                            <p:cond delay="650"/>
                                          </p:stCondLst>
                                        </p:cTn>
                                        <p:tgtEl>
                                          <p:spTgt spid="31750"/>
                                        </p:tgtEl>
                                      </p:cBhvr>
                                      <p:to x="100000" y="60000"/>
                                    </p:animScale>
                                    <p:animScale>
                                      <p:cBhvr>
                                        <p:cTn id="50" dur="166" decel="50000">
                                          <p:stCondLst>
                                            <p:cond delay="676"/>
                                          </p:stCondLst>
                                        </p:cTn>
                                        <p:tgtEl>
                                          <p:spTgt spid="31750"/>
                                        </p:tgtEl>
                                      </p:cBhvr>
                                      <p:to x="100000" y="100000"/>
                                    </p:animScale>
                                    <p:animScale>
                                      <p:cBhvr>
                                        <p:cTn id="51" dur="26">
                                          <p:stCondLst>
                                            <p:cond delay="1312"/>
                                          </p:stCondLst>
                                        </p:cTn>
                                        <p:tgtEl>
                                          <p:spTgt spid="31750"/>
                                        </p:tgtEl>
                                      </p:cBhvr>
                                      <p:to x="100000" y="80000"/>
                                    </p:animScale>
                                    <p:animScale>
                                      <p:cBhvr>
                                        <p:cTn id="52" dur="166" decel="50000">
                                          <p:stCondLst>
                                            <p:cond delay="1338"/>
                                          </p:stCondLst>
                                        </p:cTn>
                                        <p:tgtEl>
                                          <p:spTgt spid="31750"/>
                                        </p:tgtEl>
                                      </p:cBhvr>
                                      <p:to x="100000" y="100000"/>
                                    </p:animScale>
                                    <p:animScale>
                                      <p:cBhvr>
                                        <p:cTn id="53" dur="26">
                                          <p:stCondLst>
                                            <p:cond delay="1642"/>
                                          </p:stCondLst>
                                        </p:cTn>
                                        <p:tgtEl>
                                          <p:spTgt spid="31750"/>
                                        </p:tgtEl>
                                      </p:cBhvr>
                                      <p:to x="100000" y="90000"/>
                                    </p:animScale>
                                    <p:animScale>
                                      <p:cBhvr>
                                        <p:cTn id="54" dur="166" decel="50000">
                                          <p:stCondLst>
                                            <p:cond delay="1668"/>
                                          </p:stCondLst>
                                        </p:cTn>
                                        <p:tgtEl>
                                          <p:spTgt spid="31750"/>
                                        </p:tgtEl>
                                      </p:cBhvr>
                                      <p:to x="100000" y="100000"/>
                                    </p:animScale>
                                    <p:animScale>
                                      <p:cBhvr>
                                        <p:cTn id="55" dur="26">
                                          <p:stCondLst>
                                            <p:cond delay="1808"/>
                                          </p:stCondLst>
                                        </p:cTn>
                                        <p:tgtEl>
                                          <p:spTgt spid="31750"/>
                                        </p:tgtEl>
                                      </p:cBhvr>
                                      <p:to x="100000" y="95000"/>
                                    </p:animScale>
                                    <p:animScale>
                                      <p:cBhvr>
                                        <p:cTn id="56" dur="166" decel="50000">
                                          <p:stCondLst>
                                            <p:cond delay="1834"/>
                                          </p:stCondLst>
                                        </p:cTn>
                                        <p:tgtEl>
                                          <p:spTgt spid="31750"/>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1751"/>
                                        </p:tgtEl>
                                        <p:attrNameLst>
                                          <p:attrName>style.visibility</p:attrName>
                                        </p:attrNameLst>
                                      </p:cBhvr>
                                      <p:to>
                                        <p:strVal val="visible"/>
                                      </p:to>
                                    </p:set>
                                    <p:animEffect transition="in" filter="wipe(down)">
                                      <p:cBhvr>
                                        <p:cTn id="61" dur="580">
                                          <p:stCondLst>
                                            <p:cond delay="0"/>
                                          </p:stCondLst>
                                        </p:cTn>
                                        <p:tgtEl>
                                          <p:spTgt spid="31751"/>
                                        </p:tgtEl>
                                      </p:cBhvr>
                                    </p:animEffect>
                                    <p:anim calcmode="lin" valueType="num">
                                      <p:cBhvr>
                                        <p:cTn id="62" dur="1822" tmFilter="0,0; 0.14,0.36; 0.43,0.73; 0.71,0.91; 1.0,1.0">
                                          <p:stCondLst>
                                            <p:cond delay="0"/>
                                          </p:stCondLst>
                                        </p:cTn>
                                        <p:tgtEl>
                                          <p:spTgt spid="3175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175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175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175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1751"/>
                                        </p:tgtEl>
                                        <p:attrNameLst>
                                          <p:attrName>ppt_y</p:attrName>
                                        </p:attrNameLst>
                                      </p:cBhvr>
                                      <p:tavLst>
                                        <p:tav tm="0" fmla="#ppt_y-sin(pi*$)/81">
                                          <p:val>
                                            <p:fltVal val="0"/>
                                          </p:val>
                                        </p:tav>
                                        <p:tav tm="100000">
                                          <p:val>
                                            <p:fltVal val="1"/>
                                          </p:val>
                                        </p:tav>
                                      </p:tavLst>
                                    </p:anim>
                                    <p:animScale>
                                      <p:cBhvr>
                                        <p:cTn id="67" dur="26">
                                          <p:stCondLst>
                                            <p:cond delay="650"/>
                                          </p:stCondLst>
                                        </p:cTn>
                                        <p:tgtEl>
                                          <p:spTgt spid="31751"/>
                                        </p:tgtEl>
                                      </p:cBhvr>
                                      <p:to x="100000" y="60000"/>
                                    </p:animScale>
                                    <p:animScale>
                                      <p:cBhvr>
                                        <p:cTn id="68" dur="166" decel="50000">
                                          <p:stCondLst>
                                            <p:cond delay="676"/>
                                          </p:stCondLst>
                                        </p:cTn>
                                        <p:tgtEl>
                                          <p:spTgt spid="31751"/>
                                        </p:tgtEl>
                                      </p:cBhvr>
                                      <p:to x="100000" y="100000"/>
                                    </p:animScale>
                                    <p:animScale>
                                      <p:cBhvr>
                                        <p:cTn id="69" dur="26">
                                          <p:stCondLst>
                                            <p:cond delay="1312"/>
                                          </p:stCondLst>
                                        </p:cTn>
                                        <p:tgtEl>
                                          <p:spTgt spid="31751"/>
                                        </p:tgtEl>
                                      </p:cBhvr>
                                      <p:to x="100000" y="80000"/>
                                    </p:animScale>
                                    <p:animScale>
                                      <p:cBhvr>
                                        <p:cTn id="70" dur="166" decel="50000">
                                          <p:stCondLst>
                                            <p:cond delay="1338"/>
                                          </p:stCondLst>
                                        </p:cTn>
                                        <p:tgtEl>
                                          <p:spTgt spid="31751"/>
                                        </p:tgtEl>
                                      </p:cBhvr>
                                      <p:to x="100000" y="100000"/>
                                    </p:animScale>
                                    <p:animScale>
                                      <p:cBhvr>
                                        <p:cTn id="71" dur="26">
                                          <p:stCondLst>
                                            <p:cond delay="1642"/>
                                          </p:stCondLst>
                                        </p:cTn>
                                        <p:tgtEl>
                                          <p:spTgt spid="31751"/>
                                        </p:tgtEl>
                                      </p:cBhvr>
                                      <p:to x="100000" y="90000"/>
                                    </p:animScale>
                                    <p:animScale>
                                      <p:cBhvr>
                                        <p:cTn id="72" dur="166" decel="50000">
                                          <p:stCondLst>
                                            <p:cond delay="1668"/>
                                          </p:stCondLst>
                                        </p:cTn>
                                        <p:tgtEl>
                                          <p:spTgt spid="31751"/>
                                        </p:tgtEl>
                                      </p:cBhvr>
                                      <p:to x="100000" y="100000"/>
                                    </p:animScale>
                                    <p:animScale>
                                      <p:cBhvr>
                                        <p:cTn id="73" dur="26">
                                          <p:stCondLst>
                                            <p:cond delay="1808"/>
                                          </p:stCondLst>
                                        </p:cTn>
                                        <p:tgtEl>
                                          <p:spTgt spid="31751"/>
                                        </p:tgtEl>
                                      </p:cBhvr>
                                      <p:to x="100000" y="95000"/>
                                    </p:animScale>
                                    <p:animScale>
                                      <p:cBhvr>
                                        <p:cTn id="74" dur="166" decel="50000">
                                          <p:stCondLst>
                                            <p:cond delay="1834"/>
                                          </p:stCondLst>
                                        </p:cTn>
                                        <p:tgtEl>
                                          <p:spTgt spid="31751"/>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1752"/>
                                        </p:tgtEl>
                                        <p:attrNameLst>
                                          <p:attrName>style.visibility</p:attrName>
                                        </p:attrNameLst>
                                      </p:cBhvr>
                                      <p:to>
                                        <p:strVal val="visible"/>
                                      </p:to>
                                    </p:set>
                                    <p:animEffect transition="in" filter="wipe(down)">
                                      <p:cBhvr>
                                        <p:cTn id="79" dur="580">
                                          <p:stCondLst>
                                            <p:cond delay="0"/>
                                          </p:stCondLst>
                                        </p:cTn>
                                        <p:tgtEl>
                                          <p:spTgt spid="31752"/>
                                        </p:tgtEl>
                                      </p:cBhvr>
                                    </p:animEffect>
                                    <p:anim calcmode="lin" valueType="num">
                                      <p:cBhvr>
                                        <p:cTn id="80" dur="1822" tmFilter="0,0; 0.14,0.36; 0.43,0.73; 0.71,0.91; 1.0,1.0">
                                          <p:stCondLst>
                                            <p:cond delay="0"/>
                                          </p:stCondLst>
                                        </p:cTn>
                                        <p:tgtEl>
                                          <p:spTgt spid="3175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175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175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175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1752"/>
                                        </p:tgtEl>
                                        <p:attrNameLst>
                                          <p:attrName>ppt_y</p:attrName>
                                        </p:attrNameLst>
                                      </p:cBhvr>
                                      <p:tavLst>
                                        <p:tav tm="0" fmla="#ppt_y-sin(pi*$)/81">
                                          <p:val>
                                            <p:fltVal val="0"/>
                                          </p:val>
                                        </p:tav>
                                        <p:tav tm="100000">
                                          <p:val>
                                            <p:fltVal val="1"/>
                                          </p:val>
                                        </p:tav>
                                      </p:tavLst>
                                    </p:anim>
                                    <p:animScale>
                                      <p:cBhvr>
                                        <p:cTn id="85" dur="26">
                                          <p:stCondLst>
                                            <p:cond delay="650"/>
                                          </p:stCondLst>
                                        </p:cTn>
                                        <p:tgtEl>
                                          <p:spTgt spid="31752"/>
                                        </p:tgtEl>
                                      </p:cBhvr>
                                      <p:to x="100000" y="60000"/>
                                    </p:animScale>
                                    <p:animScale>
                                      <p:cBhvr>
                                        <p:cTn id="86" dur="166" decel="50000">
                                          <p:stCondLst>
                                            <p:cond delay="676"/>
                                          </p:stCondLst>
                                        </p:cTn>
                                        <p:tgtEl>
                                          <p:spTgt spid="31752"/>
                                        </p:tgtEl>
                                      </p:cBhvr>
                                      <p:to x="100000" y="100000"/>
                                    </p:animScale>
                                    <p:animScale>
                                      <p:cBhvr>
                                        <p:cTn id="87" dur="26">
                                          <p:stCondLst>
                                            <p:cond delay="1312"/>
                                          </p:stCondLst>
                                        </p:cTn>
                                        <p:tgtEl>
                                          <p:spTgt spid="31752"/>
                                        </p:tgtEl>
                                      </p:cBhvr>
                                      <p:to x="100000" y="80000"/>
                                    </p:animScale>
                                    <p:animScale>
                                      <p:cBhvr>
                                        <p:cTn id="88" dur="166" decel="50000">
                                          <p:stCondLst>
                                            <p:cond delay="1338"/>
                                          </p:stCondLst>
                                        </p:cTn>
                                        <p:tgtEl>
                                          <p:spTgt spid="31752"/>
                                        </p:tgtEl>
                                      </p:cBhvr>
                                      <p:to x="100000" y="100000"/>
                                    </p:animScale>
                                    <p:animScale>
                                      <p:cBhvr>
                                        <p:cTn id="89" dur="26">
                                          <p:stCondLst>
                                            <p:cond delay="1642"/>
                                          </p:stCondLst>
                                        </p:cTn>
                                        <p:tgtEl>
                                          <p:spTgt spid="31752"/>
                                        </p:tgtEl>
                                      </p:cBhvr>
                                      <p:to x="100000" y="90000"/>
                                    </p:animScale>
                                    <p:animScale>
                                      <p:cBhvr>
                                        <p:cTn id="90" dur="166" decel="50000">
                                          <p:stCondLst>
                                            <p:cond delay="1668"/>
                                          </p:stCondLst>
                                        </p:cTn>
                                        <p:tgtEl>
                                          <p:spTgt spid="31752"/>
                                        </p:tgtEl>
                                      </p:cBhvr>
                                      <p:to x="100000" y="100000"/>
                                    </p:animScale>
                                    <p:animScale>
                                      <p:cBhvr>
                                        <p:cTn id="91" dur="26">
                                          <p:stCondLst>
                                            <p:cond delay="1808"/>
                                          </p:stCondLst>
                                        </p:cTn>
                                        <p:tgtEl>
                                          <p:spTgt spid="31752"/>
                                        </p:tgtEl>
                                      </p:cBhvr>
                                      <p:to x="100000" y="95000"/>
                                    </p:animScale>
                                    <p:animScale>
                                      <p:cBhvr>
                                        <p:cTn id="92" dur="166" decel="50000">
                                          <p:stCondLst>
                                            <p:cond delay="1834"/>
                                          </p:stCondLst>
                                        </p:cTn>
                                        <p:tgtEl>
                                          <p:spTgt spid="31752"/>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1753"/>
                                        </p:tgtEl>
                                        <p:attrNameLst>
                                          <p:attrName>style.visibility</p:attrName>
                                        </p:attrNameLst>
                                      </p:cBhvr>
                                      <p:to>
                                        <p:strVal val="visible"/>
                                      </p:to>
                                    </p:set>
                                    <p:animEffect transition="in" filter="wipe(down)">
                                      <p:cBhvr>
                                        <p:cTn id="97" dur="580">
                                          <p:stCondLst>
                                            <p:cond delay="0"/>
                                          </p:stCondLst>
                                        </p:cTn>
                                        <p:tgtEl>
                                          <p:spTgt spid="31753"/>
                                        </p:tgtEl>
                                      </p:cBhvr>
                                    </p:animEffect>
                                    <p:anim calcmode="lin" valueType="num">
                                      <p:cBhvr>
                                        <p:cTn id="98" dur="1822" tmFilter="0,0; 0.14,0.36; 0.43,0.73; 0.71,0.91; 1.0,1.0">
                                          <p:stCondLst>
                                            <p:cond delay="0"/>
                                          </p:stCondLst>
                                        </p:cTn>
                                        <p:tgtEl>
                                          <p:spTgt spid="31753"/>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1753"/>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1753"/>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1753"/>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1753"/>
                                        </p:tgtEl>
                                        <p:attrNameLst>
                                          <p:attrName>ppt_y</p:attrName>
                                        </p:attrNameLst>
                                      </p:cBhvr>
                                      <p:tavLst>
                                        <p:tav tm="0" fmla="#ppt_y-sin(pi*$)/81">
                                          <p:val>
                                            <p:fltVal val="0"/>
                                          </p:val>
                                        </p:tav>
                                        <p:tav tm="100000">
                                          <p:val>
                                            <p:fltVal val="1"/>
                                          </p:val>
                                        </p:tav>
                                      </p:tavLst>
                                    </p:anim>
                                    <p:animScale>
                                      <p:cBhvr>
                                        <p:cTn id="103" dur="26">
                                          <p:stCondLst>
                                            <p:cond delay="650"/>
                                          </p:stCondLst>
                                        </p:cTn>
                                        <p:tgtEl>
                                          <p:spTgt spid="31753"/>
                                        </p:tgtEl>
                                      </p:cBhvr>
                                      <p:to x="100000" y="60000"/>
                                    </p:animScale>
                                    <p:animScale>
                                      <p:cBhvr>
                                        <p:cTn id="104" dur="166" decel="50000">
                                          <p:stCondLst>
                                            <p:cond delay="676"/>
                                          </p:stCondLst>
                                        </p:cTn>
                                        <p:tgtEl>
                                          <p:spTgt spid="31753"/>
                                        </p:tgtEl>
                                      </p:cBhvr>
                                      <p:to x="100000" y="100000"/>
                                    </p:animScale>
                                    <p:animScale>
                                      <p:cBhvr>
                                        <p:cTn id="105" dur="26">
                                          <p:stCondLst>
                                            <p:cond delay="1312"/>
                                          </p:stCondLst>
                                        </p:cTn>
                                        <p:tgtEl>
                                          <p:spTgt spid="31753"/>
                                        </p:tgtEl>
                                      </p:cBhvr>
                                      <p:to x="100000" y="80000"/>
                                    </p:animScale>
                                    <p:animScale>
                                      <p:cBhvr>
                                        <p:cTn id="106" dur="166" decel="50000">
                                          <p:stCondLst>
                                            <p:cond delay="1338"/>
                                          </p:stCondLst>
                                        </p:cTn>
                                        <p:tgtEl>
                                          <p:spTgt spid="31753"/>
                                        </p:tgtEl>
                                      </p:cBhvr>
                                      <p:to x="100000" y="100000"/>
                                    </p:animScale>
                                    <p:animScale>
                                      <p:cBhvr>
                                        <p:cTn id="107" dur="26">
                                          <p:stCondLst>
                                            <p:cond delay="1642"/>
                                          </p:stCondLst>
                                        </p:cTn>
                                        <p:tgtEl>
                                          <p:spTgt spid="31753"/>
                                        </p:tgtEl>
                                      </p:cBhvr>
                                      <p:to x="100000" y="90000"/>
                                    </p:animScale>
                                    <p:animScale>
                                      <p:cBhvr>
                                        <p:cTn id="108" dur="166" decel="50000">
                                          <p:stCondLst>
                                            <p:cond delay="1668"/>
                                          </p:stCondLst>
                                        </p:cTn>
                                        <p:tgtEl>
                                          <p:spTgt spid="31753"/>
                                        </p:tgtEl>
                                      </p:cBhvr>
                                      <p:to x="100000" y="100000"/>
                                    </p:animScale>
                                    <p:animScale>
                                      <p:cBhvr>
                                        <p:cTn id="109" dur="26">
                                          <p:stCondLst>
                                            <p:cond delay="1808"/>
                                          </p:stCondLst>
                                        </p:cTn>
                                        <p:tgtEl>
                                          <p:spTgt spid="31753"/>
                                        </p:tgtEl>
                                      </p:cBhvr>
                                      <p:to x="100000" y="95000"/>
                                    </p:animScale>
                                    <p:animScale>
                                      <p:cBhvr>
                                        <p:cTn id="110" dur="166" decel="50000">
                                          <p:stCondLst>
                                            <p:cond delay="1834"/>
                                          </p:stCondLst>
                                        </p:cTn>
                                        <p:tgtEl>
                                          <p:spTgt spid="31753"/>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1" presetClass="entr" presetSubtype="0" fill="hold" grpId="0" nodeType="clickEffect">
                                  <p:stCondLst>
                                    <p:cond delay="0"/>
                                  </p:stCondLst>
                                  <p:iterate type="lt">
                                    <p:tmPct val="10000"/>
                                  </p:iterate>
                                  <p:childTnLst>
                                    <p:set>
                                      <p:cBhvr>
                                        <p:cTn id="114" dur="1" fill="hold">
                                          <p:stCondLst>
                                            <p:cond delay="0"/>
                                          </p:stCondLst>
                                        </p:cTn>
                                        <p:tgtEl>
                                          <p:spTgt spid="31754"/>
                                        </p:tgtEl>
                                        <p:attrNameLst>
                                          <p:attrName>style.visibility</p:attrName>
                                        </p:attrNameLst>
                                      </p:cBhvr>
                                      <p:to>
                                        <p:strVal val="visible"/>
                                      </p:to>
                                    </p:set>
                                    <p:anim calcmode="lin" valueType="num">
                                      <p:cBhvr>
                                        <p:cTn id="115" dur="500" fill="hold"/>
                                        <p:tgtEl>
                                          <p:spTgt spid="31754"/>
                                        </p:tgtEl>
                                        <p:attrNameLst>
                                          <p:attrName>ppt_x</p:attrName>
                                        </p:attrNameLst>
                                      </p:cBhvr>
                                      <p:tavLst>
                                        <p:tav tm="0">
                                          <p:val>
                                            <p:strVal val="#ppt_x"/>
                                          </p:val>
                                        </p:tav>
                                        <p:tav tm="50000">
                                          <p:val>
                                            <p:strVal val="#ppt_x+.1"/>
                                          </p:val>
                                        </p:tav>
                                        <p:tav tm="100000">
                                          <p:val>
                                            <p:strVal val="#ppt_x"/>
                                          </p:val>
                                        </p:tav>
                                      </p:tavLst>
                                    </p:anim>
                                    <p:anim calcmode="lin" valueType="num">
                                      <p:cBhvr>
                                        <p:cTn id="116" dur="500" fill="hold"/>
                                        <p:tgtEl>
                                          <p:spTgt spid="31754"/>
                                        </p:tgtEl>
                                        <p:attrNameLst>
                                          <p:attrName>ppt_y</p:attrName>
                                        </p:attrNameLst>
                                      </p:cBhvr>
                                      <p:tavLst>
                                        <p:tav tm="0">
                                          <p:val>
                                            <p:strVal val="#ppt_y"/>
                                          </p:val>
                                        </p:tav>
                                        <p:tav tm="100000">
                                          <p:val>
                                            <p:strVal val="#ppt_y"/>
                                          </p:val>
                                        </p:tav>
                                      </p:tavLst>
                                    </p:anim>
                                    <p:anim calcmode="lin" valueType="num">
                                      <p:cBhvr>
                                        <p:cTn id="117" dur="500" fill="hold"/>
                                        <p:tgtEl>
                                          <p:spTgt spid="31754"/>
                                        </p:tgtEl>
                                        <p:attrNameLst>
                                          <p:attrName>ppt_h</p:attrName>
                                        </p:attrNameLst>
                                      </p:cBhvr>
                                      <p:tavLst>
                                        <p:tav tm="0">
                                          <p:val>
                                            <p:strVal val="#ppt_h/10"/>
                                          </p:val>
                                        </p:tav>
                                        <p:tav tm="50000">
                                          <p:val>
                                            <p:strVal val="#ppt_h+.01"/>
                                          </p:val>
                                        </p:tav>
                                        <p:tav tm="100000">
                                          <p:val>
                                            <p:strVal val="#ppt_h"/>
                                          </p:val>
                                        </p:tav>
                                      </p:tavLst>
                                    </p:anim>
                                    <p:anim calcmode="lin" valueType="num">
                                      <p:cBhvr>
                                        <p:cTn id="118" dur="500" fill="hold"/>
                                        <p:tgtEl>
                                          <p:spTgt spid="31754"/>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500" tmFilter="0,0; .5, 1; 1, 1"/>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9" grpId="0" animBg="1"/>
      <p:bldP spid="31750" grpId="0" animBg="1"/>
      <p:bldP spid="31751" grpId="0" animBg="1"/>
      <p:bldP spid="31752" grpId="0" animBg="1"/>
      <p:bldP spid="31753" grpId="0" animBg="1"/>
      <p:bldP spid="317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A645C963-BF80-47EF-A4F0-799D5DA240E8}" type="slidenum">
              <a:rPr kumimoji="0" lang="en-US" altLang="zh-CN" sz="1400">
                <a:latin typeface="Tahoma" pitchFamily="34" charset="0"/>
              </a:rPr>
              <a:pPr/>
              <a:t>18</a:t>
            </a:fld>
            <a:endParaRPr kumimoji="0" lang="en-US" altLang="zh-CN" sz="1400">
              <a:latin typeface="Tahoma" pitchFamily="34" charset="0"/>
            </a:endParaRPr>
          </a:p>
        </p:txBody>
      </p:sp>
      <p:sp>
        <p:nvSpPr>
          <p:cNvPr id="60418" name="Rectangle 2"/>
          <p:cNvSpPr>
            <a:spLocks noGrp="1" noChangeArrowheads="1"/>
          </p:cNvSpPr>
          <p:nvPr>
            <p:ph type="title"/>
          </p:nvPr>
        </p:nvSpPr>
        <p:spPr/>
        <p:txBody>
          <a:bodyPr/>
          <a:lstStyle/>
          <a:p>
            <a:r>
              <a:rPr lang="en-US" altLang="zh-CN" smtClean="0">
                <a:ea typeface="楷体_GB2312" pitchFamily="49" charset="-122"/>
              </a:rPr>
              <a:t>1.3 </a:t>
            </a:r>
            <a:r>
              <a:rPr lang="zh-CN" altLang="en-US" smtClean="0">
                <a:solidFill>
                  <a:srgbClr val="0000FF"/>
                </a:solidFill>
                <a:ea typeface="楷体_GB2312" pitchFamily="49" charset="-122"/>
              </a:rPr>
              <a:t>编译程序的结构</a:t>
            </a:r>
          </a:p>
        </p:txBody>
      </p:sp>
      <p:sp>
        <p:nvSpPr>
          <p:cNvPr id="60419" name="Text Box 3"/>
          <p:cNvSpPr txBox="1">
            <a:spLocks noChangeArrowheads="1"/>
          </p:cNvSpPr>
          <p:nvPr/>
        </p:nvSpPr>
        <p:spPr bwMode="auto">
          <a:xfrm>
            <a:off x="3708400" y="1268413"/>
            <a:ext cx="194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60420" name="Line 4"/>
          <p:cNvSpPr>
            <a:spLocks noChangeShapeType="1"/>
          </p:cNvSpPr>
          <p:nvPr/>
        </p:nvSpPr>
        <p:spPr bwMode="auto">
          <a:xfrm>
            <a:off x="4645025" y="1627188"/>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60421" name="Text Box 5"/>
          <p:cNvSpPr txBox="1">
            <a:spLocks noChangeArrowheads="1"/>
          </p:cNvSpPr>
          <p:nvPr/>
        </p:nvSpPr>
        <p:spPr bwMode="auto">
          <a:xfrm>
            <a:off x="3636963" y="19161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60422" name="Line 6"/>
          <p:cNvSpPr>
            <a:spLocks noChangeShapeType="1"/>
          </p:cNvSpPr>
          <p:nvPr/>
        </p:nvSpPr>
        <p:spPr bwMode="auto">
          <a:xfrm>
            <a:off x="4645025" y="23479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60423" name="Text Box 7"/>
          <p:cNvSpPr txBox="1">
            <a:spLocks noChangeArrowheads="1"/>
          </p:cNvSpPr>
          <p:nvPr/>
        </p:nvSpPr>
        <p:spPr bwMode="auto">
          <a:xfrm>
            <a:off x="3636963" y="25638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60424" name="Line 8"/>
          <p:cNvSpPr>
            <a:spLocks noChangeShapeType="1"/>
          </p:cNvSpPr>
          <p:nvPr/>
        </p:nvSpPr>
        <p:spPr bwMode="auto">
          <a:xfrm>
            <a:off x="4645025" y="29956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60425" name="Text Box 9"/>
          <p:cNvSpPr txBox="1">
            <a:spLocks noChangeArrowheads="1"/>
          </p:cNvSpPr>
          <p:nvPr/>
        </p:nvSpPr>
        <p:spPr bwMode="auto">
          <a:xfrm>
            <a:off x="3636963" y="3211513"/>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60426" name="Line 10"/>
          <p:cNvSpPr>
            <a:spLocks noChangeShapeType="1"/>
          </p:cNvSpPr>
          <p:nvPr/>
        </p:nvSpPr>
        <p:spPr bwMode="auto">
          <a:xfrm>
            <a:off x="4645025" y="36449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60427" name="Text Box 11"/>
          <p:cNvSpPr txBox="1">
            <a:spLocks noChangeArrowheads="1"/>
          </p:cNvSpPr>
          <p:nvPr/>
        </p:nvSpPr>
        <p:spPr bwMode="auto">
          <a:xfrm>
            <a:off x="3636963" y="38608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60428" name="Line 12"/>
          <p:cNvSpPr>
            <a:spLocks noChangeShapeType="1"/>
          </p:cNvSpPr>
          <p:nvPr/>
        </p:nvSpPr>
        <p:spPr bwMode="auto">
          <a:xfrm>
            <a:off x="4645025"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60429" name="Text Box 13"/>
          <p:cNvSpPr txBox="1">
            <a:spLocks noChangeArrowheads="1"/>
          </p:cNvSpPr>
          <p:nvPr/>
        </p:nvSpPr>
        <p:spPr bwMode="auto">
          <a:xfrm>
            <a:off x="3636963" y="4508500"/>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60430" name="Line 14"/>
          <p:cNvSpPr>
            <a:spLocks noChangeShapeType="1"/>
          </p:cNvSpPr>
          <p:nvPr/>
        </p:nvSpPr>
        <p:spPr bwMode="auto">
          <a:xfrm>
            <a:off x="4645025" y="49403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60431" name="Text Box 15"/>
          <p:cNvSpPr txBox="1">
            <a:spLocks noChangeArrowheads="1"/>
          </p:cNvSpPr>
          <p:nvPr/>
        </p:nvSpPr>
        <p:spPr bwMode="auto">
          <a:xfrm>
            <a:off x="3636963" y="5156200"/>
            <a:ext cx="20161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60432" name="Text Box 16"/>
          <p:cNvSpPr txBox="1">
            <a:spLocks noChangeArrowheads="1"/>
          </p:cNvSpPr>
          <p:nvPr/>
        </p:nvSpPr>
        <p:spPr bwMode="auto">
          <a:xfrm>
            <a:off x="3492500" y="5803900"/>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60433" name="Line 17"/>
          <p:cNvSpPr>
            <a:spLocks noChangeShapeType="1"/>
          </p:cNvSpPr>
          <p:nvPr/>
        </p:nvSpPr>
        <p:spPr bwMode="auto">
          <a:xfrm>
            <a:off x="4645025" y="558800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60434" name="Text Box 18"/>
          <p:cNvSpPr txBox="1">
            <a:spLocks noChangeArrowheads="1"/>
          </p:cNvSpPr>
          <p:nvPr/>
        </p:nvSpPr>
        <p:spPr bwMode="auto">
          <a:xfrm>
            <a:off x="2124075" y="2997200"/>
            <a:ext cx="558800" cy="1368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zh-CN" altLang="en-US" b="1" smtClean="0">
                <a:latin typeface="Times New Roman" charset="0"/>
                <a:ea typeface="楷体_GB2312" charset="0"/>
                <a:cs typeface="楷体_GB2312" charset="0"/>
              </a:rPr>
              <a:t>表格管理</a:t>
            </a:r>
          </a:p>
        </p:txBody>
      </p:sp>
      <p:sp>
        <p:nvSpPr>
          <p:cNvPr id="60435" name="Text Box 19"/>
          <p:cNvSpPr txBox="1">
            <a:spLocks noChangeArrowheads="1"/>
          </p:cNvSpPr>
          <p:nvPr/>
        </p:nvSpPr>
        <p:spPr bwMode="auto">
          <a:xfrm>
            <a:off x="6659563" y="3068638"/>
            <a:ext cx="558800" cy="1368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spcBef>
                <a:spcPct val="50000"/>
              </a:spcBef>
            </a:pPr>
            <a:r>
              <a:rPr kumimoji="0" lang="zh-CN" altLang="en-US" b="1">
                <a:ea typeface="楷体_GB2312" pitchFamily="49" charset="-122"/>
              </a:rPr>
              <a:t>出错处理</a:t>
            </a:r>
          </a:p>
        </p:txBody>
      </p:sp>
      <p:sp>
        <p:nvSpPr>
          <p:cNvPr id="60436" name="Line 20"/>
          <p:cNvSpPr>
            <a:spLocks noChangeShapeType="1"/>
          </p:cNvSpPr>
          <p:nvPr/>
        </p:nvSpPr>
        <p:spPr bwMode="auto">
          <a:xfrm flipV="1">
            <a:off x="2627313" y="2060575"/>
            <a:ext cx="1008062" cy="936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37" name="Line 21"/>
          <p:cNvSpPr>
            <a:spLocks noChangeShapeType="1"/>
          </p:cNvSpPr>
          <p:nvPr/>
        </p:nvSpPr>
        <p:spPr bwMode="auto">
          <a:xfrm flipV="1">
            <a:off x="2700338" y="2781300"/>
            <a:ext cx="935037"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38" name="Line 22"/>
          <p:cNvSpPr>
            <a:spLocks noChangeShapeType="1"/>
          </p:cNvSpPr>
          <p:nvPr/>
        </p:nvSpPr>
        <p:spPr bwMode="auto">
          <a:xfrm flipV="1">
            <a:off x="2700338" y="3429000"/>
            <a:ext cx="935037"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39" name="Line 23"/>
          <p:cNvSpPr>
            <a:spLocks noChangeShapeType="1"/>
          </p:cNvSpPr>
          <p:nvPr/>
        </p:nvSpPr>
        <p:spPr bwMode="auto">
          <a:xfrm>
            <a:off x="2700338" y="3789363"/>
            <a:ext cx="935037"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0" name="Line 24"/>
          <p:cNvSpPr>
            <a:spLocks noChangeShapeType="1"/>
          </p:cNvSpPr>
          <p:nvPr/>
        </p:nvSpPr>
        <p:spPr bwMode="auto">
          <a:xfrm>
            <a:off x="2700338" y="4078288"/>
            <a:ext cx="935037" cy="6461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1" name="Line 25"/>
          <p:cNvSpPr>
            <a:spLocks noChangeShapeType="1"/>
          </p:cNvSpPr>
          <p:nvPr/>
        </p:nvSpPr>
        <p:spPr bwMode="auto">
          <a:xfrm>
            <a:off x="2700338" y="4365625"/>
            <a:ext cx="935037" cy="10080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2" name="Line 26"/>
          <p:cNvSpPr>
            <a:spLocks noChangeShapeType="1"/>
          </p:cNvSpPr>
          <p:nvPr/>
        </p:nvSpPr>
        <p:spPr bwMode="auto">
          <a:xfrm flipH="1" flipV="1">
            <a:off x="5651500" y="2060575"/>
            <a:ext cx="1008063" cy="1009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3" name="Line 27"/>
          <p:cNvSpPr>
            <a:spLocks noChangeShapeType="1"/>
          </p:cNvSpPr>
          <p:nvPr/>
        </p:nvSpPr>
        <p:spPr bwMode="auto">
          <a:xfrm flipH="1" flipV="1">
            <a:off x="5651500" y="2781300"/>
            <a:ext cx="1008063" cy="576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4" name="Line 28"/>
          <p:cNvSpPr>
            <a:spLocks noChangeShapeType="1"/>
          </p:cNvSpPr>
          <p:nvPr/>
        </p:nvSpPr>
        <p:spPr bwMode="auto">
          <a:xfrm flipH="1" flipV="1">
            <a:off x="5651500" y="3357563"/>
            <a:ext cx="1008063"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5" name="Line 29"/>
          <p:cNvSpPr>
            <a:spLocks noChangeShapeType="1"/>
          </p:cNvSpPr>
          <p:nvPr/>
        </p:nvSpPr>
        <p:spPr bwMode="auto">
          <a:xfrm flipH="1">
            <a:off x="5651500" y="3789363"/>
            <a:ext cx="1008063"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6" name="Line 30"/>
          <p:cNvSpPr>
            <a:spLocks noChangeShapeType="1"/>
          </p:cNvSpPr>
          <p:nvPr/>
        </p:nvSpPr>
        <p:spPr bwMode="auto">
          <a:xfrm flipH="1">
            <a:off x="5651500" y="4078288"/>
            <a:ext cx="1008063" cy="6461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60447" name="Line 31"/>
          <p:cNvSpPr>
            <a:spLocks noChangeShapeType="1"/>
          </p:cNvSpPr>
          <p:nvPr/>
        </p:nvSpPr>
        <p:spPr bwMode="auto">
          <a:xfrm flipH="1">
            <a:off x="5651500" y="4437063"/>
            <a:ext cx="1008063" cy="936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F177B51F-E8F6-4214-B887-0F5145B04060}" type="slidenum">
              <a:rPr kumimoji="0" lang="en-US" altLang="zh-CN" sz="1400">
                <a:latin typeface="Tahoma" pitchFamily="34" charset="0"/>
              </a:rPr>
              <a:pPr/>
              <a:t>19</a:t>
            </a:fld>
            <a:endParaRPr kumimoji="0" lang="en-US" altLang="zh-CN" sz="1400">
              <a:latin typeface="Tahoma" pitchFamily="34" charset="0"/>
            </a:endParaRPr>
          </a:p>
        </p:txBody>
      </p:sp>
      <p:sp>
        <p:nvSpPr>
          <p:cNvPr id="61442" name="Rectangle 2"/>
          <p:cNvSpPr>
            <a:spLocks noGrp="1" noChangeArrowheads="1"/>
          </p:cNvSpPr>
          <p:nvPr>
            <p:ph type="title"/>
          </p:nvPr>
        </p:nvSpPr>
        <p:spPr/>
        <p:txBody>
          <a:bodyPr/>
          <a:lstStyle/>
          <a:p>
            <a:r>
              <a:rPr lang="zh-CN" altLang="en-US" smtClean="0">
                <a:solidFill>
                  <a:srgbClr val="FF3300"/>
                </a:solidFill>
                <a:ea typeface="楷体_GB2312" pitchFamily="49" charset="-122"/>
              </a:rPr>
              <a:t>解释方式</a:t>
            </a:r>
          </a:p>
        </p:txBody>
      </p:sp>
      <p:sp>
        <p:nvSpPr>
          <p:cNvPr id="61443" name="Rectangle 3"/>
          <p:cNvSpPr>
            <a:spLocks noGrp="1" noChangeArrowheads="1"/>
          </p:cNvSpPr>
          <p:nvPr>
            <p:ph type="body" idx="1"/>
          </p:nvPr>
        </p:nvSpPr>
        <p:spPr/>
        <p:txBody>
          <a:bodyPr/>
          <a:lstStyle/>
          <a:p>
            <a:pPr algn="just"/>
            <a:r>
              <a:rPr kumimoji="0" lang="zh-CN" altLang="en-US" sz="2400" b="1" dirty="0" smtClean="0">
                <a:ea typeface="楷体_GB2312" pitchFamily="49" charset="-122"/>
              </a:rPr>
              <a:t>在解释方式下，并不生成目标代码，而是直接执行源程序本身。这是编译方式与解释方式的根本区别。</a:t>
            </a:r>
            <a:endParaRPr kumimoji="0" lang="en-US" altLang="zh-CN" sz="2400" b="1" dirty="0" smtClean="0">
              <a:ea typeface="楷体_GB2312" pitchFamily="49" charset="-122"/>
            </a:endParaRPr>
          </a:p>
          <a:p>
            <a:pPr algn="just"/>
            <a:r>
              <a:rPr kumimoji="0" lang="zh-CN" altLang="en-US" sz="2400" b="1" dirty="0" smtClean="0">
                <a:ea typeface="楷体_GB2312" pitchFamily="49" charset="-122"/>
              </a:rPr>
              <a:t>在解释方式下，源程序的执行只有一个阶段</a:t>
            </a:r>
            <a:r>
              <a:rPr kumimoji="0" lang="en-US" altLang="zh-CN" sz="2400" b="1" dirty="0" smtClean="0">
                <a:ea typeface="楷体_GB2312" pitchFamily="49" charset="-122"/>
              </a:rPr>
              <a:t>——</a:t>
            </a:r>
            <a:r>
              <a:rPr kumimoji="0" lang="zh-CN" altLang="en-US" sz="2400" b="1" dirty="0" smtClean="0">
                <a:ea typeface="楷体_GB2312" pitchFamily="49" charset="-122"/>
              </a:rPr>
              <a:t>解释执行阶段。</a:t>
            </a:r>
            <a:endParaRPr kumimoji="0" lang="en-US" altLang="zh-CN" sz="2400" b="1" dirty="0" smtClean="0">
              <a:ea typeface="楷体_GB2312" pitchFamily="49" charset="-122"/>
            </a:endParaRPr>
          </a:p>
          <a:p>
            <a:pPr algn="just"/>
            <a:r>
              <a:rPr kumimoji="0" lang="zh-CN" altLang="en-US" sz="2400" b="1" dirty="0" smtClean="0">
                <a:ea typeface="楷体_GB2312" pitchFamily="49" charset="-122"/>
              </a:rPr>
              <a:t>解释程序将源程序中语句的逐句地进行分析解释，并立即予以执行</a:t>
            </a:r>
            <a:r>
              <a:rPr kumimoji="0" lang="zh-CN" altLang="en-US" sz="2400" b="1" dirty="0" smtClean="0">
                <a:ea typeface="楷体_GB2312" pitchFamily="49" charset="-122"/>
              </a:rPr>
              <a:t>。</a:t>
            </a:r>
            <a:endParaRPr kumimoji="0" lang="en-US" altLang="zh-CN" sz="2400" b="1" dirty="0" smtClean="0">
              <a:ea typeface="楷体_GB2312" pitchFamily="49" charset="-122"/>
            </a:endParaRPr>
          </a:p>
          <a:p>
            <a:pPr algn="just"/>
            <a:endParaRPr kumimoji="0" lang="en-US" altLang="zh-CN" sz="2400" b="1" dirty="0">
              <a:ea typeface="楷体_GB2312" pitchFamily="49" charset="-122"/>
            </a:endParaRPr>
          </a:p>
          <a:p>
            <a:pPr algn="just"/>
            <a:r>
              <a:rPr kumimoji="0" lang="zh-CN" altLang="en-US" sz="2400" b="1" dirty="0" smtClean="0">
                <a:ea typeface="楷体_GB2312" pitchFamily="49" charset="-122"/>
              </a:rPr>
              <a:t>例子：</a:t>
            </a:r>
            <a:r>
              <a:rPr kumimoji="0" lang="en-US" altLang="zh-CN" sz="2400" b="1" dirty="0" smtClean="0">
                <a:ea typeface="楷体_GB2312" pitchFamily="49" charset="-122"/>
              </a:rPr>
              <a:t>Python, </a:t>
            </a:r>
            <a:r>
              <a:rPr kumimoji="0" lang="en-US" altLang="zh-CN" sz="2400" b="1" dirty="0" err="1" smtClean="0">
                <a:ea typeface="楷体_GB2312" pitchFamily="49" charset="-122"/>
              </a:rPr>
              <a:t>Erlang</a:t>
            </a:r>
            <a:r>
              <a:rPr kumimoji="0" lang="en-US" altLang="zh-CN" sz="2400" b="1" dirty="0" smtClean="0">
                <a:ea typeface="楷体_GB2312" pitchFamily="49" charset="-122"/>
              </a:rPr>
              <a:t>, …</a:t>
            </a:r>
          </a:p>
          <a:p>
            <a:pPr algn="just"/>
            <a:r>
              <a:rPr kumimoji="0" lang="zh-CN" altLang="en-US" sz="2400" b="1" dirty="0" smtClean="0">
                <a:ea typeface="楷体_GB2312" pitchFamily="49" charset="-122"/>
              </a:rPr>
              <a:t>不少程序语言提供编译和解释两种运行方式。</a:t>
            </a:r>
            <a:endParaRPr kumimoji="0" lang="en-US" altLang="zh-CN" sz="2400" b="1" dirty="0" smtClean="0">
              <a:ea typeface="楷体_GB2312" pitchFamily="49" charset="-122"/>
            </a:endParaRPr>
          </a:p>
          <a:p>
            <a:endParaRPr kumimoji="0" lang="zh-CN" altLang="en-US" sz="24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BF33380F-E81D-4C3F-9416-A40AC5FBF7C0}" type="slidenum">
              <a:rPr kumimoji="0" lang="en-US" altLang="zh-CN" sz="1400">
                <a:solidFill>
                  <a:schemeClr val="bg2"/>
                </a:solidFill>
                <a:latin typeface="Tahoma" pitchFamily="34" charset="0"/>
              </a:rPr>
              <a:pPr/>
              <a:t>2</a:t>
            </a:fld>
            <a:endParaRPr kumimoji="0" lang="en-US" altLang="zh-CN" sz="1400">
              <a:solidFill>
                <a:schemeClr val="bg2"/>
              </a:solidFill>
              <a:latin typeface="Tahoma" pitchFamily="34" charset="0"/>
            </a:endParaRPr>
          </a:p>
        </p:txBody>
      </p:sp>
      <p:sp>
        <p:nvSpPr>
          <p:cNvPr id="52226" name="Rectangle 2"/>
          <p:cNvSpPr>
            <a:spLocks noGrp="1" noChangeArrowheads="1"/>
          </p:cNvSpPr>
          <p:nvPr>
            <p:ph type="ctrTitle"/>
          </p:nvPr>
        </p:nvSpPr>
        <p:spPr>
          <a:xfrm>
            <a:off x="827088" y="981075"/>
            <a:ext cx="7777162" cy="1800225"/>
          </a:xfrm>
          <a:extLst>
            <a:ext uri="{FAA26D3D-D897-4be2-8F04-BA451C77F1D7}">
              <ma14:placeholderFlag xmlns="" xmlns:ma14="http://schemas.microsoft.com/office/mac/drawingml/2011/main" val="1"/>
            </a:ext>
          </a:extLst>
        </p:spPr>
        <p:txBody>
          <a:bodyPr/>
          <a:lstStyle/>
          <a:p>
            <a:r>
              <a:rPr lang="zh-CN" altLang="en-US" smtClean="0">
                <a:solidFill>
                  <a:schemeClr val="hlink"/>
                </a:solidFill>
                <a:latin typeface="楷体_GB2312" pitchFamily="49" charset="-122"/>
                <a:ea typeface="楷体_GB2312" pitchFamily="49" charset="-122"/>
              </a:rPr>
              <a:t>第</a:t>
            </a:r>
            <a:r>
              <a:rPr lang="en-US" altLang="zh-CN" smtClean="0">
                <a:solidFill>
                  <a:schemeClr val="hlink"/>
                </a:solidFill>
                <a:latin typeface="楷体_GB2312" pitchFamily="49" charset="-122"/>
                <a:ea typeface="楷体_GB2312" pitchFamily="49" charset="-122"/>
              </a:rPr>
              <a:t>1</a:t>
            </a:r>
            <a:r>
              <a:rPr lang="zh-CN" altLang="en-US" smtClean="0">
                <a:solidFill>
                  <a:schemeClr val="hlink"/>
                </a:solidFill>
                <a:latin typeface="楷体_GB2312" pitchFamily="49" charset="-122"/>
                <a:ea typeface="楷体_GB2312" pitchFamily="49" charset="-122"/>
              </a:rPr>
              <a:t>章</a:t>
            </a:r>
            <a:r>
              <a:rPr lang="en-US" altLang="zh-CN" smtClean="0">
                <a:solidFill>
                  <a:schemeClr val="hlink"/>
                </a:solidFill>
                <a:latin typeface="楷体_GB2312" pitchFamily="49" charset="-122"/>
                <a:ea typeface="楷体_GB2312" pitchFamily="49" charset="-122"/>
              </a:rPr>
              <a:t> </a:t>
            </a:r>
            <a:r>
              <a:rPr lang="zh-CN" altLang="en-US" smtClean="0">
                <a:solidFill>
                  <a:schemeClr val="hlink"/>
                </a:solidFill>
                <a:latin typeface="楷体_GB2312" pitchFamily="49" charset="-122"/>
                <a:ea typeface="楷体_GB2312" pitchFamily="49" charset="-122"/>
              </a:rPr>
              <a:t>编译程序概论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p:cTn id="7" dur="1000" fill="hold"/>
                                        <p:tgtEl>
                                          <p:spTgt spid="52226"/>
                                        </p:tgtEl>
                                        <p:attrNameLst>
                                          <p:attrName>ppt_w</p:attrName>
                                        </p:attrNameLst>
                                      </p:cBhvr>
                                      <p:tavLst>
                                        <p:tav tm="0">
                                          <p:val>
                                            <p:fltVal val="0"/>
                                          </p:val>
                                        </p:tav>
                                        <p:tav tm="100000">
                                          <p:val>
                                            <p:strVal val="#ppt_w"/>
                                          </p:val>
                                        </p:tav>
                                      </p:tavLst>
                                    </p:anim>
                                    <p:anim calcmode="lin" valueType="num">
                                      <p:cBhvr>
                                        <p:cTn id="8" dur="1000" fill="hold"/>
                                        <p:tgtEl>
                                          <p:spTgt spid="52226"/>
                                        </p:tgtEl>
                                        <p:attrNameLst>
                                          <p:attrName>ppt_h</p:attrName>
                                        </p:attrNameLst>
                                      </p:cBhvr>
                                      <p:tavLst>
                                        <p:tav tm="0">
                                          <p:val>
                                            <p:fltVal val="0"/>
                                          </p:val>
                                        </p:tav>
                                        <p:tav tm="100000">
                                          <p:val>
                                            <p:strVal val="#ppt_h"/>
                                          </p:val>
                                        </p:tav>
                                      </p:tavLst>
                                    </p:anim>
                                    <p:anim calcmode="lin" valueType="num">
                                      <p:cBhvr>
                                        <p:cTn id="9" dur="1000" fill="hold"/>
                                        <p:tgtEl>
                                          <p:spTgt spid="522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22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3"/>
          <p:cNvSpPr txBox="1">
            <a:spLocks noChangeArrowheads="1"/>
          </p:cNvSpPr>
          <p:nvPr/>
        </p:nvSpPr>
        <p:spPr bwMode="auto">
          <a:xfrm>
            <a:off x="179513" y="1444625"/>
            <a:ext cx="8839076" cy="2369880"/>
          </a:xfrm>
          <a:prstGeom prst="rect">
            <a:avLst/>
          </a:prstGeom>
          <a:solidFill>
            <a:schemeClr val="tx2">
              <a:lumMod val="20000"/>
              <a:lumOff val="80000"/>
            </a:schemeClr>
          </a:solidFill>
          <a:ln w="9525">
            <a:noFill/>
            <a:miter lim="800000"/>
            <a:headEnd/>
            <a:tailEnd/>
          </a:ln>
        </p:spPr>
        <p:txBody>
          <a:bodyPr wrap="square">
            <a:spAutoFit/>
          </a:bodyPr>
          <a:lstStyle/>
          <a:p>
            <a:pPr marL="457200" indent="-457200">
              <a:buClrTx/>
              <a:buFont typeface="Wingdings" panose="05000000000000000000" pitchFamily="2" charset="2"/>
              <a:buChar char="u"/>
            </a:pPr>
            <a:r>
              <a:rPr lang="en-US" altLang="zh-CN" sz="2800" dirty="0" smtClean="0">
                <a:solidFill>
                  <a:schemeClr val="accent5">
                    <a:lumMod val="25000"/>
                  </a:schemeClr>
                </a:solidFill>
                <a:effectLst>
                  <a:outerShdw blurRad="38100" dist="38100" dir="2700000" algn="tl">
                    <a:srgbClr val="000000">
                      <a:alpha val="43137"/>
                    </a:srgbClr>
                  </a:outerShdw>
                </a:effectLst>
              </a:rPr>
              <a:t>(</a:t>
            </a:r>
            <a:r>
              <a:rPr lang="en-US" altLang="zh-CN" sz="2800" dirty="0">
                <a:solidFill>
                  <a:schemeClr val="accent5">
                    <a:lumMod val="25000"/>
                  </a:schemeClr>
                </a:solidFill>
                <a:effectLst>
                  <a:outerShdw blurRad="38100" dist="38100" dir="2700000" algn="tl">
                    <a:srgbClr val="000000">
                      <a:alpha val="43137"/>
                    </a:srgbClr>
                  </a:outerShdw>
                </a:effectLst>
              </a:rPr>
              <a:t>the Dragon Book)  </a:t>
            </a:r>
            <a:r>
              <a:rPr lang="zh-CN" altLang="en-US" sz="2800" dirty="0">
                <a:solidFill>
                  <a:schemeClr val="accent5">
                    <a:lumMod val="25000"/>
                  </a:schemeClr>
                </a:solidFill>
                <a:effectLst>
                  <a:outerShdw blurRad="38100" dist="38100" dir="2700000" algn="tl">
                    <a:srgbClr val="000000">
                      <a:alpha val="43137"/>
                    </a:srgbClr>
                  </a:outerShdw>
                </a:effectLst>
              </a:rPr>
              <a:t>（龙书</a:t>
            </a:r>
            <a:r>
              <a:rPr lang="zh-CN" altLang="en-US" sz="2800" dirty="0">
                <a:solidFill>
                  <a:schemeClr val="accent5">
                    <a:lumMod val="25000"/>
                  </a:schemeClr>
                </a:solidFill>
              </a:rPr>
              <a:t>）</a:t>
            </a:r>
          </a:p>
          <a:p>
            <a:pPr algn="l"/>
            <a:r>
              <a:rPr lang="en-US" altLang="zh-CN" sz="2800" b="0" dirty="0" smtClean="0">
                <a:solidFill>
                  <a:srgbClr val="FF0000"/>
                </a:solidFill>
                <a:ea typeface="宋体" pitchFamily="2" charset="-122"/>
              </a:rPr>
              <a:t>Compilers</a:t>
            </a:r>
            <a:r>
              <a:rPr lang="zh-CN" altLang="en-US" sz="2800" b="0" dirty="0">
                <a:solidFill>
                  <a:srgbClr val="FF0000"/>
                </a:solidFill>
                <a:ea typeface="宋体" pitchFamily="2" charset="-122"/>
              </a:rPr>
              <a:t>：</a:t>
            </a:r>
            <a:r>
              <a:rPr lang="en-US" altLang="zh-CN" sz="2800" b="0" dirty="0">
                <a:solidFill>
                  <a:srgbClr val="FF0000"/>
                </a:solidFill>
              </a:rPr>
              <a:t>Principles, Techniques, and Tools</a:t>
            </a:r>
            <a:endParaRPr lang="en-US" altLang="zh-CN" sz="1000" dirty="0">
              <a:solidFill>
                <a:srgbClr val="FF0000"/>
              </a:solidFill>
            </a:endParaRPr>
          </a:p>
          <a:p>
            <a:r>
              <a:rPr lang="en-US" altLang="zh-CN" b="0" dirty="0" smtClean="0">
                <a:solidFill>
                  <a:srgbClr val="333399"/>
                </a:solidFill>
              </a:rPr>
              <a:t>A</a:t>
            </a:r>
            <a:r>
              <a:rPr lang="en-US" altLang="zh-CN" dirty="0">
                <a:solidFill>
                  <a:srgbClr val="333399"/>
                </a:solidFill>
              </a:rPr>
              <a:t>.</a:t>
            </a:r>
            <a:r>
              <a:rPr lang="en-US" altLang="zh-CN" b="0" dirty="0" smtClean="0">
                <a:solidFill>
                  <a:srgbClr val="333399"/>
                </a:solidFill>
              </a:rPr>
              <a:t> </a:t>
            </a:r>
            <a:r>
              <a:rPr lang="en-US" altLang="zh-CN" b="0" dirty="0">
                <a:solidFill>
                  <a:srgbClr val="333399"/>
                </a:solidFill>
              </a:rPr>
              <a:t>V</a:t>
            </a:r>
            <a:r>
              <a:rPr lang="en-US" altLang="zh-CN" b="0" dirty="0" smtClean="0">
                <a:solidFill>
                  <a:srgbClr val="333399"/>
                </a:solidFill>
              </a:rPr>
              <a:t>. </a:t>
            </a:r>
            <a:r>
              <a:rPr lang="en-US" altLang="zh-CN" b="0" dirty="0" err="1" smtClean="0">
                <a:solidFill>
                  <a:srgbClr val="333399"/>
                </a:solidFill>
              </a:rPr>
              <a:t>Aho</a:t>
            </a:r>
            <a:r>
              <a:rPr lang="en-US" altLang="zh-CN" b="0" dirty="0">
                <a:solidFill>
                  <a:srgbClr val="333399"/>
                </a:solidFill>
              </a:rPr>
              <a:t>, </a:t>
            </a:r>
            <a:r>
              <a:rPr lang="en-US" altLang="zh-CN" dirty="0" smtClean="0">
                <a:solidFill>
                  <a:srgbClr val="333399"/>
                </a:solidFill>
              </a:rPr>
              <a:t>M. </a:t>
            </a:r>
            <a:r>
              <a:rPr lang="en-US" altLang="zh-CN" dirty="0">
                <a:solidFill>
                  <a:srgbClr val="333399"/>
                </a:solidFill>
              </a:rPr>
              <a:t>S. </a:t>
            </a:r>
            <a:r>
              <a:rPr lang="en-US" altLang="zh-CN" dirty="0" smtClean="0">
                <a:solidFill>
                  <a:srgbClr val="333399"/>
                </a:solidFill>
              </a:rPr>
              <a:t>Lam, R</a:t>
            </a:r>
            <a:r>
              <a:rPr lang="en-US" altLang="zh-CN" b="0" dirty="0" smtClean="0">
                <a:solidFill>
                  <a:srgbClr val="333399"/>
                </a:solidFill>
              </a:rPr>
              <a:t>. </a:t>
            </a:r>
            <a:r>
              <a:rPr lang="en-US" altLang="zh-CN" b="0" dirty="0" err="1">
                <a:solidFill>
                  <a:srgbClr val="333399"/>
                </a:solidFill>
              </a:rPr>
              <a:t>Sethi</a:t>
            </a:r>
            <a:r>
              <a:rPr lang="en-US" altLang="zh-CN" b="0" dirty="0">
                <a:solidFill>
                  <a:srgbClr val="333399"/>
                </a:solidFill>
              </a:rPr>
              <a:t>, </a:t>
            </a:r>
            <a:r>
              <a:rPr lang="en-US" altLang="zh-CN" b="0" dirty="0" smtClean="0">
                <a:solidFill>
                  <a:srgbClr val="333399"/>
                </a:solidFill>
              </a:rPr>
              <a:t>and J. </a:t>
            </a:r>
            <a:r>
              <a:rPr lang="en-US" altLang="zh-CN" b="0" dirty="0" err="1" smtClean="0">
                <a:solidFill>
                  <a:srgbClr val="333399"/>
                </a:solidFill>
              </a:rPr>
              <a:t>D.Ullman</a:t>
            </a:r>
            <a:r>
              <a:rPr lang="en-US" altLang="zh-CN" b="0" dirty="0" smtClean="0">
                <a:solidFill>
                  <a:srgbClr val="333399"/>
                </a:solidFill>
              </a:rPr>
              <a:t>. </a:t>
            </a:r>
          </a:p>
          <a:p>
            <a:r>
              <a:rPr lang="en-US" altLang="zh-CN" dirty="0">
                <a:solidFill>
                  <a:srgbClr val="333399"/>
                </a:solidFill>
              </a:rPr>
              <a:t>Addison Wesley; 2nd edition (August 31, 2006</a:t>
            </a:r>
            <a:r>
              <a:rPr lang="en-US" altLang="zh-CN" dirty="0" smtClean="0">
                <a:solidFill>
                  <a:srgbClr val="333399"/>
                </a:solidFill>
              </a:rPr>
              <a:t>)</a:t>
            </a:r>
          </a:p>
          <a:p>
            <a:endParaRPr lang="en-US" altLang="zh-CN" dirty="0">
              <a:solidFill>
                <a:srgbClr val="333399"/>
              </a:solidFill>
            </a:endParaRPr>
          </a:p>
        </p:txBody>
      </p:sp>
      <p:sp>
        <p:nvSpPr>
          <p:cNvPr id="22531" name="Rectangle 14"/>
          <p:cNvSpPr>
            <a:spLocks noChangeArrowheads="1"/>
          </p:cNvSpPr>
          <p:nvPr/>
        </p:nvSpPr>
        <p:spPr bwMode="auto">
          <a:xfrm>
            <a:off x="1494723" y="195263"/>
            <a:ext cx="2693366" cy="646331"/>
          </a:xfrm>
          <a:prstGeom prst="rect">
            <a:avLst/>
          </a:prstGeom>
          <a:noFill/>
          <a:ln w="9525" algn="ctr">
            <a:noFill/>
            <a:miter lim="800000"/>
            <a:headEnd/>
            <a:tailEnd/>
          </a:ln>
        </p:spPr>
        <p:txBody>
          <a:bodyPr wrap="none">
            <a:spAutoFit/>
          </a:bodyPr>
          <a:lstStyle/>
          <a:p>
            <a:pPr>
              <a:lnSpc>
                <a:spcPct val="90000"/>
              </a:lnSpc>
              <a:buClrTx/>
              <a:buFontTx/>
              <a:buNone/>
            </a:pPr>
            <a:r>
              <a:rPr lang="zh-CN" altLang="en-US" sz="4000" dirty="0" smtClean="0">
                <a:latin typeface="微软雅黑" panose="020B0503020204020204" pitchFamily="34" charset="-122"/>
                <a:ea typeface="微软雅黑" panose="020B0503020204020204" pitchFamily="34" charset="-122"/>
              </a:rPr>
              <a:t>参 </a:t>
            </a:r>
            <a:r>
              <a:rPr lang="zh-CN" altLang="en-US" sz="4000" dirty="0">
                <a:latin typeface="微软雅黑" panose="020B0503020204020204" pitchFamily="34" charset="-122"/>
                <a:ea typeface="微软雅黑" panose="020B0503020204020204" pitchFamily="34" charset="-122"/>
              </a:rPr>
              <a:t>考 </a:t>
            </a:r>
            <a:r>
              <a:rPr lang="zh-CN" altLang="en-US" sz="4000" dirty="0" smtClean="0">
                <a:latin typeface="微软雅黑" panose="020B0503020204020204" pitchFamily="34" charset="-122"/>
                <a:ea typeface="微软雅黑" panose="020B0503020204020204" pitchFamily="34" charset="-122"/>
              </a:rPr>
              <a:t>书 目</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950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07504" y="1124744"/>
            <a:ext cx="8928547" cy="5521512"/>
          </a:xfrm>
          <a:prstGeom prst="rect">
            <a:avLst/>
          </a:prstGeom>
          <a:noFill/>
          <a:ln w="9525">
            <a:noFill/>
            <a:miter lim="800000"/>
            <a:headEnd/>
            <a:tailEnd/>
          </a:ln>
        </p:spPr>
        <p:txBody>
          <a:bodyPr wrap="square">
            <a:spAutoFit/>
          </a:bodyPr>
          <a:lstStyle/>
          <a:p>
            <a:pPr marL="342900" indent="-342900" algn="l">
              <a:buClr>
                <a:schemeClr val="tx1"/>
              </a:buClr>
              <a:buFont typeface="Wingdings" panose="05000000000000000000" pitchFamily="2" charset="2"/>
              <a:buChar char="u"/>
            </a:pPr>
            <a:r>
              <a:rPr lang="en-US" altLang="zh-CN" sz="2400" b="0" dirty="0" smtClean="0">
                <a:solidFill>
                  <a:srgbClr val="FF0000"/>
                </a:solidFill>
                <a:ea typeface="宋体" pitchFamily="2" charset="-122"/>
              </a:rPr>
              <a:t>Modern </a:t>
            </a:r>
            <a:r>
              <a:rPr lang="en-US" altLang="zh-CN" sz="2400" b="0" dirty="0">
                <a:solidFill>
                  <a:srgbClr val="FF0000"/>
                </a:solidFill>
                <a:ea typeface="宋体" pitchFamily="2" charset="-122"/>
              </a:rPr>
              <a:t>Compiler Implementation in Java</a:t>
            </a:r>
            <a:r>
              <a:rPr lang="en-US" altLang="zh-CN" sz="2400" b="0" dirty="0">
                <a:solidFill>
                  <a:srgbClr val="FF0000"/>
                </a:solidFill>
              </a:rPr>
              <a:t> </a:t>
            </a:r>
            <a:endParaRPr lang="en-US" altLang="zh-CN" sz="2400" b="0" dirty="0" smtClean="0">
              <a:solidFill>
                <a:srgbClr val="FF0000"/>
              </a:solidFill>
            </a:endParaRPr>
          </a:p>
          <a:p>
            <a:r>
              <a:rPr lang="en-US" altLang="zh-CN" dirty="0" smtClean="0">
                <a:solidFill>
                  <a:srgbClr val="333399"/>
                </a:solidFill>
              </a:rPr>
              <a:t>    A</a:t>
            </a:r>
            <a:r>
              <a:rPr lang="en-US" altLang="zh-CN" dirty="0">
                <a:solidFill>
                  <a:srgbClr val="333399"/>
                </a:solidFill>
              </a:rPr>
              <a:t>. W</a:t>
            </a:r>
            <a:r>
              <a:rPr lang="en-US" altLang="zh-CN" dirty="0" smtClean="0">
                <a:solidFill>
                  <a:srgbClr val="333399"/>
                </a:solidFill>
              </a:rPr>
              <a:t>. </a:t>
            </a:r>
            <a:r>
              <a:rPr lang="en-US" altLang="zh-CN" dirty="0">
                <a:solidFill>
                  <a:srgbClr val="333399"/>
                </a:solidFill>
              </a:rPr>
              <a:t>Appel. </a:t>
            </a:r>
            <a:endParaRPr lang="en-US" altLang="zh-CN" dirty="0" smtClean="0">
              <a:solidFill>
                <a:srgbClr val="333399"/>
              </a:solidFill>
            </a:endParaRPr>
          </a:p>
          <a:p>
            <a:r>
              <a:rPr lang="en-US" altLang="zh-CN" dirty="0">
                <a:solidFill>
                  <a:srgbClr val="333399"/>
                </a:solidFill>
              </a:rPr>
              <a:t> </a:t>
            </a:r>
            <a:r>
              <a:rPr lang="en-US" altLang="zh-CN" dirty="0" smtClean="0">
                <a:solidFill>
                  <a:srgbClr val="333399"/>
                </a:solidFill>
              </a:rPr>
              <a:t>   Cambridge </a:t>
            </a:r>
            <a:r>
              <a:rPr lang="en-US" altLang="zh-CN" dirty="0">
                <a:solidFill>
                  <a:srgbClr val="333399"/>
                </a:solidFill>
              </a:rPr>
              <a:t>University Press (July 8, 2004</a:t>
            </a:r>
            <a:r>
              <a:rPr lang="en-US" altLang="zh-CN" dirty="0" smtClean="0">
                <a:solidFill>
                  <a:srgbClr val="333399"/>
                </a:solidFill>
              </a:rPr>
              <a:t>) </a:t>
            </a:r>
            <a:endParaRPr lang="en-US" altLang="zh-CN" dirty="0"/>
          </a:p>
          <a:p>
            <a:pPr marL="342900" indent="-342900" algn="l">
              <a:buClr>
                <a:schemeClr val="tx1"/>
              </a:buClr>
              <a:buFont typeface="Wingdings" panose="05000000000000000000" pitchFamily="2" charset="2"/>
              <a:buChar char="u"/>
            </a:pPr>
            <a:r>
              <a:rPr lang="en-US" altLang="zh-CN" sz="2400" b="0" dirty="0" smtClean="0">
                <a:solidFill>
                  <a:srgbClr val="FF0000"/>
                </a:solidFill>
                <a:ea typeface="宋体" pitchFamily="2" charset="-122"/>
              </a:rPr>
              <a:t>Modern </a:t>
            </a:r>
            <a:r>
              <a:rPr lang="en-US" altLang="zh-CN" sz="2400" b="0" dirty="0">
                <a:solidFill>
                  <a:srgbClr val="FF0000"/>
                </a:solidFill>
                <a:ea typeface="宋体" pitchFamily="2" charset="-122"/>
              </a:rPr>
              <a:t>Compiler Implementation in C</a:t>
            </a:r>
          </a:p>
          <a:p>
            <a:r>
              <a:rPr lang="en-US" altLang="zh-CN" b="0" dirty="0">
                <a:solidFill>
                  <a:srgbClr val="333399"/>
                </a:solidFill>
              </a:rPr>
              <a:t>    </a:t>
            </a:r>
            <a:r>
              <a:rPr lang="en-US" altLang="zh-CN" b="0" dirty="0" smtClean="0">
                <a:solidFill>
                  <a:srgbClr val="333399"/>
                </a:solidFill>
              </a:rPr>
              <a:t>A. </a:t>
            </a:r>
            <a:r>
              <a:rPr lang="en-US" altLang="zh-CN" b="0" dirty="0" err="1" smtClean="0">
                <a:solidFill>
                  <a:srgbClr val="333399"/>
                </a:solidFill>
              </a:rPr>
              <a:t>W.Appel</a:t>
            </a:r>
            <a:r>
              <a:rPr lang="en-US" altLang="zh-CN" dirty="0">
                <a:solidFill>
                  <a:srgbClr val="333399"/>
                </a:solidFill>
              </a:rPr>
              <a:t> and Jens </a:t>
            </a:r>
            <a:r>
              <a:rPr lang="en-US" altLang="zh-CN" dirty="0" err="1" smtClean="0">
                <a:solidFill>
                  <a:srgbClr val="333399"/>
                </a:solidFill>
              </a:rPr>
              <a:t>Palsberg</a:t>
            </a:r>
            <a:r>
              <a:rPr lang="en-US" altLang="zh-CN" dirty="0">
                <a:solidFill>
                  <a:srgbClr val="333399"/>
                </a:solidFill>
              </a:rPr>
              <a:t>. </a:t>
            </a:r>
            <a:endParaRPr lang="en-US" altLang="zh-CN" dirty="0" smtClean="0">
              <a:solidFill>
                <a:srgbClr val="333399"/>
              </a:solidFill>
            </a:endParaRPr>
          </a:p>
          <a:p>
            <a:r>
              <a:rPr lang="en-US" altLang="zh-CN" dirty="0">
                <a:solidFill>
                  <a:srgbClr val="333399"/>
                </a:solidFill>
              </a:rPr>
              <a:t> </a:t>
            </a:r>
            <a:r>
              <a:rPr lang="en-US" altLang="zh-CN" dirty="0" smtClean="0">
                <a:solidFill>
                  <a:srgbClr val="333399"/>
                </a:solidFill>
              </a:rPr>
              <a:t>   Cambridge </a:t>
            </a:r>
            <a:r>
              <a:rPr lang="en-US" altLang="zh-CN" dirty="0">
                <a:solidFill>
                  <a:srgbClr val="333399"/>
                </a:solidFill>
              </a:rPr>
              <a:t>University Press; 2nd edition (October 21, 2002)</a:t>
            </a:r>
            <a:endParaRPr lang="en-US" altLang="zh-CN" dirty="0" smtClean="0">
              <a:solidFill>
                <a:srgbClr val="333399"/>
              </a:solidFill>
            </a:endParaRPr>
          </a:p>
          <a:p>
            <a:r>
              <a:rPr lang="zh-CN" altLang="en-US" dirty="0" smtClean="0">
                <a:solidFill>
                  <a:srgbClr val="333399"/>
                </a:solidFill>
              </a:rPr>
              <a:t>  （</a:t>
            </a:r>
            <a:r>
              <a:rPr lang="zh-CN" altLang="en-US" dirty="0" smtClean="0">
                <a:solidFill>
                  <a:srgbClr val="333399"/>
                </a:solidFill>
              </a:rPr>
              <a:t>以上两本有称 “</a:t>
            </a:r>
            <a:r>
              <a:rPr lang="zh-CN" altLang="en-US" dirty="0" smtClean="0">
                <a:solidFill>
                  <a:srgbClr val="333399"/>
                </a:solidFill>
              </a:rPr>
              <a:t>虎书”）</a:t>
            </a:r>
            <a:endParaRPr lang="zh-CN" altLang="en-US" b="0" dirty="0">
              <a:solidFill>
                <a:srgbClr val="333399"/>
              </a:solidFill>
            </a:endParaRPr>
          </a:p>
          <a:p>
            <a:pPr algn="l">
              <a:buFont typeface="Wingdings" pitchFamily="2" charset="2"/>
              <a:buChar char=" "/>
            </a:pPr>
            <a:endParaRPr lang="zh-CN" altLang="en-US" sz="1000" b="0" dirty="0">
              <a:solidFill>
                <a:srgbClr val="333399"/>
              </a:solidFill>
            </a:endParaRPr>
          </a:p>
          <a:p>
            <a:pPr marL="342900" indent="-342900" algn="l">
              <a:buClr>
                <a:schemeClr val="tx1"/>
              </a:buClr>
              <a:buFont typeface="Wingdings" panose="05000000000000000000" pitchFamily="2" charset="2"/>
              <a:buChar char="u"/>
            </a:pPr>
            <a:r>
              <a:rPr lang="en-US" altLang="zh-CN" sz="2400" b="0" dirty="0" smtClean="0">
                <a:solidFill>
                  <a:srgbClr val="FF0000"/>
                </a:solidFill>
                <a:ea typeface="宋体" pitchFamily="2" charset="-122"/>
              </a:rPr>
              <a:t>Advanced </a:t>
            </a:r>
            <a:r>
              <a:rPr lang="en-US" altLang="zh-CN" sz="2400" b="0" dirty="0">
                <a:solidFill>
                  <a:srgbClr val="FF0000"/>
                </a:solidFill>
                <a:ea typeface="宋体" pitchFamily="2" charset="-122"/>
              </a:rPr>
              <a:t>Compiler Design and Implementation</a:t>
            </a:r>
            <a:r>
              <a:rPr lang="en-US" altLang="zh-CN" sz="2400" b="0" dirty="0">
                <a:solidFill>
                  <a:srgbClr val="FF0000"/>
                </a:solidFill>
              </a:rPr>
              <a:t> </a:t>
            </a:r>
            <a:endParaRPr lang="en-US" altLang="zh-CN" sz="2400" dirty="0">
              <a:solidFill>
                <a:srgbClr val="FF0000"/>
              </a:solidFill>
            </a:endParaRPr>
          </a:p>
          <a:p>
            <a:pPr algn="l">
              <a:buFont typeface="Wingdings" pitchFamily="2" charset="2"/>
              <a:buNone/>
            </a:pPr>
            <a:r>
              <a:rPr lang="en-US" altLang="zh-CN" b="0" dirty="0">
                <a:solidFill>
                  <a:srgbClr val="333399"/>
                </a:solidFill>
              </a:rPr>
              <a:t>    </a:t>
            </a:r>
            <a:r>
              <a:rPr lang="en-US" altLang="zh-CN" b="0" dirty="0" smtClean="0">
                <a:solidFill>
                  <a:srgbClr val="333399"/>
                </a:solidFill>
              </a:rPr>
              <a:t>S</a:t>
            </a:r>
            <a:r>
              <a:rPr lang="en-US" altLang="zh-CN" b="0" dirty="0">
                <a:solidFill>
                  <a:srgbClr val="333399"/>
                </a:solidFill>
              </a:rPr>
              <a:t>. </a:t>
            </a:r>
            <a:r>
              <a:rPr lang="en-US" altLang="zh-CN" b="0" dirty="0" err="1" smtClean="0">
                <a:solidFill>
                  <a:srgbClr val="333399"/>
                </a:solidFill>
              </a:rPr>
              <a:t>Muchnick</a:t>
            </a:r>
            <a:r>
              <a:rPr lang="en-US" altLang="zh-CN" b="0" dirty="0" smtClean="0">
                <a:solidFill>
                  <a:srgbClr val="333399"/>
                </a:solidFill>
              </a:rPr>
              <a:t>. </a:t>
            </a:r>
          </a:p>
          <a:p>
            <a:r>
              <a:rPr lang="en-US" altLang="zh-CN" dirty="0">
                <a:solidFill>
                  <a:srgbClr val="333399"/>
                </a:solidFill>
              </a:rPr>
              <a:t>    Morgan Kaufmann; 1st edition (August 15, </a:t>
            </a:r>
            <a:r>
              <a:rPr lang="en-US" altLang="zh-CN" dirty="0" smtClean="0">
                <a:solidFill>
                  <a:srgbClr val="333399"/>
                </a:solidFill>
              </a:rPr>
              <a:t>1997)</a:t>
            </a:r>
          </a:p>
          <a:p>
            <a:r>
              <a:rPr lang="en-US" altLang="zh-CN" dirty="0" smtClean="0">
                <a:solidFill>
                  <a:srgbClr val="333399"/>
                </a:solidFill>
              </a:rPr>
              <a:t> </a:t>
            </a:r>
            <a:r>
              <a:rPr lang="zh-CN" altLang="en-US" dirty="0">
                <a:solidFill>
                  <a:srgbClr val="333399"/>
                </a:solidFill>
              </a:rPr>
              <a:t>（有</a:t>
            </a:r>
            <a:r>
              <a:rPr lang="zh-CN" altLang="en-US" dirty="0" smtClean="0">
                <a:solidFill>
                  <a:srgbClr val="333399"/>
                </a:solidFill>
              </a:rPr>
              <a:t>称 “鲸</a:t>
            </a:r>
            <a:r>
              <a:rPr lang="zh-CN" altLang="en-US" dirty="0" smtClean="0">
                <a:solidFill>
                  <a:srgbClr val="333399"/>
                </a:solidFill>
              </a:rPr>
              <a:t>书”）</a:t>
            </a:r>
            <a:endParaRPr lang="en-US" altLang="zh-CN" dirty="0" smtClean="0">
              <a:solidFill>
                <a:srgbClr val="333399"/>
              </a:solidFill>
            </a:endParaRPr>
          </a:p>
          <a:p>
            <a:endParaRPr lang="en-US" altLang="zh-CN" dirty="0" smtClean="0">
              <a:solidFill>
                <a:srgbClr val="333399"/>
              </a:solidFill>
            </a:endParaRPr>
          </a:p>
        </p:txBody>
      </p:sp>
      <p:sp>
        <p:nvSpPr>
          <p:cNvPr id="23560" name="Rectangle 9"/>
          <p:cNvSpPr>
            <a:spLocks noChangeArrowheads="1"/>
          </p:cNvSpPr>
          <p:nvPr/>
        </p:nvSpPr>
        <p:spPr bwMode="auto">
          <a:xfrm>
            <a:off x="1516063" y="188913"/>
            <a:ext cx="2693366" cy="646331"/>
          </a:xfrm>
          <a:prstGeom prst="rect">
            <a:avLst/>
          </a:prstGeom>
          <a:noFill/>
          <a:ln w="9525" algn="ctr">
            <a:noFill/>
            <a:miter lim="800000"/>
            <a:headEnd/>
            <a:tailEnd/>
          </a:ln>
        </p:spPr>
        <p:txBody>
          <a:bodyPr wrap="none">
            <a:spAutoFit/>
          </a:bodyPr>
          <a:lstStyle/>
          <a:p>
            <a:pPr>
              <a:lnSpc>
                <a:spcPct val="90000"/>
              </a:lnSpc>
              <a:buClrTx/>
              <a:buFontTx/>
              <a:buNone/>
            </a:pPr>
            <a:r>
              <a:rPr lang="zh-CN" altLang="en-US" sz="4000" dirty="0">
                <a:latin typeface="微软雅黑" panose="020B0503020204020204" pitchFamily="34" charset="-122"/>
                <a:ea typeface="微软雅黑" panose="020B0503020204020204" pitchFamily="34" charset="-122"/>
              </a:rPr>
              <a:t>参 考 </a:t>
            </a:r>
            <a:r>
              <a:rPr lang="zh-CN" altLang="en-US" sz="4000" dirty="0" smtClean="0">
                <a:latin typeface="微软雅黑" panose="020B0503020204020204" pitchFamily="34" charset="-122"/>
                <a:ea typeface="微软雅黑" panose="020B0503020204020204" pitchFamily="34" charset="-122"/>
              </a:rPr>
              <a:t>书 </a:t>
            </a:r>
            <a:r>
              <a:rPr lang="zh-CN" altLang="en-US" sz="4000" dirty="0">
                <a:latin typeface="微软雅黑" panose="020B0503020204020204" pitchFamily="34" charset="-122"/>
                <a:ea typeface="微软雅黑" panose="020B0503020204020204" pitchFamily="34" charset="-122"/>
              </a:rPr>
              <a:t>目</a:t>
            </a:r>
          </a:p>
        </p:txBody>
      </p:sp>
    </p:spTree>
    <p:extLst>
      <p:ext uri="{BB962C8B-B14F-4D97-AF65-F5344CB8AC3E}">
        <p14:creationId xmlns:p14="http://schemas.microsoft.com/office/powerpoint/2010/main" val="133439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07504" y="1124744"/>
            <a:ext cx="8928547" cy="4893647"/>
          </a:xfrm>
          <a:prstGeom prst="rect">
            <a:avLst/>
          </a:prstGeom>
          <a:noFill/>
          <a:ln w="9525">
            <a:noFill/>
            <a:miter lim="800000"/>
            <a:headEnd/>
            <a:tailEnd/>
          </a:ln>
        </p:spPr>
        <p:txBody>
          <a:bodyPr wrap="square">
            <a:spAutoFit/>
          </a:bodyPr>
          <a:lstStyle/>
          <a:p>
            <a:pPr marL="457200" indent="-457200">
              <a:buClr>
                <a:schemeClr val="tx1"/>
              </a:buClr>
              <a:buFont typeface="Wingdings" panose="05000000000000000000" pitchFamily="2" charset="2"/>
              <a:buChar char="u"/>
            </a:pPr>
            <a:r>
              <a:rPr lang="en-US" altLang="zh-CN" dirty="0" smtClean="0">
                <a:solidFill>
                  <a:srgbClr val="FF0000"/>
                </a:solidFill>
                <a:ea typeface="华文行楷" pitchFamily="2" charset="-122"/>
              </a:rPr>
              <a:t>Crafting </a:t>
            </a:r>
            <a:r>
              <a:rPr lang="en-US" altLang="zh-CN" dirty="0">
                <a:solidFill>
                  <a:srgbClr val="FF0000"/>
                </a:solidFill>
                <a:ea typeface="华文行楷" pitchFamily="2" charset="-122"/>
              </a:rPr>
              <a:t>a Compiler</a:t>
            </a:r>
            <a:r>
              <a:rPr lang="en-US" altLang="zh-CN" dirty="0">
                <a:solidFill>
                  <a:srgbClr val="FF0000"/>
                </a:solidFill>
              </a:rPr>
              <a:t>       </a:t>
            </a:r>
          </a:p>
          <a:p>
            <a:r>
              <a:rPr lang="en-US" altLang="zh-CN" dirty="0" smtClean="0">
                <a:solidFill>
                  <a:srgbClr val="333399"/>
                </a:solidFill>
              </a:rPr>
              <a:t>     C</a:t>
            </a:r>
            <a:r>
              <a:rPr lang="en-US" altLang="zh-CN" dirty="0">
                <a:solidFill>
                  <a:srgbClr val="333399"/>
                </a:solidFill>
              </a:rPr>
              <a:t>. Fischer, </a:t>
            </a:r>
            <a:r>
              <a:rPr lang="en-US" altLang="zh-CN" dirty="0" err="1">
                <a:solidFill>
                  <a:srgbClr val="333399"/>
                </a:solidFill>
              </a:rPr>
              <a:t>R.Cytron</a:t>
            </a:r>
            <a:r>
              <a:rPr lang="en-US" altLang="zh-CN" dirty="0" smtClean="0">
                <a:solidFill>
                  <a:srgbClr val="333399"/>
                </a:solidFill>
              </a:rPr>
              <a:t>, and R</a:t>
            </a:r>
            <a:r>
              <a:rPr lang="en-US" altLang="zh-CN" dirty="0">
                <a:solidFill>
                  <a:srgbClr val="333399"/>
                </a:solidFill>
              </a:rPr>
              <a:t>. LeBlanc.</a:t>
            </a:r>
          </a:p>
          <a:p>
            <a:r>
              <a:rPr lang="en-US" altLang="zh-CN" dirty="0">
                <a:solidFill>
                  <a:srgbClr val="333399"/>
                </a:solidFill>
              </a:rPr>
              <a:t> </a:t>
            </a:r>
            <a:r>
              <a:rPr lang="en-US" altLang="zh-CN" dirty="0" smtClean="0">
                <a:solidFill>
                  <a:srgbClr val="333399"/>
                </a:solidFill>
              </a:rPr>
              <a:t>    Pearson</a:t>
            </a:r>
            <a:r>
              <a:rPr lang="en-US" altLang="zh-CN" dirty="0">
                <a:solidFill>
                  <a:srgbClr val="333399"/>
                </a:solidFill>
              </a:rPr>
              <a:t>; 1st edition (October 28, 2009)</a:t>
            </a:r>
          </a:p>
          <a:p>
            <a:pPr marL="342900" indent="-342900">
              <a:buFont typeface="Wingdings" panose="05000000000000000000" pitchFamily="2" charset="2"/>
              <a:buChar char="u"/>
            </a:pPr>
            <a:endParaRPr lang="en-US" altLang="zh-CN" dirty="0" smtClean="0">
              <a:solidFill>
                <a:srgbClr val="FF0000"/>
              </a:solidFill>
              <a:ea typeface="华文行楷" pitchFamily="2" charset="-122"/>
            </a:endParaRPr>
          </a:p>
          <a:p>
            <a:pPr marL="342900" indent="-342900">
              <a:buClr>
                <a:schemeClr val="tx1"/>
              </a:buClr>
              <a:buFont typeface="Wingdings" panose="05000000000000000000" pitchFamily="2" charset="2"/>
              <a:buChar char="u"/>
            </a:pPr>
            <a:r>
              <a:rPr lang="en-US" altLang="zh-CN" dirty="0" smtClean="0">
                <a:solidFill>
                  <a:srgbClr val="FF0000"/>
                </a:solidFill>
                <a:ea typeface="华文行楷" pitchFamily="2" charset="-122"/>
              </a:rPr>
              <a:t>Elements </a:t>
            </a:r>
            <a:r>
              <a:rPr lang="en-US" altLang="zh-CN" dirty="0">
                <a:solidFill>
                  <a:srgbClr val="FF0000"/>
                </a:solidFill>
                <a:ea typeface="华文行楷" pitchFamily="2" charset="-122"/>
              </a:rPr>
              <a:t>of Compiler Design </a:t>
            </a:r>
          </a:p>
          <a:p>
            <a:r>
              <a:rPr lang="en-US" altLang="zh-CN" dirty="0">
                <a:solidFill>
                  <a:srgbClr val="333399"/>
                </a:solidFill>
              </a:rPr>
              <a:t>     </a:t>
            </a:r>
            <a:r>
              <a:rPr lang="en-US" altLang="zh-CN" dirty="0" smtClean="0">
                <a:solidFill>
                  <a:srgbClr val="333399"/>
                </a:solidFill>
              </a:rPr>
              <a:t>A. </a:t>
            </a:r>
            <a:r>
              <a:rPr lang="en-US" altLang="zh-CN" dirty="0" err="1" smtClean="0">
                <a:solidFill>
                  <a:srgbClr val="333399"/>
                </a:solidFill>
              </a:rPr>
              <a:t>Meduna</a:t>
            </a:r>
            <a:r>
              <a:rPr lang="en-US" altLang="zh-CN" dirty="0" smtClean="0">
                <a:solidFill>
                  <a:srgbClr val="333399"/>
                </a:solidFill>
              </a:rPr>
              <a:t>.</a:t>
            </a:r>
          </a:p>
          <a:p>
            <a:r>
              <a:rPr lang="en-US" altLang="zh-CN" dirty="0">
                <a:solidFill>
                  <a:srgbClr val="333399"/>
                </a:solidFill>
              </a:rPr>
              <a:t>     </a:t>
            </a:r>
            <a:r>
              <a:rPr lang="en-US" altLang="zh-CN" dirty="0" err="1">
                <a:solidFill>
                  <a:srgbClr val="333399"/>
                </a:solidFill>
              </a:rPr>
              <a:t>Auerbach</a:t>
            </a:r>
            <a:r>
              <a:rPr lang="en-US" altLang="zh-CN" dirty="0">
                <a:solidFill>
                  <a:srgbClr val="333399"/>
                </a:solidFill>
              </a:rPr>
              <a:t> Publications; 1st edition (December 3, 2007</a:t>
            </a:r>
            <a:r>
              <a:rPr lang="en-US" altLang="zh-CN" dirty="0" smtClean="0">
                <a:solidFill>
                  <a:srgbClr val="333399"/>
                </a:solidFill>
              </a:rPr>
              <a:t>)</a:t>
            </a:r>
          </a:p>
          <a:p>
            <a:endParaRPr lang="en-US" altLang="zh-CN" dirty="0" smtClean="0">
              <a:solidFill>
                <a:srgbClr val="FF0000"/>
              </a:solidFill>
            </a:endParaRPr>
          </a:p>
          <a:p>
            <a:pPr marL="342900" indent="-342900">
              <a:buClr>
                <a:schemeClr val="tx1"/>
              </a:buClr>
              <a:buFont typeface="Wingdings" panose="05000000000000000000" pitchFamily="2" charset="2"/>
              <a:buChar char="u"/>
            </a:pPr>
            <a:r>
              <a:rPr lang="en-US" altLang="zh-CN" dirty="0" smtClean="0">
                <a:solidFill>
                  <a:srgbClr val="FF0000"/>
                </a:solidFill>
              </a:rPr>
              <a:t>Engineering </a:t>
            </a:r>
            <a:r>
              <a:rPr lang="en-US" altLang="zh-CN" dirty="0">
                <a:solidFill>
                  <a:srgbClr val="FF0000"/>
                </a:solidFill>
              </a:rPr>
              <a:t>a Compiler </a:t>
            </a:r>
          </a:p>
          <a:p>
            <a:pPr>
              <a:buFont typeface="Wingdings" pitchFamily="2" charset="2"/>
              <a:buChar char=" "/>
            </a:pPr>
            <a:r>
              <a:rPr lang="en-US" altLang="zh-CN" dirty="0">
                <a:solidFill>
                  <a:srgbClr val="333399"/>
                </a:solidFill>
              </a:rPr>
              <a:t>    </a:t>
            </a:r>
            <a:r>
              <a:rPr lang="en-US" altLang="zh-CN" dirty="0" smtClean="0">
                <a:solidFill>
                  <a:srgbClr val="333399"/>
                </a:solidFill>
              </a:rPr>
              <a:t>K. Cooper and L. </a:t>
            </a:r>
            <a:r>
              <a:rPr lang="en-US" altLang="zh-CN" dirty="0" err="1" smtClean="0">
                <a:solidFill>
                  <a:srgbClr val="333399"/>
                </a:solidFill>
              </a:rPr>
              <a:t>Torczon</a:t>
            </a:r>
            <a:r>
              <a:rPr lang="en-US" altLang="zh-CN" dirty="0" smtClean="0">
                <a:solidFill>
                  <a:srgbClr val="333399"/>
                </a:solidFill>
              </a:rPr>
              <a:t>.</a:t>
            </a:r>
          </a:p>
          <a:p>
            <a:pPr>
              <a:buFont typeface="Wingdings" pitchFamily="2" charset="2"/>
              <a:buChar char=" "/>
            </a:pPr>
            <a:r>
              <a:rPr lang="en-US" altLang="zh-CN" dirty="0">
                <a:solidFill>
                  <a:srgbClr val="333399"/>
                </a:solidFill>
              </a:rPr>
              <a:t> </a:t>
            </a:r>
            <a:r>
              <a:rPr lang="en-US" altLang="zh-CN" dirty="0" smtClean="0">
                <a:solidFill>
                  <a:srgbClr val="333399"/>
                </a:solidFill>
              </a:rPr>
              <a:t>   </a:t>
            </a:r>
            <a:r>
              <a:rPr lang="de-DE" altLang="zh-CN" dirty="0">
                <a:solidFill>
                  <a:srgbClr val="333399"/>
                </a:solidFill>
              </a:rPr>
              <a:t>Morgan Kaufmann; 2nd edition (February 21, 2011)</a:t>
            </a:r>
            <a:endParaRPr lang="zh-CN" altLang="en-US" dirty="0"/>
          </a:p>
        </p:txBody>
      </p:sp>
      <p:sp>
        <p:nvSpPr>
          <p:cNvPr id="23560" name="Rectangle 9"/>
          <p:cNvSpPr>
            <a:spLocks noChangeArrowheads="1"/>
          </p:cNvSpPr>
          <p:nvPr/>
        </p:nvSpPr>
        <p:spPr bwMode="auto">
          <a:xfrm>
            <a:off x="1516063" y="188913"/>
            <a:ext cx="2693366" cy="646331"/>
          </a:xfrm>
          <a:prstGeom prst="rect">
            <a:avLst/>
          </a:prstGeom>
          <a:noFill/>
          <a:ln w="9525" algn="ctr">
            <a:noFill/>
            <a:miter lim="800000"/>
            <a:headEnd/>
            <a:tailEnd/>
          </a:ln>
        </p:spPr>
        <p:txBody>
          <a:bodyPr wrap="none">
            <a:spAutoFit/>
          </a:bodyPr>
          <a:lstStyle/>
          <a:p>
            <a:pPr>
              <a:lnSpc>
                <a:spcPct val="90000"/>
              </a:lnSpc>
              <a:buClrTx/>
              <a:buFontTx/>
              <a:buNone/>
            </a:pPr>
            <a:r>
              <a:rPr lang="zh-CN" altLang="en-US" sz="4000" dirty="0">
                <a:latin typeface="微软雅黑" panose="020B0503020204020204" pitchFamily="34" charset="-122"/>
                <a:ea typeface="微软雅黑" panose="020B0503020204020204" pitchFamily="34" charset="-122"/>
              </a:rPr>
              <a:t>参 考 </a:t>
            </a:r>
            <a:r>
              <a:rPr lang="zh-CN" altLang="en-US" sz="4000" dirty="0" smtClean="0">
                <a:latin typeface="微软雅黑" panose="020B0503020204020204" pitchFamily="34" charset="-122"/>
                <a:ea typeface="微软雅黑" panose="020B0503020204020204" pitchFamily="34" charset="-122"/>
              </a:rPr>
              <a:t>书 </a:t>
            </a:r>
            <a:r>
              <a:rPr lang="zh-CN" altLang="en-US" sz="4000" dirty="0">
                <a:latin typeface="微软雅黑" panose="020B0503020204020204" pitchFamily="34" charset="-122"/>
                <a:ea typeface="微软雅黑" panose="020B0503020204020204" pitchFamily="34" charset="-122"/>
              </a:rPr>
              <a:t>目</a:t>
            </a:r>
          </a:p>
        </p:txBody>
      </p:sp>
    </p:spTree>
    <p:extLst>
      <p:ext uri="{BB962C8B-B14F-4D97-AF65-F5344CB8AC3E}">
        <p14:creationId xmlns:p14="http://schemas.microsoft.com/office/powerpoint/2010/main" val="205466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107505" y="1412776"/>
            <a:ext cx="8928546" cy="5336846"/>
          </a:xfrm>
          <a:prstGeom prst="rect">
            <a:avLst/>
          </a:prstGeom>
          <a:noFill/>
          <a:ln w="9525">
            <a:noFill/>
            <a:miter lim="800000"/>
            <a:headEnd/>
            <a:tailEnd/>
          </a:ln>
        </p:spPr>
        <p:txBody>
          <a:bodyPr wrap="square">
            <a:spAutoFit/>
          </a:bodyPr>
          <a:lstStyle/>
          <a:p>
            <a:pPr marL="342900" indent="-342900">
              <a:buClr>
                <a:schemeClr val="tx1"/>
              </a:buClr>
              <a:buFont typeface="Wingdings" panose="05000000000000000000" pitchFamily="2" charset="2"/>
              <a:buChar char="u"/>
            </a:pPr>
            <a:r>
              <a:rPr lang="zh-CN" altLang="en-US" dirty="0" smtClean="0">
                <a:solidFill>
                  <a:srgbClr val="FF0000"/>
                </a:solidFill>
              </a:rPr>
              <a:t>编译</a:t>
            </a:r>
            <a:r>
              <a:rPr lang="zh-CN" altLang="en-US" dirty="0">
                <a:solidFill>
                  <a:srgbClr val="FF0000"/>
                </a:solidFill>
              </a:rPr>
              <a:t>原理（第</a:t>
            </a:r>
            <a:r>
              <a:rPr lang="en-US" altLang="zh-CN" dirty="0">
                <a:solidFill>
                  <a:srgbClr val="FF0000"/>
                </a:solidFill>
              </a:rPr>
              <a:t>3</a:t>
            </a:r>
            <a:r>
              <a:rPr lang="zh-CN" altLang="en-US" dirty="0">
                <a:solidFill>
                  <a:srgbClr val="FF0000"/>
                </a:solidFill>
              </a:rPr>
              <a:t>版</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333399"/>
                </a:solidFill>
              </a:rPr>
              <a:t>    王生原</a:t>
            </a:r>
            <a:r>
              <a:rPr lang="zh-CN" altLang="en-US" dirty="0">
                <a:solidFill>
                  <a:srgbClr val="333399"/>
                </a:solidFill>
              </a:rPr>
              <a:t>、董渊、张素琴</a:t>
            </a:r>
            <a:r>
              <a:rPr lang="zh-CN" altLang="en-US" dirty="0" smtClean="0">
                <a:solidFill>
                  <a:srgbClr val="333399"/>
                </a:solidFill>
              </a:rPr>
              <a:t>等</a:t>
            </a:r>
            <a:endParaRPr lang="en-US" altLang="zh-CN" dirty="0" smtClean="0">
              <a:solidFill>
                <a:srgbClr val="333399"/>
              </a:solidFill>
            </a:endParaRPr>
          </a:p>
          <a:p>
            <a:r>
              <a:rPr lang="en-US" altLang="zh-CN" dirty="0">
                <a:solidFill>
                  <a:srgbClr val="333399"/>
                </a:solidFill>
              </a:rPr>
              <a:t> </a:t>
            </a:r>
            <a:r>
              <a:rPr lang="en-US" altLang="zh-CN" dirty="0" smtClean="0">
                <a:solidFill>
                  <a:srgbClr val="333399"/>
                </a:solidFill>
              </a:rPr>
              <a:t>   </a:t>
            </a:r>
            <a:r>
              <a:rPr lang="zh-CN" altLang="en-US" dirty="0" smtClean="0">
                <a:solidFill>
                  <a:srgbClr val="333399"/>
                </a:solidFill>
              </a:rPr>
              <a:t>清华大学出版社</a:t>
            </a:r>
            <a:r>
              <a:rPr lang="en-US" altLang="zh-CN" dirty="0" smtClean="0">
                <a:solidFill>
                  <a:srgbClr val="333399"/>
                </a:solidFill>
              </a:rPr>
              <a:t>, 2015</a:t>
            </a:r>
            <a:r>
              <a:rPr lang="zh-CN" altLang="en-US" dirty="0">
                <a:solidFill>
                  <a:srgbClr val="333399"/>
                </a:solidFill>
              </a:rPr>
              <a:t>年</a:t>
            </a:r>
            <a:r>
              <a:rPr lang="en-US" altLang="zh-CN" dirty="0">
                <a:solidFill>
                  <a:srgbClr val="333399"/>
                </a:solidFill>
              </a:rPr>
              <a:t>6</a:t>
            </a:r>
            <a:r>
              <a:rPr lang="zh-CN" altLang="en-US" dirty="0" smtClean="0">
                <a:solidFill>
                  <a:srgbClr val="333399"/>
                </a:solidFill>
              </a:rPr>
              <a:t>月</a:t>
            </a:r>
            <a:r>
              <a:rPr lang="en-US" altLang="zh-CN" dirty="0" smtClean="0">
                <a:solidFill>
                  <a:srgbClr val="333399"/>
                </a:solidFill>
              </a:rPr>
              <a:t>  (</a:t>
            </a:r>
            <a:r>
              <a:rPr lang="zh-CN" altLang="en-US" dirty="0" smtClean="0">
                <a:solidFill>
                  <a:srgbClr val="333399"/>
                </a:solidFill>
              </a:rPr>
              <a:t>教材</a:t>
            </a:r>
            <a:r>
              <a:rPr lang="en-US" altLang="zh-CN" dirty="0" smtClean="0">
                <a:solidFill>
                  <a:srgbClr val="333399"/>
                </a:solidFill>
              </a:rPr>
              <a:t>)</a:t>
            </a:r>
          </a:p>
          <a:p>
            <a:pPr marL="342900" indent="-342900">
              <a:buClr>
                <a:schemeClr val="tx1"/>
              </a:buClr>
              <a:buFont typeface="Wingdings" panose="05000000000000000000" pitchFamily="2" charset="2"/>
              <a:buChar char="u"/>
            </a:pPr>
            <a:r>
              <a:rPr lang="zh-CN" altLang="en-US" dirty="0">
                <a:solidFill>
                  <a:srgbClr val="FF0000"/>
                </a:solidFill>
              </a:rPr>
              <a:t>编译原理及实现技术</a:t>
            </a:r>
            <a:endParaRPr lang="en-US" altLang="zh-CN" dirty="0">
              <a:solidFill>
                <a:srgbClr val="FF0000"/>
              </a:solidFill>
            </a:endParaRPr>
          </a:p>
          <a:p>
            <a:r>
              <a:rPr lang="zh-CN" altLang="en-US" dirty="0" smtClean="0">
                <a:solidFill>
                  <a:srgbClr val="333399"/>
                </a:solidFill>
              </a:rPr>
              <a:t>     刘磊</a:t>
            </a:r>
            <a:endParaRPr lang="en-US" altLang="zh-CN" dirty="0" smtClean="0">
              <a:solidFill>
                <a:srgbClr val="333399"/>
              </a:solidFill>
            </a:endParaRPr>
          </a:p>
          <a:p>
            <a:r>
              <a:rPr lang="en-US" altLang="zh-CN" dirty="0">
                <a:solidFill>
                  <a:srgbClr val="333399"/>
                </a:solidFill>
              </a:rPr>
              <a:t> </a:t>
            </a:r>
            <a:r>
              <a:rPr lang="en-US" altLang="zh-CN" dirty="0" smtClean="0">
                <a:solidFill>
                  <a:srgbClr val="333399"/>
                </a:solidFill>
              </a:rPr>
              <a:t>    </a:t>
            </a:r>
            <a:r>
              <a:rPr lang="zh-CN" altLang="en-US" dirty="0" smtClean="0">
                <a:solidFill>
                  <a:srgbClr val="333399"/>
                </a:solidFill>
              </a:rPr>
              <a:t>机械</a:t>
            </a:r>
            <a:r>
              <a:rPr lang="zh-CN" altLang="en-US" dirty="0">
                <a:solidFill>
                  <a:srgbClr val="333399"/>
                </a:solidFill>
              </a:rPr>
              <a:t>工业出版社</a:t>
            </a:r>
            <a:r>
              <a:rPr lang="en-US" altLang="zh-CN" dirty="0">
                <a:solidFill>
                  <a:srgbClr val="333399"/>
                </a:solidFill>
              </a:rPr>
              <a:t>, 2016</a:t>
            </a:r>
            <a:r>
              <a:rPr lang="zh-CN" altLang="en-US" dirty="0">
                <a:solidFill>
                  <a:srgbClr val="333399"/>
                </a:solidFill>
              </a:rPr>
              <a:t>年</a:t>
            </a:r>
            <a:r>
              <a:rPr lang="en-US" altLang="zh-CN" dirty="0">
                <a:solidFill>
                  <a:srgbClr val="333399"/>
                </a:solidFill>
              </a:rPr>
              <a:t>1</a:t>
            </a:r>
            <a:r>
              <a:rPr lang="zh-CN" altLang="en-US" dirty="0" smtClean="0">
                <a:solidFill>
                  <a:srgbClr val="333399"/>
                </a:solidFill>
              </a:rPr>
              <a:t>月</a:t>
            </a:r>
            <a:endParaRPr lang="en-US" altLang="zh-CN" dirty="0" smtClean="0">
              <a:solidFill>
                <a:srgbClr val="333399"/>
              </a:solidFill>
            </a:endParaRPr>
          </a:p>
          <a:p>
            <a:pPr marL="342900" indent="-342900">
              <a:buClr>
                <a:schemeClr val="tx1"/>
              </a:buClr>
              <a:buFont typeface="Wingdings" panose="05000000000000000000" pitchFamily="2" charset="2"/>
              <a:buChar char="u"/>
            </a:pPr>
            <a:r>
              <a:rPr lang="zh-CN" altLang="en-US" dirty="0">
                <a:solidFill>
                  <a:srgbClr val="FF0000"/>
                </a:solidFill>
              </a:rPr>
              <a:t>编译原理（第</a:t>
            </a:r>
            <a:r>
              <a:rPr lang="en-US" altLang="zh-CN" dirty="0">
                <a:solidFill>
                  <a:srgbClr val="FF0000"/>
                </a:solidFill>
              </a:rPr>
              <a:t>3</a:t>
            </a:r>
            <a:r>
              <a:rPr lang="zh-CN" altLang="en-US" dirty="0">
                <a:solidFill>
                  <a:srgbClr val="FF0000"/>
                </a:solidFill>
              </a:rPr>
              <a:t>版</a:t>
            </a:r>
            <a:r>
              <a:rPr lang="zh-CN" altLang="en-US" dirty="0" smtClean="0">
                <a:solidFill>
                  <a:srgbClr val="FF0000"/>
                </a:solidFill>
              </a:rPr>
              <a:t>）</a:t>
            </a:r>
            <a:endParaRPr lang="en-US" altLang="zh-CN" dirty="0">
              <a:solidFill>
                <a:srgbClr val="FF0000"/>
              </a:solidFill>
            </a:endParaRPr>
          </a:p>
          <a:p>
            <a:r>
              <a:rPr lang="zh-CN" altLang="en-US" dirty="0" smtClean="0">
                <a:solidFill>
                  <a:srgbClr val="333399"/>
                </a:solidFill>
              </a:rPr>
              <a:t>     陈</a:t>
            </a:r>
            <a:r>
              <a:rPr lang="zh-CN" altLang="en-US" dirty="0">
                <a:solidFill>
                  <a:srgbClr val="333399"/>
                </a:solidFill>
              </a:rPr>
              <a:t>意云、</a:t>
            </a:r>
            <a:r>
              <a:rPr lang="zh-CN" altLang="en-US" dirty="0" smtClean="0">
                <a:solidFill>
                  <a:srgbClr val="333399"/>
                </a:solidFill>
              </a:rPr>
              <a:t>张昱</a:t>
            </a:r>
            <a:endParaRPr lang="en-US" altLang="zh-CN" dirty="0" smtClean="0">
              <a:solidFill>
                <a:srgbClr val="333399"/>
              </a:solidFill>
            </a:endParaRPr>
          </a:p>
          <a:p>
            <a:r>
              <a:rPr lang="en-US" altLang="zh-CN" dirty="0">
                <a:solidFill>
                  <a:srgbClr val="333399"/>
                </a:solidFill>
              </a:rPr>
              <a:t> </a:t>
            </a:r>
            <a:r>
              <a:rPr lang="en-US" altLang="zh-CN" dirty="0" smtClean="0">
                <a:solidFill>
                  <a:srgbClr val="333399"/>
                </a:solidFill>
              </a:rPr>
              <a:t>    </a:t>
            </a:r>
            <a:r>
              <a:rPr lang="zh-CN" altLang="en-US" dirty="0" smtClean="0">
                <a:solidFill>
                  <a:srgbClr val="333399"/>
                </a:solidFill>
              </a:rPr>
              <a:t>高等教育出版社</a:t>
            </a:r>
            <a:r>
              <a:rPr lang="en-US" altLang="zh-CN" dirty="0" smtClean="0">
                <a:solidFill>
                  <a:srgbClr val="333399"/>
                </a:solidFill>
              </a:rPr>
              <a:t>, 2014</a:t>
            </a:r>
            <a:r>
              <a:rPr lang="zh-CN" altLang="en-US" dirty="0">
                <a:solidFill>
                  <a:srgbClr val="333399"/>
                </a:solidFill>
              </a:rPr>
              <a:t>年</a:t>
            </a:r>
            <a:r>
              <a:rPr lang="en-US" altLang="zh-CN" dirty="0">
                <a:solidFill>
                  <a:srgbClr val="333399"/>
                </a:solidFill>
              </a:rPr>
              <a:t>6</a:t>
            </a:r>
            <a:r>
              <a:rPr lang="zh-CN" altLang="en-US" dirty="0">
                <a:solidFill>
                  <a:srgbClr val="333399"/>
                </a:solidFill>
              </a:rPr>
              <a:t>月</a:t>
            </a:r>
            <a:r>
              <a:rPr lang="en-US" altLang="zh-CN" dirty="0" smtClean="0">
                <a:solidFill>
                  <a:srgbClr val="333399"/>
                </a:solidFill>
              </a:rPr>
              <a:t>.</a:t>
            </a:r>
          </a:p>
          <a:p>
            <a:pPr marL="342900" indent="-342900">
              <a:buClr>
                <a:schemeClr val="tx1"/>
              </a:buClr>
              <a:buFont typeface="Wingdings" panose="05000000000000000000" pitchFamily="2" charset="2"/>
              <a:buChar char="u"/>
            </a:pPr>
            <a:r>
              <a:rPr lang="zh-CN" altLang="en-US" dirty="0">
                <a:solidFill>
                  <a:srgbClr val="FF0000"/>
                </a:solidFill>
              </a:rPr>
              <a:t>程序设计语言</a:t>
            </a:r>
            <a:r>
              <a:rPr lang="en-US" altLang="zh-CN" dirty="0">
                <a:solidFill>
                  <a:srgbClr val="FF0000"/>
                </a:solidFill>
              </a:rPr>
              <a:t>—</a:t>
            </a:r>
            <a:r>
              <a:rPr lang="zh-CN" altLang="en-US" dirty="0">
                <a:solidFill>
                  <a:srgbClr val="FF0000"/>
                </a:solidFill>
              </a:rPr>
              <a:t>编译原理</a:t>
            </a:r>
            <a:endParaRPr lang="en-US" altLang="zh-CN" dirty="0">
              <a:solidFill>
                <a:srgbClr val="FF0000"/>
              </a:solidFill>
            </a:endParaRPr>
          </a:p>
          <a:p>
            <a:r>
              <a:rPr lang="zh-CN" altLang="en-US" dirty="0" smtClean="0">
                <a:solidFill>
                  <a:srgbClr val="333399"/>
                </a:solidFill>
              </a:rPr>
              <a:t>     陈</a:t>
            </a:r>
            <a:r>
              <a:rPr lang="zh-CN" altLang="en-US" dirty="0">
                <a:solidFill>
                  <a:srgbClr val="333399"/>
                </a:solidFill>
              </a:rPr>
              <a:t>火旺</a:t>
            </a:r>
            <a:r>
              <a:rPr lang="en-US" altLang="zh-CN" dirty="0">
                <a:solidFill>
                  <a:srgbClr val="333399"/>
                </a:solidFill>
              </a:rPr>
              <a:t>, </a:t>
            </a:r>
            <a:r>
              <a:rPr lang="zh-CN" altLang="en-US" dirty="0">
                <a:solidFill>
                  <a:srgbClr val="333399"/>
                </a:solidFill>
              </a:rPr>
              <a:t>刘春林</a:t>
            </a:r>
            <a:r>
              <a:rPr lang="en-US" altLang="zh-CN" dirty="0">
                <a:solidFill>
                  <a:srgbClr val="333399"/>
                </a:solidFill>
              </a:rPr>
              <a:t>, </a:t>
            </a:r>
            <a:r>
              <a:rPr lang="zh-CN" altLang="en-US" dirty="0">
                <a:solidFill>
                  <a:srgbClr val="333399"/>
                </a:solidFill>
              </a:rPr>
              <a:t>谭庆平</a:t>
            </a:r>
            <a:r>
              <a:rPr lang="en-US" altLang="zh-CN" dirty="0">
                <a:solidFill>
                  <a:srgbClr val="333399"/>
                </a:solidFill>
              </a:rPr>
              <a:t>, </a:t>
            </a:r>
            <a:r>
              <a:rPr lang="zh-CN" altLang="en-US" dirty="0">
                <a:solidFill>
                  <a:srgbClr val="333399"/>
                </a:solidFill>
              </a:rPr>
              <a:t>赵克佳</a:t>
            </a:r>
            <a:r>
              <a:rPr lang="en-US" altLang="zh-CN" dirty="0">
                <a:solidFill>
                  <a:srgbClr val="333399"/>
                </a:solidFill>
              </a:rPr>
              <a:t>, </a:t>
            </a:r>
            <a:r>
              <a:rPr lang="zh-CN" altLang="en-US" dirty="0">
                <a:solidFill>
                  <a:srgbClr val="333399"/>
                </a:solidFill>
              </a:rPr>
              <a:t>刘</a:t>
            </a:r>
            <a:r>
              <a:rPr lang="zh-CN" altLang="en-US" dirty="0" smtClean="0">
                <a:solidFill>
                  <a:srgbClr val="333399"/>
                </a:solidFill>
              </a:rPr>
              <a:t>越</a:t>
            </a:r>
            <a:endParaRPr lang="en-US" altLang="zh-CN" dirty="0" smtClean="0">
              <a:solidFill>
                <a:srgbClr val="333399"/>
              </a:solidFill>
            </a:endParaRPr>
          </a:p>
          <a:p>
            <a:r>
              <a:rPr lang="en-US" altLang="zh-CN" dirty="0">
                <a:solidFill>
                  <a:srgbClr val="333399"/>
                </a:solidFill>
              </a:rPr>
              <a:t> </a:t>
            </a:r>
            <a:r>
              <a:rPr lang="en-US" altLang="zh-CN" dirty="0" smtClean="0">
                <a:solidFill>
                  <a:srgbClr val="333399"/>
                </a:solidFill>
              </a:rPr>
              <a:t>    </a:t>
            </a:r>
            <a:r>
              <a:rPr lang="zh-CN" altLang="en-US" dirty="0" smtClean="0">
                <a:solidFill>
                  <a:srgbClr val="333399"/>
                </a:solidFill>
              </a:rPr>
              <a:t>国防工业出版社</a:t>
            </a:r>
            <a:r>
              <a:rPr lang="en-US" altLang="zh-CN" dirty="0" smtClean="0">
                <a:solidFill>
                  <a:srgbClr val="333399"/>
                </a:solidFill>
              </a:rPr>
              <a:t>, 2016</a:t>
            </a:r>
            <a:endParaRPr lang="en-US" altLang="zh-CN" dirty="0" smtClean="0">
              <a:solidFill>
                <a:srgbClr val="333399"/>
              </a:solidFill>
            </a:endParaRPr>
          </a:p>
        </p:txBody>
      </p:sp>
      <p:sp>
        <p:nvSpPr>
          <p:cNvPr id="23560" name="Rectangle 9"/>
          <p:cNvSpPr>
            <a:spLocks noChangeArrowheads="1"/>
          </p:cNvSpPr>
          <p:nvPr/>
        </p:nvSpPr>
        <p:spPr bwMode="auto">
          <a:xfrm>
            <a:off x="1516063" y="188913"/>
            <a:ext cx="2693366" cy="646331"/>
          </a:xfrm>
          <a:prstGeom prst="rect">
            <a:avLst/>
          </a:prstGeom>
          <a:noFill/>
          <a:ln w="9525" algn="ctr">
            <a:noFill/>
            <a:miter lim="800000"/>
            <a:headEnd/>
            <a:tailEnd/>
          </a:ln>
        </p:spPr>
        <p:txBody>
          <a:bodyPr wrap="none">
            <a:spAutoFit/>
          </a:bodyPr>
          <a:lstStyle/>
          <a:p>
            <a:pPr>
              <a:lnSpc>
                <a:spcPct val="90000"/>
              </a:lnSpc>
              <a:buClrTx/>
              <a:buFontTx/>
              <a:buNone/>
            </a:pPr>
            <a:r>
              <a:rPr lang="zh-CN" altLang="en-US" sz="4000" dirty="0">
                <a:latin typeface="微软雅黑" panose="020B0503020204020204" pitchFamily="34" charset="-122"/>
                <a:ea typeface="微软雅黑" panose="020B0503020204020204" pitchFamily="34" charset="-122"/>
              </a:rPr>
              <a:t>参 考 </a:t>
            </a:r>
            <a:r>
              <a:rPr lang="zh-CN" altLang="en-US" sz="4000" dirty="0" smtClean="0">
                <a:latin typeface="微软雅黑" panose="020B0503020204020204" pitchFamily="34" charset="-122"/>
                <a:ea typeface="微软雅黑" panose="020B0503020204020204" pitchFamily="34" charset="-122"/>
              </a:rPr>
              <a:t>书 </a:t>
            </a:r>
            <a:r>
              <a:rPr lang="zh-CN" altLang="en-US" sz="4000" dirty="0">
                <a:latin typeface="微软雅黑" panose="020B0503020204020204" pitchFamily="34" charset="-122"/>
                <a:ea typeface="微软雅黑" panose="020B0503020204020204" pitchFamily="34" charset="-122"/>
              </a:rPr>
              <a:t>目</a:t>
            </a:r>
          </a:p>
        </p:txBody>
      </p:sp>
    </p:spTree>
    <p:extLst>
      <p:ext uri="{BB962C8B-B14F-4D97-AF65-F5344CB8AC3E}">
        <p14:creationId xmlns:p14="http://schemas.microsoft.com/office/powerpoint/2010/main" val="114394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E3B2B6C7-DCE2-4657-903E-394289419D75}" type="slidenum">
              <a:rPr kumimoji="0" lang="en-US" altLang="zh-CN" sz="1400">
                <a:latin typeface="Tahoma" pitchFamily="34" charset="0"/>
              </a:rPr>
              <a:pPr/>
              <a:t>24</a:t>
            </a:fld>
            <a:endParaRPr kumimoji="0" lang="en-US" altLang="zh-CN" sz="1400">
              <a:latin typeface="Tahoma" pitchFamily="34" charset="0"/>
            </a:endParaRPr>
          </a:p>
        </p:txBody>
      </p:sp>
      <p:pic>
        <p:nvPicPr>
          <p:cNvPr id="48130" name="Picture 12" descr="G:\animation\holiday_events\veterans_day\veteran_saluting_hc.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349625" y="1412875"/>
            <a:ext cx="2528888" cy="431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6"/>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A2C68DF0-9100-40A2-ABE6-17772B7E705B}" type="slidenum">
              <a:rPr kumimoji="0" lang="en-US" altLang="zh-CN" sz="1400">
                <a:latin typeface="Tahoma" pitchFamily="34" charset="0"/>
              </a:rPr>
              <a:pPr/>
              <a:t>3</a:t>
            </a:fld>
            <a:endParaRPr kumimoji="0" lang="en-US" altLang="zh-CN" sz="1400">
              <a:latin typeface="Tahoma" pitchFamily="34" charset="0"/>
            </a:endParaRPr>
          </a:p>
        </p:txBody>
      </p:sp>
      <p:sp>
        <p:nvSpPr>
          <p:cNvPr id="7170" name="Rectangle 2"/>
          <p:cNvSpPr>
            <a:spLocks noGrp="1" noChangeArrowheads="1"/>
          </p:cNvSpPr>
          <p:nvPr>
            <p:ph type="title"/>
          </p:nvPr>
        </p:nvSpPr>
        <p:spPr/>
        <p:txBody>
          <a:bodyPr/>
          <a:lstStyle/>
          <a:p>
            <a:r>
              <a:rPr lang="en-US" altLang="zh-CN" sz="4000" smtClean="0">
                <a:solidFill>
                  <a:srgbClr val="0000FF"/>
                </a:solidFill>
                <a:ea typeface="楷体_GB2312" pitchFamily="49" charset="-122"/>
              </a:rPr>
              <a:t>1.1 </a:t>
            </a:r>
            <a:r>
              <a:rPr lang="zh-CN" altLang="en-US" sz="4000" smtClean="0">
                <a:solidFill>
                  <a:srgbClr val="0000FF"/>
                </a:solidFill>
                <a:ea typeface="楷体_GB2312" pitchFamily="49" charset="-122"/>
              </a:rPr>
              <a:t>什么是编译程序</a:t>
            </a:r>
          </a:p>
        </p:txBody>
      </p:sp>
      <p:sp>
        <p:nvSpPr>
          <p:cNvPr id="7171" name="Rectangle 3"/>
          <p:cNvSpPr>
            <a:spLocks noGrp="1" noChangeArrowheads="1"/>
          </p:cNvSpPr>
          <p:nvPr>
            <p:ph type="body" sz="half" idx="1"/>
          </p:nvPr>
        </p:nvSpPr>
        <p:spPr>
          <a:xfrm>
            <a:off x="250825" y="1125538"/>
            <a:ext cx="8713788" cy="5006975"/>
          </a:xfrm>
        </p:spPr>
        <p:txBody>
          <a:bodyPr/>
          <a:lstStyle/>
          <a:p>
            <a:r>
              <a:rPr kumimoji="0" lang="zh-CN" altLang="en-US" sz="2400" b="1" dirty="0" smtClean="0">
                <a:ea typeface="楷体_GB2312" pitchFamily="49" charset="-122"/>
              </a:rPr>
              <a:t>有许多程序设计语言：</a:t>
            </a:r>
            <a:endParaRPr kumimoji="0" lang="en-US" altLang="zh-CN" sz="2400" b="1" dirty="0" smtClean="0">
              <a:ea typeface="楷体_GB2312" pitchFamily="49" charset="-122"/>
            </a:endParaRPr>
          </a:p>
          <a:p>
            <a:pPr lvl="1"/>
            <a:r>
              <a:rPr kumimoji="0" lang="en-US" altLang="zh-CN" sz="2000" b="1" dirty="0" smtClean="0">
                <a:ea typeface="楷体_GB2312" pitchFamily="49" charset="-122"/>
              </a:rPr>
              <a:t>C</a:t>
            </a:r>
            <a:r>
              <a:rPr kumimoji="0" lang="zh-CN" altLang="en-US" sz="2000" b="1" dirty="0" smtClean="0">
                <a:ea typeface="楷体_GB2312" pitchFamily="49" charset="-122"/>
              </a:rPr>
              <a:t>语言，</a:t>
            </a:r>
            <a:r>
              <a:rPr kumimoji="0" lang="en-US" altLang="zh-CN" sz="2000" b="1" dirty="0" smtClean="0">
                <a:ea typeface="楷体_GB2312" pitchFamily="49" charset="-122"/>
              </a:rPr>
              <a:t>Basic</a:t>
            </a:r>
            <a:r>
              <a:rPr kumimoji="0" lang="zh-CN" altLang="en-US" sz="2000" b="1" dirty="0" smtClean="0">
                <a:ea typeface="楷体_GB2312" pitchFamily="49" charset="-122"/>
              </a:rPr>
              <a:t>语言，</a:t>
            </a:r>
            <a:r>
              <a:rPr kumimoji="0" lang="en-US" altLang="zh-CN" sz="2000" b="1" dirty="0" smtClean="0">
                <a:ea typeface="楷体_GB2312" pitchFamily="49" charset="-122"/>
              </a:rPr>
              <a:t>Fortran</a:t>
            </a:r>
            <a:r>
              <a:rPr kumimoji="0" lang="zh-CN" altLang="en-US" sz="2000" b="1" dirty="0" smtClean="0">
                <a:ea typeface="楷体_GB2312" pitchFamily="49" charset="-122"/>
              </a:rPr>
              <a:t>语言</a:t>
            </a:r>
            <a:r>
              <a:rPr kumimoji="0" lang="en-US" altLang="zh-CN" sz="2000" b="1" dirty="0" smtClean="0">
                <a:ea typeface="楷体_GB2312" pitchFamily="49" charset="-122"/>
              </a:rPr>
              <a:t>…</a:t>
            </a:r>
          </a:p>
          <a:p>
            <a:r>
              <a:rPr kumimoji="0" lang="zh-CN" altLang="en-US" sz="2400" b="1" dirty="0" smtClean="0">
                <a:ea typeface="楷体_GB2312" pitchFamily="49" charset="-122"/>
              </a:rPr>
              <a:t>但计算机的</a:t>
            </a:r>
            <a:r>
              <a:rPr kumimoji="0" lang="en-US" altLang="zh-CN" sz="2400" b="1" dirty="0" smtClean="0">
                <a:ea typeface="楷体_GB2312" pitchFamily="49" charset="-122"/>
              </a:rPr>
              <a:t>CPU</a:t>
            </a:r>
            <a:r>
              <a:rPr kumimoji="0" lang="zh-CN" altLang="en-US" sz="2400" b="1" dirty="0" smtClean="0">
                <a:ea typeface="楷体_GB2312" pitchFamily="49" charset="-122"/>
              </a:rPr>
              <a:t>只能执行</a:t>
            </a:r>
            <a:r>
              <a:rPr kumimoji="0" lang="zh-CN" altLang="en-US" sz="2400" b="1" dirty="0" smtClean="0">
                <a:solidFill>
                  <a:srgbClr val="CC00FF"/>
                </a:solidFill>
                <a:ea typeface="楷体_GB2312" pitchFamily="49" charset="-122"/>
              </a:rPr>
              <a:t>目标程序</a:t>
            </a:r>
            <a:endParaRPr kumimoji="0" lang="en-US" altLang="zh-CN" sz="2400" b="1" dirty="0" smtClean="0">
              <a:ea typeface="楷体_GB2312" pitchFamily="49" charset="-122"/>
            </a:endParaRPr>
          </a:p>
          <a:p>
            <a:r>
              <a:rPr kumimoji="0" lang="zh-CN" altLang="en-US" sz="2400" b="1" dirty="0" smtClean="0">
                <a:solidFill>
                  <a:srgbClr val="993366"/>
                </a:solidFill>
                <a:ea typeface="楷体_GB2312" pitchFamily="49" charset="-122"/>
              </a:rPr>
              <a:t>编译程序</a:t>
            </a:r>
            <a:r>
              <a:rPr kumimoji="0" lang="zh-CN" altLang="en-US" sz="2400" b="1" dirty="0" smtClean="0">
                <a:ea typeface="楷体_GB2312" pitchFamily="49" charset="-122"/>
              </a:rPr>
              <a:t>就是</a:t>
            </a:r>
            <a:r>
              <a:rPr kumimoji="0" lang="en-US" altLang="zh-CN" sz="2400" b="1" dirty="0" smtClean="0">
                <a:ea typeface="楷体_GB2312" pitchFamily="49" charset="-122"/>
              </a:rPr>
              <a:t>(</a:t>
            </a:r>
            <a:r>
              <a:rPr kumimoji="0" lang="zh-CN" altLang="en-US" sz="2400" b="1" dirty="0" smtClean="0">
                <a:solidFill>
                  <a:srgbClr val="3333FF"/>
                </a:solidFill>
                <a:ea typeface="楷体_GB2312" pitchFamily="49" charset="-122"/>
              </a:rPr>
              <a:t>程序设计语言</a:t>
            </a:r>
            <a:r>
              <a:rPr kumimoji="0" lang="zh-CN" altLang="en-US" sz="2400" b="1" dirty="0">
                <a:ea typeface="楷体_GB2312" pitchFamily="49" charset="-122"/>
              </a:rPr>
              <a:t>的</a:t>
            </a:r>
            <a:r>
              <a:rPr kumimoji="0" lang="en-US" altLang="zh-CN" sz="2400" b="1" dirty="0" smtClean="0">
                <a:ea typeface="楷体_GB2312" pitchFamily="49" charset="-122"/>
              </a:rPr>
              <a:t>)</a:t>
            </a:r>
            <a:r>
              <a:rPr kumimoji="0" lang="zh-CN" altLang="en-US" sz="2400" b="1" dirty="0" smtClean="0">
                <a:ea typeface="楷体_GB2312" pitchFamily="49" charset="-122"/>
              </a:rPr>
              <a:t> </a:t>
            </a:r>
            <a:r>
              <a:rPr kumimoji="0" lang="zh-CN" altLang="en-US" sz="2400" b="1" dirty="0" smtClean="0">
                <a:solidFill>
                  <a:srgbClr val="FF3300"/>
                </a:solidFill>
                <a:ea typeface="楷体_GB2312" pitchFamily="49" charset="-122"/>
              </a:rPr>
              <a:t>翻译</a:t>
            </a:r>
            <a:r>
              <a:rPr kumimoji="0" lang="zh-CN" altLang="en-US" sz="2400" b="1" dirty="0" smtClean="0">
                <a:solidFill>
                  <a:schemeClr val="hlink"/>
                </a:solidFill>
                <a:ea typeface="楷体_GB2312" pitchFamily="49" charset="-122"/>
              </a:rPr>
              <a:t>程序</a:t>
            </a:r>
            <a:r>
              <a:rPr kumimoji="0" lang="zh-CN" altLang="en-US" sz="2400" b="1" dirty="0" smtClean="0">
                <a:ea typeface="楷体_GB2312" pitchFamily="49" charset="-122"/>
              </a:rPr>
              <a:t>。</a:t>
            </a:r>
            <a:endParaRPr kumimoji="0" lang="en-US" altLang="zh-CN" sz="2400" b="1" dirty="0" smtClean="0">
              <a:ea typeface="楷体_GB2312" pitchFamily="49" charset="-122"/>
            </a:endParaRPr>
          </a:p>
          <a:p>
            <a:r>
              <a:rPr kumimoji="0" lang="zh-CN" altLang="en-US" sz="2400" b="1" dirty="0" smtClean="0">
                <a:solidFill>
                  <a:srgbClr val="993366"/>
                </a:solidFill>
                <a:ea typeface="楷体_GB2312" pitchFamily="49" charset="-122"/>
              </a:rPr>
              <a:t>编译程序</a:t>
            </a:r>
            <a:r>
              <a:rPr kumimoji="0" lang="zh-CN" altLang="en-US" sz="2400" b="1" dirty="0" smtClean="0">
                <a:ea typeface="楷体_GB2312" pitchFamily="49" charset="-122"/>
              </a:rPr>
              <a:t>将用程序设计语言书写的</a:t>
            </a:r>
            <a:r>
              <a:rPr kumimoji="0" lang="zh-CN" altLang="en-US" sz="2400" b="1" dirty="0" smtClean="0">
                <a:solidFill>
                  <a:srgbClr val="CC00FF"/>
                </a:solidFill>
                <a:ea typeface="楷体_GB2312" pitchFamily="49" charset="-122"/>
              </a:rPr>
              <a:t>源程序</a:t>
            </a:r>
            <a:r>
              <a:rPr kumimoji="0" lang="zh-CN" altLang="en-US" sz="2400" b="1" dirty="0" smtClean="0">
                <a:solidFill>
                  <a:srgbClr val="FF3300"/>
                </a:solidFill>
                <a:ea typeface="楷体_GB2312" pitchFamily="49" charset="-122"/>
              </a:rPr>
              <a:t>翻译</a:t>
            </a:r>
            <a:r>
              <a:rPr kumimoji="0" lang="zh-CN" altLang="en-US" sz="2400" b="1" dirty="0" smtClean="0">
                <a:ea typeface="楷体_GB2312" pitchFamily="49" charset="-122"/>
              </a:rPr>
              <a:t>成与其等价的</a:t>
            </a:r>
            <a:r>
              <a:rPr kumimoji="0" lang="zh-CN" altLang="en-US" sz="2400" b="1" dirty="0" smtClean="0">
                <a:solidFill>
                  <a:srgbClr val="CC00FF"/>
                </a:solidFill>
                <a:ea typeface="楷体_GB2312" pitchFamily="49" charset="-122"/>
              </a:rPr>
              <a:t>目标程序</a:t>
            </a:r>
            <a:endParaRPr kumimoji="0" lang="en-US" altLang="zh-CN" sz="2400" b="1" dirty="0" smtClean="0">
              <a:ea typeface="楷体_GB2312" pitchFamily="49" charset="-122"/>
            </a:endParaRPr>
          </a:p>
          <a:p>
            <a:r>
              <a:rPr kumimoji="0" lang="zh-CN" altLang="en-US" sz="2400" b="1" dirty="0" smtClean="0">
                <a:solidFill>
                  <a:srgbClr val="993366"/>
                </a:solidFill>
                <a:ea typeface="楷体_GB2312" pitchFamily="49" charset="-122"/>
              </a:rPr>
              <a:t>编译程序</a:t>
            </a:r>
            <a:r>
              <a:rPr kumimoji="0" lang="zh-CN" altLang="en-US" sz="2400" b="1" dirty="0" smtClean="0">
                <a:ea typeface="楷体_GB2312" pitchFamily="49" charset="-122"/>
              </a:rPr>
              <a:t>使程序员不必考虑与机器有关的繁琐细节，可以专心用更清晰、简单的语言来思考逻辑、书写语句</a:t>
            </a:r>
          </a:p>
        </p:txBody>
      </p:sp>
      <p:sp>
        <p:nvSpPr>
          <p:cNvPr id="7172" name="Rectangle 4"/>
          <p:cNvSpPr>
            <a:spLocks noChangeArrowheads="1"/>
          </p:cNvSpPr>
          <p:nvPr/>
        </p:nvSpPr>
        <p:spPr bwMode="auto">
          <a:xfrm>
            <a:off x="1476375" y="5014913"/>
            <a:ext cx="1223963" cy="158432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Clr>
                <a:schemeClr val="accent2"/>
              </a:buClr>
              <a:buSzPct val="80000"/>
              <a:buFont typeface="Wingdings" charset="0"/>
              <a:buNone/>
              <a:defRPr/>
            </a:pPr>
            <a:r>
              <a:rPr kumimoji="1" lang="en-US" altLang="zh-CN" sz="1600" b="1">
                <a:latin typeface="Times New Roman" charset="0"/>
                <a:ea typeface="楷体_GB2312" charset="0"/>
                <a:cs typeface="楷体_GB2312" charset="0"/>
              </a:rPr>
              <a:t>main()</a:t>
            </a:r>
          </a:p>
          <a:p>
            <a:pPr>
              <a:buClr>
                <a:schemeClr val="accent2"/>
              </a:buClr>
              <a:buSzPct val="80000"/>
              <a:buFont typeface="Wingdings" charset="0"/>
              <a:buNone/>
              <a:defRPr/>
            </a:pPr>
            <a:r>
              <a:rPr kumimoji="1" lang="en-US" altLang="zh-CN" sz="1600" b="1">
                <a:latin typeface="Times New Roman" charset="0"/>
                <a:ea typeface="楷体_GB2312" charset="0"/>
                <a:cs typeface="楷体_GB2312" charset="0"/>
              </a:rPr>
              <a:t>{</a:t>
            </a:r>
          </a:p>
          <a:p>
            <a:pPr>
              <a:buClr>
                <a:schemeClr val="accent2"/>
              </a:buClr>
              <a:buSzPct val="80000"/>
              <a:buFont typeface="Wingdings" charset="0"/>
              <a:buNone/>
              <a:defRPr/>
            </a:pPr>
            <a:r>
              <a:rPr kumimoji="1" lang="en-US" altLang="zh-CN" sz="1600" b="1">
                <a:latin typeface="Times New Roman" charset="0"/>
                <a:ea typeface="楷体_GB2312" charset="0"/>
                <a:cs typeface="楷体_GB2312" charset="0"/>
              </a:rPr>
              <a:t>int x;</a:t>
            </a:r>
          </a:p>
          <a:p>
            <a:pPr>
              <a:buClr>
                <a:schemeClr val="accent2"/>
              </a:buClr>
              <a:buSzPct val="80000"/>
              <a:buFont typeface="Wingdings" charset="0"/>
              <a:buNone/>
              <a:defRPr/>
            </a:pPr>
            <a:r>
              <a:rPr kumimoji="1" lang="en-US" altLang="zh-CN" sz="1600" b="1">
                <a:latin typeface="Times New Roman" charset="0"/>
                <a:ea typeface="楷体_GB2312" charset="0"/>
                <a:cs typeface="楷体_GB2312" charset="0"/>
              </a:rPr>
              <a:t>x=1;</a:t>
            </a:r>
          </a:p>
          <a:p>
            <a:pPr>
              <a:buClr>
                <a:schemeClr val="accent2"/>
              </a:buClr>
              <a:buSzPct val="80000"/>
              <a:buFont typeface="Wingdings" charset="0"/>
              <a:buNone/>
              <a:defRPr/>
            </a:pPr>
            <a:r>
              <a:rPr kumimoji="1" lang="en-US" altLang="zh-CN" sz="1600" b="1">
                <a:latin typeface="Times New Roman" charset="0"/>
                <a:ea typeface="楷体_GB2312" charset="0"/>
                <a:cs typeface="楷体_GB2312" charset="0"/>
              </a:rPr>
              <a:t>}</a:t>
            </a:r>
          </a:p>
        </p:txBody>
      </p:sp>
      <p:sp>
        <p:nvSpPr>
          <p:cNvPr id="7174" name="Rectangle 6"/>
          <p:cNvSpPr>
            <a:spLocks noChangeArrowheads="1"/>
          </p:cNvSpPr>
          <p:nvPr/>
        </p:nvSpPr>
        <p:spPr bwMode="auto">
          <a:xfrm>
            <a:off x="3779838" y="4508500"/>
            <a:ext cx="1511300" cy="504825"/>
          </a:xfrm>
          <a:prstGeom prst="rect">
            <a:avLst/>
          </a:prstGeom>
          <a:solidFill>
            <a:schemeClr val="bg1">
              <a:alpha val="50000"/>
            </a:schemeClr>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buClr>
                <a:schemeClr val="accent2"/>
              </a:buClr>
              <a:buSzPct val="80000"/>
            </a:pPr>
            <a:r>
              <a:rPr lang="zh-CN" altLang="en-US" b="1">
                <a:solidFill>
                  <a:srgbClr val="993366"/>
                </a:solidFill>
                <a:ea typeface="楷体_GB2312" pitchFamily="49" charset="-122"/>
              </a:rPr>
              <a:t>编译程序</a:t>
            </a:r>
          </a:p>
        </p:txBody>
      </p:sp>
      <p:sp>
        <p:nvSpPr>
          <p:cNvPr id="7176" name="Rectangle 8"/>
          <p:cNvSpPr>
            <a:spLocks noChangeArrowheads="1"/>
          </p:cNvSpPr>
          <p:nvPr/>
        </p:nvSpPr>
        <p:spPr bwMode="auto">
          <a:xfrm>
            <a:off x="6445250" y="5013325"/>
            <a:ext cx="1905000" cy="165735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r>
              <a:rPr lang="en-US" altLang="zh-CN" sz="1600" b="1">
                <a:solidFill>
                  <a:srgbClr val="CC0099"/>
                </a:solidFill>
                <a:latin typeface="Times New Roman" charset="0"/>
                <a:ea typeface="宋体" charset="0"/>
              </a:rPr>
              <a:t>MOVF   id3,R2</a:t>
            </a:r>
          </a:p>
          <a:p>
            <a:pPr>
              <a:buFont typeface="Wingdings" charset="0"/>
              <a:buNone/>
              <a:defRPr/>
            </a:pPr>
            <a:r>
              <a:rPr lang="en-US" altLang="zh-CN" sz="1600" b="1">
                <a:solidFill>
                  <a:srgbClr val="CC0099"/>
                </a:solidFill>
                <a:latin typeface="Times New Roman" charset="0"/>
                <a:ea typeface="宋体" charset="0"/>
              </a:rPr>
              <a:t>MULF    #10.0, R2</a:t>
            </a:r>
          </a:p>
          <a:p>
            <a:pPr>
              <a:buFont typeface="Wingdings" charset="0"/>
              <a:buNone/>
              <a:defRPr/>
            </a:pPr>
            <a:r>
              <a:rPr lang="en-US" altLang="zh-CN" sz="1600" b="1">
                <a:solidFill>
                  <a:schemeClr val="folHlink"/>
                </a:solidFill>
                <a:latin typeface="Times New Roman" charset="0"/>
                <a:ea typeface="宋体" charset="0"/>
              </a:rPr>
              <a:t>MOVF   id2,R1</a:t>
            </a:r>
          </a:p>
          <a:p>
            <a:pPr>
              <a:buFont typeface="Wingdings" charset="0"/>
              <a:buNone/>
              <a:defRPr/>
            </a:pPr>
            <a:r>
              <a:rPr lang="en-US" altLang="zh-CN" sz="1600" b="1">
                <a:solidFill>
                  <a:schemeClr val="folHlink"/>
                </a:solidFill>
                <a:latin typeface="Times New Roman" charset="0"/>
                <a:ea typeface="宋体" charset="0"/>
              </a:rPr>
              <a:t>ADDF    R1, R2</a:t>
            </a:r>
          </a:p>
          <a:p>
            <a:pPr>
              <a:buFont typeface="Wingdings" charset="0"/>
              <a:buNone/>
              <a:defRPr/>
            </a:pPr>
            <a:r>
              <a:rPr lang="en-US" altLang="zh-CN" sz="1600" b="1">
                <a:solidFill>
                  <a:schemeClr val="folHlink"/>
                </a:solidFill>
                <a:latin typeface="Times New Roman" charset="0"/>
                <a:ea typeface="宋体" charset="0"/>
              </a:rPr>
              <a:t>MOV     R1, id1</a:t>
            </a:r>
          </a:p>
        </p:txBody>
      </p:sp>
      <p:pic>
        <p:nvPicPr>
          <p:cNvPr id="7177" name="Picture 11" descr="G:\animation\business\machine\communications\operator_closeup_talk_a_hc.gif"/>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79838" y="4941888"/>
            <a:ext cx="1728787" cy="172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7179" name="Text Box 11"/>
          <p:cNvSpPr txBox="1">
            <a:spLocks noChangeArrowheads="1"/>
          </p:cNvSpPr>
          <p:nvPr/>
        </p:nvSpPr>
        <p:spPr bwMode="auto">
          <a:xfrm>
            <a:off x="1331913" y="4437063"/>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a:spcBef>
                <a:spcPct val="50000"/>
              </a:spcBef>
              <a:buFont typeface="Wingdings" charset="0"/>
              <a:buNone/>
              <a:defRPr/>
            </a:pPr>
            <a:r>
              <a:rPr kumimoji="1" lang="zh-CN" altLang="en-US" sz="2000" b="1" smtClean="0">
                <a:solidFill>
                  <a:srgbClr val="CC00FF"/>
                </a:solidFill>
                <a:latin typeface="Times New Roman" charset="0"/>
              </a:rPr>
              <a:t>源程序</a:t>
            </a:r>
          </a:p>
        </p:txBody>
      </p:sp>
      <p:sp>
        <p:nvSpPr>
          <p:cNvPr id="7180" name="Text Box 12"/>
          <p:cNvSpPr txBox="1">
            <a:spLocks noChangeArrowheads="1"/>
          </p:cNvSpPr>
          <p:nvPr/>
        </p:nvSpPr>
        <p:spPr bwMode="auto">
          <a:xfrm>
            <a:off x="6804025" y="4437063"/>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spcBef>
                <a:spcPct val="50000"/>
              </a:spcBef>
            </a:pPr>
            <a:r>
              <a:rPr lang="zh-CN" altLang="en-US" sz="2000" b="1">
                <a:solidFill>
                  <a:srgbClr val="CC00FF"/>
                </a:solidFill>
              </a:rPr>
              <a:t>目标程序</a:t>
            </a:r>
          </a:p>
        </p:txBody>
      </p:sp>
      <p:sp>
        <p:nvSpPr>
          <p:cNvPr id="7181" name="AutoShape 13"/>
          <p:cNvSpPr>
            <a:spLocks noChangeArrowheads="1"/>
          </p:cNvSpPr>
          <p:nvPr/>
        </p:nvSpPr>
        <p:spPr bwMode="auto">
          <a:xfrm>
            <a:off x="2987675" y="5734050"/>
            <a:ext cx="647700" cy="287338"/>
          </a:xfrm>
          <a:prstGeom prst="rightArrow">
            <a:avLst>
              <a:gd name="adj1" fmla="val 50000"/>
              <a:gd name="adj2" fmla="val 56353"/>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sp>
        <p:nvSpPr>
          <p:cNvPr id="7182" name="AutoShape 14"/>
          <p:cNvSpPr>
            <a:spLocks noChangeArrowheads="1"/>
          </p:cNvSpPr>
          <p:nvPr/>
        </p:nvSpPr>
        <p:spPr bwMode="auto">
          <a:xfrm>
            <a:off x="5580063" y="5734050"/>
            <a:ext cx="647700" cy="287338"/>
          </a:xfrm>
          <a:prstGeom prst="rightArrow">
            <a:avLst>
              <a:gd name="adj1" fmla="val 50000"/>
              <a:gd name="adj2" fmla="val 56353"/>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Wingdings" charset="0"/>
              <a:buNone/>
              <a:defRPr/>
            </a:pPr>
            <a:endParaRPr lang="zh-CN" altLang="en-US">
              <a:latin typeface="Times New Roman"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par>
                          <p:cTn id="23" fill="hold" nodeType="afterGroup">
                            <p:stCondLst>
                              <p:cond delay="500"/>
                            </p:stCondLst>
                            <p:childTnLst>
                              <p:par>
                                <p:cTn id="24" presetID="31" presetClass="entr" presetSubtype="0" fill="hold" nodeType="afterEffect">
                                  <p:stCondLst>
                                    <p:cond delay="0"/>
                                  </p:stCondLst>
                                  <p:iterate type="lt">
                                    <p:tmPct val="5000"/>
                                  </p:iterate>
                                  <p:childTnLst>
                                    <p:set>
                                      <p:cBhvr>
                                        <p:cTn id="25" dur="1" fill="hold">
                                          <p:stCondLst>
                                            <p:cond delay="0"/>
                                          </p:stCondLst>
                                        </p:cTn>
                                        <p:tgtEl>
                                          <p:spTgt spid="7177"/>
                                        </p:tgtEl>
                                        <p:attrNameLst>
                                          <p:attrName>style.visibility</p:attrName>
                                        </p:attrNameLst>
                                      </p:cBhvr>
                                      <p:to>
                                        <p:strVal val="visible"/>
                                      </p:to>
                                    </p:set>
                                    <p:anim calcmode="lin" valueType="num">
                                      <p:cBhvr>
                                        <p:cTn id="26" dur="1000" fill="hold"/>
                                        <p:tgtEl>
                                          <p:spTgt spid="7177"/>
                                        </p:tgtEl>
                                        <p:attrNameLst>
                                          <p:attrName>ppt_w</p:attrName>
                                        </p:attrNameLst>
                                      </p:cBhvr>
                                      <p:tavLst>
                                        <p:tav tm="0">
                                          <p:val>
                                            <p:fltVal val="0"/>
                                          </p:val>
                                        </p:tav>
                                        <p:tav tm="100000">
                                          <p:val>
                                            <p:strVal val="#ppt_w"/>
                                          </p:val>
                                        </p:tav>
                                      </p:tavLst>
                                    </p:anim>
                                    <p:anim calcmode="lin" valueType="num">
                                      <p:cBhvr>
                                        <p:cTn id="27" dur="1000" fill="hold"/>
                                        <p:tgtEl>
                                          <p:spTgt spid="7177"/>
                                        </p:tgtEl>
                                        <p:attrNameLst>
                                          <p:attrName>ppt_h</p:attrName>
                                        </p:attrNameLst>
                                      </p:cBhvr>
                                      <p:tavLst>
                                        <p:tav tm="0">
                                          <p:val>
                                            <p:fltVal val="0"/>
                                          </p:val>
                                        </p:tav>
                                        <p:tav tm="100000">
                                          <p:val>
                                            <p:strVal val="#ppt_h"/>
                                          </p:val>
                                        </p:tav>
                                      </p:tavLst>
                                    </p:anim>
                                    <p:anim calcmode="lin" valueType="num">
                                      <p:cBhvr>
                                        <p:cTn id="28" dur="1000" fill="hold"/>
                                        <p:tgtEl>
                                          <p:spTgt spid="7177"/>
                                        </p:tgtEl>
                                        <p:attrNameLst>
                                          <p:attrName>style.rotation</p:attrName>
                                        </p:attrNameLst>
                                      </p:cBhvr>
                                      <p:tavLst>
                                        <p:tav tm="0">
                                          <p:val>
                                            <p:fltVal val="90"/>
                                          </p:val>
                                        </p:tav>
                                        <p:tav tm="100000">
                                          <p:val>
                                            <p:fltVal val="0"/>
                                          </p:val>
                                        </p:tav>
                                      </p:tavLst>
                                    </p:anim>
                                    <p:animEffect transition="in" filter="fade">
                                      <p:cBhvr>
                                        <p:cTn id="29" dur="1000"/>
                                        <p:tgtEl>
                                          <p:spTgt spid="717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7171">
                                            <p:txEl>
                                              <p:pRg st="4" end="4"/>
                                            </p:txEl>
                                          </p:spTgt>
                                        </p:tgtEl>
                                        <p:attrNameLst>
                                          <p:attrName>style.visibility</p:attrName>
                                        </p:attrNameLst>
                                      </p:cBhvr>
                                      <p:to>
                                        <p:strVal val="visible"/>
                                      </p:to>
                                    </p:set>
                                    <p:animEffect transition="in" filter="wipe(left)">
                                      <p:cBhvr>
                                        <p:cTn id="34" dur="500"/>
                                        <p:tgtEl>
                                          <p:spTgt spid="717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179"/>
                                        </p:tgtEl>
                                        <p:attrNameLst>
                                          <p:attrName>style.visibility</p:attrName>
                                        </p:attrNameLst>
                                      </p:cBhvr>
                                      <p:to>
                                        <p:strVal val="visible"/>
                                      </p:to>
                                    </p:set>
                                    <p:animEffect transition="in" filter="wipe(up)">
                                      <p:cBhvr>
                                        <p:cTn id="39" dur="500"/>
                                        <p:tgtEl>
                                          <p:spTgt spid="7179"/>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7172"/>
                                        </p:tgtEl>
                                        <p:attrNameLst>
                                          <p:attrName>style.visibility</p:attrName>
                                        </p:attrNameLst>
                                      </p:cBhvr>
                                      <p:to>
                                        <p:strVal val="visible"/>
                                      </p:to>
                                    </p:set>
                                    <p:animEffect transition="in" filter="wipe(left)">
                                      <p:cBhvr>
                                        <p:cTn id="43" dur="500"/>
                                        <p:tgtEl>
                                          <p:spTgt spid="71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81"/>
                                        </p:tgtEl>
                                        <p:attrNameLst>
                                          <p:attrName>style.visibility</p:attrName>
                                        </p:attrNameLst>
                                      </p:cBhvr>
                                      <p:to>
                                        <p:strVal val="visible"/>
                                      </p:to>
                                    </p:set>
                                    <p:animEffect transition="in" filter="wipe(left)">
                                      <p:cBhvr>
                                        <p:cTn id="48" dur="500"/>
                                        <p:tgtEl>
                                          <p:spTgt spid="7181"/>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7174"/>
                                        </p:tgtEl>
                                        <p:attrNameLst>
                                          <p:attrName>style.visibility</p:attrName>
                                        </p:attrNameLst>
                                      </p:cBhvr>
                                      <p:to>
                                        <p:strVal val="visible"/>
                                      </p:to>
                                    </p:set>
                                    <p:animEffect transition="in" filter="wipe(left)">
                                      <p:cBhvr>
                                        <p:cTn id="52" dur="500"/>
                                        <p:tgtEl>
                                          <p:spTgt spid="71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82"/>
                                        </p:tgtEl>
                                        <p:attrNameLst>
                                          <p:attrName>style.visibility</p:attrName>
                                        </p:attrNameLst>
                                      </p:cBhvr>
                                      <p:to>
                                        <p:strVal val="visible"/>
                                      </p:to>
                                    </p:set>
                                    <p:animEffect transition="in" filter="wipe(left)">
                                      <p:cBhvr>
                                        <p:cTn id="57" dur="500"/>
                                        <p:tgtEl>
                                          <p:spTgt spid="7182"/>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7180"/>
                                        </p:tgtEl>
                                        <p:attrNameLst>
                                          <p:attrName>style.visibility</p:attrName>
                                        </p:attrNameLst>
                                      </p:cBhvr>
                                      <p:to>
                                        <p:strVal val="visible"/>
                                      </p:to>
                                    </p:set>
                                    <p:animEffect transition="in" filter="wipe(up)">
                                      <p:cBhvr>
                                        <p:cTn id="61" dur="500"/>
                                        <p:tgtEl>
                                          <p:spTgt spid="7180"/>
                                        </p:tgtEl>
                                      </p:cBhvr>
                                    </p:animEffect>
                                  </p:childTnLst>
                                </p:cTn>
                              </p:par>
                            </p:childTnLst>
                          </p:cTn>
                        </p:par>
                        <p:par>
                          <p:cTn id="62" fill="hold" nodeType="afterGroup">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7176"/>
                                        </p:tgtEl>
                                        <p:attrNameLst>
                                          <p:attrName>style.visibility</p:attrName>
                                        </p:attrNameLst>
                                      </p:cBhvr>
                                      <p:to>
                                        <p:strVal val="visible"/>
                                      </p:to>
                                    </p:set>
                                    <p:animEffect transition="in" filter="wipe(up)">
                                      <p:cBhvr>
                                        <p:cTn id="65" dur="500"/>
                                        <p:tgtEl>
                                          <p:spTgt spid="717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7171">
                                            <p:txEl>
                                              <p:pRg st="5" end="5"/>
                                            </p:txEl>
                                          </p:spTgt>
                                        </p:tgtEl>
                                        <p:attrNameLst>
                                          <p:attrName>style.visibility</p:attrName>
                                        </p:attrNameLst>
                                      </p:cBhvr>
                                      <p:to>
                                        <p:strVal val="visible"/>
                                      </p:to>
                                    </p:set>
                                    <p:animEffect transition="in" filter="wipe(left)">
                                      <p:cBhvr>
                                        <p:cTn id="70"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P spid="7174" grpId="0" animBg="1" autoUpdateAnimBg="0"/>
      <p:bldP spid="7176" grpId="0" animBg="1" autoUpdateAnimBg="0"/>
      <p:bldP spid="7179" grpId="0"/>
      <p:bldP spid="7180" grpId="0"/>
      <p:bldP spid="7181" grpId="0" animBg="1"/>
      <p:bldP spid="71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41542" cy="766762"/>
          </a:xfrm>
        </p:spPr>
        <p:txBody>
          <a:bodyPr/>
          <a:lstStyle/>
          <a:p>
            <a:r>
              <a:rPr lang="en-US" altLang="zh-CN" sz="3200" dirty="0" smtClean="0"/>
              <a:t>FORTRAN---</a:t>
            </a:r>
            <a:r>
              <a:rPr lang="en-US" altLang="zh-CN" sz="3200" dirty="0" smtClean="0">
                <a:solidFill>
                  <a:srgbClr val="FF0000"/>
                </a:solidFill>
              </a:rPr>
              <a:t>THE FIRST COMPILER</a:t>
            </a:r>
            <a:endParaRPr lang="zh-CN" altLang="en-US" sz="3200" dirty="0">
              <a:solidFill>
                <a:srgbClr val="FF0000"/>
              </a:solidFill>
            </a:endParaRPr>
          </a:p>
        </p:txBody>
      </p:sp>
      <p:sp>
        <p:nvSpPr>
          <p:cNvPr id="3" name="文本占位符 2"/>
          <p:cNvSpPr>
            <a:spLocks noGrp="1"/>
          </p:cNvSpPr>
          <p:nvPr>
            <p:ph type="body" sz="half" idx="1"/>
          </p:nvPr>
        </p:nvSpPr>
        <p:spPr>
          <a:xfrm>
            <a:off x="250825" y="1125539"/>
            <a:ext cx="4275138" cy="3239565"/>
          </a:xfrm>
        </p:spPr>
        <p:txBody>
          <a:bodyPr/>
          <a:lstStyle/>
          <a:p>
            <a:r>
              <a:rPr lang="en-US" altLang="zh-CN" sz="2400" dirty="0" smtClean="0"/>
              <a:t>FORTRAN was developed </a:t>
            </a:r>
            <a:r>
              <a:rPr lang="en-US" altLang="zh-CN" sz="2400" dirty="0"/>
              <a:t>by </a:t>
            </a:r>
            <a:r>
              <a:rPr lang="en-US" altLang="zh-CN" sz="2400" dirty="0" smtClean="0"/>
              <a:t>IBM </a:t>
            </a:r>
            <a:r>
              <a:rPr lang="en-US" altLang="zh-CN" sz="2400" dirty="0"/>
              <a:t>in </a:t>
            </a:r>
            <a:r>
              <a:rPr lang="en-US" altLang="zh-CN" sz="2400" u="sng" dirty="0"/>
              <a:t>1957</a:t>
            </a:r>
            <a:r>
              <a:rPr lang="en-US" altLang="zh-CN" sz="2400" dirty="0"/>
              <a:t> for scientific </a:t>
            </a:r>
            <a:r>
              <a:rPr lang="en-US" altLang="zh-CN" sz="2400" dirty="0" smtClean="0"/>
              <a:t>calculations.</a:t>
            </a:r>
          </a:p>
          <a:p>
            <a:r>
              <a:rPr lang="en-US" altLang="zh-CN" sz="2400" dirty="0" smtClean="0"/>
              <a:t>In </a:t>
            </a:r>
            <a:r>
              <a:rPr lang="en-US" altLang="zh-CN" sz="2400" u="sng" dirty="0" smtClean="0"/>
              <a:t>1958</a:t>
            </a:r>
            <a:r>
              <a:rPr lang="en-US" altLang="zh-CN" sz="2400" dirty="0" smtClean="0"/>
              <a:t>, about 50</a:t>
            </a:r>
            <a:r>
              <a:rPr lang="en-US" altLang="zh-CN" sz="2400" dirty="0"/>
              <a:t>% of </a:t>
            </a:r>
            <a:r>
              <a:rPr lang="en-US" altLang="zh-CN" sz="2400" dirty="0" smtClean="0"/>
              <a:t>software was written in FORTRAN</a:t>
            </a:r>
          </a:p>
          <a:p>
            <a:r>
              <a:rPr lang="en-US" altLang="zh-CN" sz="2400" dirty="0" smtClean="0"/>
              <a:t>Software development time greatly shortened</a:t>
            </a:r>
            <a:endParaRPr lang="zh-CN" altLang="en-US" sz="2400" dirty="0"/>
          </a:p>
        </p:txBody>
      </p:sp>
      <p:sp>
        <p:nvSpPr>
          <p:cNvPr id="4" name="内容占位符 3"/>
          <p:cNvSpPr>
            <a:spLocks noGrp="1"/>
          </p:cNvSpPr>
          <p:nvPr>
            <p:ph sz="half" idx="2"/>
          </p:nvPr>
        </p:nvSpPr>
        <p:spPr>
          <a:xfrm>
            <a:off x="4644008" y="1080383"/>
            <a:ext cx="4276725" cy="2088232"/>
          </a:xfrm>
        </p:spPr>
        <p:txBody>
          <a:bodyPr/>
          <a:lstStyle/>
          <a:p>
            <a:r>
              <a:rPr lang="en-US" altLang="zh-CN" sz="2400" dirty="0" smtClean="0"/>
              <a:t>Tremendous impact on theoretical and practical work</a:t>
            </a:r>
          </a:p>
          <a:p>
            <a:r>
              <a:rPr lang="en-US" altLang="zh-CN" sz="2400" dirty="0">
                <a:solidFill>
                  <a:srgbClr val="800080"/>
                </a:solidFill>
              </a:rPr>
              <a:t>Modern compilers </a:t>
            </a:r>
            <a:r>
              <a:rPr lang="en-US" altLang="zh-CN" sz="2400" dirty="0" smtClean="0">
                <a:solidFill>
                  <a:srgbClr val="800080"/>
                </a:solidFill>
              </a:rPr>
              <a:t>still follow </a:t>
            </a:r>
            <a:r>
              <a:rPr lang="en-US" altLang="zh-CN" sz="2400" dirty="0">
                <a:solidFill>
                  <a:srgbClr val="800080"/>
                </a:solidFill>
              </a:rPr>
              <a:t>the </a:t>
            </a:r>
            <a:r>
              <a:rPr lang="en-US" altLang="zh-CN" sz="2400" dirty="0" smtClean="0">
                <a:solidFill>
                  <a:srgbClr val="800080"/>
                </a:solidFill>
              </a:rPr>
              <a:t>line of the FORTRAN compiler</a:t>
            </a:r>
            <a:endParaRPr lang="zh-CN" altLang="en-US" sz="2400" dirty="0">
              <a:solidFill>
                <a:srgbClr val="800080"/>
              </a:solidFill>
            </a:endParaRPr>
          </a:p>
        </p:txBody>
      </p:sp>
      <p:sp>
        <p:nvSpPr>
          <p:cNvPr id="5" name="灯片编号占位符 4"/>
          <p:cNvSpPr>
            <a:spLocks noGrp="1"/>
          </p:cNvSpPr>
          <p:nvPr>
            <p:ph type="sldNum" sz="quarter" idx="12"/>
          </p:nvPr>
        </p:nvSpPr>
        <p:spPr/>
        <p:txBody>
          <a:bodyPr/>
          <a:lstStyle/>
          <a:p>
            <a:fld id="{7148B3D8-E7AD-4E44-B09B-EB5CC394ABB0}" type="slidenum">
              <a:rPr lang="en-US" altLang="zh-CN" smtClean="0"/>
              <a:pPr/>
              <a:t>4</a:t>
            </a:fld>
            <a:endParaRPr lang="en-US" altLang="zh-CN"/>
          </a:p>
        </p:txBody>
      </p:sp>
      <p:pic>
        <p:nvPicPr>
          <p:cNvPr id="1026" name="Picture 2" descr="C:\Users\Xu Xian\Desktop\220px-John_Backus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138" y="4040910"/>
            <a:ext cx="1896391" cy="283596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Xu Xian\Desktop\R-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529" y="4040910"/>
            <a:ext cx="2372952" cy="283596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788139" y="3168615"/>
            <a:ext cx="4355862" cy="904863"/>
          </a:xfrm>
          <a:prstGeom prst="rect">
            <a:avLst/>
          </a:prstGeom>
          <a:solidFill>
            <a:srgbClr val="92D050"/>
          </a:solidFill>
        </p:spPr>
        <p:txBody>
          <a:bodyPr wrap="square">
            <a:spAutoFit/>
          </a:bodyPr>
          <a:lstStyle/>
          <a:p>
            <a:pPr algn="ctr"/>
            <a:r>
              <a:rPr lang="en-US" altLang="zh-CN" dirty="0"/>
              <a:t>John </a:t>
            </a:r>
            <a:r>
              <a:rPr lang="en-US" altLang="zh-CN" dirty="0" smtClean="0"/>
              <a:t>Backus</a:t>
            </a:r>
          </a:p>
          <a:p>
            <a:pPr algn="ctr"/>
            <a:r>
              <a:rPr lang="en-US" altLang="zh-CN" sz="1800" dirty="0"/>
              <a:t>(December 3, 1924 – March 17, 2007)</a:t>
            </a:r>
            <a:r>
              <a:rPr lang="en-US" altLang="zh-CN" dirty="0" smtClean="0"/>
              <a:t> </a:t>
            </a:r>
            <a:endParaRPr lang="zh-CN" altLang="en-US" dirty="0"/>
          </a:p>
        </p:txBody>
      </p:sp>
      <p:sp>
        <p:nvSpPr>
          <p:cNvPr id="7" name="矩形 6"/>
          <p:cNvSpPr/>
          <p:nvPr/>
        </p:nvSpPr>
        <p:spPr>
          <a:xfrm>
            <a:off x="100234" y="4437112"/>
            <a:ext cx="4680634" cy="1717393"/>
          </a:xfrm>
          <a:prstGeom prst="rect">
            <a:avLst/>
          </a:prstGeom>
          <a:solidFill>
            <a:schemeClr val="tx2">
              <a:lumMod val="20000"/>
              <a:lumOff val="80000"/>
            </a:schemeClr>
          </a:solidFill>
        </p:spPr>
        <p:txBody>
          <a:bodyPr wrap="square">
            <a:spAutoFit/>
          </a:bodyPr>
          <a:lstStyle/>
          <a:p>
            <a:pPr marL="342900" indent="-342900">
              <a:buFont typeface="Wingdings" panose="05000000000000000000" pitchFamily="2" charset="2"/>
              <a:buChar char="Ø"/>
            </a:pPr>
            <a:r>
              <a:rPr lang="en-US" altLang="zh-CN" dirty="0" smtClean="0">
                <a:solidFill>
                  <a:srgbClr val="FF0000"/>
                </a:solidFill>
              </a:rPr>
              <a:t>IDEA</a:t>
            </a:r>
            <a:r>
              <a:rPr lang="en-US" altLang="zh-CN" dirty="0" smtClean="0"/>
              <a:t>:</a:t>
            </a:r>
            <a:r>
              <a:rPr lang="zh-CN" altLang="en-US" dirty="0" smtClean="0"/>
              <a:t>　</a:t>
            </a:r>
            <a:r>
              <a:rPr lang="en-US" altLang="zh-CN" dirty="0" smtClean="0"/>
              <a:t>Translate </a:t>
            </a:r>
            <a:r>
              <a:rPr lang="en-US" altLang="zh-CN" dirty="0"/>
              <a:t>high-level </a:t>
            </a:r>
            <a:r>
              <a:rPr lang="en-US" altLang="zh-CN" dirty="0" smtClean="0"/>
              <a:t>programs to </a:t>
            </a:r>
            <a:r>
              <a:rPr lang="en-US" altLang="zh-CN" dirty="0"/>
              <a:t>assembly </a:t>
            </a:r>
            <a:r>
              <a:rPr lang="en-US" altLang="zh-CN" dirty="0" smtClean="0"/>
              <a:t>codes.</a:t>
            </a:r>
          </a:p>
          <a:p>
            <a:r>
              <a:rPr lang="en-US" altLang="zh-CN" dirty="0"/>
              <a:t> </a:t>
            </a:r>
            <a:r>
              <a:rPr lang="en-US" altLang="zh-CN" dirty="0" smtClean="0"/>
              <a:t>   (many people thought </a:t>
            </a:r>
            <a:r>
              <a:rPr lang="en-US" altLang="zh-CN" dirty="0"/>
              <a:t>this </a:t>
            </a:r>
            <a:r>
              <a:rPr lang="en-US" altLang="zh-CN" dirty="0" smtClean="0"/>
              <a:t>was </a:t>
            </a:r>
          </a:p>
          <a:p>
            <a:r>
              <a:rPr lang="en-US" altLang="zh-CN" dirty="0"/>
              <a:t> </a:t>
            </a:r>
            <a:r>
              <a:rPr lang="en-US" altLang="zh-CN" dirty="0" smtClean="0"/>
              <a:t>                impossible)</a:t>
            </a:r>
            <a:endParaRPr lang="zh-CN" altLang="en-US" dirty="0"/>
          </a:p>
        </p:txBody>
      </p:sp>
    </p:spTree>
    <p:extLst>
      <p:ext uri="{BB962C8B-B14F-4D97-AF65-F5344CB8AC3E}">
        <p14:creationId xmlns:p14="http://schemas.microsoft.com/office/powerpoint/2010/main" val="319699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487527F4-736C-4687-BA34-60224DA4AAFC}" type="slidenum">
              <a:rPr kumimoji="0" lang="en-US" altLang="zh-CN" sz="1400">
                <a:latin typeface="Tahoma" pitchFamily="34" charset="0"/>
              </a:rPr>
              <a:pPr/>
              <a:t>5</a:t>
            </a:fld>
            <a:endParaRPr kumimoji="0" lang="en-US" altLang="zh-CN" sz="1400">
              <a:latin typeface="Tahoma" pitchFamily="34" charset="0"/>
            </a:endParaRPr>
          </a:p>
        </p:txBody>
      </p:sp>
      <p:sp>
        <p:nvSpPr>
          <p:cNvPr id="53250" name="Rectangle 2"/>
          <p:cNvSpPr>
            <a:spLocks noGrp="1" noChangeArrowheads="1"/>
          </p:cNvSpPr>
          <p:nvPr>
            <p:ph type="title"/>
          </p:nvPr>
        </p:nvSpPr>
        <p:spPr/>
        <p:txBody>
          <a:bodyPr/>
          <a:lstStyle/>
          <a:p>
            <a:r>
              <a:rPr lang="zh-CN" altLang="en-US" smtClean="0">
                <a:latin typeface="楷体_GB2312" pitchFamily="49" charset="-122"/>
                <a:ea typeface="楷体_GB2312" pitchFamily="49" charset="-122"/>
              </a:rPr>
              <a:t>处理过程</a:t>
            </a:r>
          </a:p>
        </p:txBody>
      </p:sp>
      <p:sp>
        <p:nvSpPr>
          <p:cNvPr id="53251" name="Rectangle 3"/>
          <p:cNvSpPr>
            <a:spLocks noGrp="1" noChangeArrowheads="1"/>
          </p:cNvSpPr>
          <p:nvPr>
            <p:ph type="body" idx="1"/>
          </p:nvPr>
        </p:nvSpPr>
        <p:spPr>
          <a:xfrm>
            <a:off x="250825" y="1125538"/>
            <a:ext cx="4033838" cy="5111750"/>
          </a:xfrm>
        </p:spPr>
        <p:txBody>
          <a:bodyPr/>
          <a:lstStyle/>
          <a:p>
            <a:pPr algn="just"/>
            <a:r>
              <a:rPr kumimoji="0" lang="zh-CN" altLang="en-US" sz="2400" b="1" smtClean="0">
                <a:latin typeface="楷体_GB2312" pitchFamily="49" charset="-122"/>
                <a:ea typeface="楷体_GB2312" pitchFamily="49" charset="-122"/>
              </a:rPr>
              <a:t>编译程序与其它一些程序一起才能把源程序生成由机器代码组成的目标程序</a:t>
            </a:r>
            <a:r>
              <a:rPr kumimoji="0" lang="en-US" altLang="zh-CN" sz="2400" b="1" smtClean="0">
                <a:latin typeface="楷体_GB2312" pitchFamily="49" charset="-122"/>
                <a:ea typeface="楷体_GB2312" pitchFamily="49" charset="-122"/>
              </a:rPr>
              <a:t> </a:t>
            </a:r>
          </a:p>
          <a:p>
            <a:pPr algn="just"/>
            <a:r>
              <a:rPr kumimoji="0" lang="zh-CN" altLang="en-US" sz="2400" b="1" smtClean="0">
                <a:latin typeface="楷体_GB2312" pitchFamily="49" charset="-122"/>
                <a:ea typeface="楷体_GB2312" pitchFamily="49" charset="-122"/>
              </a:rPr>
              <a:t>高级语言程序的处理过程：</a:t>
            </a:r>
          </a:p>
        </p:txBody>
      </p:sp>
      <p:sp>
        <p:nvSpPr>
          <p:cNvPr id="53252" name="Text Box 4"/>
          <p:cNvSpPr txBox="1">
            <a:spLocks noChangeArrowheads="1"/>
          </p:cNvSpPr>
          <p:nvPr/>
        </p:nvSpPr>
        <p:spPr bwMode="auto">
          <a:xfrm>
            <a:off x="4500563" y="1125538"/>
            <a:ext cx="4032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需预处理的源程序</a:t>
            </a:r>
            <a:r>
              <a:rPr kumimoji="0" lang="en-US" altLang="zh-CN" sz="2000" b="1">
                <a:latin typeface="楷体_GB2312" pitchFamily="49" charset="-122"/>
                <a:ea typeface="楷体_GB2312" pitchFamily="49" charset="-122"/>
              </a:rPr>
              <a:t>  (</a:t>
            </a:r>
            <a:r>
              <a:rPr kumimoji="0" lang="en-US" altLang="zh-CN" sz="2000" b="1">
                <a:solidFill>
                  <a:schemeClr val="hlink"/>
                </a:solidFill>
                <a:latin typeface="楷体_GB2312" pitchFamily="49" charset="-122"/>
                <a:ea typeface="楷体_GB2312" pitchFamily="49" charset="-122"/>
              </a:rPr>
              <a:t>.c</a:t>
            </a:r>
            <a:r>
              <a:rPr kumimoji="0" lang="zh-CN" altLang="en-US" sz="2000" b="1">
                <a:solidFill>
                  <a:schemeClr val="hlink"/>
                </a:solidFill>
                <a:latin typeface="楷体_GB2312" pitchFamily="49" charset="-122"/>
                <a:ea typeface="楷体_GB2312" pitchFamily="49" charset="-122"/>
              </a:rPr>
              <a:t>程序</a:t>
            </a:r>
            <a:r>
              <a:rPr kumimoji="0" lang="en-US" altLang="zh-CN" sz="2000" b="1">
                <a:latin typeface="楷体_GB2312" pitchFamily="49" charset="-122"/>
                <a:ea typeface="楷体_GB2312" pitchFamily="49" charset="-122"/>
              </a:rPr>
              <a:t>)</a:t>
            </a:r>
          </a:p>
        </p:txBody>
      </p:sp>
      <p:sp>
        <p:nvSpPr>
          <p:cNvPr id="53253" name="Line 5"/>
          <p:cNvSpPr>
            <a:spLocks noChangeShapeType="1"/>
          </p:cNvSpPr>
          <p:nvPr/>
        </p:nvSpPr>
        <p:spPr bwMode="auto">
          <a:xfrm>
            <a:off x="6443663" y="148431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54" name="Text Box 6"/>
          <p:cNvSpPr txBox="1">
            <a:spLocks noChangeArrowheads="1"/>
          </p:cNvSpPr>
          <p:nvPr/>
        </p:nvSpPr>
        <p:spPr bwMode="auto">
          <a:xfrm>
            <a:off x="4500563" y="1701800"/>
            <a:ext cx="40322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预处理程序</a:t>
            </a:r>
          </a:p>
        </p:txBody>
      </p:sp>
      <p:sp>
        <p:nvSpPr>
          <p:cNvPr id="53255" name="Line 7"/>
          <p:cNvSpPr>
            <a:spLocks noChangeShapeType="1"/>
          </p:cNvSpPr>
          <p:nvPr/>
        </p:nvSpPr>
        <p:spPr bwMode="auto">
          <a:xfrm>
            <a:off x="6443663" y="2133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56" name="Text Box 8"/>
          <p:cNvSpPr txBox="1">
            <a:spLocks noChangeArrowheads="1"/>
          </p:cNvSpPr>
          <p:nvPr/>
        </p:nvSpPr>
        <p:spPr bwMode="auto">
          <a:xfrm>
            <a:off x="4500563" y="2278063"/>
            <a:ext cx="4032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源程序</a:t>
            </a:r>
            <a:r>
              <a:rPr kumimoji="0" lang="en-US" altLang="zh-CN" sz="2000" b="1">
                <a:latin typeface="楷体_GB2312" pitchFamily="49" charset="-122"/>
                <a:ea typeface="楷体_GB2312" pitchFamily="49" charset="-122"/>
              </a:rPr>
              <a:t> (</a:t>
            </a:r>
            <a:r>
              <a:rPr kumimoji="0" lang="en-US" altLang="zh-CN" sz="2000" b="1">
                <a:solidFill>
                  <a:schemeClr val="hlink"/>
                </a:solidFill>
                <a:latin typeface="楷体_GB2312" pitchFamily="49" charset="-122"/>
                <a:ea typeface="楷体_GB2312" pitchFamily="49" charset="-122"/>
              </a:rPr>
              <a:t>.c</a:t>
            </a:r>
            <a:r>
              <a:rPr kumimoji="0" lang="zh-CN" altLang="en-US" sz="2000" b="1">
                <a:solidFill>
                  <a:schemeClr val="hlink"/>
                </a:solidFill>
                <a:latin typeface="楷体_GB2312" pitchFamily="49" charset="-122"/>
                <a:ea typeface="楷体_GB2312" pitchFamily="49" charset="-122"/>
              </a:rPr>
              <a:t>程序</a:t>
            </a:r>
            <a:r>
              <a:rPr kumimoji="0" lang="en-US" altLang="zh-CN" sz="2000" b="1">
                <a:latin typeface="楷体_GB2312" pitchFamily="49" charset="-122"/>
                <a:ea typeface="楷体_GB2312" pitchFamily="49" charset="-122"/>
              </a:rPr>
              <a:t>)</a:t>
            </a:r>
          </a:p>
        </p:txBody>
      </p:sp>
      <p:sp>
        <p:nvSpPr>
          <p:cNvPr id="53257" name="Line 9"/>
          <p:cNvSpPr>
            <a:spLocks noChangeShapeType="1"/>
          </p:cNvSpPr>
          <p:nvPr/>
        </p:nvSpPr>
        <p:spPr bwMode="auto">
          <a:xfrm>
            <a:off x="6443663" y="2636838"/>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58" name="Line 10"/>
          <p:cNvSpPr>
            <a:spLocks noChangeShapeType="1"/>
          </p:cNvSpPr>
          <p:nvPr/>
        </p:nvSpPr>
        <p:spPr bwMode="auto">
          <a:xfrm>
            <a:off x="6443663" y="32131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59" name="Text Box 11"/>
          <p:cNvSpPr txBox="1">
            <a:spLocks noChangeArrowheads="1"/>
          </p:cNvSpPr>
          <p:nvPr/>
        </p:nvSpPr>
        <p:spPr bwMode="auto">
          <a:xfrm>
            <a:off x="4500563" y="2781300"/>
            <a:ext cx="40322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solidFill>
                  <a:srgbClr val="CC0099"/>
                </a:solidFill>
                <a:latin typeface="楷体_GB2312" pitchFamily="49" charset="-122"/>
                <a:ea typeface="楷体_GB2312" pitchFamily="49" charset="-122"/>
              </a:rPr>
              <a:t>编译程序</a:t>
            </a:r>
            <a:r>
              <a:rPr kumimoji="0" lang="en-US" altLang="zh-CN" sz="2000" b="1">
                <a:solidFill>
                  <a:srgbClr val="CC0099"/>
                </a:solidFill>
                <a:latin typeface="楷体_GB2312" pitchFamily="49" charset="-122"/>
                <a:ea typeface="楷体_GB2312" pitchFamily="49" charset="-122"/>
              </a:rPr>
              <a:t>  (TC.exe)</a:t>
            </a:r>
          </a:p>
        </p:txBody>
      </p:sp>
      <p:sp>
        <p:nvSpPr>
          <p:cNvPr id="53260" name="Line 12"/>
          <p:cNvSpPr>
            <a:spLocks noChangeShapeType="1"/>
          </p:cNvSpPr>
          <p:nvPr/>
        </p:nvSpPr>
        <p:spPr bwMode="auto">
          <a:xfrm>
            <a:off x="6443663" y="3716338"/>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61" name="Text Box 13"/>
          <p:cNvSpPr txBox="1">
            <a:spLocks noChangeArrowheads="1"/>
          </p:cNvSpPr>
          <p:nvPr/>
        </p:nvSpPr>
        <p:spPr bwMode="auto">
          <a:xfrm>
            <a:off x="4500563" y="3357563"/>
            <a:ext cx="4032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目标汇编程序</a:t>
            </a:r>
            <a:r>
              <a:rPr kumimoji="0" lang="en-US" altLang="zh-CN" sz="2000" b="1">
                <a:latin typeface="楷体_GB2312" pitchFamily="49" charset="-122"/>
                <a:ea typeface="楷体_GB2312" pitchFamily="49" charset="-122"/>
              </a:rPr>
              <a:t> (</a:t>
            </a:r>
            <a:r>
              <a:rPr kumimoji="0" lang="en-US" altLang="zh-CN" sz="2000" b="1">
                <a:solidFill>
                  <a:schemeClr val="hlink"/>
                </a:solidFill>
                <a:latin typeface="楷体_GB2312" pitchFamily="49" charset="-122"/>
                <a:ea typeface="楷体_GB2312" pitchFamily="49" charset="-122"/>
              </a:rPr>
              <a:t>.asm</a:t>
            </a:r>
            <a:r>
              <a:rPr kumimoji="0" lang="zh-CN" altLang="en-US" sz="2000" b="1">
                <a:solidFill>
                  <a:schemeClr val="hlink"/>
                </a:solidFill>
                <a:latin typeface="楷体_GB2312" pitchFamily="49" charset="-122"/>
                <a:ea typeface="楷体_GB2312" pitchFamily="49" charset="-122"/>
              </a:rPr>
              <a:t>程序</a:t>
            </a:r>
            <a:r>
              <a:rPr kumimoji="0" lang="en-US" altLang="zh-CN" sz="2000" b="1">
                <a:latin typeface="楷体_GB2312" pitchFamily="49" charset="-122"/>
                <a:ea typeface="楷体_GB2312" pitchFamily="49" charset="-122"/>
              </a:rPr>
              <a:t>)</a:t>
            </a:r>
          </a:p>
        </p:txBody>
      </p:sp>
      <p:sp>
        <p:nvSpPr>
          <p:cNvPr id="53262" name="Line 14"/>
          <p:cNvSpPr>
            <a:spLocks noChangeShapeType="1"/>
          </p:cNvSpPr>
          <p:nvPr/>
        </p:nvSpPr>
        <p:spPr bwMode="auto">
          <a:xfrm>
            <a:off x="6443663" y="4292600"/>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63" name="Text Box 15"/>
          <p:cNvSpPr txBox="1">
            <a:spLocks noChangeArrowheads="1"/>
          </p:cNvSpPr>
          <p:nvPr/>
        </p:nvSpPr>
        <p:spPr bwMode="auto">
          <a:xfrm>
            <a:off x="4500563" y="3862388"/>
            <a:ext cx="40322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汇编程序</a:t>
            </a:r>
            <a:r>
              <a:rPr kumimoji="0" lang="en-US" altLang="zh-CN" sz="2000" b="1">
                <a:latin typeface="楷体_GB2312" pitchFamily="49" charset="-122"/>
                <a:ea typeface="楷体_GB2312" pitchFamily="49" charset="-122"/>
              </a:rPr>
              <a:t>(</a:t>
            </a:r>
            <a:r>
              <a:rPr kumimoji="0" lang="en-US" altLang="zh-CN" sz="2000" b="1">
                <a:solidFill>
                  <a:srgbClr val="3333FF"/>
                </a:solidFill>
                <a:latin typeface="楷体_GB2312" pitchFamily="49" charset="-122"/>
                <a:ea typeface="楷体_GB2312" pitchFamily="49" charset="-122"/>
              </a:rPr>
              <a:t>MASM.exe</a:t>
            </a:r>
            <a:r>
              <a:rPr kumimoji="0" lang="en-US" altLang="zh-CN" sz="2000" b="1">
                <a:latin typeface="楷体_GB2312" pitchFamily="49" charset="-122"/>
                <a:ea typeface="楷体_GB2312" pitchFamily="49" charset="-122"/>
              </a:rPr>
              <a:t>)</a:t>
            </a:r>
          </a:p>
        </p:txBody>
      </p:sp>
      <p:sp>
        <p:nvSpPr>
          <p:cNvPr id="53264" name="Line 16"/>
          <p:cNvSpPr>
            <a:spLocks noChangeShapeType="1"/>
          </p:cNvSpPr>
          <p:nvPr/>
        </p:nvSpPr>
        <p:spPr bwMode="auto">
          <a:xfrm>
            <a:off x="6443663" y="486886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65" name="Text Box 17"/>
          <p:cNvSpPr txBox="1">
            <a:spLocks noChangeArrowheads="1"/>
          </p:cNvSpPr>
          <p:nvPr/>
        </p:nvSpPr>
        <p:spPr bwMode="auto">
          <a:xfrm>
            <a:off x="4500563" y="4437063"/>
            <a:ext cx="4032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可再装配的机器代码</a:t>
            </a:r>
            <a:r>
              <a:rPr kumimoji="0" lang="en-US" altLang="zh-CN" sz="2000" b="1">
                <a:latin typeface="楷体_GB2312" pitchFamily="49" charset="-122"/>
                <a:ea typeface="楷体_GB2312" pitchFamily="49" charset="-122"/>
              </a:rPr>
              <a:t> (</a:t>
            </a:r>
            <a:r>
              <a:rPr kumimoji="0" lang="en-US" altLang="zh-CN" sz="2000" b="1">
                <a:solidFill>
                  <a:schemeClr val="hlink"/>
                </a:solidFill>
                <a:latin typeface="楷体_GB2312" pitchFamily="49" charset="-122"/>
                <a:ea typeface="楷体_GB2312" pitchFamily="49" charset="-122"/>
              </a:rPr>
              <a:t>.obj</a:t>
            </a:r>
            <a:r>
              <a:rPr kumimoji="0" lang="zh-CN" altLang="en-US" sz="2000" b="1">
                <a:solidFill>
                  <a:schemeClr val="hlink"/>
                </a:solidFill>
                <a:latin typeface="楷体_GB2312" pitchFamily="49" charset="-122"/>
                <a:ea typeface="楷体_GB2312" pitchFamily="49" charset="-122"/>
              </a:rPr>
              <a:t>程序</a:t>
            </a:r>
            <a:r>
              <a:rPr kumimoji="0" lang="en-US" altLang="zh-CN" sz="2000" b="1">
                <a:latin typeface="楷体_GB2312" pitchFamily="49" charset="-122"/>
                <a:ea typeface="楷体_GB2312" pitchFamily="49" charset="-122"/>
              </a:rPr>
              <a:t>)</a:t>
            </a:r>
          </a:p>
        </p:txBody>
      </p:sp>
      <p:sp>
        <p:nvSpPr>
          <p:cNvPr id="53266" name="Text Box 18"/>
          <p:cNvSpPr txBox="1">
            <a:spLocks noChangeArrowheads="1"/>
          </p:cNvSpPr>
          <p:nvPr/>
        </p:nvSpPr>
        <p:spPr bwMode="auto">
          <a:xfrm>
            <a:off x="4500563" y="5084763"/>
            <a:ext cx="40322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装配</a:t>
            </a:r>
            <a:r>
              <a:rPr kumimoji="0" lang="en-US" altLang="zh-CN" sz="2000" b="1">
                <a:latin typeface="楷体_GB2312" pitchFamily="49" charset="-122"/>
                <a:ea typeface="楷体_GB2312" pitchFamily="49" charset="-122"/>
              </a:rPr>
              <a:t>/</a:t>
            </a:r>
            <a:r>
              <a:rPr kumimoji="0" lang="zh-CN" altLang="en-US" sz="2000" b="1">
                <a:latin typeface="楷体_GB2312" pitchFamily="49" charset="-122"/>
                <a:ea typeface="楷体_GB2312" pitchFamily="49" charset="-122"/>
              </a:rPr>
              <a:t>连接程序</a:t>
            </a:r>
            <a:r>
              <a:rPr kumimoji="0" lang="en-US" altLang="zh-CN" sz="2000" b="1">
                <a:latin typeface="楷体_GB2312" pitchFamily="49" charset="-122"/>
                <a:ea typeface="楷体_GB2312" pitchFamily="49" charset="-122"/>
              </a:rPr>
              <a:t> (</a:t>
            </a:r>
            <a:r>
              <a:rPr kumimoji="0" lang="en-US" altLang="zh-CN" sz="2000" b="1">
                <a:solidFill>
                  <a:srgbClr val="3333FF"/>
                </a:solidFill>
                <a:latin typeface="楷体_GB2312" pitchFamily="49" charset="-122"/>
                <a:ea typeface="楷体_GB2312" pitchFamily="49" charset="-122"/>
              </a:rPr>
              <a:t>LINK.exe</a:t>
            </a:r>
            <a:r>
              <a:rPr kumimoji="0" lang="en-US" altLang="zh-CN" sz="2000" b="1">
                <a:latin typeface="楷体_GB2312" pitchFamily="49" charset="-122"/>
                <a:ea typeface="楷体_GB2312" pitchFamily="49" charset="-122"/>
              </a:rPr>
              <a:t>)</a:t>
            </a:r>
          </a:p>
        </p:txBody>
      </p:sp>
      <p:sp>
        <p:nvSpPr>
          <p:cNvPr id="53267" name="Line 19"/>
          <p:cNvSpPr>
            <a:spLocks noChangeShapeType="1"/>
          </p:cNvSpPr>
          <p:nvPr/>
        </p:nvSpPr>
        <p:spPr bwMode="auto">
          <a:xfrm>
            <a:off x="6443663" y="551656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68" name="Text Box 20"/>
          <p:cNvSpPr txBox="1">
            <a:spLocks noChangeArrowheads="1"/>
          </p:cNvSpPr>
          <p:nvPr/>
        </p:nvSpPr>
        <p:spPr bwMode="auto">
          <a:xfrm>
            <a:off x="4500563" y="5734050"/>
            <a:ext cx="4032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绝对机器代码</a:t>
            </a:r>
            <a:r>
              <a:rPr kumimoji="0" lang="en-US" altLang="zh-CN" sz="2000" b="1">
                <a:latin typeface="楷体_GB2312" pitchFamily="49" charset="-122"/>
                <a:ea typeface="楷体_GB2312" pitchFamily="49" charset="-122"/>
              </a:rPr>
              <a:t> (</a:t>
            </a:r>
            <a:r>
              <a:rPr kumimoji="0" lang="en-US" altLang="zh-CN" sz="2000" b="1">
                <a:solidFill>
                  <a:schemeClr val="hlink"/>
                </a:solidFill>
                <a:latin typeface="楷体_GB2312" pitchFamily="49" charset="-122"/>
                <a:ea typeface="楷体_GB2312" pitchFamily="49" charset="-122"/>
              </a:rPr>
              <a:t>.exe</a:t>
            </a:r>
            <a:r>
              <a:rPr kumimoji="0" lang="zh-CN" altLang="en-US" sz="2000" b="1">
                <a:solidFill>
                  <a:schemeClr val="hlink"/>
                </a:solidFill>
                <a:latin typeface="楷体_GB2312" pitchFamily="49" charset="-122"/>
                <a:ea typeface="楷体_GB2312" pitchFamily="49" charset="-122"/>
              </a:rPr>
              <a:t>程序</a:t>
            </a:r>
            <a:r>
              <a:rPr kumimoji="0" lang="en-US" altLang="zh-CN" sz="2000" b="1">
                <a:latin typeface="楷体_GB2312" pitchFamily="49" charset="-122"/>
                <a:ea typeface="楷体_GB2312" pitchFamily="49" charset="-122"/>
              </a:rPr>
              <a:t>)</a:t>
            </a:r>
          </a:p>
        </p:txBody>
      </p:sp>
      <p:sp>
        <p:nvSpPr>
          <p:cNvPr id="53269" name="Line 21"/>
          <p:cNvSpPr>
            <a:spLocks noChangeShapeType="1"/>
          </p:cNvSpPr>
          <p:nvPr/>
        </p:nvSpPr>
        <p:spPr bwMode="auto">
          <a:xfrm>
            <a:off x="3995738" y="5300663"/>
            <a:ext cx="503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Wingdings" charset="0"/>
              <a:buNone/>
              <a:defRPr/>
            </a:pPr>
            <a:endParaRPr lang="zh-CN" altLang="en-US">
              <a:latin typeface="Times New Roman" charset="0"/>
              <a:ea typeface="宋体" charset="0"/>
            </a:endParaRPr>
          </a:p>
        </p:txBody>
      </p:sp>
      <p:sp>
        <p:nvSpPr>
          <p:cNvPr id="53270" name="Text Box 22"/>
          <p:cNvSpPr txBox="1">
            <a:spLocks noChangeArrowheads="1"/>
          </p:cNvSpPr>
          <p:nvPr/>
        </p:nvSpPr>
        <p:spPr bwMode="auto">
          <a:xfrm>
            <a:off x="1187450" y="4941888"/>
            <a:ext cx="2951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latin typeface="楷体_GB2312" pitchFamily="49" charset="-122"/>
                <a:ea typeface="楷体_GB2312" pitchFamily="49" charset="-122"/>
              </a:rPr>
              <a:t>可再装配的机器代码</a:t>
            </a:r>
            <a:r>
              <a:rPr kumimoji="0" lang="en-US" altLang="zh-CN" sz="2000" b="1">
                <a:latin typeface="楷体_GB2312" pitchFamily="49" charset="-122"/>
                <a:ea typeface="楷体_GB2312" pitchFamily="49" charset="-122"/>
              </a:rPr>
              <a:t>(</a:t>
            </a:r>
            <a:r>
              <a:rPr kumimoji="0" lang="en-US" altLang="zh-CN" sz="2000" b="1">
                <a:solidFill>
                  <a:schemeClr val="hlink"/>
                </a:solidFill>
                <a:latin typeface="楷体_GB2312" pitchFamily="49" charset="-122"/>
                <a:ea typeface="楷体_GB2312" pitchFamily="49" charset="-122"/>
              </a:rPr>
              <a:t>.DLL</a:t>
            </a:r>
            <a:r>
              <a:rPr kumimoji="0" lang="zh-CN" altLang="en-US" sz="2000" b="1">
                <a:solidFill>
                  <a:schemeClr val="hlink"/>
                </a:solidFill>
                <a:latin typeface="楷体_GB2312" pitchFamily="49" charset="-122"/>
                <a:ea typeface="楷体_GB2312" pitchFamily="49" charset="-122"/>
              </a:rPr>
              <a:t>，</a:t>
            </a:r>
            <a:r>
              <a:rPr kumimoji="0" lang="en-US" altLang="zh-CN" sz="2000" b="1">
                <a:solidFill>
                  <a:schemeClr val="hlink"/>
                </a:solidFill>
                <a:latin typeface="楷体_GB2312" pitchFamily="49" charset="-122"/>
                <a:ea typeface="楷体_GB2312" pitchFamily="49" charset="-122"/>
              </a:rPr>
              <a:t>.Obj</a:t>
            </a:r>
            <a:r>
              <a:rPr kumimoji="0" lang="zh-CN" altLang="en-US" sz="2000" b="1">
                <a:solidFill>
                  <a:schemeClr val="hlink"/>
                </a:solidFill>
                <a:latin typeface="楷体_GB2312" pitchFamily="49" charset="-122"/>
                <a:ea typeface="楷体_GB2312" pitchFamily="49" charset="-122"/>
              </a:rPr>
              <a:t>等库函数</a:t>
            </a:r>
            <a:r>
              <a:rPr kumimoji="0" lang="en-US" altLang="zh-CN" sz="2000" b="1">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wipe(up)">
                                      <p:cBhvr>
                                        <p:cTn id="17" dur="500"/>
                                        <p:tgtEl>
                                          <p:spTgt spid="53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3253"/>
                                        </p:tgtEl>
                                        <p:attrNameLst>
                                          <p:attrName>style.visibility</p:attrName>
                                        </p:attrNameLst>
                                      </p:cBhvr>
                                      <p:to>
                                        <p:strVal val="visible"/>
                                      </p:to>
                                    </p:set>
                                    <p:animEffect transition="in" filter="wipe(up)">
                                      <p:cBhvr>
                                        <p:cTn id="22" dur="500"/>
                                        <p:tgtEl>
                                          <p:spTgt spid="53253"/>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3254"/>
                                        </p:tgtEl>
                                        <p:attrNameLst>
                                          <p:attrName>style.visibility</p:attrName>
                                        </p:attrNameLst>
                                      </p:cBhvr>
                                      <p:to>
                                        <p:strVal val="visible"/>
                                      </p:to>
                                    </p:set>
                                    <p:animEffect transition="in" filter="wipe(up)">
                                      <p:cBhvr>
                                        <p:cTn id="26" dur="500"/>
                                        <p:tgtEl>
                                          <p:spTgt spid="53254"/>
                                        </p:tgtEl>
                                      </p:cBhvr>
                                    </p:animEffect>
                                  </p:childTnLst>
                                </p:cTn>
                              </p:par>
                            </p:childTnLst>
                          </p:cTn>
                        </p:par>
                        <p:par>
                          <p:cTn id="27" fill="hold" nodeType="afterGroup">
                            <p:stCondLst>
                              <p:cond delay="1000"/>
                            </p:stCondLst>
                            <p:childTnLst>
                              <p:par>
                                <p:cTn id="28" presetID="22" presetClass="entr" presetSubtype="1" fill="hold" nodeType="afterEffect">
                                  <p:stCondLst>
                                    <p:cond delay="0"/>
                                  </p:stCondLst>
                                  <p:childTnLst>
                                    <p:set>
                                      <p:cBhvr>
                                        <p:cTn id="29" dur="1" fill="hold">
                                          <p:stCondLst>
                                            <p:cond delay="0"/>
                                          </p:stCondLst>
                                        </p:cTn>
                                        <p:tgtEl>
                                          <p:spTgt spid="53255"/>
                                        </p:tgtEl>
                                        <p:attrNameLst>
                                          <p:attrName>style.visibility</p:attrName>
                                        </p:attrNameLst>
                                      </p:cBhvr>
                                      <p:to>
                                        <p:strVal val="visible"/>
                                      </p:to>
                                    </p:set>
                                    <p:animEffect transition="in" filter="wipe(up)">
                                      <p:cBhvr>
                                        <p:cTn id="30" dur="500"/>
                                        <p:tgtEl>
                                          <p:spTgt spid="53255"/>
                                        </p:tgtEl>
                                      </p:cBhvr>
                                    </p:animEffect>
                                  </p:childTnLst>
                                </p:cTn>
                              </p:par>
                            </p:childTnLst>
                          </p:cTn>
                        </p:par>
                        <p:par>
                          <p:cTn id="31" fill="hold" nodeType="afterGroup">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53256"/>
                                        </p:tgtEl>
                                        <p:attrNameLst>
                                          <p:attrName>style.visibility</p:attrName>
                                        </p:attrNameLst>
                                      </p:cBhvr>
                                      <p:to>
                                        <p:strVal val="visible"/>
                                      </p:to>
                                    </p:set>
                                    <p:animEffect transition="in" filter="wipe(up)">
                                      <p:cBhvr>
                                        <p:cTn id="34" dur="500"/>
                                        <p:tgtEl>
                                          <p:spTgt spid="5325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3257"/>
                                        </p:tgtEl>
                                        <p:attrNameLst>
                                          <p:attrName>style.visibility</p:attrName>
                                        </p:attrNameLst>
                                      </p:cBhvr>
                                      <p:to>
                                        <p:strVal val="visible"/>
                                      </p:to>
                                    </p:set>
                                    <p:animEffect transition="in" filter="wipe(up)">
                                      <p:cBhvr>
                                        <p:cTn id="39" dur="500"/>
                                        <p:tgtEl>
                                          <p:spTgt spid="53257"/>
                                        </p:tgtEl>
                                      </p:cBhvr>
                                    </p:animEffect>
                                  </p:childTnLst>
                                </p:cTn>
                              </p:par>
                            </p:childTnLst>
                          </p:cTn>
                        </p:par>
                        <p:par>
                          <p:cTn id="40" fill="hold" nodeType="afterGroup">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53259"/>
                                        </p:tgtEl>
                                        <p:attrNameLst>
                                          <p:attrName>style.visibility</p:attrName>
                                        </p:attrNameLst>
                                      </p:cBhvr>
                                      <p:to>
                                        <p:strVal val="visible"/>
                                      </p:to>
                                    </p:set>
                                    <p:animEffect transition="in" filter="wipe(up)">
                                      <p:cBhvr>
                                        <p:cTn id="43" dur="500"/>
                                        <p:tgtEl>
                                          <p:spTgt spid="53259"/>
                                        </p:tgtEl>
                                      </p:cBhvr>
                                    </p:animEffect>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53258"/>
                                        </p:tgtEl>
                                        <p:attrNameLst>
                                          <p:attrName>style.visibility</p:attrName>
                                        </p:attrNameLst>
                                      </p:cBhvr>
                                      <p:to>
                                        <p:strVal val="visible"/>
                                      </p:to>
                                    </p:set>
                                    <p:animEffect transition="in" filter="wipe(up)">
                                      <p:cBhvr>
                                        <p:cTn id="47" dur="500"/>
                                        <p:tgtEl>
                                          <p:spTgt spid="53258"/>
                                        </p:tgtEl>
                                      </p:cBhvr>
                                    </p:animEffect>
                                  </p:childTnLst>
                                </p:cTn>
                              </p:par>
                            </p:childTnLst>
                          </p:cTn>
                        </p:par>
                        <p:par>
                          <p:cTn id="48" fill="hold" nodeType="afterGroup">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53261"/>
                                        </p:tgtEl>
                                        <p:attrNameLst>
                                          <p:attrName>style.visibility</p:attrName>
                                        </p:attrNameLst>
                                      </p:cBhvr>
                                      <p:to>
                                        <p:strVal val="visible"/>
                                      </p:to>
                                    </p:set>
                                    <p:animEffect transition="in" filter="wipe(up)">
                                      <p:cBhvr>
                                        <p:cTn id="51" dur="500"/>
                                        <p:tgtEl>
                                          <p:spTgt spid="5326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53260"/>
                                        </p:tgtEl>
                                        <p:attrNameLst>
                                          <p:attrName>style.visibility</p:attrName>
                                        </p:attrNameLst>
                                      </p:cBhvr>
                                      <p:to>
                                        <p:strVal val="visible"/>
                                      </p:to>
                                    </p:set>
                                    <p:animEffect transition="in" filter="wipe(up)">
                                      <p:cBhvr>
                                        <p:cTn id="56" dur="500"/>
                                        <p:tgtEl>
                                          <p:spTgt spid="53260"/>
                                        </p:tgtEl>
                                      </p:cBhvr>
                                    </p:animEffect>
                                  </p:childTnLst>
                                </p:cTn>
                              </p:par>
                            </p:childTnLst>
                          </p:cTn>
                        </p:par>
                        <p:par>
                          <p:cTn id="57" fill="hold" nodeType="afterGroup">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53263"/>
                                        </p:tgtEl>
                                        <p:attrNameLst>
                                          <p:attrName>style.visibility</p:attrName>
                                        </p:attrNameLst>
                                      </p:cBhvr>
                                      <p:to>
                                        <p:strVal val="visible"/>
                                      </p:to>
                                    </p:set>
                                    <p:animEffect transition="in" filter="wipe(up)">
                                      <p:cBhvr>
                                        <p:cTn id="60" dur="500"/>
                                        <p:tgtEl>
                                          <p:spTgt spid="53263"/>
                                        </p:tgtEl>
                                      </p:cBhvr>
                                    </p:animEffect>
                                  </p:childTnLst>
                                </p:cTn>
                              </p:par>
                            </p:childTnLst>
                          </p:cTn>
                        </p:par>
                        <p:par>
                          <p:cTn id="61" fill="hold" nodeType="afterGroup">
                            <p:stCondLst>
                              <p:cond delay="1000"/>
                            </p:stCondLst>
                            <p:childTnLst>
                              <p:par>
                                <p:cTn id="62" presetID="22" presetClass="entr" presetSubtype="1" fill="hold" nodeType="afterEffect">
                                  <p:stCondLst>
                                    <p:cond delay="0"/>
                                  </p:stCondLst>
                                  <p:childTnLst>
                                    <p:set>
                                      <p:cBhvr>
                                        <p:cTn id="63" dur="1" fill="hold">
                                          <p:stCondLst>
                                            <p:cond delay="0"/>
                                          </p:stCondLst>
                                        </p:cTn>
                                        <p:tgtEl>
                                          <p:spTgt spid="53262"/>
                                        </p:tgtEl>
                                        <p:attrNameLst>
                                          <p:attrName>style.visibility</p:attrName>
                                        </p:attrNameLst>
                                      </p:cBhvr>
                                      <p:to>
                                        <p:strVal val="visible"/>
                                      </p:to>
                                    </p:set>
                                    <p:animEffect transition="in" filter="wipe(up)">
                                      <p:cBhvr>
                                        <p:cTn id="64" dur="500"/>
                                        <p:tgtEl>
                                          <p:spTgt spid="53262"/>
                                        </p:tgtEl>
                                      </p:cBhvr>
                                    </p:animEffect>
                                  </p:childTnLst>
                                </p:cTn>
                              </p:par>
                            </p:childTnLst>
                          </p:cTn>
                        </p:par>
                        <p:par>
                          <p:cTn id="65" fill="hold" nodeType="afterGroup">
                            <p:stCondLst>
                              <p:cond delay="1500"/>
                            </p:stCondLst>
                            <p:childTnLst>
                              <p:par>
                                <p:cTn id="66" presetID="22" presetClass="entr" presetSubtype="1" fill="hold" grpId="0" nodeType="afterEffect">
                                  <p:stCondLst>
                                    <p:cond delay="0"/>
                                  </p:stCondLst>
                                  <p:childTnLst>
                                    <p:set>
                                      <p:cBhvr>
                                        <p:cTn id="67" dur="1" fill="hold">
                                          <p:stCondLst>
                                            <p:cond delay="0"/>
                                          </p:stCondLst>
                                        </p:cTn>
                                        <p:tgtEl>
                                          <p:spTgt spid="53265"/>
                                        </p:tgtEl>
                                        <p:attrNameLst>
                                          <p:attrName>style.visibility</p:attrName>
                                        </p:attrNameLst>
                                      </p:cBhvr>
                                      <p:to>
                                        <p:strVal val="visible"/>
                                      </p:to>
                                    </p:set>
                                    <p:animEffect transition="in" filter="wipe(up)">
                                      <p:cBhvr>
                                        <p:cTn id="68" dur="500"/>
                                        <p:tgtEl>
                                          <p:spTgt spid="5326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53269"/>
                                        </p:tgtEl>
                                        <p:attrNameLst>
                                          <p:attrName>style.visibility</p:attrName>
                                        </p:attrNameLst>
                                      </p:cBhvr>
                                      <p:to>
                                        <p:strVal val="visible"/>
                                      </p:to>
                                    </p:set>
                                    <p:animEffect transition="in" filter="wipe(up)">
                                      <p:cBhvr>
                                        <p:cTn id="73" dur="500"/>
                                        <p:tgtEl>
                                          <p:spTgt spid="5326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3270"/>
                                        </p:tgtEl>
                                        <p:attrNameLst>
                                          <p:attrName>style.visibility</p:attrName>
                                        </p:attrNameLst>
                                      </p:cBhvr>
                                      <p:to>
                                        <p:strVal val="visible"/>
                                      </p:to>
                                    </p:set>
                                    <p:animEffect transition="in" filter="wipe(left)">
                                      <p:cBhvr>
                                        <p:cTn id="76" dur="500"/>
                                        <p:tgtEl>
                                          <p:spTgt spid="53270"/>
                                        </p:tgtEl>
                                      </p:cBhvr>
                                    </p:animEffect>
                                  </p:childTnLst>
                                </p:cTn>
                              </p:par>
                            </p:childTnLst>
                          </p:cTn>
                        </p:par>
                        <p:par>
                          <p:cTn id="77" fill="hold" nodeType="afterGroup">
                            <p:stCondLst>
                              <p:cond delay="500"/>
                            </p:stCondLst>
                            <p:childTnLst>
                              <p:par>
                                <p:cTn id="78" presetID="22" presetClass="entr" presetSubtype="1" fill="hold" nodeType="afterEffect">
                                  <p:stCondLst>
                                    <p:cond delay="0"/>
                                  </p:stCondLst>
                                  <p:childTnLst>
                                    <p:set>
                                      <p:cBhvr>
                                        <p:cTn id="79" dur="1" fill="hold">
                                          <p:stCondLst>
                                            <p:cond delay="0"/>
                                          </p:stCondLst>
                                        </p:cTn>
                                        <p:tgtEl>
                                          <p:spTgt spid="53269"/>
                                        </p:tgtEl>
                                        <p:attrNameLst>
                                          <p:attrName>style.visibility</p:attrName>
                                        </p:attrNameLst>
                                      </p:cBhvr>
                                      <p:to>
                                        <p:strVal val="visible"/>
                                      </p:to>
                                    </p:set>
                                    <p:animEffect transition="in" filter="wipe(up)">
                                      <p:cBhvr>
                                        <p:cTn id="80" dur="500"/>
                                        <p:tgtEl>
                                          <p:spTgt spid="53269"/>
                                        </p:tgtEl>
                                      </p:cBhvr>
                                    </p:animEffect>
                                  </p:childTnLst>
                                </p:cTn>
                              </p:par>
                            </p:childTnLst>
                          </p:cTn>
                        </p:par>
                        <p:par>
                          <p:cTn id="81" fill="hold" nodeType="afterGroup">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53266"/>
                                        </p:tgtEl>
                                        <p:attrNameLst>
                                          <p:attrName>style.visibility</p:attrName>
                                        </p:attrNameLst>
                                      </p:cBhvr>
                                      <p:to>
                                        <p:strVal val="visible"/>
                                      </p:to>
                                    </p:set>
                                    <p:animEffect transition="in" filter="wipe(up)">
                                      <p:cBhvr>
                                        <p:cTn id="84" dur="500"/>
                                        <p:tgtEl>
                                          <p:spTgt spid="53266"/>
                                        </p:tgtEl>
                                      </p:cBhvr>
                                    </p:animEffect>
                                  </p:childTnLst>
                                </p:cTn>
                              </p:par>
                              <p:par>
                                <p:cTn id="85" presetID="22" presetClass="entr" presetSubtype="1" fill="hold" nodeType="withEffect">
                                  <p:stCondLst>
                                    <p:cond delay="0"/>
                                  </p:stCondLst>
                                  <p:childTnLst>
                                    <p:set>
                                      <p:cBhvr>
                                        <p:cTn id="86" dur="1" fill="hold">
                                          <p:stCondLst>
                                            <p:cond delay="0"/>
                                          </p:stCondLst>
                                        </p:cTn>
                                        <p:tgtEl>
                                          <p:spTgt spid="53264"/>
                                        </p:tgtEl>
                                        <p:attrNameLst>
                                          <p:attrName>style.visibility</p:attrName>
                                        </p:attrNameLst>
                                      </p:cBhvr>
                                      <p:to>
                                        <p:strVal val="visible"/>
                                      </p:to>
                                    </p:set>
                                    <p:animEffect transition="in" filter="wipe(up)">
                                      <p:cBhvr>
                                        <p:cTn id="87" dur="500"/>
                                        <p:tgtEl>
                                          <p:spTgt spid="53264"/>
                                        </p:tgtEl>
                                      </p:cBhvr>
                                    </p:animEffect>
                                  </p:childTnLst>
                                </p:cTn>
                              </p:par>
                            </p:childTnLst>
                          </p:cTn>
                        </p:par>
                        <p:par>
                          <p:cTn id="88" fill="hold" nodeType="afterGroup">
                            <p:stCondLst>
                              <p:cond delay="1500"/>
                            </p:stCondLst>
                            <p:childTnLst>
                              <p:par>
                                <p:cTn id="89" presetID="22" presetClass="entr" presetSubtype="1" fill="hold" nodeType="afterEffect">
                                  <p:stCondLst>
                                    <p:cond delay="0"/>
                                  </p:stCondLst>
                                  <p:childTnLst>
                                    <p:set>
                                      <p:cBhvr>
                                        <p:cTn id="90" dur="1" fill="hold">
                                          <p:stCondLst>
                                            <p:cond delay="0"/>
                                          </p:stCondLst>
                                        </p:cTn>
                                        <p:tgtEl>
                                          <p:spTgt spid="53267"/>
                                        </p:tgtEl>
                                        <p:attrNameLst>
                                          <p:attrName>style.visibility</p:attrName>
                                        </p:attrNameLst>
                                      </p:cBhvr>
                                      <p:to>
                                        <p:strVal val="visible"/>
                                      </p:to>
                                    </p:set>
                                    <p:animEffect transition="in" filter="wipe(up)">
                                      <p:cBhvr>
                                        <p:cTn id="91" dur="500"/>
                                        <p:tgtEl>
                                          <p:spTgt spid="53267"/>
                                        </p:tgtEl>
                                      </p:cBhvr>
                                    </p:animEffect>
                                  </p:childTnLst>
                                </p:cTn>
                              </p:par>
                            </p:childTnLst>
                          </p:cTn>
                        </p:par>
                        <p:par>
                          <p:cTn id="92" fill="hold" nodeType="afterGroup">
                            <p:stCondLst>
                              <p:cond delay="2000"/>
                            </p:stCondLst>
                            <p:childTnLst>
                              <p:par>
                                <p:cTn id="93" presetID="22" presetClass="entr" presetSubtype="1" fill="hold" grpId="0" nodeType="afterEffect">
                                  <p:stCondLst>
                                    <p:cond delay="0"/>
                                  </p:stCondLst>
                                  <p:childTnLst>
                                    <p:set>
                                      <p:cBhvr>
                                        <p:cTn id="94" dur="1" fill="hold">
                                          <p:stCondLst>
                                            <p:cond delay="0"/>
                                          </p:stCondLst>
                                        </p:cTn>
                                        <p:tgtEl>
                                          <p:spTgt spid="53268"/>
                                        </p:tgtEl>
                                        <p:attrNameLst>
                                          <p:attrName>style.visibility</p:attrName>
                                        </p:attrNameLst>
                                      </p:cBhvr>
                                      <p:to>
                                        <p:strVal val="visible"/>
                                      </p:to>
                                    </p:set>
                                    <p:animEffect transition="in" filter="wipe(up)">
                                      <p:cBhvr>
                                        <p:cTn id="95" dur="5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p:bldP spid="53254" grpId="0" animBg="1"/>
      <p:bldP spid="53256" grpId="0"/>
      <p:bldP spid="53259" grpId="0" animBg="1"/>
      <p:bldP spid="53261" grpId="0"/>
      <p:bldP spid="53263" grpId="0" animBg="1"/>
      <p:bldP spid="53265" grpId="0"/>
      <p:bldP spid="53266" grpId="0" animBg="1"/>
      <p:bldP spid="53268" grpId="0"/>
      <p:bldP spid="532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幻灯片编号占位符 7"/>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24020C20-A141-4F6B-AA8F-2088792A9D71}" type="slidenum">
              <a:rPr kumimoji="0" lang="en-US" altLang="zh-CN" sz="1400">
                <a:latin typeface="Tahoma" pitchFamily="34" charset="0"/>
              </a:rPr>
              <a:pPr/>
              <a:t>6</a:t>
            </a:fld>
            <a:endParaRPr kumimoji="0" lang="en-US" altLang="zh-CN" sz="1400">
              <a:latin typeface="Tahoma" pitchFamily="34" charset="0"/>
            </a:endParaRPr>
          </a:p>
        </p:txBody>
      </p:sp>
      <p:sp>
        <p:nvSpPr>
          <p:cNvPr id="13314" name="Rectangle 2"/>
          <p:cNvSpPr>
            <a:spLocks noGrp="1" noChangeArrowheads="1"/>
          </p:cNvSpPr>
          <p:nvPr>
            <p:ph type="title"/>
          </p:nvPr>
        </p:nvSpPr>
        <p:spPr/>
        <p:txBody>
          <a:bodyPr/>
          <a:lstStyle/>
          <a:p>
            <a:r>
              <a:rPr lang="en-US" altLang="zh-CN" smtClean="0">
                <a:solidFill>
                  <a:srgbClr val="0000FF"/>
                </a:solidFill>
                <a:ea typeface="楷体_GB2312" pitchFamily="49" charset="-122"/>
              </a:rPr>
              <a:t>1.2 </a:t>
            </a:r>
            <a:r>
              <a:rPr lang="zh-CN" altLang="en-US" smtClean="0">
                <a:solidFill>
                  <a:srgbClr val="0000FF"/>
                </a:solidFill>
                <a:ea typeface="楷体_GB2312" pitchFamily="49" charset="-122"/>
              </a:rPr>
              <a:t>编译过程概述</a:t>
            </a:r>
          </a:p>
        </p:txBody>
      </p:sp>
      <p:sp>
        <p:nvSpPr>
          <p:cNvPr id="13315" name="Rectangle 3"/>
          <p:cNvSpPr>
            <a:spLocks noGrp="1" noChangeArrowheads="1"/>
          </p:cNvSpPr>
          <p:nvPr>
            <p:ph type="body" sz="half" idx="1"/>
          </p:nvPr>
        </p:nvSpPr>
        <p:spPr>
          <a:xfrm>
            <a:off x="250825" y="1125538"/>
            <a:ext cx="6265863" cy="1295400"/>
          </a:xfrm>
        </p:spPr>
        <p:txBody>
          <a:bodyPr/>
          <a:lstStyle/>
          <a:p>
            <a:pPr algn="just"/>
            <a:r>
              <a:rPr kumimoji="0" lang="zh-CN" altLang="en-US" sz="2400" b="1" smtClean="0">
                <a:ea typeface="楷体_GB2312" pitchFamily="49" charset="-122"/>
              </a:rPr>
              <a:t>编译程序的整个工作过程是</a:t>
            </a:r>
            <a:r>
              <a:rPr kumimoji="0" lang="zh-CN" altLang="en-US" sz="2400" b="1" smtClean="0">
                <a:solidFill>
                  <a:srgbClr val="FF3300"/>
                </a:solidFill>
                <a:ea typeface="楷体_GB2312" pitchFamily="49" charset="-122"/>
              </a:rPr>
              <a:t>分阶段</a:t>
            </a:r>
            <a:r>
              <a:rPr kumimoji="0" lang="zh-CN" altLang="en-US" sz="2400" b="1" smtClean="0">
                <a:ea typeface="楷体_GB2312" pitchFamily="49" charset="-122"/>
              </a:rPr>
              <a:t>进行</a:t>
            </a:r>
            <a:endParaRPr kumimoji="0" lang="en-US" altLang="zh-CN" sz="2400" b="1" smtClean="0">
              <a:ea typeface="楷体_GB2312" pitchFamily="49" charset="-122"/>
            </a:endParaRPr>
          </a:p>
          <a:p>
            <a:pPr algn="just"/>
            <a:r>
              <a:rPr kumimoji="0" lang="zh-CN" altLang="en-US" sz="2400" b="1" smtClean="0">
                <a:ea typeface="楷体_GB2312" pitchFamily="49" charset="-122"/>
              </a:rPr>
              <a:t>每个阶段将源程序的一种表示形式转换成另一种表示形式</a:t>
            </a:r>
          </a:p>
        </p:txBody>
      </p:sp>
      <p:pic>
        <p:nvPicPr>
          <p:cNvPr id="13344" name="Picture 3" descr="G:\animation\business\machine\industry\conveyer_belt_boxes_hc.gif"/>
          <p:cNvPicPr>
            <a:picLocks noGrp="1" noChangeAspect="1" noChangeArrowheads="1" noCrop="1"/>
          </p:cNvPicPr>
          <p:nvPr>
            <p:ph sz="quarter" idx="3"/>
          </p:nvPr>
        </p:nvPicPr>
        <p:blipFill>
          <a:blip r:embed="rId2">
            <a:extLst>
              <a:ext uri="{28A0092B-C50C-407E-A947-70E740481C1C}">
                <a14:useLocalDpi xmlns:a14="http://schemas.microsoft.com/office/drawing/2010/main" val="0"/>
              </a:ext>
            </a:extLst>
          </a:blip>
          <a:srcRect/>
          <a:stretch>
            <a:fillRect/>
          </a:stretch>
        </p:blipFill>
        <p:spPr>
          <a:xfrm rot="10800000">
            <a:off x="898525" y="4868863"/>
            <a:ext cx="1223963" cy="86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13318" name="Text Box 6"/>
          <p:cNvSpPr txBox="1">
            <a:spLocks noChangeArrowheads="1"/>
          </p:cNvSpPr>
          <p:nvPr/>
        </p:nvSpPr>
        <p:spPr bwMode="auto">
          <a:xfrm>
            <a:off x="4427538" y="2565400"/>
            <a:ext cx="12954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13320" name="Text Box 8"/>
          <p:cNvSpPr txBox="1">
            <a:spLocks noChangeArrowheads="1"/>
          </p:cNvSpPr>
          <p:nvPr/>
        </p:nvSpPr>
        <p:spPr bwMode="auto">
          <a:xfrm>
            <a:off x="2339975" y="2565400"/>
            <a:ext cx="1223963"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13322" name="Text Box 10"/>
          <p:cNvSpPr txBox="1">
            <a:spLocks noChangeArrowheads="1"/>
          </p:cNvSpPr>
          <p:nvPr/>
        </p:nvSpPr>
        <p:spPr bwMode="auto">
          <a:xfrm>
            <a:off x="323850" y="2565400"/>
            <a:ext cx="12954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13324" name="Text Box 12"/>
          <p:cNvSpPr txBox="1">
            <a:spLocks noChangeArrowheads="1"/>
          </p:cNvSpPr>
          <p:nvPr/>
        </p:nvSpPr>
        <p:spPr bwMode="auto">
          <a:xfrm>
            <a:off x="466725" y="6165850"/>
            <a:ext cx="1871663"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13326" name="Text Box 14"/>
          <p:cNvSpPr txBox="1">
            <a:spLocks noChangeArrowheads="1"/>
          </p:cNvSpPr>
          <p:nvPr/>
        </p:nvSpPr>
        <p:spPr bwMode="auto">
          <a:xfrm>
            <a:off x="2771775" y="6165850"/>
            <a:ext cx="1223963"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13328" name="Text Box 16"/>
          <p:cNvSpPr txBox="1">
            <a:spLocks noChangeArrowheads="1"/>
          </p:cNvSpPr>
          <p:nvPr/>
        </p:nvSpPr>
        <p:spPr bwMode="auto">
          <a:xfrm>
            <a:off x="4572000" y="6165850"/>
            <a:ext cx="1728788"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pic>
        <p:nvPicPr>
          <p:cNvPr id="13346" name="Picture 3" descr="G:\animation\business\machine\industry\conveyer_belt_boxes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52413" y="3357563"/>
            <a:ext cx="1295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5" name="Document"/>
          <p:cNvSpPr>
            <a:spLocks noEditPoints="1" noChangeArrowheads="1"/>
          </p:cNvSpPr>
          <p:nvPr/>
        </p:nvSpPr>
        <p:spPr bwMode="auto">
          <a:xfrm>
            <a:off x="5724525" y="3141663"/>
            <a:ext cx="935038" cy="100806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sz="1600" b="1">
                <a:latin typeface="Times New Roman" charset="0"/>
                <a:ea typeface="宋体" charset="0"/>
              </a:rPr>
              <a:t>源程序</a:t>
            </a:r>
            <a:endParaRPr lang="en-US" altLang="zh-CN" sz="1600" b="1">
              <a:latin typeface="Times New Roman" charset="0"/>
              <a:ea typeface="宋体" charset="0"/>
            </a:endParaRPr>
          </a:p>
          <a:p>
            <a:pPr marL="342900" indent="-342900">
              <a:buFont typeface="Wingdings" charset="0"/>
              <a:buNone/>
              <a:defRPr/>
            </a:pPr>
            <a:r>
              <a:rPr lang="en-US" altLang="zh-CN" sz="1600" b="1">
                <a:solidFill>
                  <a:schemeClr val="hlink"/>
                </a:solidFill>
                <a:latin typeface="Times New Roman" charset="0"/>
                <a:ea typeface="宋体" charset="0"/>
              </a:rPr>
              <a:t>c</a:t>
            </a:r>
            <a:r>
              <a:rPr lang="zh-CN" altLang="en-US" sz="1600" b="1">
                <a:solidFill>
                  <a:schemeClr val="hlink"/>
                </a:solidFill>
                <a:latin typeface="Times New Roman" charset="0"/>
                <a:ea typeface="宋体" charset="0"/>
              </a:rPr>
              <a:t>程序</a:t>
            </a:r>
            <a:endParaRPr lang="en-US" altLang="zh-CN" sz="1600">
              <a:latin typeface="Times New Roman" charset="0"/>
              <a:ea typeface="宋体" charset="0"/>
            </a:endParaRPr>
          </a:p>
          <a:p>
            <a:pPr marL="342900" indent="-342900">
              <a:buFont typeface="Wingdings" charset="0"/>
              <a:buNone/>
              <a:defRPr/>
            </a:pPr>
            <a:endParaRPr lang="zh-CN" altLang="en-US">
              <a:latin typeface="Times New Roman" charset="0"/>
              <a:ea typeface="宋体" charset="0"/>
            </a:endParaRPr>
          </a:p>
        </p:txBody>
      </p:sp>
      <p:sp>
        <p:nvSpPr>
          <p:cNvPr id="13356" name="Text Box 44"/>
          <p:cNvSpPr txBox="1">
            <a:spLocks noChangeArrowheads="1"/>
          </p:cNvSpPr>
          <p:nvPr/>
        </p:nvSpPr>
        <p:spPr bwMode="auto">
          <a:xfrm>
            <a:off x="6911975" y="1196975"/>
            <a:ext cx="194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源程序</a:t>
            </a:r>
            <a:r>
              <a:rPr kumimoji="0" lang="en-US" altLang="zh-CN" sz="2000" b="1">
                <a:ea typeface="楷体_GB2312" pitchFamily="49" charset="-122"/>
              </a:rPr>
              <a:t>(</a:t>
            </a:r>
            <a:r>
              <a:rPr kumimoji="0" lang="en-US" altLang="zh-CN" sz="2000" b="1">
                <a:solidFill>
                  <a:schemeClr val="hlink"/>
                </a:solidFill>
                <a:ea typeface="楷体_GB2312" pitchFamily="49" charset="-122"/>
              </a:rPr>
              <a:t>c</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13357" name="Line 45"/>
          <p:cNvSpPr>
            <a:spLocks noChangeShapeType="1"/>
          </p:cNvSpPr>
          <p:nvPr/>
        </p:nvSpPr>
        <p:spPr bwMode="auto">
          <a:xfrm>
            <a:off x="7848600" y="1555750"/>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3358" name="Text Box 46"/>
          <p:cNvSpPr txBox="1">
            <a:spLocks noChangeArrowheads="1"/>
          </p:cNvSpPr>
          <p:nvPr/>
        </p:nvSpPr>
        <p:spPr bwMode="auto">
          <a:xfrm>
            <a:off x="6840538" y="1844675"/>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词法分析</a:t>
            </a:r>
          </a:p>
        </p:txBody>
      </p:sp>
      <p:sp>
        <p:nvSpPr>
          <p:cNvPr id="13359" name="Line 47"/>
          <p:cNvSpPr>
            <a:spLocks noChangeShapeType="1"/>
          </p:cNvSpPr>
          <p:nvPr/>
        </p:nvSpPr>
        <p:spPr bwMode="auto">
          <a:xfrm>
            <a:off x="7848600" y="2276475"/>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3360" name="Text Box 48"/>
          <p:cNvSpPr txBox="1">
            <a:spLocks noChangeArrowheads="1"/>
          </p:cNvSpPr>
          <p:nvPr/>
        </p:nvSpPr>
        <p:spPr bwMode="auto">
          <a:xfrm>
            <a:off x="6840538" y="2492375"/>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语法分析</a:t>
            </a:r>
          </a:p>
        </p:txBody>
      </p:sp>
      <p:sp>
        <p:nvSpPr>
          <p:cNvPr id="13361" name="Line 49"/>
          <p:cNvSpPr>
            <a:spLocks noChangeShapeType="1"/>
          </p:cNvSpPr>
          <p:nvPr/>
        </p:nvSpPr>
        <p:spPr bwMode="auto">
          <a:xfrm>
            <a:off x="7848600" y="2924175"/>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3362" name="Text Box 50"/>
          <p:cNvSpPr txBox="1">
            <a:spLocks noChangeArrowheads="1"/>
          </p:cNvSpPr>
          <p:nvPr/>
        </p:nvSpPr>
        <p:spPr bwMode="auto">
          <a:xfrm>
            <a:off x="6840538" y="3140075"/>
            <a:ext cx="2016125"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语义分析</a:t>
            </a:r>
          </a:p>
        </p:txBody>
      </p:sp>
      <p:sp>
        <p:nvSpPr>
          <p:cNvPr id="13363" name="Line 51"/>
          <p:cNvSpPr>
            <a:spLocks noChangeShapeType="1"/>
          </p:cNvSpPr>
          <p:nvPr/>
        </p:nvSpPr>
        <p:spPr bwMode="auto">
          <a:xfrm>
            <a:off x="7848600" y="357346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3364" name="Text Box 52"/>
          <p:cNvSpPr txBox="1">
            <a:spLocks noChangeArrowheads="1"/>
          </p:cNvSpPr>
          <p:nvPr/>
        </p:nvSpPr>
        <p:spPr bwMode="auto">
          <a:xfrm>
            <a:off x="6840538" y="3789363"/>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中间代码生成</a:t>
            </a:r>
          </a:p>
        </p:txBody>
      </p:sp>
      <p:sp>
        <p:nvSpPr>
          <p:cNvPr id="13365" name="Line 53"/>
          <p:cNvSpPr>
            <a:spLocks noChangeShapeType="1"/>
          </p:cNvSpPr>
          <p:nvPr/>
        </p:nvSpPr>
        <p:spPr bwMode="auto">
          <a:xfrm>
            <a:off x="7848600" y="422116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3366" name="Text Box 54"/>
          <p:cNvSpPr txBox="1">
            <a:spLocks noChangeArrowheads="1"/>
          </p:cNvSpPr>
          <p:nvPr/>
        </p:nvSpPr>
        <p:spPr bwMode="auto">
          <a:xfrm>
            <a:off x="6840538" y="4437063"/>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代码优化</a:t>
            </a:r>
          </a:p>
        </p:txBody>
      </p:sp>
      <p:sp>
        <p:nvSpPr>
          <p:cNvPr id="13367" name="Line 55"/>
          <p:cNvSpPr>
            <a:spLocks noChangeShapeType="1"/>
          </p:cNvSpPr>
          <p:nvPr/>
        </p:nvSpPr>
        <p:spPr bwMode="auto">
          <a:xfrm>
            <a:off x="7885113" y="4868863"/>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3368" name="Text Box 56"/>
          <p:cNvSpPr txBox="1">
            <a:spLocks noChangeArrowheads="1"/>
          </p:cNvSpPr>
          <p:nvPr/>
        </p:nvSpPr>
        <p:spPr bwMode="auto">
          <a:xfrm>
            <a:off x="6840538" y="5084763"/>
            <a:ext cx="2016125"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目标代码生成</a:t>
            </a:r>
          </a:p>
        </p:txBody>
      </p:sp>
      <p:sp>
        <p:nvSpPr>
          <p:cNvPr id="13369" name="Text Box 57"/>
          <p:cNvSpPr txBox="1">
            <a:spLocks noChangeArrowheads="1"/>
          </p:cNvSpPr>
          <p:nvPr/>
        </p:nvSpPr>
        <p:spPr bwMode="auto">
          <a:xfrm>
            <a:off x="6696075" y="5732463"/>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pPr algn="ctr">
              <a:spcBef>
                <a:spcPct val="50000"/>
              </a:spcBef>
              <a:buClrTx/>
              <a:buSzTx/>
              <a:buFontTx/>
              <a:buNone/>
            </a:pPr>
            <a:r>
              <a:rPr kumimoji="0" lang="zh-CN" altLang="en-US" sz="2000" b="1">
                <a:ea typeface="楷体_GB2312" pitchFamily="49" charset="-122"/>
              </a:rPr>
              <a:t>目标程序</a:t>
            </a:r>
            <a:r>
              <a:rPr kumimoji="0" lang="en-US" altLang="zh-CN" sz="2000" b="1">
                <a:ea typeface="楷体_GB2312" pitchFamily="49" charset="-122"/>
              </a:rPr>
              <a:t>(</a:t>
            </a:r>
            <a:r>
              <a:rPr kumimoji="0" lang="en-US" altLang="zh-CN" sz="2000" b="1">
                <a:solidFill>
                  <a:schemeClr val="hlink"/>
                </a:solidFill>
                <a:ea typeface="楷体_GB2312" pitchFamily="49" charset="-122"/>
              </a:rPr>
              <a:t>.asm</a:t>
            </a:r>
            <a:r>
              <a:rPr kumimoji="0" lang="zh-CN" altLang="en-US" sz="2000" b="1">
                <a:solidFill>
                  <a:schemeClr val="hlink"/>
                </a:solidFill>
                <a:ea typeface="楷体_GB2312" pitchFamily="49" charset="-122"/>
              </a:rPr>
              <a:t>程序</a:t>
            </a:r>
            <a:r>
              <a:rPr kumimoji="0" lang="en-US" altLang="zh-CN" sz="2000" b="1">
                <a:ea typeface="楷体_GB2312" pitchFamily="49" charset="-122"/>
              </a:rPr>
              <a:t>)</a:t>
            </a:r>
          </a:p>
        </p:txBody>
      </p:sp>
      <p:sp>
        <p:nvSpPr>
          <p:cNvPr id="13370" name="Line 58"/>
          <p:cNvSpPr>
            <a:spLocks noChangeShapeType="1"/>
          </p:cNvSpPr>
          <p:nvPr/>
        </p:nvSpPr>
        <p:spPr bwMode="auto">
          <a:xfrm>
            <a:off x="7848600" y="5516563"/>
            <a:ext cx="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endParaRPr lang="zh-CN" altLang="en-US">
              <a:latin typeface="Times New Roman" charset="0"/>
              <a:ea typeface="宋体" charset="0"/>
            </a:endParaRPr>
          </a:p>
        </p:txBody>
      </p:sp>
      <p:sp>
        <p:nvSpPr>
          <p:cNvPr id="13371" name="Document"/>
          <p:cNvSpPr>
            <a:spLocks noEditPoints="1" noChangeArrowheads="1"/>
          </p:cNvSpPr>
          <p:nvPr/>
        </p:nvSpPr>
        <p:spPr bwMode="auto">
          <a:xfrm>
            <a:off x="3708400" y="3141663"/>
            <a:ext cx="647700" cy="115093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sz="1800" b="1">
                <a:latin typeface="Times New Roman" charset="0"/>
                <a:ea typeface="宋体" charset="0"/>
              </a:rPr>
              <a:t>单</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词</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流</a:t>
            </a:r>
            <a:endParaRPr lang="zh-CN" altLang="en-US" sz="1800">
              <a:latin typeface="Times New Roman" charset="0"/>
              <a:ea typeface="宋体" charset="0"/>
            </a:endParaRPr>
          </a:p>
        </p:txBody>
      </p:sp>
      <p:pic>
        <p:nvPicPr>
          <p:cNvPr id="13372" name="Picture 3" descr="G:\animation\business\machine\industry\conveyer_belt_boxes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141663"/>
            <a:ext cx="13684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73" name="Document"/>
          <p:cNvSpPr>
            <a:spLocks noEditPoints="1" noChangeArrowheads="1"/>
          </p:cNvSpPr>
          <p:nvPr/>
        </p:nvSpPr>
        <p:spPr bwMode="auto">
          <a:xfrm>
            <a:off x="1476375" y="3141663"/>
            <a:ext cx="647700" cy="115093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sz="1800" b="1">
                <a:latin typeface="Times New Roman" charset="0"/>
                <a:ea typeface="宋体" charset="0"/>
              </a:rPr>
              <a:t>单</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词</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流</a:t>
            </a:r>
            <a:endParaRPr lang="zh-CN" altLang="en-US" sz="1800">
              <a:latin typeface="Times New Roman" charset="0"/>
              <a:ea typeface="宋体" charset="0"/>
            </a:endParaRPr>
          </a:p>
        </p:txBody>
      </p:sp>
      <p:pic>
        <p:nvPicPr>
          <p:cNvPr id="13378" name="Picture 3" descr="G:\animation\business\machine\industry\conveyer_belt_boxes_hc.gif"/>
          <p:cNvPicPr>
            <a:picLocks noGrp="1" noChangeAspect="1" noChangeArrowheads="1" noCrop="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427538" y="3141663"/>
            <a:ext cx="1296987" cy="865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13380" name="Document"/>
          <p:cNvSpPr>
            <a:spLocks noEditPoints="1" noChangeArrowheads="1"/>
          </p:cNvSpPr>
          <p:nvPr/>
        </p:nvSpPr>
        <p:spPr bwMode="auto">
          <a:xfrm>
            <a:off x="179388" y="4652963"/>
            <a:ext cx="647700" cy="115093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sz="1800" b="1">
                <a:latin typeface="Times New Roman" charset="0"/>
                <a:ea typeface="宋体" charset="0"/>
              </a:rPr>
              <a:t>单</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词</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流</a:t>
            </a:r>
            <a:endParaRPr lang="zh-CN" altLang="en-US" sz="1800">
              <a:latin typeface="Times New Roman" charset="0"/>
              <a:ea typeface="宋体" charset="0"/>
            </a:endParaRPr>
          </a:p>
        </p:txBody>
      </p:sp>
      <p:sp>
        <p:nvSpPr>
          <p:cNvPr id="13381" name="Document"/>
          <p:cNvSpPr>
            <a:spLocks noEditPoints="1" noChangeArrowheads="1"/>
          </p:cNvSpPr>
          <p:nvPr/>
        </p:nvSpPr>
        <p:spPr bwMode="auto">
          <a:xfrm>
            <a:off x="2124075" y="4508500"/>
            <a:ext cx="576263" cy="143986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sz="1800" b="1">
                <a:latin typeface="Times New Roman" charset="0"/>
                <a:ea typeface="宋体" charset="0"/>
              </a:rPr>
              <a:t>中</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间</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代</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码</a:t>
            </a:r>
          </a:p>
        </p:txBody>
      </p:sp>
      <p:pic>
        <p:nvPicPr>
          <p:cNvPr id="13384" name="Picture 3" descr="G:\animation\business\machine\industry\conveyer_belt_boxes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771775" y="4868863"/>
            <a:ext cx="12239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7" name="Document"/>
          <p:cNvSpPr>
            <a:spLocks noEditPoints="1" noChangeArrowheads="1"/>
          </p:cNvSpPr>
          <p:nvPr/>
        </p:nvSpPr>
        <p:spPr bwMode="auto">
          <a:xfrm>
            <a:off x="4067175" y="4508500"/>
            <a:ext cx="576263" cy="143986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sz="1800" b="1">
                <a:latin typeface="Times New Roman" charset="0"/>
                <a:ea typeface="宋体" charset="0"/>
              </a:rPr>
              <a:t>中</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间</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代</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码</a:t>
            </a:r>
          </a:p>
        </p:txBody>
      </p:sp>
      <p:pic>
        <p:nvPicPr>
          <p:cNvPr id="13388" name="Picture 3" descr="G:\animation\business\machine\industry\conveyer_belt_boxes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643438" y="4868863"/>
            <a:ext cx="12239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9" name="Document"/>
          <p:cNvSpPr>
            <a:spLocks noEditPoints="1" noChangeArrowheads="1"/>
          </p:cNvSpPr>
          <p:nvPr/>
        </p:nvSpPr>
        <p:spPr bwMode="auto">
          <a:xfrm>
            <a:off x="5940425" y="4508500"/>
            <a:ext cx="576263" cy="143986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342900" indent="-342900">
              <a:buFont typeface="Wingdings" charset="0"/>
              <a:buNone/>
              <a:defRPr/>
            </a:pPr>
            <a:r>
              <a:rPr lang="zh-CN" altLang="en-US" sz="1800" b="1">
                <a:latin typeface="Times New Roman" charset="0"/>
                <a:ea typeface="宋体" charset="0"/>
              </a:rPr>
              <a:t>目</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标</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代</a:t>
            </a:r>
            <a:endParaRPr lang="en-US" altLang="zh-CN" sz="1800" b="1">
              <a:latin typeface="Times New Roman" charset="0"/>
              <a:ea typeface="宋体" charset="0"/>
            </a:endParaRPr>
          </a:p>
          <a:p>
            <a:pPr marL="342900" indent="-342900">
              <a:buFont typeface="Wingdings" charset="0"/>
              <a:buNone/>
              <a:defRPr/>
            </a:pPr>
            <a:r>
              <a:rPr lang="zh-CN" altLang="en-US" sz="1800" b="1">
                <a:latin typeface="Times New Roman" charset="0"/>
                <a:ea typeface="宋体" charset="0"/>
              </a:rPr>
              <a:t>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wipe(left)">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56"/>
                                        </p:tgtEl>
                                        <p:attrNameLst>
                                          <p:attrName>style.visibility</p:attrName>
                                        </p:attrNameLst>
                                      </p:cBhvr>
                                      <p:to>
                                        <p:strVal val="visible"/>
                                      </p:to>
                                    </p:set>
                                    <p:animEffect transition="in" filter="wipe(left)">
                                      <p:cBhvr>
                                        <p:cTn id="17" dur="500"/>
                                        <p:tgtEl>
                                          <p:spTgt spid="13356"/>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3355"/>
                                        </p:tgtEl>
                                        <p:attrNameLst>
                                          <p:attrName>style.visibility</p:attrName>
                                        </p:attrNameLst>
                                      </p:cBhvr>
                                      <p:to>
                                        <p:strVal val="visible"/>
                                      </p:to>
                                    </p:set>
                                    <p:animEffect transition="in" filter="wipe(up)">
                                      <p:cBhvr>
                                        <p:cTn id="21" dur="500"/>
                                        <p:tgtEl>
                                          <p:spTgt spid="133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3357"/>
                                        </p:tgtEl>
                                        <p:attrNameLst>
                                          <p:attrName>style.visibility</p:attrName>
                                        </p:attrNameLst>
                                      </p:cBhvr>
                                      <p:to>
                                        <p:strVal val="visible"/>
                                      </p:to>
                                    </p:set>
                                    <p:animEffect transition="in" filter="wipe(up)">
                                      <p:cBhvr>
                                        <p:cTn id="26" dur="500"/>
                                        <p:tgtEl>
                                          <p:spTgt spid="13357"/>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3358"/>
                                        </p:tgtEl>
                                        <p:attrNameLst>
                                          <p:attrName>style.visibility</p:attrName>
                                        </p:attrNameLst>
                                      </p:cBhvr>
                                      <p:to>
                                        <p:strVal val="visible"/>
                                      </p:to>
                                    </p:set>
                                    <p:animEffect transition="in" filter="wipe(up)">
                                      <p:cBhvr>
                                        <p:cTn id="30" dur="500"/>
                                        <p:tgtEl>
                                          <p:spTgt spid="13358"/>
                                        </p:tgtEl>
                                      </p:cBhvr>
                                    </p:animEffect>
                                  </p:childTnLst>
                                </p:cTn>
                              </p:par>
                            </p:childTnLst>
                          </p:cTn>
                        </p:par>
                        <p:par>
                          <p:cTn id="31" fill="hold" nodeType="afterGroup">
                            <p:stCondLst>
                              <p:cond delay="1000"/>
                            </p:stCondLst>
                            <p:childTnLst>
                              <p:par>
                                <p:cTn id="32" presetID="22" presetClass="entr" presetSubtype="2" fill="hold" grpId="0" nodeType="afterEffect">
                                  <p:stCondLst>
                                    <p:cond delay="0"/>
                                  </p:stCondLst>
                                  <p:childTnLst>
                                    <p:set>
                                      <p:cBhvr>
                                        <p:cTn id="33" dur="1" fill="hold">
                                          <p:stCondLst>
                                            <p:cond delay="0"/>
                                          </p:stCondLst>
                                        </p:cTn>
                                        <p:tgtEl>
                                          <p:spTgt spid="13318"/>
                                        </p:tgtEl>
                                        <p:attrNameLst>
                                          <p:attrName>style.visibility</p:attrName>
                                        </p:attrNameLst>
                                      </p:cBhvr>
                                      <p:to>
                                        <p:strVal val="visible"/>
                                      </p:to>
                                    </p:set>
                                    <p:animEffect transition="in" filter="wipe(right)">
                                      <p:cBhvr>
                                        <p:cTn id="34" dur="500"/>
                                        <p:tgtEl>
                                          <p:spTgt spid="13318"/>
                                        </p:tgtEl>
                                      </p:cBhvr>
                                    </p:animEffect>
                                  </p:childTnLst>
                                </p:cTn>
                              </p:par>
                            </p:childTnLst>
                          </p:cTn>
                        </p:par>
                        <p:par>
                          <p:cTn id="35" fill="hold" nodeType="afterGroup">
                            <p:stCondLst>
                              <p:cond delay="1500"/>
                            </p:stCondLst>
                            <p:childTnLst>
                              <p:par>
                                <p:cTn id="36" presetID="22" presetClass="entr" presetSubtype="2" fill="hold" nodeType="afterEffect">
                                  <p:stCondLst>
                                    <p:cond delay="0"/>
                                  </p:stCondLst>
                                  <p:childTnLst>
                                    <p:set>
                                      <p:cBhvr>
                                        <p:cTn id="37" dur="1" fill="hold">
                                          <p:stCondLst>
                                            <p:cond delay="0"/>
                                          </p:stCondLst>
                                        </p:cTn>
                                        <p:tgtEl>
                                          <p:spTgt spid="13378"/>
                                        </p:tgtEl>
                                        <p:attrNameLst>
                                          <p:attrName>style.visibility</p:attrName>
                                        </p:attrNameLst>
                                      </p:cBhvr>
                                      <p:to>
                                        <p:strVal val="visible"/>
                                      </p:to>
                                    </p:set>
                                    <p:animEffect transition="in" filter="wipe(right)">
                                      <p:cBhvr>
                                        <p:cTn id="38" dur="500"/>
                                        <p:tgtEl>
                                          <p:spTgt spid="13378"/>
                                        </p:tgtEl>
                                      </p:cBhvr>
                                    </p:animEffect>
                                  </p:childTnLst>
                                </p:cTn>
                              </p:par>
                            </p:childTnLst>
                          </p:cTn>
                        </p:par>
                        <p:par>
                          <p:cTn id="39" fill="hold" nodeType="afterGroup">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13371"/>
                                        </p:tgtEl>
                                        <p:attrNameLst>
                                          <p:attrName>style.visibility</p:attrName>
                                        </p:attrNameLst>
                                      </p:cBhvr>
                                      <p:to>
                                        <p:strVal val="visible"/>
                                      </p:to>
                                    </p:set>
                                    <p:animEffect transition="in" filter="wipe(right)">
                                      <p:cBhvr>
                                        <p:cTn id="42" dur="500"/>
                                        <p:tgtEl>
                                          <p:spTgt spid="133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3359"/>
                                        </p:tgtEl>
                                        <p:attrNameLst>
                                          <p:attrName>style.visibility</p:attrName>
                                        </p:attrNameLst>
                                      </p:cBhvr>
                                      <p:to>
                                        <p:strVal val="visible"/>
                                      </p:to>
                                    </p:set>
                                    <p:animEffect transition="in" filter="wipe(up)">
                                      <p:cBhvr>
                                        <p:cTn id="47" dur="500"/>
                                        <p:tgtEl>
                                          <p:spTgt spid="13359"/>
                                        </p:tgtEl>
                                      </p:cBhvr>
                                    </p:animEffect>
                                  </p:childTnLst>
                                </p:cTn>
                              </p:par>
                            </p:childTnLst>
                          </p:cTn>
                        </p:par>
                        <p:par>
                          <p:cTn id="48" fill="hold" nodeType="afterGroup">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3360"/>
                                        </p:tgtEl>
                                        <p:attrNameLst>
                                          <p:attrName>style.visibility</p:attrName>
                                        </p:attrNameLst>
                                      </p:cBhvr>
                                      <p:to>
                                        <p:strVal val="visible"/>
                                      </p:to>
                                    </p:set>
                                    <p:animEffect transition="in" filter="wipe(up)">
                                      <p:cBhvr>
                                        <p:cTn id="51" dur="500"/>
                                        <p:tgtEl>
                                          <p:spTgt spid="13360"/>
                                        </p:tgtEl>
                                      </p:cBhvr>
                                    </p:animEffect>
                                  </p:childTnLst>
                                </p:cTn>
                              </p:par>
                            </p:childTnLst>
                          </p:cTn>
                        </p:par>
                        <p:par>
                          <p:cTn id="52" fill="hold" nodeType="afterGroup">
                            <p:stCondLst>
                              <p:cond delay="1000"/>
                            </p:stCondLst>
                            <p:childTnLst>
                              <p:par>
                                <p:cTn id="53" presetID="22" presetClass="entr" presetSubtype="2" fill="hold" grpId="0" nodeType="afterEffect">
                                  <p:stCondLst>
                                    <p:cond delay="0"/>
                                  </p:stCondLst>
                                  <p:childTnLst>
                                    <p:set>
                                      <p:cBhvr>
                                        <p:cTn id="54" dur="1" fill="hold">
                                          <p:stCondLst>
                                            <p:cond delay="0"/>
                                          </p:stCondLst>
                                        </p:cTn>
                                        <p:tgtEl>
                                          <p:spTgt spid="13320"/>
                                        </p:tgtEl>
                                        <p:attrNameLst>
                                          <p:attrName>style.visibility</p:attrName>
                                        </p:attrNameLst>
                                      </p:cBhvr>
                                      <p:to>
                                        <p:strVal val="visible"/>
                                      </p:to>
                                    </p:set>
                                    <p:animEffect transition="in" filter="wipe(right)">
                                      <p:cBhvr>
                                        <p:cTn id="55" dur="500"/>
                                        <p:tgtEl>
                                          <p:spTgt spid="13320"/>
                                        </p:tgtEl>
                                      </p:cBhvr>
                                    </p:animEffect>
                                  </p:childTnLst>
                                </p:cTn>
                              </p:par>
                            </p:childTnLst>
                          </p:cTn>
                        </p:par>
                        <p:par>
                          <p:cTn id="56" fill="hold" nodeType="afterGroup">
                            <p:stCondLst>
                              <p:cond delay="1500"/>
                            </p:stCondLst>
                            <p:childTnLst>
                              <p:par>
                                <p:cTn id="57" presetID="22" presetClass="entr" presetSubtype="2" fill="hold" nodeType="afterEffect">
                                  <p:stCondLst>
                                    <p:cond delay="0"/>
                                  </p:stCondLst>
                                  <p:childTnLst>
                                    <p:set>
                                      <p:cBhvr>
                                        <p:cTn id="58" dur="1" fill="hold">
                                          <p:stCondLst>
                                            <p:cond delay="0"/>
                                          </p:stCondLst>
                                        </p:cTn>
                                        <p:tgtEl>
                                          <p:spTgt spid="13372"/>
                                        </p:tgtEl>
                                        <p:attrNameLst>
                                          <p:attrName>style.visibility</p:attrName>
                                        </p:attrNameLst>
                                      </p:cBhvr>
                                      <p:to>
                                        <p:strVal val="visible"/>
                                      </p:to>
                                    </p:set>
                                    <p:animEffect transition="in" filter="wipe(right)">
                                      <p:cBhvr>
                                        <p:cTn id="59" dur="500"/>
                                        <p:tgtEl>
                                          <p:spTgt spid="13372"/>
                                        </p:tgtEl>
                                      </p:cBhvr>
                                    </p:animEffect>
                                  </p:childTnLst>
                                </p:cTn>
                              </p:par>
                            </p:childTnLst>
                          </p:cTn>
                        </p:par>
                        <p:par>
                          <p:cTn id="60" fill="hold" nodeType="afterGroup">
                            <p:stCondLst>
                              <p:cond delay="2000"/>
                            </p:stCondLst>
                            <p:childTnLst>
                              <p:par>
                                <p:cTn id="61" presetID="22" presetClass="entr" presetSubtype="2" fill="hold" grpId="0" nodeType="afterEffect">
                                  <p:stCondLst>
                                    <p:cond delay="0"/>
                                  </p:stCondLst>
                                  <p:childTnLst>
                                    <p:set>
                                      <p:cBhvr>
                                        <p:cTn id="62" dur="1" fill="hold">
                                          <p:stCondLst>
                                            <p:cond delay="0"/>
                                          </p:stCondLst>
                                        </p:cTn>
                                        <p:tgtEl>
                                          <p:spTgt spid="13373"/>
                                        </p:tgtEl>
                                        <p:attrNameLst>
                                          <p:attrName>style.visibility</p:attrName>
                                        </p:attrNameLst>
                                      </p:cBhvr>
                                      <p:to>
                                        <p:strVal val="visible"/>
                                      </p:to>
                                    </p:set>
                                    <p:animEffect transition="in" filter="wipe(right)">
                                      <p:cBhvr>
                                        <p:cTn id="63" dur="500"/>
                                        <p:tgtEl>
                                          <p:spTgt spid="133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13361"/>
                                        </p:tgtEl>
                                        <p:attrNameLst>
                                          <p:attrName>style.visibility</p:attrName>
                                        </p:attrNameLst>
                                      </p:cBhvr>
                                      <p:to>
                                        <p:strVal val="visible"/>
                                      </p:to>
                                    </p:set>
                                    <p:animEffect transition="in" filter="wipe(up)">
                                      <p:cBhvr>
                                        <p:cTn id="68" dur="500"/>
                                        <p:tgtEl>
                                          <p:spTgt spid="13361"/>
                                        </p:tgtEl>
                                      </p:cBhvr>
                                    </p:animEffect>
                                  </p:childTnLst>
                                </p:cTn>
                              </p:par>
                            </p:childTnLst>
                          </p:cTn>
                        </p:par>
                        <p:par>
                          <p:cTn id="69" fill="hold" nodeType="afterGroup">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13362"/>
                                        </p:tgtEl>
                                        <p:attrNameLst>
                                          <p:attrName>style.visibility</p:attrName>
                                        </p:attrNameLst>
                                      </p:cBhvr>
                                      <p:to>
                                        <p:strVal val="visible"/>
                                      </p:to>
                                    </p:set>
                                    <p:animEffect transition="in" filter="wipe(up)">
                                      <p:cBhvr>
                                        <p:cTn id="72" dur="500"/>
                                        <p:tgtEl>
                                          <p:spTgt spid="13362"/>
                                        </p:tgtEl>
                                      </p:cBhvr>
                                    </p:animEffect>
                                  </p:childTnLst>
                                </p:cTn>
                              </p:par>
                            </p:childTnLst>
                          </p:cTn>
                        </p:par>
                        <p:par>
                          <p:cTn id="73" fill="hold" nodeType="afterGroup">
                            <p:stCondLst>
                              <p:cond delay="1000"/>
                            </p:stCondLst>
                            <p:childTnLst>
                              <p:par>
                                <p:cTn id="74" presetID="22" presetClass="entr" presetSubtype="2" fill="hold" grpId="0" nodeType="afterEffect">
                                  <p:stCondLst>
                                    <p:cond delay="0"/>
                                  </p:stCondLst>
                                  <p:childTnLst>
                                    <p:set>
                                      <p:cBhvr>
                                        <p:cTn id="75" dur="1" fill="hold">
                                          <p:stCondLst>
                                            <p:cond delay="0"/>
                                          </p:stCondLst>
                                        </p:cTn>
                                        <p:tgtEl>
                                          <p:spTgt spid="13322"/>
                                        </p:tgtEl>
                                        <p:attrNameLst>
                                          <p:attrName>style.visibility</p:attrName>
                                        </p:attrNameLst>
                                      </p:cBhvr>
                                      <p:to>
                                        <p:strVal val="visible"/>
                                      </p:to>
                                    </p:set>
                                    <p:animEffect transition="in" filter="wipe(right)">
                                      <p:cBhvr>
                                        <p:cTn id="76" dur="500"/>
                                        <p:tgtEl>
                                          <p:spTgt spid="13322"/>
                                        </p:tgtEl>
                                      </p:cBhvr>
                                    </p:animEffect>
                                  </p:childTnLst>
                                </p:cTn>
                              </p:par>
                            </p:childTnLst>
                          </p:cTn>
                        </p:par>
                        <p:par>
                          <p:cTn id="77" fill="hold" nodeType="afterGroup">
                            <p:stCondLst>
                              <p:cond delay="1500"/>
                            </p:stCondLst>
                            <p:childTnLst>
                              <p:par>
                                <p:cTn id="78" presetID="22" presetClass="entr" presetSubtype="1" fill="hold" nodeType="afterEffect">
                                  <p:stCondLst>
                                    <p:cond delay="0"/>
                                  </p:stCondLst>
                                  <p:childTnLst>
                                    <p:set>
                                      <p:cBhvr>
                                        <p:cTn id="79" dur="1" fill="hold">
                                          <p:stCondLst>
                                            <p:cond delay="0"/>
                                          </p:stCondLst>
                                        </p:cTn>
                                        <p:tgtEl>
                                          <p:spTgt spid="13346"/>
                                        </p:tgtEl>
                                        <p:attrNameLst>
                                          <p:attrName>style.visibility</p:attrName>
                                        </p:attrNameLst>
                                      </p:cBhvr>
                                      <p:to>
                                        <p:strVal val="visible"/>
                                      </p:to>
                                    </p:set>
                                    <p:animEffect transition="in" filter="wipe(up)">
                                      <p:cBhvr>
                                        <p:cTn id="80" dur="500"/>
                                        <p:tgtEl>
                                          <p:spTgt spid="13346"/>
                                        </p:tgtEl>
                                      </p:cBhvr>
                                    </p:animEffect>
                                  </p:childTnLst>
                                </p:cTn>
                              </p:par>
                            </p:childTnLst>
                          </p:cTn>
                        </p:par>
                        <p:par>
                          <p:cTn id="81" fill="hold" nodeType="afterGroup">
                            <p:stCondLst>
                              <p:cond delay="2000"/>
                            </p:stCondLst>
                            <p:childTnLst>
                              <p:par>
                                <p:cTn id="82" presetID="22" presetClass="entr" presetSubtype="1" fill="hold" grpId="0" nodeType="afterEffect">
                                  <p:stCondLst>
                                    <p:cond delay="0"/>
                                  </p:stCondLst>
                                  <p:childTnLst>
                                    <p:set>
                                      <p:cBhvr>
                                        <p:cTn id="83" dur="1" fill="hold">
                                          <p:stCondLst>
                                            <p:cond delay="0"/>
                                          </p:stCondLst>
                                        </p:cTn>
                                        <p:tgtEl>
                                          <p:spTgt spid="13380"/>
                                        </p:tgtEl>
                                        <p:attrNameLst>
                                          <p:attrName>style.visibility</p:attrName>
                                        </p:attrNameLst>
                                      </p:cBhvr>
                                      <p:to>
                                        <p:strVal val="visible"/>
                                      </p:to>
                                    </p:set>
                                    <p:animEffect transition="in" filter="wipe(up)">
                                      <p:cBhvr>
                                        <p:cTn id="84" dur="500"/>
                                        <p:tgtEl>
                                          <p:spTgt spid="1338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3363"/>
                                        </p:tgtEl>
                                        <p:attrNameLst>
                                          <p:attrName>style.visibility</p:attrName>
                                        </p:attrNameLst>
                                      </p:cBhvr>
                                      <p:to>
                                        <p:strVal val="visible"/>
                                      </p:to>
                                    </p:set>
                                    <p:animEffect transition="in" filter="wipe(up)">
                                      <p:cBhvr>
                                        <p:cTn id="89" dur="500"/>
                                        <p:tgtEl>
                                          <p:spTgt spid="13363"/>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13364"/>
                                        </p:tgtEl>
                                        <p:attrNameLst>
                                          <p:attrName>style.visibility</p:attrName>
                                        </p:attrNameLst>
                                      </p:cBhvr>
                                      <p:to>
                                        <p:strVal val="visible"/>
                                      </p:to>
                                    </p:set>
                                    <p:animEffect transition="in" filter="wipe(up)">
                                      <p:cBhvr>
                                        <p:cTn id="93" dur="500"/>
                                        <p:tgtEl>
                                          <p:spTgt spid="13364"/>
                                        </p:tgtEl>
                                      </p:cBhvr>
                                    </p:animEffect>
                                  </p:childTnLst>
                                </p:cTn>
                              </p:par>
                            </p:childTnLst>
                          </p:cTn>
                        </p:par>
                        <p:par>
                          <p:cTn id="94" fill="hold" nodeType="afterGroup">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13324"/>
                                        </p:tgtEl>
                                        <p:attrNameLst>
                                          <p:attrName>style.visibility</p:attrName>
                                        </p:attrNameLst>
                                      </p:cBhvr>
                                      <p:to>
                                        <p:strVal val="visible"/>
                                      </p:to>
                                    </p:set>
                                    <p:animEffect transition="in" filter="wipe(left)">
                                      <p:cBhvr>
                                        <p:cTn id="97" dur="500"/>
                                        <p:tgtEl>
                                          <p:spTgt spid="13324"/>
                                        </p:tgtEl>
                                      </p:cBhvr>
                                    </p:animEffect>
                                  </p:childTnLst>
                                </p:cTn>
                              </p:par>
                            </p:childTnLst>
                          </p:cTn>
                        </p:par>
                        <p:par>
                          <p:cTn id="98" fill="hold" nodeType="afterGroup">
                            <p:stCondLst>
                              <p:cond delay="1500"/>
                            </p:stCondLst>
                            <p:childTnLst>
                              <p:par>
                                <p:cTn id="99" presetID="22" presetClass="entr" presetSubtype="8" fill="hold" nodeType="afterEffect">
                                  <p:stCondLst>
                                    <p:cond delay="0"/>
                                  </p:stCondLst>
                                  <p:childTnLst>
                                    <p:set>
                                      <p:cBhvr>
                                        <p:cTn id="100" dur="1" fill="hold">
                                          <p:stCondLst>
                                            <p:cond delay="0"/>
                                          </p:stCondLst>
                                        </p:cTn>
                                        <p:tgtEl>
                                          <p:spTgt spid="13344"/>
                                        </p:tgtEl>
                                        <p:attrNameLst>
                                          <p:attrName>style.visibility</p:attrName>
                                        </p:attrNameLst>
                                      </p:cBhvr>
                                      <p:to>
                                        <p:strVal val="visible"/>
                                      </p:to>
                                    </p:set>
                                    <p:animEffect transition="in" filter="wipe(left)">
                                      <p:cBhvr>
                                        <p:cTn id="101" dur="500"/>
                                        <p:tgtEl>
                                          <p:spTgt spid="13344"/>
                                        </p:tgtEl>
                                      </p:cBhvr>
                                    </p:animEffect>
                                  </p:childTnLst>
                                </p:cTn>
                              </p:par>
                            </p:childTnLst>
                          </p:cTn>
                        </p:par>
                        <p:par>
                          <p:cTn id="102" fill="hold" nodeType="afterGroup">
                            <p:stCondLst>
                              <p:cond delay="2000"/>
                            </p:stCondLst>
                            <p:childTnLst>
                              <p:par>
                                <p:cTn id="103" presetID="22" presetClass="entr" presetSubtype="8" fill="hold" grpId="0" nodeType="afterEffect">
                                  <p:stCondLst>
                                    <p:cond delay="0"/>
                                  </p:stCondLst>
                                  <p:childTnLst>
                                    <p:set>
                                      <p:cBhvr>
                                        <p:cTn id="104" dur="1" fill="hold">
                                          <p:stCondLst>
                                            <p:cond delay="0"/>
                                          </p:stCondLst>
                                        </p:cTn>
                                        <p:tgtEl>
                                          <p:spTgt spid="13381"/>
                                        </p:tgtEl>
                                        <p:attrNameLst>
                                          <p:attrName>style.visibility</p:attrName>
                                        </p:attrNameLst>
                                      </p:cBhvr>
                                      <p:to>
                                        <p:strVal val="visible"/>
                                      </p:to>
                                    </p:set>
                                    <p:animEffect transition="in" filter="wipe(left)">
                                      <p:cBhvr>
                                        <p:cTn id="105" dur="500"/>
                                        <p:tgtEl>
                                          <p:spTgt spid="1338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13365"/>
                                        </p:tgtEl>
                                        <p:attrNameLst>
                                          <p:attrName>style.visibility</p:attrName>
                                        </p:attrNameLst>
                                      </p:cBhvr>
                                      <p:to>
                                        <p:strVal val="visible"/>
                                      </p:to>
                                    </p:set>
                                    <p:animEffect transition="in" filter="wipe(up)">
                                      <p:cBhvr>
                                        <p:cTn id="110" dur="500"/>
                                        <p:tgtEl>
                                          <p:spTgt spid="13365"/>
                                        </p:tgtEl>
                                      </p:cBhvr>
                                    </p:animEffect>
                                  </p:childTnLst>
                                </p:cTn>
                              </p:par>
                            </p:childTnLst>
                          </p:cTn>
                        </p:par>
                        <p:par>
                          <p:cTn id="111" fill="hold" nodeType="afterGroup">
                            <p:stCondLst>
                              <p:cond delay="500"/>
                            </p:stCondLst>
                            <p:childTnLst>
                              <p:par>
                                <p:cTn id="112" presetID="22" presetClass="entr" presetSubtype="1" fill="hold" grpId="0" nodeType="afterEffect">
                                  <p:stCondLst>
                                    <p:cond delay="0"/>
                                  </p:stCondLst>
                                  <p:childTnLst>
                                    <p:set>
                                      <p:cBhvr>
                                        <p:cTn id="113" dur="1" fill="hold">
                                          <p:stCondLst>
                                            <p:cond delay="0"/>
                                          </p:stCondLst>
                                        </p:cTn>
                                        <p:tgtEl>
                                          <p:spTgt spid="13366"/>
                                        </p:tgtEl>
                                        <p:attrNameLst>
                                          <p:attrName>style.visibility</p:attrName>
                                        </p:attrNameLst>
                                      </p:cBhvr>
                                      <p:to>
                                        <p:strVal val="visible"/>
                                      </p:to>
                                    </p:set>
                                    <p:animEffect transition="in" filter="wipe(up)">
                                      <p:cBhvr>
                                        <p:cTn id="114" dur="500"/>
                                        <p:tgtEl>
                                          <p:spTgt spid="13366"/>
                                        </p:tgtEl>
                                      </p:cBhvr>
                                    </p:animEffect>
                                  </p:childTnLst>
                                </p:cTn>
                              </p:par>
                            </p:childTnLst>
                          </p:cTn>
                        </p:par>
                        <p:par>
                          <p:cTn id="115" fill="hold" nodeType="afterGroup">
                            <p:stCondLst>
                              <p:cond delay="1000"/>
                            </p:stCondLst>
                            <p:childTnLst>
                              <p:par>
                                <p:cTn id="116" presetID="22" presetClass="entr" presetSubtype="8" fill="hold" grpId="0" nodeType="afterEffect">
                                  <p:stCondLst>
                                    <p:cond delay="0"/>
                                  </p:stCondLst>
                                  <p:childTnLst>
                                    <p:set>
                                      <p:cBhvr>
                                        <p:cTn id="117" dur="1" fill="hold">
                                          <p:stCondLst>
                                            <p:cond delay="0"/>
                                          </p:stCondLst>
                                        </p:cTn>
                                        <p:tgtEl>
                                          <p:spTgt spid="13326"/>
                                        </p:tgtEl>
                                        <p:attrNameLst>
                                          <p:attrName>style.visibility</p:attrName>
                                        </p:attrNameLst>
                                      </p:cBhvr>
                                      <p:to>
                                        <p:strVal val="visible"/>
                                      </p:to>
                                    </p:set>
                                    <p:animEffect transition="in" filter="wipe(left)">
                                      <p:cBhvr>
                                        <p:cTn id="118" dur="500"/>
                                        <p:tgtEl>
                                          <p:spTgt spid="13326"/>
                                        </p:tgtEl>
                                      </p:cBhvr>
                                    </p:animEffect>
                                  </p:childTnLst>
                                </p:cTn>
                              </p:par>
                            </p:childTnLst>
                          </p:cTn>
                        </p:par>
                        <p:par>
                          <p:cTn id="119" fill="hold" nodeType="afterGroup">
                            <p:stCondLst>
                              <p:cond delay="1500"/>
                            </p:stCondLst>
                            <p:childTnLst>
                              <p:par>
                                <p:cTn id="120" presetID="22" presetClass="entr" presetSubtype="8" fill="hold" nodeType="afterEffect">
                                  <p:stCondLst>
                                    <p:cond delay="0"/>
                                  </p:stCondLst>
                                  <p:childTnLst>
                                    <p:set>
                                      <p:cBhvr>
                                        <p:cTn id="121" dur="1" fill="hold">
                                          <p:stCondLst>
                                            <p:cond delay="0"/>
                                          </p:stCondLst>
                                        </p:cTn>
                                        <p:tgtEl>
                                          <p:spTgt spid="13384"/>
                                        </p:tgtEl>
                                        <p:attrNameLst>
                                          <p:attrName>style.visibility</p:attrName>
                                        </p:attrNameLst>
                                      </p:cBhvr>
                                      <p:to>
                                        <p:strVal val="visible"/>
                                      </p:to>
                                    </p:set>
                                    <p:animEffect transition="in" filter="wipe(left)">
                                      <p:cBhvr>
                                        <p:cTn id="122" dur="500"/>
                                        <p:tgtEl>
                                          <p:spTgt spid="13384"/>
                                        </p:tgtEl>
                                      </p:cBhvr>
                                    </p:animEffect>
                                  </p:childTnLst>
                                </p:cTn>
                              </p:par>
                            </p:childTnLst>
                          </p:cTn>
                        </p:par>
                        <p:par>
                          <p:cTn id="123" fill="hold" nodeType="afterGroup">
                            <p:stCondLst>
                              <p:cond delay="2000"/>
                            </p:stCondLst>
                            <p:childTnLst>
                              <p:par>
                                <p:cTn id="124" presetID="22" presetClass="entr" presetSubtype="8" fill="hold" grpId="0" nodeType="afterEffect">
                                  <p:stCondLst>
                                    <p:cond delay="0"/>
                                  </p:stCondLst>
                                  <p:childTnLst>
                                    <p:set>
                                      <p:cBhvr>
                                        <p:cTn id="125" dur="1" fill="hold">
                                          <p:stCondLst>
                                            <p:cond delay="0"/>
                                          </p:stCondLst>
                                        </p:cTn>
                                        <p:tgtEl>
                                          <p:spTgt spid="13387"/>
                                        </p:tgtEl>
                                        <p:attrNameLst>
                                          <p:attrName>style.visibility</p:attrName>
                                        </p:attrNameLst>
                                      </p:cBhvr>
                                      <p:to>
                                        <p:strVal val="visible"/>
                                      </p:to>
                                    </p:set>
                                    <p:animEffect transition="in" filter="wipe(left)">
                                      <p:cBhvr>
                                        <p:cTn id="126" dur="500"/>
                                        <p:tgtEl>
                                          <p:spTgt spid="13387"/>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nodeType="clickEffect">
                                  <p:stCondLst>
                                    <p:cond delay="0"/>
                                  </p:stCondLst>
                                  <p:childTnLst>
                                    <p:set>
                                      <p:cBhvr>
                                        <p:cTn id="130" dur="1" fill="hold">
                                          <p:stCondLst>
                                            <p:cond delay="0"/>
                                          </p:stCondLst>
                                        </p:cTn>
                                        <p:tgtEl>
                                          <p:spTgt spid="13367"/>
                                        </p:tgtEl>
                                        <p:attrNameLst>
                                          <p:attrName>style.visibility</p:attrName>
                                        </p:attrNameLst>
                                      </p:cBhvr>
                                      <p:to>
                                        <p:strVal val="visible"/>
                                      </p:to>
                                    </p:set>
                                    <p:animEffect transition="in" filter="wipe(up)">
                                      <p:cBhvr>
                                        <p:cTn id="131" dur="500"/>
                                        <p:tgtEl>
                                          <p:spTgt spid="13367"/>
                                        </p:tgtEl>
                                      </p:cBhvr>
                                    </p:animEffect>
                                  </p:child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13368"/>
                                        </p:tgtEl>
                                        <p:attrNameLst>
                                          <p:attrName>style.visibility</p:attrName>
                                        </p:attrNameLst>
                                      </p:cBhvr>
                                      <p:to>
                                        <p:strVal val="visible"/>
                                      </p:to>
                                    </p:set>
                                    <p:animEffect transition="in" filter="wipe(up)">
                                      <p:cBhvr>
                                        <p:cTn id="135" dur="500"/>
                                        <p:tgtEl>
                                          <p:spTgt spid="13368"/>
                                        </p:tgtEl>
                                      </p:cBhvr>
                                    </p:animEffect>
                                  </p:childTnLst>
                                </p:cTn>
                              </p:par>
                            </p:childTnLst>
                          </p:cTn>
                        </p:par>
                        <p:par>
                          <p:cTn id="136" fill="hold" nodeType="afterGroup">
                            <p:stCondLst>
                              <p:cond delay="1000"/>
                            </p:stCondLst>
                            <p:childTnLst>
                              <p:par>
                                <p:cTn id="137" presetID="22" presetClass="entr" presetSubtype="1" fill="hold" nodeType="afterEffect">
                                  <p:stCondLst>
                                    <p:cond delay="0"/>
                                  </p:stCondLst>
                                  <p:childTnLst>
                                    <p:set>
                                      <p:cBhvr>
                                        <p:cTn id="138" dur="1" fill="hold">
                                          <p:stCondLst>
                                            <p:cond delay="0"/>
                                          </p:stCondLst>
                                        </p:cTn>
                                        <p:tgtEl>
                                          <p:spTgt spid="13370"/>
                                        </p:tgtEl>
                                        <p:attrNameLst>
                                          <p:attrName>style.visibility</p:attrName>
                                        </p:attrNameLst>
                                      </p:cBhvr>
                                      <p:to>
                                        <p:strVal val="visible"/>
                                      </p:to>
                                    </p:set>
                                    <p:animEffect transition="in" filter="wipe(up)">
                                      <p:cBhvr>
                                        <p:cTn id="139" dur="500"/>
                                        <p:tgtEl>
                                          <p:spTgt spid="13370"/>
                                        </p:tgtEl>
                                      </p:cBhvr>
                                    </p:animEffect>
                                  </p:childTnLst>
                                </p:cTn>
                              </p:par>
                            </p:childTnLst>
                          </p:cTn>
                        </p:par>
                        <p:par>
                          <p:cTn id="140" fill="hold" nodeType="afterGroup">
                            <p:stCondLst>
                              <p:cond delay="1500"/>
                            </p:stCondLst>
                            <p:childTnLst>
                              <p:par>
                                <p:cTn id="141" presetID="22" presetClass="entr" presetSubtype="1" fill="hold" grpId="0" nodeType="afterEffect">
                                  <p:stCondLst>
                                    <p:cond delay="0"/>
                                  </p:stCondLst>
                                  <p:childTnLst>
                                    <p:set>
                                      <p:cBhvr>
                                        <p:cTn id="142" dur="1" fill="hold">
                                          <p:stCondLst>
                                            <p:cond delay="0"/>
                                          </p:stCondLst>
                                        </p:cTn>
                                        <p:tgtEl>
                                          <p:spTgt spid="13369"/>
                                        </p:tgtEl>
                                        <p:attrNameLst>
                                          <p:attrName>style.visibility</p:attrName>
                                        </p:attrNameLst>
                                      </p:cBhvr>
                                      <p:to>
                                        <p:strVal val="visible"/>
                                      </p:to>
                                    </p:set>
                                    <p:animEffect transition="in" filter="wipe(up)">
                                      <p:cBhvr>
                                        <p:cTn id="143" dur="500"/>
                                        <p:tgtEl>
                                          <p:spTgt spid="13369"/>
                                        </p:tgtEl>
                                      </p:cBhvr>
                                    </p:animEffect>
                                  </p:childTnLst>
                                </p:cTn>
                              </p:par>
                            </p:childTnLst>
                          </p:cTn>
                        </p:par>
                        <p:par>
                          <p:cTn id="144" fill="hold" nodeType="afterGroup">
                            <p:stCondLst>
                              <p:cond delay="2000"/>
                            </p:stCondLst>
                            <p:childTnLst>
                              <p:par>
                                <p:cTn id="145" presetID="22" presetClass="entr" presetSubtype="8" fill="hold" grpId="0" nodeType="afterEffect">
                                  <p:stCondLst>
                                    <p:cond delay="0"/>
                                  </p:stCondLst>
                                  <p:childTnLst>
                                    <p:set>
                                      <p:cBhvr>
                                        <p:cTn id="146" dur="1" fill="hold">
                                          <p:stCondLst>
                                            <p:cond delay="0"/>
                                          </p:stCondLst>
                                        </p:cTn>
                                        <p:tgtEl>
                                          <p:spTgt spid="13328"/>
                                        </p:tgtEl>
                                        <p:attrNameLst>
                                          <p:attrName>style.visibility</p:attrName>
                                        </p:attrNameLst>
                                      </p:cBhvr>
                                      <p:to>
                                        <p:strVal val="visible"/>
                                      </p:to>
                                    </p:set>
                                    <p:animEffect transition="in" filter="wipe(left)">
                                      <p:cBhvr>
                                        <p:cTn id="147" dur="500"/>
                                        <p:tgtEl>
                                          <p:spTgt spid="13328"/>
                                        </p:tgtEl>
                                      </p:cBhvr>
                                    </p:animEffect>
                                  </p:childTnLst>
                                </p:cTn>
                              </p:par>
                            </p:childTnLst>
                          </p:cTn>
                        </p:par>
                        <p:par>
                          <p:cTn id="148" fill="hold" nodeType="afterGroup">
                            <p:stCondLst>
                              <p:cond delay="2500"/>
                            </p:stCondLst>
                            <p:childTnLst>
                              <p:par>
                                <p:cTn id="149" presetID="22" presetClass="entr" presetSubtype="8" fill="hold" nodeType="afterEffect">
                                  <p:stCondLst>
                                    <p:cond delay="0"/>
                                  </p:stCondLst>
                                  <p:childTnLst>
                                    <p:set>
                                      <p:cBhvr>
                                        <p:cTn id="150" dur="1" fill="hold">
                                          <p:stCondLst>
                                            <p:cond delay="0"/>
                                          </p:stCondLst>
                                        </p:cTn>
                                        <p:tgtEl>
                                          <p:spTgt spid="13388"/>
                                        </p:tgtEl>
                                        <p:attrNameLst>
                                          <p:attrName>style.visibility</p:attrName>
                                        </p:attrNameLst>
                                      </p:cBhvr>
                                      <p:to>
                                        <p:strVal val="visible"/>
                                      </p:to>
                                    </p:set>
                                    <p:animEffect transition="in" filter="wipe(left)">
                                      <p:cBhvr>
                                        <p:cTn id="151" dur="500"/>
                                        <p:tgtEl>
                                          <p:spTgt spid="13388"/>
                                        </p:tgtEl>
                                      </p:cBhvr>
                                    </p:animEffect>
                                  </p:childTnLst>
                                </p:cTn>
                              </p:par>
                            </p:childTnLst>
                          </p:cTn>
                        </p:par>
                        <p:par>
                          <p:cTn id="152" fill="hold" nodeType="afterGroup">
                            <p:stCondLst>
                              <p:cond delay="3000"/>
                            </p:stCondLst>
                            <p:childTnLst>
                              <p:par>
                                <p:cTn id="153" presetID="22" presetClass="entr" presetSubtype="8" fill="hold" grpId="0" nodeType="afterEffect">
                                  <p:stCondLst>
                                    <p:cond delay="0"/>
                                  </p:stCondLst>
                                  <p:childTnLst>
                                    <p:set>
                                      <p:cBhvr>
                                        <p:cTn id="154" dur="1" fill="hold">
                                          <p:stCondLst>
                                            <p:cond delay="0"/>
                                          </p:stCondLst>
                                        </p:cTn>
                                        <p:tgtEl>
                                          <p:spTgt spid="13389"/>
                                        </p:tgtEl>
                                        <p:attrNameLst>
                                          <p:attrName>style.visibility</p:attrName>
                                        </p:attrNameLst>
                                      </p:cBhvr>
                                      <p:to>
                                        <p:strVal val="visible"/>
                                      </p:to>
                                    </p:set>
                                    <p:animEffect transition="in" filter="wipe(left)">
                                      <p:cBhvr>
                                        <p:cTn id="155" dur="500"/>
                                        <p:tgtEl>
                                          <p:spTgt spid="13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8" grpId="0" animBg="1"/>
      <p:bldP spid="13320" grpId="0" animBg="1"/>
      <p:bldP spid="13322" grpId="0" animBg="1"/>
      <p:bldP spid="13324" grpId="0" animBg="1"/>
      <p:bldP spid="13326" grpId="0" animBg="1"/>
      <p:bldP spid="13328" grpId="0" animBg="1"/>
      <p:bldP spid="13355" grpId="0" animBg="1"/>
      <p:bldP spid="13356" grpId="0"/>
      <p:bldP spid="13358" grpId="0" animBg="1"/>
      <p:bldP spid="13360" grpId="0" animBg="1"/>
      <p:bldP spid="13362" grpId="0" animBg="1"/>
      <p:bldP spid="13364" grpId="0" animBg="1"/>
      <p:bldP spid="13366" grpId="0" animBg="1"/>
      <p:bldP spid="13368" grpId="0" animBg="1"/>
      <p:bldP spid="13369" grpId="0"/>
      <p:bldP spid="13371" grpId="0" animBg="1"/>
      <p:bldP spid="13373" grpId="0" animBg="1"/>
      <p:bldP spid="13380" grpId="0" animBg="1"/>
      <p:bldP spid="13381" grpId="0" animBg="1"/>
      <p:bldP spid="13387" grpId="0" animBg="1"/>
      <p:bldP spid="1338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幻灯片编号占位符 7"/>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94672CC9-D539-498D-B8C0-B7B6D05F63C9}" type="slidenum">
              <a:rPr kumimoji="0" lang="en-US" altLang="zh-CN" sz="1400">
                <a:latin typeface="Tahoma" pitchFamily="34" charset="0"/>
              </a:rPr>
              <a:pPr/>
              <a:t>7</a:t>
            </a:fld>
            <a:endParaRPr kumimoji="0" lang="en-US" altLang="zh-CN" sz="1400">
              <a:latin typeface="Tahoma" pitchFamily="34" charset="0"/>
            </a:endParaRPr>
          </a:p>
        </p:txBody>
      </p:sp>
      <p:sp>
        <p:nvSpPr>
          <p:cNvPr id="14338" name="Rectangle 2"/>
          <p:cNvSpPr>
            <a:spLocks noGrp="1" noChangeArrowheads="1"/>
          </p:cNvSpPr>
          <p:nvPr>
            <p:ph type="title"/>
          </p:nvPr>
        </p:nvSpPr>
        <p:spPr/>
        <p:txBody>
          <a:bodyPr/>
          <a:lstStyle/>
          <a:p>
            <a:r>
              <a:rPr lang="zh-CN" altLang="en-US" smtClean="0">
                <a:solidFill>
                  <a:schemeClr val="folHlink"/>
                </a:solidFill>
                <a:ea typeface="楷体_GB2312" pitchFamily="49" charset="-122"/>
              </a:rPr>
              <a:t>第一个阶段</a:t>
            </a:r>
            <a:r>
              <a:rPr lang="en-US" altLang="zh-CN" smtClean="0">
                <a:ea typeface="楷体_GB2312" pitchFamily="49" charset="-122"/>
              </a:rPr>
              <a:t>--</a:t>
            </a:r>
            <a:r>
              <a:rPr lang="zh-CN" altLang="en-US" smtClean="0">
                <a:solidFill>
                  <a:srgbClr val="FF3300"/>
                </a:solidFill>
                <a:ea typeface="楷体_GB2312" pitchFamily="49" charset="-122"/>
              </a:rPr>
              <a:t>词法分析</a:t>
            </a:r>
            <a:r>
              <a:rPr lang="zh-CN" altLang="en-US" smtClean="0">
                <a:ea typeface="楷体_GB2312" pitchFamily="49" charset="-122"/>
              </a:rPr>
              <a:t>阶段</a:t>
            </a:r>
          </a:p>
        </p:txBody>
      </p:sp>
      <p:sp>
        <p:nvSpPr>
          <p:cNvPr id="14339" name="Rectangle 3"/>
          <p:cNvSpPr>
            <a:spLocks noGrp="1" noChangeArrowheads="1"/>
          </p:cNvSpPr>
          <p:nvPr>
            <p:ph type="body" sz="half" idx="1"/>
          </p:nvPr>
        </p:nvSpPr>
        <p:spPr>
          <a:xfrm>
            <a:off x="250825" y="1125538"/>
            <a:ext cx="8353425" cy="1439862"/>
          </a:xfrm>
        </p:spPr>
        <p:txBody>
          <a:bodyPr/>
          <a:lstStyle/>
          <a:p>
            <a:pPr algn="just"/>
            <a:r>
              <a:rPr kumimoji="0" lang="zh-CN" altLang="en-US" sz="2400" b="1" smtClean="0">
                <a:ea typeface="楷体_GB2312" pitchFamily="49" charset="-122"/>
              </a:rPr>
              <a:t>从源程序读入</a:t>
            </a:r>
            <a:r>
              <a:rPr kumimoji="0" lang="zh-CN" altLang="en-US" sz="2400" b="1" smtClean="0">
                <a:solidFill>
                  <a:srgbClr val="CC00FF"/>
                </a:solidFill>
                <a:ea typeface="楷体_GB2312" pitchFamily="49" charset="-122"/>
              </a:rPr>
              <a:t>字符</a:t>
            </a:r>
            <a:r>
              <a:rPr kumimoji="0" lang="zh-CN" altLang="en-US" sz="2400" b="1" smtClean="0">
                <a:ea typeface="楷体_GB2312" pitchFamily="49" charset="-122"/>
              </a:rPr>
              <a:t>流，进行扫描和分解，识别出一个个</a:t>
            </a:r>
            <a:r>
              <a:rPr kumimoji="0" lang="zh-CN" altLang="en-US" sz="2400" b="1" smtClean="0">
                <a:solidFill>
                  <a:srgbClr val="CC00FF"/>
                </a:solidFill>
                <a:ea typeface="楷体_GB2312" pitchFamily="49" charset="-122"/>
              </a:rPr>
              <a:t>单词</a:t>
            </a:r>
            <a:r>
              <a:rPr kumimoji="0" lang="zh-CN" altLang="en-US" sz="2400" b="1" smtClean="0">
                <a:ea typeface="楷体_GB2312" pitchFamily="49" charset="-122"/>
              </a:rPr>
              <a:t>流</a:t>
            </a:r>
            <a:endParaRPr kumimoji="0" lang="en-US" altLang="zh-CN" sz="2400" b="1" smtClean="0">
              <a:ea typeface="楷体_GB2312" pitchFamily="49" charset="-122"/>
            </a:endParaRPr>
          </a:p>
          <a:p>
            <a:pPr algn="just"/>
            <a:r>
              <a:rPr kumimoji="0" lang="zh-CN" altLang="en-US" sz="2400" b="1" smtClean="0">
                <a:ea typeface="楷体_GB2312" pitchFamily="49" charset="-122"/>
              </a:rPr>
              <a:t>所谓的</a:t>
            </a:r>
            <a:r>
              <a:rPr kumimoji="0" lang="zh-CN" altLang="en-US" sz="2400" b="1" smtClean="0">
                <a:solidFill>
                  <a:srgbClr val="CC00FF"/>
                </a:solidFill>
                <a:ea typeface="楷体_GB2312" pitchFamily="49" charset="-122"/>
              </a:rPr>
              <a:t>单词</a:t>
            </a:r>
            <a:r>
              <a:rPr kumimoji="0" lang="zh-CN" altLang="en-US" sz="2400" b="1" smtClean="0">
                <a:ea typeface="楷体_GB2312" pitchFamily="49" charset="-122"/>
              </a:rPr>
              <a:t>是指逻辑上紧密相连的一组字符</a:t>
            </a:r>
          </a:p>
        </p:txBody>
      </p:sp>
      <p:pic>
        <p:nvPicPr>
          <p:cNvPr id="14386" name="Picture 35" descr="G:\animation\people3\singer\opera_viking_singing_hc.gif"/>
          <p:cNvPicPr>
            <a:picLocks noGrp="1" noChangeAspect="1" noChangeArrowheads="1" noCrop="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258888" y="3213100"/>
            <a:ext cx="830262" cy="1582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14344" name="Picture 36" descr="G:\animation\people3\singer\opera_viking_taking_a_a_hc.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213100"/>
            <a:ext cx="5762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6" name="Picture 39" descr="G:\animation\people3\singer\opera_vikings_can_can_a_hc.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3213100"/>
            <a:ext cx="18732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7" name="Picture 39" descr="G:\animation\people3\singer\opera_vikings_can_can_a_hc.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141663"/>
            <a:ext cx="18732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 name="Picture 39" descr="G:\animation\people3\singer\opera_vikings_can_can_a_hc.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13100"/>
            <a:ext cx="18732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1" name="Text Box 35"/>
          <p:cNvSpPr txBox="1">
            <a:spLocks noChangeArrowheads="1"/>
          </p:cNvSpPr>
          <p:nvPr/>
        </p:nvSpPr>
        <p:spPr bwMode="auto">
          <a:xfrm>
            <a:off x="827088" y="256540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CC0099"/>
                </a:solidFill>
                <a:latin typeface="Times New Roman" charset="0"/>
              </a:rPr>
              <a:t>b</a:t>
            </a:r>
          </a:p>
        </p:txBody>
      </p:sp>
      <p:sp>
        <p:nvSpPr>
          <p:cNvPr id="14373" name="Text Box 37"/>
          <p:cNvSpPr txBox="1">
            <a:spLocks noChangeArrowheads="1"/>
          </p:cNvSpPr>
          <p:nvPr/>
        </p:nvSpPr>
        <p:spPr bwMode="auto">
          <a:xfrm>
            <a:off x="1908175" y="25654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CC0099"/>
                </a:solidFill>
                <a:latin typeface="Times New Roman" charset="0"/>
              </a:rPr>
              <a:t>g</a:t>
            </a:r>
          </a:p>
        </p:txBody>
      </p:sp>
      <p:sp>
        <p:nvSpPr>
          <p:cNvPr id="14374" name="Text Box 38"/>
          <p:cNvSpPr txBox="1">
            <a:spLocks noChangeArrowheads="1"/>
          </p:cNvSpPr>
          <p:nvPr/>
        </p:nvSpPr>
        <p:spPr bwMode="auto">
          <a:xfrm>
            <a:off x="1331913" y="256540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CC0099"/>
                </a:solidFill>
                <a:latin typeface="Times New Roman" charset="0"/>
              </a:rPr>
              <a:t>e</a:t>
            </a:r>
          </a:p>
        </p:txBody>
      </p:sp>
      <p:sp>
        <p:nvSpPr>
          <p:cNvPr id="14375" name="Text Box 39"/>
          <p:cNvSpPr txBox="1">
            <a:spLocks noChangeArrowheads="1"/>
          </p:cNvSpPr>
          <p:nvPr/>
        </p:nvSpPr>
        <p:spPr bwMode="auto">
          <a:xfrm>
            <a:off x="4427538" y="256540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latin typeface="Times New Roman" charset="0"/>
              </a:rPr>
              <a:t>v</a:t>
            </a:r>
          </a:p>
        </p:txBody>
      </p:sp>
      <p:sp>
        <p:nvSpPr>
          <p:cNvPr id="14376" name="Text Box 40"/>
          <p:cNvSpPr txBox="1">
            <a:spLocks noChangeArrowheads="1"/>
          </p:cNvSpPr>
          <p:nvPr/>
        </p:nvSpPr>
        <p:spPr bwMode="auto">
          <a:xfrm>
            <a:off x="3132138" y="256540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CC0099"/>
                </a:solidFill>
                <a:latin typeface="Times New Roman" charset="0"/>
              </a:rPr>
              <a:t>n</a:t>
            </a:r>
          </a:p>
        </p:txBody>
      </p:sp>
      <p:sp>
        <p:nvSpPr>
          <p:cNvPr id="14377" name="Text Box 41"/>
          <p:cNvSpPr txBox="1">
            <a:spLocks noChangeArrowheads="1"/>
          </p:cNvSpPr>
          <p:nvPr/>
        </p:nvSpPr>
        <p:spPr bwMode="auto">
          <a:xfrm>
            <a:off x="4859338" y="256540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latin typeface="Times New Roman" charset="0"/>
              </a:rPr>
              <a:t>a</a:t>
            </a:r>
          </a:p>
        </p:txBody>
      </p:sp>
      <p:sp>
        <p:nvSpPr>
          <p:cNvPr id="14378" name="Text Box 42"/>
          <p:cNvSpPr txBox="1">
            <a:spLocks noChangeArrowheads="1"/>
          </p:cNvSpPr>
          <p:nvPr/>
        </p:nvSpPr>
        <p:spPr bwMode="auto">
          <a:xfrm>
            <a:off x="2555875" y="25654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CC0099"/>
                </a:solidFill>
                <a:latin typeface="Times New Roman" charset="0"/>
              </a:rPr>
              <a:t>i</a:t>
            </a:r>
          </a:p>
        </p:txBody>
      </p:sp>
      <p:sp>
        <p:nvSpPr>
          <p:cNvPr id="14379" name="Text Box 43"/>
          <p:cNvSpPr txBox="1">
            <a:spLocks noChangeArrowheads="1"/>
          </p:cNvSpPr>
          <p:nvPr/>
        </p:nvSpPr>
        <p:spPr bwMode="auto">
          <a:xfrm>
            <a:off x="5508625" y="25654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latin typeface="Times New Roman" charset="0"/>
              </a:rPr>
              <a:t>r</a:t>
            </a:r>
          </a:p>
        </p:txBody>
      </p:sp>
      <p:sp>
        <p:nvSpPr>
          <p:cNvPr id="14380" name="Text Box 44"/>
          <p:cNvSpPr txBox="1">
            <a:spLocks noChangeArrowheads="1"/>
          </p:cNvSpPr>
          <p:nvPr/>
        </p:nvSpPr>
        <p:spPr bwMode="auto">
          <a:xfrm>
            <a:off x="6659563" y="256540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3333FF"/>
                </a:solidFill>
                <a:latin typeface="Times New Roman" charset="0"/>
              </a:rPr>
              <a:t>s</a:t>
            </a:r>
          </a:p>
        </p:txBody>
      </p:sp>
      <p:sp>
        <p:nvSpPr>
          <p:cNvPr id="14381" name="Text Box 45"/>
          <p:cNvSpPr txBox="1">
            <a:spLocks noChangeArrowheads="1"/>
          </p:cNvSpPr>
          <p:nvPr/>
        </p:nvSpPr>
        <p:spPr bwMode="auto">
          <a:xfrm>
            <a:off x="7164388" y="256540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3333FF"/>
                </a:solidFill>
                <a:latin typeface="Times New Roman" charset="0"/>
              </a:rPr>
              <a:t>u</a:t>
            </a:r>
          </a:p>
        </p:txBody>
      </p:sp>
      <p:sp>
        <p:nvSpPr>
          <p:cNvPr id="14382" name="Text Box 46"/>
          <p:cNvSpPr txBox="1">
            <a:spLocks noChangeArrowheads="1"/>
          </p:cNvSpPr>
          <p:nvPr/>
        </p:nvSpPr>
        <p:spPr bwMode="auto">
          <a:xfrm>
            <a:off x="7740650" y="25654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宋体" charset="0"/>
                <a:cs typeface="宋体" charset="0"/>
              </a:defRPr>
            </a:lvl1pPr>
            <a:lvl2pPr>
              <a:spcBef>
                <a:spcPct val="0"/>
              </a:spcBef>
              <a:defRPr>
                <a:solidFill>
                  <a:schemeClr val="tx1"/>
                </a:solidFill>
                <a:latin typeface="Arial" charset="0"/>
                <a:ea typeface="宋体" charset="0"/>
              </a:defRPr>
            </a:lvl2pPr>
            <a:lvl3pPr>
              <a:spcBef>
                <a:spcPct val="0"/>
              </a:spcBef>
              <a:defRPr>
                <a:solidFill>
                  <a:schemeClr val="tx1"/>
                </a:solidFill>
                <a:latin typeface="Arial" charset="0"/>
                <a:ea typeface="宋体" charset="0"/>
              </a:defRPr>
            </a:lvl3pPr>
            <a:lvl4pPr>
              <a:spcBef>
                <a:spcPct val="0"/>
              </a:spcBef>
              <a:defRPr>
                <a:solidFill>
                  <a:schemeClr val="tx1"/>
                </a:solidFill>
                <a:latin typeface="Arial" charset="0"/>
                <a:ea typeface="宋体" charset="0"/>
              </a:defRPr>
            </a:lvl4pPr>
            <a:lvl5pPr>
              <a:spcBef>
                <a:spcPct val="0"/>
              </a:spcBef>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spcBef>
                <a:spcPct val="50000"/>
              </a:spcBef>
              <a:buFont typeface="Wingdings" charset="0"/>
              <a:buNone/>
              <a:defRPr/>
            </a:pPr>
            <a:r>
              <a:rPr lang="en-US" altLang="zh-CN" smtClean="0">
                <a:solidFill>
                  <a:srgbClr val="3333FF"/>
                </a:solidFill>
                <a:latin typeface="Times New Roman" charset="0"/>
              </a:rPr>
              <a:t>m</a:t>
            </a:r>
          </a:p>
        </p:txBody>
      </p:sp>
      <p:pic>
        <p:nvPicPr>
          <p:cNvPr id="14388" name="Picture 33" descr="G:\animation\people3\singer\opera_viking_chanting_hc.gif"/>
          <p:cNvPicPr>
            <a:picLocks noGrp="1" noChangeAspect="1" noChangeArrowheads="1" noCrop="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1619250" y="3213100"/>
            <a:ext cx="866775" cy="1657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14390" name="Picture 34" descr="G:\animation\people3\singer\opera_viking_leaping_hc.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213100"/>
            <a:ext cx="744538"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5" name="Picture 35" descr="G:\animation\people3\singer\opera_viking_singing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284538"/>
            <a:ext cx="8318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7" name="Picture 33" descr="G:\animation\people3\singer\opera_viking_chanting_hc.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3357563"/>
            <a:ext cx="8318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8" name="Picture 34" descr="G:\animation\people3\singer\opera_viking_leaping_hc.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500438"/>
            <a:ext cx="82708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9" name="Picture 35" descr="G:\animation\people3\singer\opera_viking_singing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357563"/>
            <a:ext cx="8318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01" name="Picture 33" descr="G:\animation\people3\singer\opera_viking_chanting_hc.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3284538"/>
            <a:ext cx="8318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02" name="Picture 35" descr="G:\animation\people3\singer\opera_viking_singing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357563"/>
            <a:ext cx="8318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03" name="Picture 35" descr="G:\animation\people3\singer\opera_viking_singing_h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3357563"/>
            <a:ext cx="8318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wipe(left)">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71"/>
                                        </p:tgtEl>
                                        <p:attrNameLst>
                                          <p:attrName>style.visibility</p:attrName>
                                        </p:attrNameLst>
                                      </p:cBhvr>
                                      <p:to>
                                        <p:strVal val="visible"/>
                                      </p:to>
                                    </p:set>
                                    <p:animEffect transition="in" filter="wipe(left)">
                                      <p:cBhvr>
                                        <p:cTn id="17" dur="500"/>
                                        <p:tgtEl>
                                          <p:spTgt spid="14371"/>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374"/>
                                        </p:tgtEl>
                                        <p:attrNameLst>
                                          <p:attrName>style.visibility</p:attrName>
                                        </p:attrNameLst>
                                      </p:cBhvr>
                                      <p:to>
                                        <p:strVal val="visible"/>
                                      </p:to>
                                    </p:set>
                                    <p:animEffect transition="in" filter="wipe(left)">
                                      <p:cBhvr>
                                        <p:cTn id="21" dur="500"/>
                                        <p:tgtEl>
                                          <p:spTgt spid="14374"/>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373"/>
                                        </p:tgtEl>
                                        <p:attrNameLst>
                                          <p:attrName>style.visibility</p:attrName>
                                        </p:attrNameLst>
                                      </p:cBhvr>
                                      <p:to>
                                        <p:strVal val="visible"/>
                                      </p:to>
                                    </p:set>
                                    <p:animEffect transition="in" filter="wipe(left)">
                                      <p:cBhvr>
                                        <p:cTn id="25" dur="500"/>
                                        <p:tgtEl>
                                          <p:spTgt spid="14373"/>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4378"/>
                                        </p:tgtEl>
                                        <p:attrNameLst>
                                          <p:attrName>style.visibility</p:attrName>
                                        </p:attrNameLst>
                                      </p:cBhvr>
                                      <p:to>
                                        <p:strVal val="visible"/>
                                      </p:to>
                                    </p:set>
                                    <p:animEffect transition="in" filter="wipe(left)">
                                      <p:cBhvr>
                                        <p:cTn id="29" dur="500"/>
                                        <p:tgtEl>
                                          <p:spTgt spid="14378"/>
                                        </p:tgtEl>
                                      </p:cBhvr>
                                    </p:animEffect>
                                  </p:childTnLst>
                                </p:cTn>
                              </p:par>
                            </p:childTnLst>
                          </p:cTn>
                        </p:par>
                        <p:par>
                          <p:cTn id="30" fill="hold" nodeType="afterGroup">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4376"/>
                                        </p:tgtEl>
                                        <p:attrNameLst>
                                          <p:attrName>style.visibility</p:attrName>
                                        </p:attrNameLst>
                                      </p:cBhvr>
                                      <p:to>
                                        <p:strVal val="visible"/>
                                      </p:to>
                                    </p:set>
                                    <p:animEffect transition="in" filter="wipe(left)">
                                      <p:cBhvr>
                                        <p:cTn id="33" dur="500"/>
                                        <p:tgtEl>
                                          <p:spTgt spid="14376"/>
                                        </p:tgtEl>
                                      </p:cBhvr>
                                    </p:animEffect>
                                  </p:childTnLst>
                                </p:cTn>
                              </p:par>
                            </p:childTnLst>
                          </p:cTn>
                        </p:par>
                        <p:par>
                          <p:cTn id="34" fill="hold" nodeType="afterGroup">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4375"/>
                                        </p:tgtEl>
                                        <p:attrNameLst>
                                          <p:attrName>style.visibility</p:attrName>
                                        </p:attrNameLst>
                                      </p:cBhvr>
                                      <p:to>
                                        <p:strVal val="visible"/>
                                      </p:to>
                                    </p:set>
                                    <p:animEffect transition="in" filter="wipe(left)">
                                      <p:cBhvr>
                                        <p:cTn id="37" dur="500"/>
                                        <p:tgtEl>
                                          <p:spTgt spid="14375"/>
                                        </p:tgtEl>
                                      </p:cBhvr>
                                    </p:animEffect>
                                  </p:childTnLst>
                                </p:cTn>
                              </p:par>
                            </p:childTnLst>
                          </p:cTn>
                        </p:par>
                        <p:par>
                          <p:cTn id="38" fill="hold" nodeType="afterGroup">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14377"/>
                                        </p:tgtEl>
                                        <p:attrNameLst>
                                          <p:attrName>style.visibility</p:attrName>
                                        </p:attrNameLst>
                                      </p:cBhvr>
                                      <p:to>
                                        <p:strVal val="visible"/>
                                      </p:to>
                                    </p:set>
                                    <p:animEffect transition="in" filter="wipe(left)">
                                      <p:cBhvr>
                                        <p:cTn id="41" dur="500"/>
                                        <p:tgtEl>
                                          <p:spTgt spid="14377"/>
                                        </p:tgtEl>
                                      </p:cBhvr>
                                    </p:animEffect>
                                  </p:childTnLst>
                                </p:cTn>
                              </p:par>
                            </p:childTnLst>
                          </p:cTn>
                        </p:par>
                        <p:par>
                          <p:cTn id="42" fill="hold" nodeType="afterGroup">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4379"/>
                                        </p:tgtEl>
                                        <p:attrNameLst>
                                          <p:attrName>style.visibility</p:attrName>
                                        </p:attrNameLst>
                                      </p:cBhvr>
                                      <p:to>
                                        <p:strVal val="visible"/>
                                      </p:to>
                                    </p:set>
                                    <p:animEffect transition="in" filter="wipe(left)">
                                      <p:cBhvr>
                                        <p:cTn id="45" dur="500"/>
                                        <p:tgtEl>
                                          <p:spTgt spid="14379"/>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4380"/>
                                        </p:tgtEl>
                                        <p:attrNameLst>
                                          <p:attrName>style.visibility</p:attrName>
                                        </p:attrNameLst>
                                      </p:cBhvr>
                                      <p:to>
                                        <p:strVal val="visible"/>
                                      </p:to>
                                    </p:set>
                                    <p:animEffect transition="in" filter="wipe(left)">
                                      <p:cBhvr>
                                        <p:cTn id="49" dur="500"/>
                                        <p:tgtEl>
                                          <p:spTgt spid="14380"/>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14381"/>
                                        </p:tgtEl>
                                        <p:attrNameLst>
                                          <p:attrName>style.visibility</p:attrName>
                                        </p:attrNameLst>
                                      </p:cBhvr>
                                      <p:to>
                                        <p:strVal val="visible"/>
                                      </p:to>
                                    </p:set>
                                    <p:animEffect transition="in" filter="wipe(left)">
                                      <p:cBhvr>
                                        <p:cTn id="53" dur="500"/>
                                        <p:tgtEl>
                                          <p:spTgt spid="14381"/>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4382"/>
                                        </p:tgtEl>
                                        <p:attrNameLst>
                                          <p:attrName>style.visibility</p:attrName>
                                        </p:attrNameLst>
                                      </p:cBhvr>
                                      <p:to>
                                        <p:strVal val="visible"/>
                                      </p:to>
                                    </p:set>
                                    <p:animEffect transition="in" filter="wipe(left)">
                                      <p:cBhvr>
                                        <p:cTn id="57" dur="500"/>
                                        <p:tgtEl>
                                          <p:spTgt spid="143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1438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434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438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439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439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439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43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439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440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4402"/>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440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xit" presetSubtype="8" fill="hold" nodeType="clickEffect">
                                  <p:stCondLst>
                                    <p:cond delay="0"/>
                                  </p:stCondLst>
                                  <p:childTnLst>
                                    <p:animEffect transition="out" filter="wipe(left)">
                                      <p:cBhvr>
                                        <p:cTn id="85" dur="500"/>
                                        <p:tgtEl>
                                          <p:spTgt spid="14386"/>
                                        </p:tgtEl>
                                      </p:cBhvr>
                                    </p:animEffect>
                                    <p:set>
                                      <p:cBhvr>
                                        <p:cTn id="86" dur="1" fill="hold">
                                          <p:stCondLst>
                                            <p:cond delay="499"/>
                                          </p:stCondLst>
                                        </p:cTn>
                                        <p:tgtEl>
                                          <p:spTgt spid="14386"/>
                                        </p:tgtEl>
                                        <p:attrNameLst>
                                          <p:attrName>style.visibility</p:attrName>
                                        </p:attrNameLst>
                                      </p:cBhvr>
                                      <p:to>
                                        <p:strVal val="hidden"/>
                                      </p:to>
                                    </p:set>
                                  </p:childTnLst>
                                </p:cTn>
                              </p:par>
                              <p:par>
                                <p:cTn id="87" presetID="22" presetClass="exit" presetSubtype="8" fill="hold" nodeType="withEffect">
                                  <p:stCondLst>
                                    <p:cond delay="0"/>
                                  </p:stCondLst>
                                  <p:childTnLst>
                                    <p:animEffect transition="out" filter="wipe(left)">
                                      <p:cBhvr>
                                        <p:cTn id="88" dur="500"/>
                                        <p:tgtEl>
                                          <p:spTgt spid="14344"/>
                                        </p:tgtEl>
                                      </p:cBhvr>
                                    </p:animEffect>
                                    <p:set>
                                      <p:cBhvr>
                                        <p:cTn id="89" dur="1" fill="hold">
                                          <p:stCondLst>
                                            <p:cond delay="499"/>
                                          </p:stCondLst>
                                        </p:cTn>
                                        <p:tgtEl>
                                          <p:spTgt spid="14344"/>
                                        </p:tgtEl>
                                        <p:attrNameLst>
                                          <p:attrName>style.visibility</p:attrName>
                                        </p:attrNameLst>
                                      </p:cBhvr>
                                      <p:to>
                                        <p:strVal val="hidden"/>
                                      </p:to>
                                    </p:set>
                                  </p:childTnLst>
                                </p:cTn>
                              </p:par>
                              <p:par>
                                <p:cTn id="90" presetID="22" presetClass="exit" presetSubtype="8" fill="hold" nodeType="withEffect">
                                  <p:stCondLst>
                                    <p:cond delay="0"/>
                                  </p:stCondLst>
                                  <p:childTnLst>
                                    <p:animEffect transition="out" filter="wipe(left)">
                                      <p:cBhvr>
                                        <p:cTn id="91" dur="500"/>
                                        <p:tgtEl>
                                          <p:spTgt spid="14388"/>
                                        </p:tgtEl>
                                      </p:cBhvr>
                                    </p:animEffect>
                                    <p:set>
                                      <p:cBhvr>
                                        <p:cTn id="92" dur="1" fill="hold">
                                          <p:stCondLst>
                                            <p:cond delay="499"/>
                                          </p:stCondLst>
                                        </p:cTn>
                                        <p:tgtEl>
                                          <p:spTgt spid="14388"/>
                                        </p:tgtEl>
                                        <p:attrNameLst>
                                          <p:attrName>style.visibility</p:attrName>
                                        </p:attrNameLst>
                                      </p:cBhvr>
                                      <p:to>
                                        <p:strVal val="hidden"/>
                                      </p:to>
                                    </p:set>
                                  </p:childTnLst>
                                </p:cTn>
                              </p:par>
                              <p:par>
                                <p:cTn id="93" presetID="22" presetClass="exit" presetSubtype="8" fill="hold" nodeType="withEffect">
                                  <p:stCondLst>
                                    <p:cond delay="0"/>
                                  </p:stCondLst>
                                  <p:childTnLst>
                                    <p:animEffect transition="out" filter="wipe(left)">
                                      <p:cBhvr>
                                        <p:cTn id="94" dur="500"/>
                                        <p:tgtEl>
                                          <p:spTgt spid="14390"/>
                                        </p:tgtEl>
                                      </p:cBhvr>
                                    </p:animEffect>
                                    <p:set>
                                      <p:cBhvr>
                                        <p:cTn id="95" dur="1" fill="hold">
                                          <p:stCondLst>
                                            <p:cond delay="499"/>
                                          </p:stCondLst>
                                        </p:cTn>
                                        <p:tgtEl>
                                          <p:spTgt spid="14390"/>
                                        </p:tgtEl>
                                        <p:attrNameLst>
                                          <p:attrName>style.visibility</p:attrName>
                                        </p:attrNameLst>
                                      </p:cBhvr>
                                      <p:to>
                                        <p:strVal val="hidden"/>
                                      </p:to>
                                    </p:set>
                                  </p:childTnLst>
                                </p:cTn>
                              </p:par>
                              <p:par>
                                <p:cTn id="96" presetID="22" presetClass="exit" presetSubtype="8" fill="hold" nodeType="withEffect">
                                  <p:stCondLst>
                                    <p:cond delay="0"/>
                                  </p:stCondLst>
                                  <p:childTnLst>
                                    <p:animEffect transition="out" filter="wipe(left)">
                                      <p:cBhvr>
                                        <p:cTn id="97" dur="500"/>
                                        <p:tgtEl>
                                          <p:spTgt spid="14395"/>
                                        </p:tgtEl>
                                      </p:cBhvr>
                                    </p:animEffect>
                                    <p:set>
                                      <p:cBhvr>
                                        <p:cTn id="98" dur="1" fill="hold">
                                          <p:stCondLst>
                                            <p:cond delay="499"/>
                                          </p:stCondLst>
                                        </p:cTn>
                                        <p:tgtEl>
                                          <p:spTgt spid="14395"/>
                                        </p:tgtEl>
                                        <p:attrNameLst>
                                          <p:attrName>style.visibility</p:attrName>
                                        </p:attrNameLst>
                                      </p:cBhvr>
                                      <p:to>
                                        <p:strVal val="hidden"/>
                                      </p:to>
                                    </p:set>
                                  </p:childTnLst>
                                </p:cTn>
                              </p:par>
                              <p:par>
                                <p:cTn id="99" presetID="22" presetClass="exit" presetSubtype="8" fill="hold" nodeType="withEffect">
                                  <p:stCondLst>
                                    <p:cond delay="0"/>
                                  </p:stCondLst>
                                  <p:childTnLst>
                                    <p:animEffect transition="out" filter="wipe(left)">
                                      <p:cBhvr>
                                        <p:cTn id="100" dur="500"/>
                                        <p:tgtEl>
                                          <p:spTgt spid="14397"/>
                                        </p:tgtEl>
                                      </p:cBhvr>
                                    </p:animEffect>
                                    <p:set>
                                      <p:cBhvr>
                                        <p:cTn id="101" dur="1" fill="hold">
                                          <p:stCondLst>
                                            <p:cond delay="499"/>
                                          </p:stCondLst>
                                        </p:cTn>
                                        <p:tgtEl>
                                          <p:spTgt spid="14397"/>
                                        </p:tgtEl>
                                        <p:attrNameLst>
                                          <p:attrName>style.visibility</p:attrName>
                                        </p:attrNameLst>
                                      </p:cBhvr>
                                      <p:to>
                                        <p:strVal val="hidden"/>
                                      </p:to>
                                    </p:set>
                                  </p:childTnLst>
                                </p:cTn>
                              </p:par>
                              <p:par>
                                <p:cTn id="102" presetID="22" presetClass="exit" presetSubtype="8" fill="hold" nodeType="withEffect">
                                  <p:stCondLst>
                                    <p:cond delay="0"/>
                                  </p:stCondLst>
                                  <p:childTnLst>
                                    <p:animEffect transition="out" filter="wipe(left)">
                                      <p:cBhvr>
                                        <p:cTn id="103" dur="500"/>
                                        <p:tgtEl>
                                          <p:spTgt spid="14398"/>
                                        </p:tgtEl>
                                      </p:cBhvr>
                                    </p:animEffect>
                                    <p:set>
                                      <p:cBhvr>
                                        <p:cTn id="104" dur="1" fill="hold">
                                          <p:stCondLst>
                                            <p:cond delay="499"/>
                                          </p:stCondLst>
                                        </p:cTn>
                                        <p:tgtEl>
                                          <p:spTgt spid="14398"/>
                                        </p:tgtEl>
                                        <p:attrNameLst>
                                          <p:attrName>style.visibility</p:attrName>
                                        </p:attrNameLst>
                                      </p:cBhvr>
                                      <p:to>
                                        <p:strVal val="hidden"/>
                                      </p:to>
                                    </p:set>
                                  </p:childTnLst>
                                </p:cTn>
                              </p:par>
                              <p:par>
                                <p:cTn id="105" presetID="22" presetClass="exit" presetSubtype="8" fill="hold" nodeType="withEffect">
                                  <p:stCondLst>
                                    <p:cond delay="0"/>
                                  </p:stCondLst>
                                  <p:childTnLst>
                                    <p:animEffect transition="out" filter="wipe(left)">
                                      <p:cBhvr>
                                        <p:cTn id="106" dur="500"/>
                                        <p:tgtEl>
                                          <p:spTgt spid="14399"/>
                                        </p:tgtEl>
                                      </p:cBhvr>
                                    </p:animEffect>
                                    <p:set>
                                      <p:cBhvr>
                                        <p:cTn id="107" dur="1" fill="hold">
                                          <p:stCondLst>
                                            <p:cond delay="499"/>
                                          </p:stCondLst>
                                        </p:cTn>
                                        <p:tgtEl>
                                          <p:spTgt spid="14399"/>
                                        </p:tgtEl>
                                        <p:attrNameLst>
                                          <p:attrName>style.visibility</p:attrName>
                                        </p:attrNameLst>
                                      </p:cBhvr>
                                      <p:to>
                                        <p:strVal val="hidden"/>
                                      </p:to>
                                    </p:set>
                                  </p:childTnLst>
                                </p:cTn>
                              </p:par>
                              <p:par>
                                <p:cTn id="108" presetID="22" presetClass="exit" presetSubtype="8" fill="hold" nodeType="withEffect">
                                  <p:stCondLst>
                                    <p:cond delay="0"/>
                                  </p:stCondLst>
                                  <p:childTnLst>
                                    <p:animEffect transition="out" filter="wipe(left)">
                                      <p:cBhvr>
                                        <p:cTn id="109" dur="500"/>
                                        <p:tgtEl>
                                          <p:spTgt spid="14401"/>
                                        </p:tgtEl>
                                      </p:cBhvr>
                                    </p:animEffect>
                                    <p:set>
                                      <p:cBhvr>
                                        <p:cTn id="110" dur="1" fill="hold">
                                          <p:stCondLst>
                                            <p:cond delay="499"/>
                                          </p:stCondLst>
                                        </p:cTn>
                                        <p:tgtEl>
                                          <p:spTgt spid="14401"/>
                                        </p:tgtEl>
                                        <p:attrNameLst>
                                          <p:attrName>style.visibility</p:attrName>
                                        </p:attrNameLst>
                                      </p:cBhvr>
                                      <p:to>
                                        <p:strVal val="hidden"/>
                                      </p:to>
                                    </p:set>
                                  </p:childTnLst>
                                </p:cTn>
                              </p:par>
                              <p:par>
                                <p:cTn id="111" presetID="22" presetClass="exit" presetSubtype="8" fill="hold" nodeType="withEffect">
                                  <p:stCondLst>
                                    <p:cond delay="0"/>
                                  </p:stCondLst>
                                  <p:childTnLst>
                                    <p:animEffect transition="out" filter="wipe(left)">
                                      <p:cBhvr>
                                        <p:cTn id="112" dur="500"/>
                                        <p:tgtEl>
                                          <p:spTgt spid="14402"/>
                                        </p:tgtEl>
                                      </p:cBhvr>
                                    </p:animEffect>
                                    <p:set>
                                      <p:cBhvr>
                                        <p:cTn id="113" dur="1" fill="hold">
                                          <p:stCondLst>
                                            <p:cond delay="499"/>
                                          </p:stCondLst>
                                        </p:cTn>
                                        <p:tgtEl>
                                          <p:spTgt spid="14402"/>
                                        </p:tgtEl>
                                        <p:attrNameLst>
                                          <p:attrName>style.visibility</p:attrName>
                                        </p:attrNameLst>
                                      </p:cBhvr>
                                      <p:to>
                                        <p:strVal val="hidden"/>
                                      </p:to>
                                    </p:set>
                                  </p:childTnLst>
                                </p:cTn>
                              </p:par>
                              <p:par>
                                <p:cTn id="114" presetID="22" presetClass="exit" presetSubtype="8" fill="hold" nodeType="withEffect">
                                  <p:stCondLst>
                                    <p:cond delay="0"/>
                                  </p:stCondLst>
                                  <p:childTnLst>
                                    <p:animEffect transition="out" filter="wipe(left)">
                                      <p:cBhvr>
                                        <p:cTn id="115" dur="500"/>
                                        <p:tgtEl>
                                          <p:spTgt spid="14403"/>
                                        </p:tgtEl>
                                      </p:cBhvr>
                                    </p:animEffect>
                                    <p:set>
                                      <p:cBhvr>
                                        <p:cTn id="116" dur="1" fill="hold">
                                          <p:stCondLst>
                                            <p:cond delay="499"/>
                                          </p:stCondLst>
                                        </p:cTn>
                                        <p:tgtEl>
                                          <p:spTgt spid="14403"/>
                                        </p:tgtEl>
                                        <p:attrNameLst>
                                          <p:attrName>style.visibility</p:attrName>
                                        </p:attrNameLst>
                                      </p:cBhvr>
                                      <p:to>
                                        <p:strVal val="hidden"/>
                                      </p:to>
                                    </p:set>
                                  </p:childTnLst>
                                </p:cTn>
                              </p:par>
                              <p:par>
                                <p:cTn id="117" presetID="22" presetClass="entr" presetSubtype="8" fill="hold" nodeType="withEffect">
                                  <p:stCondLst>
                                    <p:cond delay="0"/>
                                  </p:stCondLst>
                                  <p:childTnLst>
                                    <p:set>
                                      <p:cBhvr>
                                        <p:cTn id="118" dur="1" fill="hold">
                                          <p:stCondLst>
                                            <p:cond delay="0"/>
                                          </p:stCondLst>
                                        </p:cTn>
                                        <p:tgtEl>
                                          <p:spTgt spid="14366"/>
                                        </p:tgtEl>
                                        <p:attrNameLst>
                                          <p:attrName>style.visibility</p:attrName>
                                        </p:attrNameLst>
                                      </p:cBhvr>
                                      <p:to>
                                        <p:strVal val="visible"/>
                                      </p:to>
                                    </p:set>
                                    <p:animEffect transition="in" filter="wipe(left)">
                                      <p:cBhvr>
                                        <p:cTn id="119" dur="500"/>
                                        <p:tgtEl>
                                          <p:spTgt spid="14366"/>
                                        </p:tgtEl>
                                      </p:cBhvr>
                                    </p:animEffect>
                                  </p:childTnLst>
                                </p:cTn>
                              </p:par>
                              <p:par>
                                <p:cTn id="120" presetID="22" presetClass="entr" presetSubtype="8" fill="hold" nodeType="withEffect">
                                  <p:stCondLst>
                                    <p:cond delay="0"/>
                                  </p:stCondLst>
                                  <p:childTnLst>
                                    <p:set>
                                      <p:cBhvr>
                                        <p:cTn id="121" dur="1" fill="hold">
                                          <p:stCondLst>
                                            <p:cond delay="0"/>
                                          </p:stCondLst>
                                        </p:cTn>
                                        <p:tgtEl>
                                          <p:spTgt spid="14367"/>
                                        </p:tgtEl>
                                        <p:attrNameLst>
                                          <p:attrName>style.visibility</p:attrName>
                                        </p:attrNameLst>
                                      </p:cBhvr>
                                      <p:to>
                                        <p:strVal val="visible"/>
                                      </p:to>
                                    </p:set>
                                    <p:animEffect transition="in" filter="wipe(left)">
                                      <p:cBhvr>
                                        <p:cTn id="122" dur="500"/>
                                        <p:tgtEl>
                                          <p:spTgt spid="14367"/>
                                        </p:tgtEl>
                                      </p:cBhvr>
                                    </p:animEffect>
                                  </p:childTnLst>
                                </p:cTn>
                              </p:par>
                              <p:par>
                                <p:cTn id="123" presetID="22" presetClass="entr" presetSubtype="8" fill="hold" nodeType="withEffect">
                                  <p:stCondLst>
                                    <p:cond delay="0"/>
                                  </p:stCondLst>
                                  <p:childTnLst>
                                    <p:set>
                                      <p:cBhvr>
                                        <p:cTn id="124" dur="1" fill="hold">
                                          <p:stCondLst>
                                            <p:cond delay="0"/>
                                          </p:stCondLst>
                                        </p:cTn>
                                        <p:tgtEl>
                                          <p:spTgt spid="14368"/>
                                        </p:tgtEl>
                                        <p:attrNameLst>
                                          <p:attrName>style.visibility</p:attrName>
                                        </p:attrNameLst>
                                      </p:cBhvr>
                                      <p:to>
                                        <p:strVal val="visible"/>
                                      </p:to>
                                    </p:set>
                                    <p:animEffect transition="in" filter="wipe(left)">
                                      <p:cBhvr>
                                        <p:cTn id="125" dur="500"/>
                                        <p:tgtEl>
                                          <p:spTgt spid="14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1" grpId="0"/>
      <p:bldP spid="14373" grpId="0"/>
      <p:bldP spid="14374" grpId="0"/>
      <p:bldP spid="14375" grpId="0"/>
      <p:bldP spid="14376" grpId="0"/>
      <p:bldP spid="14377" grpId="0"/>
      <p:bldP spid="14378" grpId="0"/>
      <p:bldP spid="14379" grpId="0"/>
      <p:bldP spid="14380" grpId="0"/>
      <p:bldP spid="14381" grpId="0"/>
      <p:bldP spid="1438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759E6BEC-30F5-4DE0-8FFB-DDD27F2DD101}" type="slidenum">
              <a:rPr kumimoji="0" lang="en-US" altLang="zh-CN" sz="1400">
                <a:latin typeface="Tahoma" pitchFamily="34" charset="0"/>
              </a:rPr>
              <a:pPr/>
              <a:t>8</a:t>
            </a:fld>
            <a:endParaRPr kumimoji="0" lang="en-US" altLang="zh-CN" sz="1400">
              <a:latin typeface="Tahoma" pitchFamily="34" charset="0"/>
            </a:endParaRPr>
          </a:p>
        </p:txBody>
      </p:sp>
      <p:sp>
        <p:nvSpPr>
          <p:cNvPr id="54274" name="Rectangle 2"/>
          <p:cNvSpPr>
            <a:spLocks noGrp="1" noChangeArrowheads="1"/>
          </p:cNvSpPr>
          <p:nvPr>
            <p:ph type="title"/>
          </p:nvPr>
        </p:nvSpPr>
        <p:spPr/>
        <p:txBody>
          <a:bodyPr/>
          <a:lstStyle/>
          <a:p>
            <a:r>
              <a:rPr lang="zh-CN" altLang="en-US" smtClean="0">
                <a:solidFill>
                  <a:schemeClr val="folHlink"/>
                </a:solidFill>
                <a:ea typeface="楷体_GB2312" pitchFamily="49" charset="-122"/>
              </a:rPr>
              <a:t>第一个阶段</a:t>
            </a:r>
            <a:r>
              <a:rPr lang="en-US" altLang="zh-CN" smtClean="0">
                <a:ea typeface="楷体_GB2312" pitchFamily="49" charset="-122"/>
              </a:rPr>
              <a:t>--</a:t>
            </a:r>
            <a:r>
              <a:rPr lang="zh-CN" altLang="en-US" smtClean="0">
                <a:solidFill>
                  <a:srgbClr val="FF3300"/>
                </a:solidFill>
                <a:ea typeface="楷体_GB2312" pitchFamily="49" charset="-122"/>
              </a:rPr>
              <a:t>词法分析</a:t>
            </a:r>
            <a:r>
              <a:rPr lang="zh-CN" altLang="en-US" smtClean="0">
                <a:ea typeface="楷体_GB2312" pitchFamily="49" charset="-122"/>
              </a:rPr>
              <a:t>阶段</a:t>
            </a:r>
          </a:p>
        </p:txBody>
      </p:sp>
      <p:sp>
        <p:nvSpPr>
          <p:cNvPr id="54275" name="Rectangle 3"/>
          <p:cNvSpPr>
            <a:spLocks noGrp="1" noChangeArrowheads="1"/>
          </p:cNvSpPr>
          <p:nvPr>
            <p:ph type="body" idx="1"/>
          </p:nvPr>
        </p:nvSpPr>
        <p:spPr>
          <a:xfrm>
            <a:off x="250825" y="1125538"/>
            <a:ext cx="8893175" cy="5543550"/>
          </a:xfrm>
        </p:spPr>
        <p:txBody>
          <a:bodyPr/>
          <a:lstStyle/>
          <a:p>
            <a:pPr lvl="1" algn="just">
              <a:lnSpc>
                <a:spcPct val="85000"/>
              </a:lnSpc>
              <a:buFont typeface="Wingdings" pitchFamily="2" charset="2"/>
              <a:buNone/>
            </a:pPr>
            <a:r>
              <a:rPr kumimoji="0" lang="zh-CN" altLang="en-US" sz="2400" b="1" smtClean="0">
                <a:ea typeface="楷体_GB2312" pitchFamily="49" charset="-122"/>
              </a:rPr>
              <a:t>某源程序：</a:t>
            </a:r>
            <a:endParaRPr kumimoji="0" lang="en-US" altLang="zh-CN" sz="2400" b="1" smtClean="0">
              <a:ea typeface="楷体_GB2312" pitchFamily="49" charset="-122"/>
            </a:endParaRPr>
          </a:p>
          <a:p>
            <a:pPr lvl="1" algn="just">
              <a:lnSpc>
                <a:spcPct val="85000"/>
              </a:lnSpc>
              <a:buFont typeface="Wingdings" pitchFamily="2" charset="2"/>
              <a:buNone/>
            </a:pPr>
            <a:r>
              <a:rPr kumimoji="0" lang="en-US" altLang="zh-CN" sz="2400" b="1" smtClean="0">
                <a:ea typeface="楷体_GB2312" pitchFamily="49" charset="-122"/>
              </a:rPr>
              <a:t>       </a:t>
            </a:r>
            <a:r>
              <a:rPr kumimoji="0" lang="en-US" altLang="zh-CN" sz="2400" b="1" smtClean="0">
                <a:solidFill>
                  <a:srgbClr val="CC0099"/>
                </a:solidFill>
                <a:ea typeface="楷体_GB2312" pitchFamily="49" charset="-122"/>
              </a:rPr>
              <a:t>begin</a:t>
            </a:r>
          </a:p>
          <a:p>
            <a:pPr lvl="3" algn="just">
              <a:lnSpc>
                <a:spcPct val="85000"/>
              </a:lnSpc>
              <a:buFont typeface="Wingdings" pitchFamily="2" charset="2"/>
              <a:buNone/>
            </a:pPr>
            <a:r>
              <a:rPr kumimoji="0" lang="en-US" altLang="zh-CN" sz="2400" b="1" smtClean="0">
                <a:solidFill>
                  <a:srgbClr val="CC0099"/>
                </a:solidFill>
                <a:ea typeface="楷体_GB2312" pitchFamily="49" charset="-122"/>
              </a:rPr>
              <a:t>var sum</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first</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count</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real</a:t>
            </a:r>
            <a:r>
              <a:rPr kumimoji="0" lang="zh-CN" altLang="en-US" sz="2400" b="1" smtClean="0">
                <a:solidFill>
                  <a:srgbClr val="CC0099"/>
                </a:solidFill>
                <a:ea typeface="楷体_GB2312" pitchFamily="49" charset="-122"/>
              </a:rPr>
              <a:t>；</a:t>
            </a:r>
            <a:endParaRPr kumimoji="0" lang="en-US" altLang="zh-CN" sz="2400" b="1" smtClean="0">
              <a:solidFill>
                <a:srgbClr val="CC0099"/>
              </a:solidFill>
              <a:ea typeface="楷体_GB2312" pitchFamily="49" charset="-122"/>
            </a:endParaRPr>
          </a:p>
          <a:p>
            <a:pPr lvl="3" algn="just">
              <a:lnSpc>
                <a:spcPct val="85000"/>
              </a:lnSpc>
              <a:buFont typeface="Wingdings" pitchFamily="2" charset="2"/>
              <a:buNone/>
            </a:pPr>
            <a:r>
              <a:rPr kumimoji="0" lang="en-US" altLang="zh-CN" sz="2400" b="1" smtClean="0">
                <a:solidFill>
                  <a:srgbClr val="CC0099"/>
                </a:solidFill>
                <a:ea typeface="楷体_GB2312" pitchFamily="49" charset="-122"/>
              </a:rPr>
              <a:t>sum</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=first+count*10</a:t>
            </a:r>
          </a:p>
          <a:p>
            <a:pPr lvl="2" algn="just">
              <a:lnSpc>
                <a:spcPct val="85000"/>
              </a:lnSpc>
              <a:buFontTx/>
              <a:buNone/>
            </a:pPr>
            <a:r>
              <a:rPr kumimoji="0" lang="en-US" altLang="zh-CN" b="1" smtClean="0">
                <a:solidFill>
                  <a:srgbClr val="CC0099"/>
                </a:solidFill>
                <a:ea typeface="楷体_GB2312" pitchFamily="49" charset="-122"/>
              </a:rPr>
              <a:t>end.</a:t>
            </a:r>
          </a:p>
          <a:p>
            <a:pPr lvl="1" algn="just">
              <a:lnSpc>
                <a:spcPct val="85000"/>
              </a:lnSpc>
              <a:buFont typeface="Wingdings" pitchFamily="2" charset="2"/>
              <a:buNone/>
            </a:pPr>
            <a:r>
              <a:rPr kumimoji="0" lang="en-US" altLang="zh-CN" sz="2400" b="1" smtClean="0">
                <a:solidFill>
                  <a:srgbClr val="CC0099"/>
                </a:solidFill>
                <a:ea typeface="楷体_GB2312" pitchFamily="49" charset="-122"/>
              </a:rPr>
              <a:t>begin var sum</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first</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count</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real</a:t>
            </a:r>
            <a:r>
              <a:rPr kumimoji="0" lang="zh-CN" altLang="en-US" sz="2400" b="1" smtClean="0">
                <a:solidFill>
                  <a:srgbClr val="CC0099"/>
                </a:solidFill>
                <a:ea typeface="楷体_GB2312" pitchFamily="49" charset="-122"/>
              </a:rPr>
              <a:t>；</a:t>
            </a:r>
            <a:r>
              <a:rPr kumimoji="0" lang="en-US" altLang="zh-CN" sz="2400" b="1" smtClean="0">
                <a:solidFill>
                  <a:srgbClr val="CC0099"/>
                </a:solidFill>
                <a:ea typeface="楷体_GB2312" pitchFamily="49" charset="-122"/>
              </a:rPr>
              <a:t>sum:=first+count*10 end.</a:t>
            </a:r>
          </a:p>
          <a:p>
            <a:pPr lvl="1" algn="just">
              <a:lnSpc>
                <a:spcPct val="85000"/>
              </a:lnSpc>
              <a:buFont typeface="Wingdings" pitchFamily="2" charset="2"/>
              <a:buNone/>
            </a:pPr>
            <a:r>
              <a:rPr kumimoji="0" lang="zh-CN" altLang="en-US" sz="2400" b="1" smtClean="0">
                <a:ea typeface="楷体_GB2312" pitchFamily="49" charset="-122"/>
              </a:rPr>
              <a:t>经词法分析后，识别出下列单词：</a:t>
            </a:r>
            <a:endParaRPr kumimoji="0" lang="en-US" altLang="zh-CN" sz="2400" b="1" smtClean="0">
              <a:ea typeface="楷体_GB2312" pitchFamily="49" charset="-122"/>
            </a:endParaRPr>
          </a:p>
          <a:p>
            <a:pPr lvl="1">
              <a:buFont typeface="Wingdings" pitchFamily="2" charset="2"/>
              <a:buNone/>
            </a:pPr>
            <a:r>
              <a:rPr kumimoji="0" lang="en-US" altLang="zh-CN" sz="2000" b="1" smtClean="0"/>
              <a:t>1.</a:t>
            </a:r>
            <a:r>
              <a:rPr kumimoji="0" lang="zh-CN" altLang="en-US" sz="2000" b="1" smtClean="0"/>
              <a:t>保留字</a:t>
            </a:r>
            <a:r>
              <a:rPr kumimoji="0" lang="en-US" altLang="zh-CN" sz="2000" b="1" smtClean="0">
                <a:solidFill>
                  <a:srgbClr val="CC0099"/>
                </a:solidFill>
              </a:rPr>
              <a:t>begin</a:t>
            </a:r>
            <a:r>
              <a:rPr kumimoji="0" lang="en-US" altLang="zh-CN" sz="2000" b="1" smtClean="0"/>
              <a:t>	2.</a:t>
            </a:r>
            <a:r>
              <a:rPr kumimoji="0" lang="zh-CN" altLang="en-US" sz="2000" b="1" smtClean="0"/>
              <a:t>保留字</a:t>
            </a:r>
            <a:r>
              <a:rPr kumimoji="0" lang="en-US" altLang="zh-CN" sz="2000" b="1" smtClean="0">
                <a:solidFill>
                  <a:srgbClr val="CC0099"/>
                </a:solidFill>
              </a:rPr>
              <a:t>var</a:t>
            </a:r>
            <a:r>
              <a:rPr kumimoji="0" lang="en-US" altLang="zh-CN" sz="2000" b="1" smtClean="0"/>
              <a:t>	3.</a:t>
            </a:r>
            <a:r>
              <a:rPr kumimoji="0" lang="zh-CN" altLang="en-US" sz="2000" b="1" smtClean="0"/>
              <a:t>标识符</a:t>
            </a:r>
            <a:r>
              <a:rPr kumimoji="0" lang="en-US" altLang="zh-CN" sz="2000" b="1" smtClean="0">
                <a:solidFill>
                  <a:srgbClr val="CC0099"/>
                </a:solidFill>
              </a:rPr>
              <a:t>sum</a:t>
            </a:r>
            <a:r>
              <a:rPr kumimoji="0" lang="en-US" altLang="zh-CN" sz="2000" b="1" smtClean="0"/>
              <a:t>		4.</a:t>
            </a:r>
            <a:r>
              <a:rPr kumimoji="0" lang="zh-CN" altLang="en-US" sz="2000" b="1" smtClean="0"/>
              <a:t>逗号</a:t>
            </a:r>
            <a:r>
              <a:rPr kumimoji="0" lang="en-US" altLang="zh-CN" sz="2000" b="1" smtClean="0">
                <a:solidFill>
                  <a:srgbClr val="CC0099"/>
                </a:solidFill>
              </a:rPr>
              <a:t>,</a:t>
            </a:r>
          </a:p>
          <a:p>
            <a:pPr lvl="1">
              <a:buFont typeface="Wingdings" pitchFamily="2" charset="2"/>
              <a:buNone/>
            </a:pPr>
            <a:r>
              <a:rPr kumimoji="0" lang="en-US" altLang="zh-CN" sz="2000" b="1" smtClean="0"/>
              <a:t>5.</a:t>
            </a:r>
            <a:r>
              <a:rPr kumimoji="0" lang="zh-CN" altLang="en-US" sz="2000" b="1" smtClean="0"/>
              <a:t>标识符</a:t>
            </a:r>
            <a:r>
              <a:rPr kumimoji="0" lang="en-US" altLang="zh-CN" sz="2000" b="1" smtClean="0">
                <a:solidFill>
                  <a:srgbClr val="CC0099"/>
                </a:solidFill>
              </a:rPr>
              <a:t>first</a:t>
            </a:r>
            <a:r>
              <a:rPr kumimoji="0" lang="en-US" altLang="zh-CN" sz="2000" b="1" smtClean="0"/>
              <a:t>	6.</a:t>
            </a:r>
            <a:r>
              <a:rPr kumimoji="0" lang="zh-CN" altLang="en-US" sz="2000" b="1" smtClean="0"/>
              <a:t>逗号</a:t>
            </a:r>
            <a:r>
              <a:rPr kumimoji="0" lang="en-US" altLang="zh-CN" sz="2000" b="1" smtClean="0">
                <a:solidFill>
                  <a:srgbClr val="CC0099"/>
                </a:solidFill>
              </a:rPr>
              <a:t>,</a:t>
            </a:r>
            <a:r>
              <a:rPr kumimoji="0" lang="en-US" altLang="zh-CN" sz="2000" b="1" smtClean="0"/>
              <a:t>		7.</a:t>
            </a:r>
            <a:r>
              <a:rPr kumimoji="0" lang="zh-CN" altLang="en-US" sz="2000" b="1" smtClean="0"/>
              <a:t>标识符</a:t>
            </a:r>
            <a:r>
              <a:rPr kumimoji="0" lang="en-US" altLang="zh-CN" sz="2000" b="1" smtClean="0">
                <a:solidFill>
                  <a:srgbClr val="CC0099"/>
                </a:solidFill>
              </a:rPr>
              <a:t>count</a:t>
            </a:r>
            <a:r>
              <a:rPr kumimoji="0" lang="en-US" altLang="zh-CN" sz="2000" b="1" smtClean="0"/>
              <a:t>		8.</a:t>
            </a:r>
            <a:r>
              <a:rPr kumimoji="0" lang="zh-CN" altLang="en-US" sz="2000" b="1" smtClean="0"/>
              <a:t>冒号</a:t>
            </a:r>
            <a:r>
              <a:rPr kumimoji="0" lang="en-US" altLang="zh-CN" sz="2000" b="1" smtClean="0">
                <a:solidFill>
                  <a:srgbClr val="CC0099"/>
                </a:solidFill>
              </a:rPr>
              <a:t>:</a:t>
            </a:r>
          </a:p>
          <a:p>
            <a:pPr lvl="1">
              <a:buFont typeface="Wingdings" pitchFamily="2" charset="2"/>
              <a:buNone/>
            </a:pPr>
            <a:r>
              <a:rPr kumimoji="0" lang="en-US" altLang="zh-CN" sz="2000" b="1" smtClean="0"/>
              <a:t>9.</a:t>
            </a:r>
            <a:r>
              <a:rPr kumimoji="0" lang="zh-CN" altLang="en-US" sz="2000" b="1" smtClean="0"/>
              <a:t>保留字</a:t>
            </a:r>
            <a:r>
              <a:rPr kumimoji="0" lang="en-US" altLang="zh-CN" sz="2000" b="1" smtClean="0">
                <a:solidFill>
                  <a:srgbClr val="CC0099"/>
                </a:solidFill>
              </a:rPr>
              <a:t>real</a:t>
            </a:r>
            <a:r>
              <a:rPr kumimoji="0" lang="en-US" altLang="zh-CN" sz="2000" b="1" smtClean="0"/>
              <a:t>	10.</a:t>
            </a:r>
            <a:r>
              <a:rPr kumimoji="0" lang="zh-CN" altLang="en-US" sz="2000" b="1" smtClean="0"/>
              <a:t>分号</a:t>
            </a:r>
            <a:r>
              <a:rPr kumimoji="0" lang="en-US" altLang="zh-CN" sz="2000" b="1" smtClean="0">
                <a:solidFill>
                  <a:srgbClr val="CC0099"/>
                </a:solidFill>
              </a:rPr>
              <a:t>;</a:t>
            </a:r>
            <a:r>
              <a:rPr kumimoji="0" lang="en-US" altLang="zh-CN" sz="2000" b="1" smtClean="0"/>
              <a:t>		11.</a:t>
            </a:r>
            <a:r>
              <a:rPr kumimoji="0" lang="zh-CN" altLang="en-US" sz="2000" b="1" smtClean="0"/>
              <a:t>标识符</a:t>
            </a:r>
            <a:r>
              <a:rPr kumimoji="0" lang="en-US" altLang="zh-CN" sz="2000" b="1" smtClean="0">
                <a:solidFill>
                  <a:srgbClr val="CC0099"/>
                </a:solidFill>
              </a:rPr>
              <a:t>sum</a:t>
            </a:r>
            <a:r>
              <a:rPr kumimoji="0" lang="en-US" altLang="zh-CN" sz="2000" b="1" smtClean="0"/>
              <a:t>		12.</a:t>
            </a:r>
            <a:r>
              <a:rPr kumimoji="0" lang="zh-CN" altLang="en-US" sz="2000" b="1" smtClean="0"/>
              <a:t>赋值号</a:t>
            </a:r>
            <a:r>
              <a:rPr kumimoji="0" lang="en-US" altLang="zh-CN" sz="2000" b="1" smtClean="0">
                <a:solidFill>
                  <a:srgbClr val="CC0099"/>
                </a:solidFill>
              </a:rPr>
              <a:t>:=</a:t>
            </a:r>
          </a:p>
          <a:p>
            <a:pPr lvl="1">
              <a:buFont typeface="Wingdings" pitchFamily="2" charset="2"/>
              <a:buNone/>
            </a:pPr>
            <a:r>
              <a:rPr kumimoji="0" lang="en-US" altLang="zh-CN" sz="2000" b="1" smtClean="0"/>
              <a:t>13.</a:t>
            </a:r>
            <a:r>
              <a:rPr kumimoji="0" lang="zh-CN" altLang="en-US" sz="2000" b="1" smtClean="0"/>
              <a:t>标识符</a:t>
            </a:r>
            <a:r>
              <a:rPr kumimoji="0" lang="en-US" altLang="zh-CN" sz="2000" b="1" smtClean="0">
                <a:solidFill>
                  <a:srgbClr val="CC0099"/>
                </a:solidFill>
              </a:rPr>
              <a:t>first</a:t>
            </a:r>
            <a:r>
              <a:rPr kumimoji="0" lang="en-US" altLang="zh-CN" sz="2000" b="1" smtClean="0"/>
              <a:t>	14.</a:t>
            </a:r>
            <a:r>
              <a:rPr kumimoji="0" lang="zh-CN" altLang="en-US" sz="2000" b="1" smtClean="0"/>
              <a:t>加号</a:t>
            </a:r>
            <a:r>
              <a:rPr kumimoji="0" lang="zh-CN" altLang="en-US" sz="2000" b="1" smtClean="0">
                <a:solidFill>
                  <a:srgbClr val="CC0099"/>
                </a:solidFill>
              </a:rPr>
              <a:t>＋</a:t>
            </a:r>
            <a:r>
              <a:rPr kumimoji="0" lang="en-US" altLang="zh-CN" sz="2000" b="1" smtClean="0"/>
              <a:t>	15.</a:t>
            </a:r>
            <a:r>
              <a:rPr kumimoji="0" lang="zh-CN" altLang="en-US" sz="2000" b="1" smtClean="0"/>
              <a:t>标识符</a:t>
            </a:r>
            <a:r>
              <a:rPr kumimoji="0" lang="en-US" altLang="zh-CN" sz="2000" b="1" smtClean="0">
                <a:solidFill>
                  <a:srgbClr val="CC0099"/>
                </a:solidFill>
              </a:rPr>
              <a:t>count</a:t>
            </a:r>
            <a:r>
              <a:rPr kumimoji="0" lang="en-US" altLang="zh-CN" sz="2000" b="1" smtClean="0"/>
              <a:t>		16.</a:t>
            </a:r>
            <a:r>
              <a:rPr kumimoji="0" lang="zh-CN" altLang="en-US" sz="2000" b="1" smtClean="0"/>
              <a:t>乘号</a:t>
            </a:r>
            <a:r>
              <a:rPr kumimoji="0" lang="en-US" altLang="zh-CN" sz="2000" b="1" smtClean="0">
                <a:solidFill>
                  <a:srgbClr val="CC0099"/>
                </a:solidFill>
              </a:rPr>
              <a:t>*</a:t>
            </a:r>
          </a:p>
          <a:p>
            <a:pPr lvl="1">
              <a:buFont typeface="Wingdings" pitchFamily="2" charset="2"/>
              <a:buNone/>
            </a:pPr>
            <a:r>
              <a:rPr kumimoji="0" lang="en-US" altLang="zh-CN" sz="2000" b="1" smtClean="0"/>
              <a:t>17.</a:t>
            </a:r>
            <a:r>
              <a:rPr kumimoji="0" lang="zh-CN" altLang="en-US" sz="2000" b="1" smtClean="0"/>
              <a:t>整数</a:t>
            </a:r>
            <a:r>
              <a:rPr kumimoji="0" lang="en-US" altLang="zh-CN" sz="2000" b="1" smtClean="0">
                <a:solidFill>
                  <a:srgbClr val="CC0099"/>
                </a:solidFill>
              </a:rPr>
              <a:t>10</a:t>
            </a:r>
            <a:r>
              <a:rPr kumimoji="0" lang="en-US" altLang="zh-CN" sz="2000" b="1" smtClean="0"/>
              <a:t>		18.</a:t>
            </a:r>
            <a:r>
              <a:rPr kumimoji="0" lang="zh-CN" altLang="en-US" sz="2000" b="1" smtClean="0"/>
              <a:t>保留字</a:t>
            </a:r>
            <a:r>
              <a:rPr kumimoji="0" lang="en-US" altLang="zh-CN" sz="2000" b="1" smtClean="0">
                <a:solidFill>
                  <a:srgbClr val="CC0099"/>
                </a:solidFill>
              </a:rPr>
              <a:t>end</a:t>
            </a:r>
            <a:r>
              <a:rPr kumimoji="0" lang="en-US" altLang="zh-CN" sz="2000" b="1" smtClean="0"/>
              <a:t>	19.</a:t>
            </a:r>
            <a:r>
              <a:rPr kumimoji="0" lang="zh-CN" altLang="en-US" sz="2000" b="1" smtClean="0"/>
              <a:t>界符</a:t>
            </a:r>
            <a:r>
              <a:rPr kumimoji="0" lang="en-US" altLang="zh-CN" sz="2000" b="1" smtClean="0">
                <a:solidFill>
                  <a:srgbClr val="CC0099"/>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a:extLst>
            <a:ext uri="{FAA26D3D-D897-4be2-8F04-BA451C77F1D7}">
              <ma14:placeholderFlag xmlns="" xmlns:ma14="http://schemas.microsoft.com/office/mac/drawingml/2011/main"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defRPr kumimoji="1" sz="2400">
                <a:solidFill>
                  <a:schemeClr val="tx1"/>
                </a:solidFill>
                <a:latin typeface="Times New Roman" pitchFamily="18" charset="0"/>
                <a:ea typeface="宋体" pitchFamily="2" charset="-122"/>
              </a:defRPr>
            </a:lvl9pPr>
          </a:lstStyle>
          <a:p>
            <a:fld id="{70D32726-AA16-4E64-8B63-961AF2121087}" type="slidenum">
              <a:rPr kumimoji="0" lang="en-US" altLang="zh-CN" sz="1400">
                <a:latin typeface="Tahoma" pitchFamily="34" charset="0"/>
              </a:rPr>
              <a:pPr/>
              <a:t>9</a:t>
            </a:fld>
            <a:endParaRPr kumimoji="0" lang="en-US" altLang="zh-CN" sz="1400">
              <a:latin typeface="Tahoma" pitchFamily="34" charset="0"/>
            </a:endParaRPr>
          </a:p>
        </p:txBody>
      </p:sp>
      <p:sp>
        <p:nvSpPr>
          <p:cNvPr id="55298" name="Rectangle 2"/>
          <p:cNvSpPr>
            <a:spLocks noGrp="1" noChangeArrowheads="1"/>
          </p:cNvSpPr>
          <p:nvPr>
            <p:ph type="title"/>
          </p:nvPr>
        </p:nvSpPr>
        <p:spPr/>
        <p:txBody>
          <a:bodyPr/>
          <a:lstStyle/>
          <a:p>
            <a:r>
              <a:rPr lang="zh-CN" altLang="en-US" smtClean="0">
                <a:solidFill>
                  <a:schemeClr val="folHlink"/>
                </a:solidFill>
                <a:ea typeface="楷体_GB2312" pitchFamily="49" charset="-122"/>
              </a:rPr>
              <a:t>第一个阶段</a:t>
            </a:r>
            <a:r>
              <a:rPr lang="en-US" altLang="zh-CN" smtClean="0">
                <a:ea typeface="楷体_GB2312" pitchFamily="49" charset="-122"/>
              </a:rPr>
              <a:t>--</a:t>
            </a:r>
            <a:r>
              <a:rPr lang="zh-CN" altLang="en-US" smtClean="0">
                <a:solidFill>
                  <a:srgbClr val="FF3300"/>
                </a:solidFill>
                <a:ea typeface="楷体_GB2312" pitchFamily="49" charset="-122"/>
              </a:rPr>
              <a:t>词法分析</a:t>
            </a:r>
            <a:r>
              <a:rPr lang="zh-CN" altLang="en-US" smtClean="0">
                <a:ea typeface="楷体_GB2312" pitchFamily="49" charset="-122"/>
              </a:rPr>
              <a:t>阶段</a:t>
            </a:r>
          </a:p>
        </p:txBody>
      </p:sp>
      <p:sp>
        <p:nvSpPr>
          <p:cNvPr id="55299" name="Rectangle 3"/>
          <p:cNvSpPr>
            <a:spLocks noGrp="1" noChangeArrowheads="1"/>
          </p:cNvSpPr>
          <p:nvPr>
            <p:ph type="body" idx="1"/>
          </p:nvPr>
        </p:nvSpPr>
        <p:spPr/>
        <p:txBody>
          <a:bodyPr/>
          <a:lstStyle/>
          <a:p>
            <a:pPr>
              <a:lnSpc>
                <a:spcPct val="85000"/>
              </a:lnSpc>
              <a:buFont typeface="Wingdings" pitchFamily="2" charset="2"/>
              <a:buNone/>
            </a:pPr>
            <a:r>
              <a:rPr kumimoji="0" lang="zh-CN" altLang="en-US" sz="2400" b="1" smtClean="0">
                <a:ea typeface="楷体_GB2312" pitchFamily="49" charset="-122"/>
              </a:rPr>
              <a:t>如果</a:t>
            </a:r>
            <a:r>
              <a:rPr kumimoji="0" lang="en-US" altLang="zh-CN" sz="2400" b="1" smtClean="0">
                <a:ea typeface="楷体_GB2312" pitchFamily="49" charset="-122"/>
              </a:rPr>
              <a:t>sum</a:t>
            </a:r>
            <a:r>
              <a:rPr kumimoji="0" lang="zh-CN" altLang="en-US" sz="2400" b="1" smtClean="0">
                <a:ea typeface="楷体_GB2312" pitchFamily="49" charset="-122"/>
              </a:rPr>
              <a:t>，</a:t>
            </a:r>
            <a:r>
              <a:rPr kumimoji="0" lang="en-US" altLang="zh-CN" sz="2400" b="1" smtClean="0">
                <a:ea typeface="楷体_GB2312" pitchFamily="49" charset="-122"/>
              </a:rPr>
              <a:t>first</a:t>
            </a:r>
            <a:r>
              <a:rPr kumimoji="0" lang="zh-CN" altLang="en-US" sz="2400" b="1" smtClean="0">
                <a:ea typeface="楷体_GB2312" pitchFamily="49" charset="-122"/>
              </a:rPr>
              <a:t>和</a:t>
            </a:r>
            <a:r>
              <a:rPr kumimoji="0" lang="en-US" altLang="zh-CN" sz="2400" b="1" smtClean="0">
                <a:ea typeface="楷体_GB2312" pitchFamily="49" charset="-122"/>
              </a:rPr>
              <a:t>count</a:t>
            </a:r>
            <a:r>
              <a:rPr kumimoji="0" lang="zh-CN" altLang="en-US" sz="2400" b="1" smtClean="0">
                <a:ea typeface="楷体_GB2312" pitchFamily="49" charset="-122"/>
              </a:rPr>
              <a:t>三个标识符的内部形式可用</a:t>
            </a:r>
            <a:r>
              <a:rPr kumimoji="0" lang="en-US" altLang="zh-CN" sz="2400" b="1" smtClean="0">
                <a:ea typeface="楷体_GB2312" pitchFamily="49" charset="-122"/>
              </a:rPr>
              <a:t>id1</a:t>
            </a:r>
            <a:r>
              <a:rPr kumimoji="0" lang="zh-CN" altLang="en-US" sz="2400" b="1" smtClean="0">
                <a:ea typeface="楷体_GB2312" pitchFamily="49" charset="-122"/>
              </a:rPr>
              <a:t>，</a:t>
            </a:r>
            <a:r>
              <a:rPr kumimoji="0" lang="en-US" altLang="zh-CN" sz="2400" b="1" smtClean="0">
                <a:ea typeface="楷体_GB2312" pitchFamily="49" charset="-122"/>
              </a:rPr>
              <a:t>id2</a:t>
            </a:r>
            <a:r>
              <a:rPr kumimoji="0" lang="zh-CN" altLang="en-US" sz="2400" b="1" smtClean="0">
                <a:ea typeface="楷体_GB2312" pitchFamily="49" charset="-122"/>
              </a:rPr>
              <a:t>和</a:t>
            </a:r>
            <a:r>
              <a:rPr kumimoji="0" lang="en-US" altLang="zh-CN" sz="2400" b="1" smtClean="0">
                <a:ea typeface="楷体_GB2312" pitchFamily="49" charset="-122"/>
              </a:rPr>
              <a:t>id3</a:t>
            </a:r>
            <a:r>
              <a:rPr kumimoji="0" lang="zh-CN" altLang="en-US" sz="2400" b="1" smtClean="0">
                <a:ea typeface="楷体_GB2312" pitchFamily="49" charset="-122"/>
              </a:rPr>
              <a:t>分别表示，那么</a:t>
            </a:r>
            <a:endParaRPr kumimoji="0" lang="en-US" altLang="zh-CN" sz="2400" b="1" smtClean="0">
              <a:ea typeface="楷体_GB2312" pitchFamily="49" charset="-122"/>
            </a:endParaRPr>
          </a:p>
          <a:p>
            <a:pPr lvl="2">
              <a:lnSpc>
                <a:spcPct val="85000"/>
              </a:lnSpc>
              <a:buFontTx/>
              <a:buNone/>
            </a:pPr>
            <a:r>
              <a:rPr kumimoji="0" lang="en-US" altLang="zh-CN" b="1" smtClean="0">
                <a:ea typeface="楷体_GB2312" pitchFamily="49" charset="-122"/>
              </a:rPr>
              <a:t>     sum</a:t>
            </a:r>
            <a:r>
              <a:rPr kumimoji="0" lang="zh-CN" altLang="en-US" b="1" smtClean="0">
                <a:ea typeface="楷体_GB2312" pitchFamily="49" charset="-122"/>
              </a:rPr>
              <a:t>：</a:t>
            </a:r>
            <a:r>
              <a:rPr kumimoji="0" lang="en-US" altLang="zh-CN" b="1" smtClean="0">
                <a:ea typeface="楷体_GB2312" pitchFamily="49" charset="-122"/>
              </a:rPr>
              <a:t>=first+count*10</a:t>
            </a:r>
          </a:p>
          <a:p>
            <a:pPr>
              <a:lnSpc>
                <a:spcPct val="85000"/>
              </a:lnSpc>
              <a:buFont typeface="Wingdings" pitchFamily="2" charset="2"/>
              <a:buNone/>
            </a:pPr>
            <a:r>
              <a:rPr kumimoji="0" lang="zh-CN" altLang="en-US" sz="2400" b="1" smtClean="0">
                <a:ea typeface="楷体_GB2312" pitchFamily="49" charset="-122"/>
              </a:rPr>
              <a:t>可表示为</a:t>
            </a:r>
            <a:endParaRPr kumimoji="0" lang="en-US" altLang="zh-CN" sz="2400" b="1" smtClean="0">
              <a:ea typeface="楷体_GB2312" pitchFamily="49" charset="-122"/>
            </a:endParaRPr>
          </a:p>
          <a:p>
            <a:pPr>
              <a:lnSpc>
                <a:spcPct val="85000"/>
              </a:lnSpc>
              <a:buFont typeface="Wingdings" pitchFamily="2" charset="2"/>
              <a:buNone/>
            </a:pPr>
            <a:r>
              <a:rPr kumimoji="0" lang="en-US" altLang="zh-CN" sz="2400" b="1" smtClean="0">
                <a:ea typeface="楷体_GB2312" pitchFamily="49" charset="-122"/>
              </a:rPr>
              <a:t>                 id1:=id2+id3*10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宋体"/>
      </a:majorFont>
      <a:minorFont>
        <a:latin typeface="Times New Roman"/>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hlink"/>
          </a:buClr>
          <a:buSzPct val="60000"/>
          <a:buFont typeface="Wingdings" charset="0"/>
          <a:buNone/>
          <a:tabLst/>
          <a:defRPr kumimoji="0" lang="zh-CN" altLang="en-US" sz="24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hlink"/>
          </a:buClr>
          <a:buSzPct val="60000"/>
          <a:buFont typeface="Wingdings" charset="0"/>
          <a:buNone/>
          <a:tabLst/>
          <a:defRPr kumimoji="0" lang="zh-CN" altLang="en-US" sz="24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846</TotalTime>
  <Words>1328</Words>
  <Application>Microsoft Office PowerPoint</Application>
  <PresentationFormat>全屏显示(4:3)</PresentationFormat>
  <Paragraphs>333</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Blends</vt:lpstr>
      <vt:lpstr>编译技术</vt:lpstr>
      <vt:lpstr>第1章 编译程序概论</vt:lpstr>
      <vt:lpstr>1.1 什么是编译程序</vt:lpstr>
      <vt:lpstr>FORTRAN---THE FIRST COMPILER</vt:lpstr>
      <vt:lpstr>处理过程</vt:lpstr>
      <vt:lpstr>1.2 编译过程概述</vt:lpstr>
      <vt:lpstr>第一个阶段--词法分析阶段</vt:lpstr>
      <vt:lpstr>第一个阶段--词法分析阶段</vt:lpstr>
      <vt:lpstr>第一个阶段--词法分析阶段</vt:lpstr>
      <vt:lpstr>第二个阶段--语法分析阶段</vt:lpstr>
      <vt:lpstr>第三个阶段--语义分析阶段</vt:lpstr>
      <vt:lpstr>第四个阶段--中间代码生成阶段</vt:lpstr>
      <vt:lpstr>第四个阶段--中间代码生成阶段</vt:lpstr>
      <vt:lpstr>第五个阶段--代码优化阶段</vt:lpstr>
      <vt:lpstr>代码优化举例</vt:lpstr>
      <vt:lpstr>第六个阶段--目标代码生成阶段</vt:lpstr>
      <vt:lpstr>编译程序的六个阶段</vt:lpstr>
      <vt:lpstr>1.3 编译程序的结构</vt:lpstr>
      <vt:lpstr>解释方式</vt:lpstr>
      <vt:lpstr>PowerPoint 演示文稿</vt:lpstr>
      <vt:lpstr>PowerPoint 演示文稿</vt:lpstr>
      <vt:lpstr>PowerPoint 演示文稿</vt:lpstr>
      <vt:lpstr>PowerPoint 演示文稿</vt:lpstr>
      <vt:lpstr>PowerPoint 演示文稿</vt:lpstr>
    </vt:vector>
  </TitlesOfParts>
  <Company>Zhang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Jin</dc:creator>
  <cp:lastModifiedBy>Xu Xian</cp:lastModifiedBy>
  <cp:revision>113</cp:revision>
  <dcterms:created xsi:type="dcterms:W3CDTF">2006-09-06T08:31:30Z</dcterms:created>
  <dcterms:modified xsi:type="dcterms:W3CDTF">2021-09-12T05:08:27Z</dcterms:modified>
</cp:coreProperties>
</file>