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7" r:id="rId3"/>
    <p:sldId id="268" r:id="rId4"/>
    <p:sldId id="269" r:id="rId5"/>
    <p:sldId id="261" r:id="rId6"/>
    <p:sldId id="270" r:id="rId7"/>
    <p:sldId id="262" r:id="rId8"/>
    <p:sldId id="264" r:id="rId9"/>
    <p:sldId id="263" r:id="rId10"/>
    <p:sldId id="266" r:id="rId11"/>
    <p:sldId id="265" r:id="rId12"/>
    <p:sldId id="27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hlink"/>
      </a:buClr>
      <a:buSzPct val="60000"/>
      <a:buFont typeface="Wingdings" pitchFamily="2" charset="2"/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1" autoAdjust="0"/>
    <p:restoredTop sz="94660"/>
  </p:normalViewPr>
  <p:slideViewPr>
    <p:cSldViewPr>
      <p:cViewPr varScale="1">
        <p:scale>
          <a:sx n="70" d="100"/>
          <a:sy n="70" d="100"/>
        </p:scale>
        <p:origin x="-8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869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fld id="{6004FB30-6EE7-40AE-A4FA-3590053A48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094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  <a:ea typeface="宋体" charset="-122"/>
              </a:defRPr>
            </a:lvl1pPr>
          </a:lstStyle>
          <a:p>
            <a:fld id="{7E829D94-A417-4F3B-91C8-A26F868487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334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3E899C-08AD-4486-BDCD-79BBBE1C76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3CE64-9912-4933-B6B2-961E25010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71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0213" y="214313"/>
            <a:ext cx="2174875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214313"/>
            <a:ext cx="6376988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ECDBE-A18F-4240-8E79-358647836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85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237412" cy="766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75138" cy="5006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125538"/>
            <a:ext cx="4276725" cy="5006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837269-ACEE-46C9-8EB7-97451FFF14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00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D01AF-CF43-4479-8B4C-0D2D7BCADE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53B0C-3D4C-42FA-A541-BBE23F047B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67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75138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125538"/>
            <a:ext cx="4276725" cy="5006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9FDE96-56B2-48AB-ABE7-69E75F0F43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6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7C435C-D393-4382-B95B-388AD8134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0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9F2AA-8E2F-4C83-8412-4297C99A83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55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40C43-CF92-49D1-A0F0-C49A71D5AD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8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A953E-999E-47E3-98DF-A37202B576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0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82697F-6C4E-40C0-8BD1-CBF595ECE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5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346075" y="117475"/>
            <a:ext cx="6096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728663" y="117475"/>
            <a:ext cx="4572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469900" y="539750"/>
            <a:ext cx="5873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839788" y="539750"/>
            <a:ext cx="512762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0" y="8001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684213" y="0"/>
            <a:ext cx="698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68313" y="10525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>
              <a:latin typeface="Tahoma" pitchFamily="34" charset="0"/>
              <a:ea typeface="宋体" charset="-122"/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237412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704263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ea typeface="+mn-ea"/>
              </a:defRPr>
            </a:lvl1pPr>
          </a:lstStyle>
          <a:p>
            <a:fld id="{ECE54837-474B-4376-91E1-80A87C2BB94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" grpId="0" uiExpand="1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0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3333FF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33FF"/>
        </a:buClr>
        <a:buSzPct val="5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17BDE17-7CED-486B-A509-EAAF7626231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981075"/>
            <a:ext cx="7777162" cy="1800225"/>
          </a:xfrm>
        </p:spPr>
        <p:txBody>
          <a:bodyPr/>
          <a:lstStyle/>
          <a:p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第</a:t>
            </a:r>
            <a:r>
              <a:rPr lang="en-US" altLang="zh-CN">
                <a:solidFill>
                  <a:schemeClr val="hlink"/>
                </a:solidFill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章 </a:t>
            </a:r>
            <a:r>
              <a:rPr lang="en-US" altLang="zh-CN">
                <a:solidFill>
                  <a:srgbClr val="FF3300"/>
                </a:solidFill>
                <a:ea typeface="楷体_GB2312" pitchFamily="49" charset="-122"/>
              </a:rPr>
              <a:t>PL/0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编译程序的实现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58211-DA12-4A3F-AF34-CA93FBD111D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由语法描述图转化到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zh-CN" altLang="en-US" sz="4000">
                <a:ea typeface="楷体_GB2312" pitchFamily="49" charset="-122"/>
              </a:rPr>
              <a:t>范式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68313" y="3429000"/>
            <a:ext cx="82089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常量说明部分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  <a:r>
              <a:rPr lang="en-US" altLang="zh-CN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::=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CONST&lt;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常量定义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&gt;{,&lt;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常量定义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&gt;}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常量定义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  <a:r>
              <a:rPr lang="en-US" altLang="zh-CN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::=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标识符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&gt;=&lt;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无符号整数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无符号整数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  <a:r>
              <a:rPr lang="en-US" altLang="zh-CN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::=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数字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&gt;{&lt;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数字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&gt;}</a:t>
            </a:r>
          </a:p>
        </p:txBody>
      </p:sp>
      <p:pic>
        <p:nvPicPr>
          <p:cNvPr id="5120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125538"/>
            <a:ext cx="6624637" cy="20478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563938" y="1252538"/>
            <a:ext cx="3816350" cy="1014412"/>
          </a:xfrm>
          <a:prstGeom prst="rect">
            <a:avLst/>
          </a:prstGeom>
          <a:solidFill>
            <a:srgbClr val="FFCC99">
              <a:alpha val="31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zh-CN">
              <a:latin typeface="Times New Roman" charset="0"/>
              <a:ea typeface="楷体_GB2312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rgbClr val="CC0099"/>
                </a:solidFill>
                <a:latin typeface="Times New Roman" charset="0"/>
                <a:ea typeface="楷体_GB2312" pitchFamily="49" charset="-122"/>
              </a:rPr>
              <a:t>常量定义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9C706-A252-4794-AD14-A0836B813E3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由语法描述图转化到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zh-CN" altLang="en-US" sz="4000">
                <a:ea typeface="楷体_GB2312" pitchFamily="49" charset="-122"/>
              </a:rPr>
              <a:t>范式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3429000"/>
            <a:ext cx="8424863" cy="270351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&lt;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常量说明部分</a:t>
            </a:r>
            <a:r>
              <a:rPr lang="en-US" altLang="zh-CN" sz="2400" b="1">
                <a:ea typeface="楷体_GB2312" pitchFamily="49" charset="-122"/>
              </a:rPr>
              <a:t>&gt;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::=</a:t>
            </a:r>
            <a:r>
              <a:rPr lang="en-US" altLang="zh-CN" sz="2400" b="1">
                <a:ea typeface="楷体_GB2312" pitchFamily="49" charset="-122"/>
              </a:rPr>
              <a:t>CONST&lt;</a:t>
            </a:r>
            <a:r>
              <a:rPr lang="zh-CN" altLang="en-US" sz="2400" b="1">
                <a:ea typeface="楷体_GB2312" pitchFamily="49" charset="-122"/>
              </a:rPr>
              <a:t>常量定义</a:t>
            </a:r>
            <a:r>
              <a:rPr lang="en-US" altLang="zh-CN" sz="2400" b="1">
                <a:ea typeface="楷体_GB2312" pitchFamily="49" charset="-122"/>
              </a:rPr>
              <a:t>&gt;{,&lt;</a:t>
            </a:r>
            <a:r>
              <a:rPr lang="zh-CN" altLang="en-US" sz="2400" b="1">
                <a:ea typeface="楷体_GB2312" pitchFamily="49" charset="-122"/>
              </a:rPr>
              <a:t>常量定义</a:t>
            </a:r>
            <a:r>
              <a:rPr lang="en-US" altLang="zh-CN" sz="2400" b="1">
                <a:ea typeface="楷体_GB2312" pitchFamily="49" charset="-122"/>
              </a:rPr>
              <a:t>&gt;}</a:t>
            </a:r>
            <a:r>
              <a:rPr lang="zh-CN" altLang="en-US" sz="2400" b="1">
                <a:ea typeface="楷体_GB2312" pitchFamily="49" charset="-122"/>
              </a:rPr>
              <a:t>；</a:t>
            </a:r>
            <a:endParaRPr lang="zh-CN" altLang="en-US" sz="2400" b="1"/>
          </a:p>
          <a:p>
            <a:pPr algn="just"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&lt;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常量定义</a:t>
            </a:r>
            <a:r>
              <a:rPr lang="en-US" altLang="zh-CN" sz="2400" b="1">
                <a:ea typeface="楷体_GB2312" pitchFamily="49" charset="-122"/>
              </a:rPr>
              <a:t>&gt;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::=</a:t>
            </a:r>
            <a:r>
              <a:rPr lang="en-US" altLang="zh-CN" sz="2400" b="1">
                <a:ea typeface="楷体_GB2312" pitchFamily="49" charset="-122"/>
              </a:rPr>
              <a:t>&lt;</a:t>
            </a:r>
            <a:r>
              <a:rPr lang="zh-CN" altLang="en-US" sz="2400" b="1">
                <a:ea typeface="楷体_GB2312" pitchFamily="49" charset="-122"/>
              </a:rPr>
              <a:t>标识符</a:t>
            </a:r>
            <a:r>
              <a:rPr lang="en-US" altLang="zh-CN" sz="2400" b="1">
                <a:ea typeface="楷体_GB2312" pitchFamily="49" charset="-122"/>
              </a:rPr>
              <a:t>&gt;=&lt;</a:t>
            </a:r>
            <a:r>
              <a:rPr lang="zh-CN" altLang="en-US" sz="2400" b="1">
                <a:ea typeface="楷体_GB2312" pitchFamily="49" charset="-122"/>
              </a:rPr>
              <a:t>无符号整数</a:t>
            </a:r>
            <a:r>
              <a:rPr lang="en-US" altLang="zh-CN" sz="2400" b="1">
                <a:ea typeface="楷体_GB2312" pitchFamily="49" charset="-122"/>
              </a:rPr>
              <a:t>&gt;</a:t>
            </a:r>
            <a:endParaRPr lang="en-US" altLang="zh-CN" sz="2400" b="1"/>
          </a:p>
          <a:p>
            <a:pPr algn="just"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&lt;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无符号整数</a:t>
            </a:r>
            <a:r>
              <a:rPr lang="en-US" altLang="zh-CN" sz="2400" b="1">
                <a:ea typeface="楷体_GB2312" pitchFamily="49" charset="-122"/>
              </a:rPr>
              <a:t>&gt;</a:t>
            </a:r>
            <a:r>
              <a:rPr lang="en-US" altLang="zh-CN" sz="2400" b="1">
                <a:solidFill>
                  <a:srgbClr val="FF3300"/>
                </a:solidFill>
                <a:ea typeface="楷体_GB2312" pitchFamily="49" charset="-122"/>
              </a:rPr>
              <a:t>::=</a:t>
            </a:r>
            <a:r>
              <a:rPr lang="en-US" altLang="zh-CN" sz="2400" b="1">
                <a:ea typeface="楷体_GB2312" pitchFamily="49" charset="-122"/>
              </a:rPr>
              <a:t>&lt;</a:t>
            </a:r>
            <a:r>
              <a:rPr lang="zh-CN" altLang="en-US" sz="2400" b="1">
                <a:ea typeface="楷体_GB2312" pitchFamily="49" charset="-122"/>
              </a:rPr>
              <a:t>数字</a:t>
            </a:r>
            <a:r>
              <a:rPr lang="en-US" altLang="zh-CN" sz="2400" b="1">
                <a:ea typeface="楷体_GB2312" pitchFamily="49" charset="-122"/>
              </a:rPr>
              <a:t>&gt;{&lt;</a:t>
            </a:r>
            <a:r>
              <a:rPr lang="zh-CN" altLang="en-US" sz="2400" b="1">
                <a:ea typeface="楷体_GB2312" pitchFamily="49" charset="-122"/>
              </a:rPr>
              <a:t>数字</a:t>
            </a:r>
            <a:r>
              <a:rPr lang="en-US" altLang="zh-CN" sz="2400" b="1">
                <a:ea typeface="楷体_GB2312" pitchFamily="49" charset="-122"/>
              </a:rPr>
              <a:t>&gt;}</a:t>
            </a:r>
            <a:endParaRPr lang="en-US" altLang="zh-CN" sz="2400" b="1"/>
          </a:p>
        </p:txBody>
      </p:sp>
      <p:pic>
        <p:nvPicPr>
          <p:cNvPr id="4915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196975"/>
            <a:ext cx="6624637" cy="20478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EB866-3ECD-4B3B-BE47-5A359580881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回家作业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04263" cy="554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b="1">
                <a:ea typeface="楷体_GB2312" pitchFamily="49" charset="-122"/>
              </a:rPr>
              <a:t>1 </a:t>
            </a:r>
            <a:r>
              <a:rPr lang="zh-CN" altLang="en-US" sz="2800" b="1">
                <a:ea typeface="楷体_GB2312" pitchFamily="49" charset="-122"/>
              </a:rPr>
              <a:t>编写一个</a:t>
            </a:r>
            <a:r>
              <a:rPr lang="en-US" altLang="zh-CN" sz="2800" b="1">
                <a:ea typeface="楷体_GB2312" pitchFamily="49" charset="-122"/>
              </a:rPr>
              <a:t>PL0</a:t>
            </a:r>
            <a:r>
              <a:rPr lang="zh-CN" altLang="en-US" sz="2800" b="1">
                <a:ea typeface="楷体_GB2312" pitchFamily="49" charset="-122"/>
              </a:rPr>
              <a:t>语言的程序，要求：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a) </a:t>
            </a:r>
            <a:r>
              <a:rPr lang="zh-CN" altLang="en-US" sz="2400" b="1">
                <a:ea typeface="楷体_GB2312" pitchFamily="49" charset="-122"/>
              </a:rPr>
              <a:t>声明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个常数，</a:t>
            </a:r>
            <a:r>
              <a:rPr lang="en-US" altLang="zh-CN" sz="2400" b="1">
                <a:ea typeface="楷体_GB2312" pitchFamily="49" charset="-122"/>
              </a:rPr>
              <a:t>c1</a:t>
            </a:r>
            <a:r>
              <a:rPr lang="zh-CN" altLang="en-US" sz="2400" b="1">
                <a:ea typeface="楷体_GB2312" pitchFamily="49" charset="-122"/>
              </a:rPr>
              <a:t>为</a:t>
            </a:r>
            <a:r>
              <a:rPr lang="en-US" altLang="zh-CN" sz="2400" b="1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，</a:t>
            </a:r>
            <a:r>
              <a:rPr lang="en-US" altLang="zh-CN" sz="2400" b="1">
                <a:ea typeface="楷体_GB2312" pitchFamily="49" charset="-122"/>
              </a:rPr>
              <a:t>c2</a:t>
            </a:r>
            <a:r>
              <a:rPr lang="zh-CN" altLang="en-US" sz="2400" b="1">
                <a:ea typeface="楷体_GB2312" pitchFamily="49" charset="-122"/>
              </a:rPr>
              <a:t>为</a:t>
            </a:r>
            <a:r>
              <a:rPr lang="en-US" altLang="zh-CN" sz="2400" b="1">
                <a:ea typeface="楷体_GB2312" pitchFamily="49" charset="-122"/>
              </a:rPr>
              <a:t>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b) </a:t>
            </a:r>
            <a:r>
              <a:rPr lang="zh-CN" altLang="en-US" sz="2400" b="1">
                <a:ea typeface="楷体_GB2312" pitchFamily="49" charset="-122"/>
              </a:rPr>
              <a:t>声明</a:t>
            </a:r>
            <a:r>
              <a:rPr lang="en-US" altLang="zh-CN" sz="2400" b="1">
                <a:ea typeface="楷体_GB2312" pitchFamily="49" charset="-122"/>
              </a:rPr>
              <a:t>3</a:t>
            </a:r>
            <a:r>
              <a:rPr lang="zh-CN" altLang="en-US" sz="2400" b="1">
                <a:ea typeface="楷体_GB2312" pitchFamily="49" charset="-122"/>
              </a:rPr>
              <a:t>个变量，</a:t>
            </a:r>
            <a:r>
              <a:rPr lang="en-US" altLang="zh-CN" sz="2400" b="1">
                <a:ea typeface="楷体_GB2312" pitchFamily="49" charset="-122"/>
              </a:rPr>
              <a:t>num1</a:t>
            </a:r>
            <a:r>
              <a:rPr lang="zh-CN" altLang="en-US" sz="2400" b="1">
                <a:ea typeface="楷体_GB2312" pitchFamily="49" charset="-122"/>
              </a:rPr>
              <a:t>、</a:t>
            </a:r>
            <a:r>
              <a:rPr lang="en-US" altLang="zh-CN" sz="2400" b="1">
                <a:ea typeface="楷体_GB2312" pitchFamily="49" charset="-122"/>
              </a:rPr>
              <a:t>count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sum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c) </a:t>
            </a:r>
            <a:r>
              <a:rPr lang="zh-CN" altLang="en-US" sz="2400" b="1">
                <a:ea typeface="楷体_GB2312" pitchFamily="49" charset="-122"/>
              </a:rPr>
              <a:t>第一条语句是赋值语句，将</a:t>
            </a:r>
            <a:r>
              <a:rPr lang="en-US" altLang="zh-CN" sz="2400" b="1">
                <a:ea typeface="楷体_GB2312" pitchFamily="49" charset="-122"/>
              </a:rPr>
              <a:t>c1</a:t>
            </a:r>
            <a:r>
              <a:rPr lang="zh-CN" altLang="en-US" sz="2400" b="1">
                <a:ea typeface="楷体_GB2312" pitchFamily="49" charset="-122"/>
              </a:rPr>
              <a:t>赋给</a:t>
            </a:r>
            <a:r>
              <a:rPr lang="en-US" altLang="zh-CN" sz="2400" b="1">
                <a:ea typeface="楷体_GB2312" pitchFamily="49" charset="-122"/>
              </a:rPr>
              <a:t>num1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d) </a:t>
            </a:r>
            <a:r>
              <a:rPr lang="zh-CN" altLang="en-US" sz="2400" b="1">
                <a:ea typeface="楷体_GB2312" pitchFamily="49" charset="-122"/>
              </a:rPr>
              <a:t>第二条语句是条件语句，如果</a:t>
            </a:r>
            <a:r>
              <a:rPr lang="en-US" altLang="zh-CN" sz="2400" b="1">
                <a:ea typeface="楷体_GB2312" pitchFamily="49" charset="-122"/>
              </a:rPr>
              <a:t>num1&gt;0</a:t>
            </a:r>
            <a:r>
              <a:rPr lang="zh-CN" altLang="en-US" sz="2400" b="1">
                <a:ea typeface="楷体_GB2312" pitchFamily="49" charset="-122"/>
              </a:rPr>
              <a:t>，则执行第三条语句，否则将</a:t>
            </a:r>
            <a:r>
              <a:rPr lang="en-US" altLang="zh-CN" sz="2400" b="1">
                <a:ea typeface="楷体_GB2312" pitchFamily="49" charset="-122"/>
              </a:rPr>
              <a:t>num1</a:t>
            </a:r>
            <a:r>
              <a:rPr lang="zh-CN" altLang="en-US" sz="2400" b="1">
                <a:ea typeface="楷体_GB2312" pitchFamily="49" charset="-122"/>
              </a:rPr>
              <a:t>减</a:t>
            </a:r>
            <a:r>
              <a:rPr lang="en-US" altLang="zh-CN" sz="2400" b="1">
                <a:ea typeface="楷体_GB2312" pitchFamily="49" charset="-122"/>
              </a:rPr>
              <a:t>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e) </a:t>
            </a:r>
            <a:r>
              <a:rPr lang="zh-CN" altLang="en-US" sz="2400" b="1">
                <a:ea typeface="楷体_GB2312" pitchFamily="49" charset="-122"/>
              </a:rPr>
              <a:t>第三条语句是赋值语句，将</a:t>
            </a:r>
            <a:r>
              <a:rPr lang="en-US" altLang="zh-CN" sz="2400" b="1">
                <a:ea typeface="楷体_GB2312" pitchFamily="49" charset="-122"/>
              </a:rPr>
              <a:t>0</a:t>
            </a:r>
            <a:r>
              <a:rPr lang="zh-CN" altLang="en-US" sz="2400" b="1">
                <a:ea typeface="楷体_GB2312" pitchFamily="49" charset="-122"/>
              </a:rPr>
              <a:t>赋给</a:t>
            </a:r>
            <a:r>
              <a:rPr lang="en-US" altLang="zh-CN" sz="2400" b="1">
                <a:ea typeface="楷体_GB2312" pitchFamily="49" charset="-122"/>
              </a:rPr>
              <a:t>sum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e) </a:t>
            </a:r>
            <a:r>
              <a:rPr lang="zh-CN" altLang="en-US" sz="2400" b="1">
                <a:ea typeface="楷体_GB2312" pitchFamily="49" charset="-122"/>
              </a:rPr>
              <a:t>第四条语句是循环语句，循环变量</a:t>
            </a:r>
            <a:r>
              <a:rPr lang="en-US" altLang="zh-CN" sz="2400" b="1">
                <a:ea typeface="楷体_GB2312" pitchFamily="49" charset="-122"/>
              </a:rPr>
              <a:t>count</a:t>
            </a:r>
            <a:r>
              <a:rPr lang="zh-CN" altLang="en-US" sz="2400" b="1">
                <a:ea typeface="楷体_GB2312" pitchFamily="49" charset="-122"/>
              </a:rPr>
              <a:t>从</a:t>
            </a:r>
            <a:r>
              <a:rPr lang="en-US" altLang="zh-CN" sz="2400" b="1">
                <a:ea typeface="楷体_GB2312" pitchFamily="49" charset="-122"/>
              </a:rPr>
              <a:t>1</a:t>
            </a:r>
            <a:r>
              <a:rPr lang="zh-CN" altLang="en-US" sz="2400" b="1">
                <a:ea typeface="楷体_GB2312" pitchFamily="49" charset="-122"/>
              </a:rPr>
              <a:t>到</a:t>
            </a:r>
            <a:r>
              <a:rPr lang="en-US" altLang="zh-CN" sz="2400" b="1">
                <a:ea typeface="楷体_GB2312" pitchFamily="49" charset="-122"/>
              </a:rPr>
              <a:t>c2</a:t>
            </a:r>
            <a:r>
              <a:rPr lang="zh-CN" altLang="en-US" sz="2400" b="1">
                <a:ea typeface="楷体_GB2312" pitchFamily="49" charset="-122"/>
              </a:rPr>
              <a:t>，每次将</a:t>
            </a:r>
            <a:r>
              <a:rPr lang="en-US" altLang="zh-CN" sz="2400" b="1">
                <a:ea typeface="楷体_GB2312" pitchFamily="49" charset="-122"/>
              </a:rPr>
              <a:t>count</a:t>
            </a:r>
            <a:r>
              <a:rPr lang="zh-CN" altLang="en-US" sz="2400" b="1">
                <a:ea typeface="楷体_GB2312" pitchFamily="49" charset="-122"/>
              </a:rPr>
              <a:t>值加到</a:t>
            </a:r>
            <a:r>
              <a:rPr lang="en-US" altLang="zh-CN" sz="2400" b="1">
                <a:ea typeface="楷体_GB2312" pitchFamily="49" charset="-122"/>
              </a:rPr>
              <a:t>sum</a:t>
            </a:r>
            <a:r>
              <a:rPr lang="zh-CN" altLang="en-US" sz="2400" b="1">
                <a:ea typeface="楷体_GB2312" pitchFamily="49" charset="-122"/>
              </a:rPr>
              <a:t>中</a:t>
            </a:r>
          </a:p>
          <a:p>
            <a:pPr>
              <a:lnSpc>
                <a:spcPct val="80000"/>
              </a:lnSpc>
            </a:pPr>
            <a:r>
              <a:rPr lang="en-US" altLang="zh-CN" sz="2800" b="1">
                <a:ea typeface="楷体_GB2312" pitchFamily="49" charset="-122"/>
              </a:rPr>
              <a:t>2 </a:t>
            </a:r>
            <a:r>
              <a:rPr lang="zh-CN" altLang="en-US" sz="2800" b="1">
                <a:ea typeface="楷体_GB2312" pitchFamily="49" charset="-122"/>
              </a:rPr>
              <a:t>编写一个</a:t>
            </a:r>
            <a:r>
              <a:rPr lang="en-US" altLang="zh-CN" sz="2800" b="1">
                <a:ea typeface="楷体_GB2312" pitchFamily="49" charset="-122"/>
              </a:rPr>
              <a:t>PL0</a:t>
            </a:r>
            <a:r>
              <a:rPr lang="zh-CN" altLang="en-US" sz="2800" b="1">
                <a:ea typeface="楷体_GB2312" pitchFamily="49" charset="-122"/>
              </a:rPr>
              <a:t>语言的程序，要求：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a) </a:t>
            </a:r>
            <a:r>
              <a:rPr lang="zh-CN" altLang="en-US" sz="2400" b="1">
                <a:ea typeface="楷体_GB2312" pitchFamily="49" charset="-122"/>
              </a:rPr>
              <a:t>包含一个过程</a:t>
            </a:r>
            <a:r>
              <a:rPr lang="en-US" altLang="zh-CN" sz="2400" b="1">
                <a:ea typeface="楷体_GB2312" pitchFamily="49" charset="-122"/>
              </a:rPr>
              <a:t>procedure </a:t>
            </a:r>
            <a:r>
              <a:rPr lang="zh-CN" altLang="en-US" sz="2400" b="1">
                <a:ea typeface="楷体_GB2312" pitchFamily="49" charset="-122"/>
              </a:rPr>
              <a:t>过程名字为</a:t>
            </a:r>
            <a:r>
              <a:rPr lang="en-US" altLang="zh-CN" sz="2400" b="1">
                <a:ea typeface="楷体_GB2312" pitchFamily="49" charset="-122"/>
              </a:rPr>
              <a:t>GetSum, </a:t>
            </a:r>
            <a:r>
              <a:rPr lang="zh-CN" altLang="en-US" sz="2400" b="1">
                <a:ea typeface="楷体_GB2312" pitchFamily="49" charset="-122"/>
              </a:rPr>
              <a:t>功能是计算累加和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>
                <a:ea typeface="楷体_GB2312" pitchFamily="49" charset="-122"/>
              </a:rPr>
              <a:t>  </a:t>
            </a:r>
            <a:r>
              <a:rPr lang="en-US" altLang="zh-CN" sz="2400" b="1">
                <a:ea typeface="楷体_GB2312" pitchFamily="49" charset="-122"/>
              </a:rPr>
              <a:t>b) </a:t>
            </a:r>
            <a:r>
              <a:rPr lang="zh-CN" altLang="en-US" sz="2400" b="1">
                <a:ea typeface="楷体_GB2312" pitchFamily="49" charset="-122"/>
              </a:rPr>
              <a:t>在主程序中编写一个循环语句，循环中增加循环变量数值，调用过程</a:t>
            </a:r>
            <a:r>
              <a:rPr lang="en-US" altLang="zh-CN" sz="2400" b="1">
                <a:ea typeface="楷体_GB2312" pitchFamily="49" charset="-122"/>
              </a:rPr>
              <a:t>SetSum,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ea typeface="楷体_GB2312" pitchFamily="49" charset="-122"/>
              </a:rPr>
              <a:t>     </a:t>
            </a:r>
            <a:r>
              <a:rPr lang="zh-CN" altLang="en-US" sz="2400" b="1">
                <a:ea typeface="楷体_GB2312" pitchFamily="49" charset="-122"/>
              </a:rPr>
              <a:t>计算累加循环变量数值结果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FA164-D123-4F49-90C3-A9EB26B9B0C1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楷体_GB2312" pitchFamily="49" charset="-122"/>
              </a:rPr>
              <a:t>2. 1  PL/0</a:t>
            </a:r>
            <a:r>
              <a:rPr lang="zh-CN" altLang="en-US" sz="4000">
                <a:ea typeface="楷体_GB2312" pitchFamily="49" charset="-122"/>
              </a:rPr>
              <a:t>语言描述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704263" cy="4679950"/>
          </a:xfrm>
        </p:spPr>
        <p:txBody>
          <a:bodyPr/>
          <a:lstStyle/>
          <a:p>
            <a:r>
              <a:rPr lang="zh-CN" altLang="en-US" sz="2400" b="1">
                <a:ea typeface="楷体_GB2312" pitchFamily="49" charset="-122"/>
              </a:rPr>
              <a:t>终结符和非终结符</a:t>
            </a:r>
          </a:p>
          <a:p>
            <a:pPr lvl="1" algn="just"/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终结符</a:t>
            </a:r>
            <a:r>
              <a:rPr lang="zh-CN" altLang="en-US" sz="2400" b="1">
                <a:ea typeface="楷体_GB2312" pitchFamily="49" charset="-122"/>
              </a:rPr>
              <a:t>是最小的语法单位，例如构成文法的单词。</a:t>
            </a:r>
          </a:p>
          <a:p>
            <a:pPr lvl="1"/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非终结符</a:t>
            </a:r>
            <a:r>
              <a:rPr lang="zh-CN" altLang="en-US" sz="2400" b="1">
                <a:ea typeface="楷体_GB2312" pitchFamily="49" charset="-122"/>
              </a:rPr>
              <a:t>是一个语法单位，它可以由其他一些语法单位组成，即可以由其他一些终结符和非终结符串、或终结符串组成。</a:t>
            </a:r>
          </a:p>
          <a:p>
            <a:r>
              <a:rPr lang="en-US" altLang="zh-CN" sz="2400" b="1">
                <a:ea typeface="楷体_GB2312" pitchFamily="49" charset="-122"/>
              </a:rPr>
              <a:t>PL/0</a:t>
            </a:r>
            <a:r>
              <a:rPr lang="zh-CN" altLang="en-US" sz="2400" b="1">
                <a:ea typeface="楷体_GB2312" pitchFamily="49" charset="-122"/>
              </a:rPr>
              <a:t>语言的语法描述图</a:t>
            </a:r>
          </a:p>
          <a:p>
            <a:pPr lvl="1" algn="just"/>
            <a:r>
              <a:rPr lang="zh-CN" altLang="en-US" sz="2400" b="1">
                <a:ea typeface="楷体_GB2312" pitchFamily="49" charset="-122"/>
              </a:rPr>
              <a:t>用圆圈表示终结符 </a:t>
            </a:r>
          </a:p>
          <a:p>
            <a:pPr lvl="1" algn="just"/>
            <a:r>
              <a:rPr lang="zh-CN" altLang="en-US" sz="2400" b="1">
                <a:ea typeface="楷体_GB2312" pitchFamily="49" charset="-122"/>
              </a:rPr>
              <a:t>用长方形表示非终结符</a:t>
            </a:r>
          </a:p>
          <a:p>
            <a:endParaRPr lang="en-US" altLang="zh-CN" sz="2400" b="1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6638C-8FBC-4E5A-8BA5-A1B3F70BA18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</a:rPr>
              <a:t>PL/0</a:t>
            </a:r>
            <a:r>
              <a:rPr lang="zh-CN" altLang="en-US">
                <a:ea typeface="楷体_GB2312" pitchFamily="49" charset="-122"/>
              </a:rPr>
              <a:t>语言的语法描述图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11188" y="2636838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</a:rPr>
              <a:t>分程序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1835150" y="292417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771775" y="2708275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常量说明部分</a:t>
            </a:r>
          </a:p>
        </p:txBody>
      </p:sp>
      <p:cxnSp>
        <p:nvCxnSpPr>
          <p:cNvPr id="53255" name="AutoShape 7"/>
          <p:cNvCxnSpPr>
            <a:cxnSpLocks noChangeShapeType="1"/>
          </p:cNvCxnSpPr>
          <p:nvPr/>
        </p:nvCxnSpPr>
        <p:spPr bwMode="auto">
          <a:xfrm rot="16200000" flipH="1">
            <a:off x="1042988" y="4005262"/>
            <a:ext cx="2736850" cy="574675"/>
          </a:xfrm>
          <a:prstGeom prst="bentConnector3">
            <a:avLst>
              <a:gd name="adj1" fmla="val 10115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771775" y="3644900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变量说明部分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771775" y="4508500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过程说明部分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2771775" y="5445125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语句</a:t>
            </a:r>
          </a:p>
        </p:txBody>
      </p:sp>
      <p:cxnSp>
        <p:nvCxnSpPr>
          <p:cNvPr id="53259" name="AutoShape 11"/>
          <p:cNvCxnSpPr>
            <a:cxnSpLocks noChangeShapeType="1"/>
          </p:cNvCxnSpPr>
          <p:nvPr/>
        </p:nvCxnSpPr>
        <p:spPr bwMode="auto">
          <a:xfrm flipH="1">
            <a:off x="2124075" y="2924175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0" name="AutoShape 12"/>
          <p:cNvCxnSpPr>
            <a:cxnSpLocks noChangeShapeType="1"/>
          </p:cNvCxnSpPr>
          <p:nvPr/>
        </p:nvCxnSpPr>
        <p:spPr bwMode="auto">
          <a:xfrm flipH="1">
            <a:off x="2124075" y="3860800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/>
          <p:cNvCxnSpPr>
            <a:cxnSpLocks noChangeShapeType="1"/>
          </p:cNvCxnSpPr>
          <p:nvPr/>
        </p:nvCxnSpPr>
        <p:spPr bwMode="auto">
          <a:xfrm flipH="1">
            <a:off x="2124075" y="4724400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932363" y="5661025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2124075" y="38608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2124075" y="4724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684213" y="1557338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</a:rPr>
              <a:t>程序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1619250" y="184467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555875" y="1628775"/>
            <a:ext cx="115252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分程序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3779838" y="184467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3270" name="Oval 22"/>
          <p:cNvSpPr>
            <a:spLocks noChangeArrowheads="1"/>
          </p:cNvSpPr>
          <p:nvPr/>
        </p:nvSpPr>
        <p:spPr bwMode="auto">
          <a:xfrm>
            <a:off x="4643438" y="1557338"/>
            <a:ext cx="595312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3" grpId="0" animBg="1"/>
      <p:bldP spid="53254" grpId="0" animBg="1"/>
      <p:bldP spid="53256" grpId="0" animBg="1"/>
      <p:bldP spid="53257" grpId="0" animBg="1"/>
      <p:bldP spid="53258" grpId="0" animBg="1"/>
      <p:bldP spid="53262" grpId="0" animBg="1"/>
      <p:bldP spid="53263" grpId="0" animBg="1"/>
      <p:bldP spid="53264" grpId="0" animBg="1"/>
      <p:bldP spid="53266" grpId="0"/>
      <p:bldP spid="53267" grpId="0" animBg="1"/>
      <p:bldP spid="53268" grpId="0" animBg="1"/>
      <p:bldP spid="53269" grpId="0" animBg="1"/>
      <p:bldP spid="532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3735-640C-402B-B1A0-5F5B10989BF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楷体_GB2312" pitchFamily="49" charset="-122"/>
              </a:rPr>
              <a:t>PL/0</a:t>
            </a:r>
            <a:r>
              <a:rPr lang="zh-CN" altLang="en-US">
                <a:ea typeface="楷体_GB2312" pitchFamily="49" charset="-122"/>
              </a:rPr>
              <a:t>语言的语法描述图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0" y="13414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</a:rPr>
              <a:t>分程序</a:t>
            </a:r>
          </a:p>
        </p:txBody>
      </p:sp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1223963" y="162877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160588" y="1412875"/>
            <a:ext cx="21605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常量说明部分</a:t>
            </a:r>
          </a:p>
        </p:txBody>
      </p:sp>
      <p:cxnSp>
        <p:nvCxnSpPr>
          <p:cNvPr id="54278" name="AutoShape 6"/>
          <p:cNvCxnSpPr>
            <a:cxnSpLocks noChangeShapeType="1"/>
          </p:cNvCxnSpPr>
          <p:nvPr/>
        </p:nvCxnSpPr>
        <p:spPr bwMode="auto">
          <a:xfrm rot="16200000" flipH="1">
            <a:off x="431801" y="2709862"/>
            <a:ext cx="2736850" cy="574675"/>
          </a:xfrm>
          <a:prstGeom prst="bentConnector3">
            <a:avLst>
              <a:gd name="adj1" fmla="val 10115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2160588" y="2349500"/>
            <a:ext cx="21605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变量说明部分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2160588" y="3213100"/>
            <a:ext cx="21605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过程说明部分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2160588" y="4149725"/>
            <a:ext cx="2160587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语句</a:t>
            </a:r>
          </a:p>
        </p:txBody>
      </p:sp>
      <p:cxnSp>
        <p:nvCxnSpPr>
          <p:cNvPr id="54282" name="AutoShape 10"/>
          <p:cNvCxnSpPr>
            <a:cxnSpLocks noChangeShapeType="1"/>
          </p:cNvCxnSpPr>
          <p:nvPr/>
        </p:nvCxnSpPr>
        <p:spPr bwMode="auto">
          <a:xfrm flipH="1">
            <a:off x="1512888" y="1628775"/>
            <a:ext cx="2808287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3" name="AutoShape 11"/>
          <p:cNvCxnSpPr>
            <a:cxnSpLocks noChangeShapeType="1"/>
          </p:cNvCxnSpPr>
          <p:nvPr/>
        </p:nvCxnSpPr>
        <p:spPr bwMode="auto">
          <a:xfrm flipH="1">
            <a:off x="1512888" y="2565400"/>
            <a:ext cx="2808287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4" name="AutoShape 12"/>
          <p:cNvCxnSpPr>
            <a:cxnSpLocks noChangeShapeType="1"/>
          </p:cNvCxnSpPr>
          <p:nvPr/>
        </p:nvCxnSpPr>
        <p:spPr bwMode="auto">
          <a:xfrm flipH="1">
            <a:off x="1512888" y="3429000"/>
            <a:ext cx="2808287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4321175" y="4365625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1512888" y="2565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1512888" y="34290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5429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4643438" y="1341438"/>
          <a:ext cx="450056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图像文档" r:id="rId3" imgW="3375720" imgH="3200400" progId="Imaging.Document">
                  <p:embed/>
                </p:oleObj>
              </mc:Choice>
              <mc:Fallback>
                <p:oleObj name="图像文档" r:id="rId3" imgW="3375720" imgH="3200400" progId="Imaging.Document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643438" y="1341438"/>
                        <a:ext cx="4500562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7A648-E140-4403-A0BA-28ADD2579BE0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0" y="304800"/>
          <a:ext cx="4702175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图像文档" r:id="rId3" imgW="3886200" imgH="4008240" progId="Imaging.Document">
                  <p:embed/>
                </p:oleObj>
              </mc:Choice>
              <mc:Fallback>
                <p:oleObj name="图像文档" r:id="rId3" imgW="3886200" imgH="4008240" progId="Imaging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0" y="304800"/>
                        <a:ext cx="4702175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4724400" y="228600"/>
          <a:ext cx="4267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图像文档" r:id="rId5" imgW="4267080" imgH="1790640" progId="Imaging.Document">
                  <p:embed/>
                </p:oleObj>
              </mc:Choice>
              <mc:Fallback>
                <p:oleObj name="图像文档" r:id="rId5" imgW="4267080" imgH="1790640" progId="Imaging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724400" y="228600"/>
                        <a:ext cx="4267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724400" y="2133600"/>
          <a:ext cx="4267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图像文档" r:id="rId7" imgW="3855600" imgH="1409760" progId="Imaging.Document">
                  <p:embed/>
                </p:oleObj>
              </mc:Choice>
              <mc:Fallback>
                <p:oleObj name="图像文档" r:id="rId7" imgW="3855600" imgH="1409760" progId="Imaging.Document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724400" y="2133600"/>
                        <a:ext cx="4267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4724400" y="3810000"/>
          <a:ext cx="4114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图像文档" r:id="rId9" imgW="3185280" imgH="1356480" progId="Imaging.Document">
                  <p:embed/>
                </p:oleObj>
              </mc:Choice>
              <mc:Fallback>
                <p:oleObj name="图像文档" r:id="rId9" imgW="3185280" imgH="1356480" progId="Imaging.Documen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724400" y="3810000"/>
                        <a:ext cx="4114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724400" y="5334000"/>
          <a:ext cx="4038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图像文档" r:id="rId11" imgW="2895480" imgH="1310760" progId="Imaging.Document">
                  <p:embed/>
                </p:oleObj>
              </mc:Choice>
              <mc:Fallback>
                <p:oleObj name="图像文档" r:id="rId11" imgW="2895480" imgH="1310760" progId="Imaging.Document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4724400" y="5334000"/>
                        <a:ext cx="4038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E9DC-596E-47AA-A6D8-8412C2945E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楷体_GB2312" pitchFamily="49" charset="-122"/>
              </a:rPr>
              <a:t>例子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4787900" y="1196975"/>
            <a:ext cx="4176713" cy="467995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l"/>
              <a:defRPr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rgbClr val="3333FF"/>
              </a:buClr>
              <a:buSzPct val="55000"/>
              <a:buChar char="Ø"/>
              <a:defRPr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因子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10</a:t>
            </a:r>
          </a:p>
          <a:p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项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b*10</a:t>
            </a:r>
          </a:p>
          <a:p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表达式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a+10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a+b*10</a:t>
            </a:r>
          </a:p>
          <a:p>
            <a:pPr lvl="1"/>
            <a:r>
              <a:rPr lang="en-US" altLang="zh-CN" sz="2000" b="1">
                <a:solidFill>
                  <a:srgbClr val="0000FF"/>
                </a:solidFill>
                <a:ea typeface="楷体_GB2312" pitchFamily="49" charset="-122"/>
              </a:rPr>
              <a:t>-a+2*(x+10)-10*(b-10)</a:t>
            </a:r>
          </a:p>
          <a:p>
            <a:r>
              <a:rPr lang="en-US" altLang="zh-CN" sz="2400" b="1">
                <a:solidFill>
                  <a:schemeClr val="hlink"/>
                </a:solidFill>
                <a:ea typeface="楷体_GB2312" pitchFamily="49" charset="-122"/>
              </a:rPr>
              <a:t>a+2(x+10)</a:t>
            </a:r>
            <a:r>
              <a:rPr lang="zh-CN" altLang="en-US" sz="2400" b="1">
                <a:solidFill>
                  <a:schemeClr val="hlink"/>
                </a:solidFill>
                <a:ea typeface="楷体_GB2312" pitchFamily="49" charset="-122"/>
              </a:rPr>
              <a:t>是不是表达式？</a:t>
            </a:r>
          </a:p>
        </p:txBody>
      </p:sp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323850" y="333375"/>
          <a:ext cx="367347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0" name="图像文档" r:id="rId3" imgW="4267080" imgH="1790640" progId="Imaging.Document">
                  <p:embed/>
                </p:oleObj>
              </mc:Choice>
              <mc:Fallback>
                <p:oleObj name="图像文档" r:id="rId3" imgW="4267080" imgH="1790640" progId="Imaging.Document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323850" y="333375"/>
                        <a:ext cx="3673475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23"/>
          <p:cNvGraphicFramePr>
            <a:graphicFrameLocks noChangeAspect="1"/>
          </p:cNvGraphicFramePr>
          <p:nvPr/>
        </p:nvGraphicFramePr>
        <p:xfrm>
          <a:off x="250825" y="2060575"/>
          <a:ext cx="403383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1" name="图像文档" r:id="rId5" imgW="3855600" imgH="1409760" progId="Imaging.Document">
                  <p:embed/>
                </p:oleObj>
              </mc:Choice>
              <mc:Fallback>
                <p:oleObj name="图像文档" r:id="rId5" imgW="3855600" imgH="1409760" progId="Imaging.Document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250825" y="2060575"/>
                        <a:ext cx="403383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179388" y="3644900"/>
          <a:ext cx="396081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2" name="图像文档" r:id="rId7" imgW="3185280" imgH="1356480" progId="Imaging.Document">
                  <p:embed/>
                </p:oleObj>
              </mc:Choice>
              <mc:Fallback>
                <p:oleObj name="图像文档" r:id="rId7" imgW="3185280" imgH="1356480" progId="Imaging.Document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79388" y="3644900"/>
                        <a:ext cx="3960812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25"/>
          <p:cNvGraphicFramePr>
            <a:graphicFrameLocks noChangeAspect="1"/>
          </p:cNvGraphicFramePr>
          <p:nvPr/>
        </p:nvGraphicFramePr>
        <p:xfrm>
          <a:off x="179388" y="5157788"/>
          <a:ext cx="4038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图像文档" r:id="rId9" imgW="2895480" imgH="1310760" progId="Imaging.Document">
                  <p:embed/>
                </p:oleObj>
              </mc:Choice>
              <mc:Fallback>
                <p:oleObj name="图像文档" r:id="rId9" imgW="2895480" imgH="1310760" progId="Imaging.Document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179388" y="5157788"/>
                        <a:ext cx="4038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1562-2537-492D-B570-95E99C2BB63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zh-CN" altLang="en-US" sz="4000">
                <a:ea typeface="楷体_GB2312" pitchFamily="49" charset="-122"/>
              </a:rPr>
              <a:t>范式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en-US" altLang="zh-CN" b="1" dirty="0" smtClean="0">
                <a:ea typeface="楷体_GB2312" pitchFamily="49" charset="-122"/>
              </a:rPr>
              <a:t>(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B</a:t>
            </a:r>
            <a:r>
              <a:rPr lang="en-US" altLang="zh-CN" b="1" dirty="0" smtClean="0">
                <a:ea typeface="楷体_GB2312" pitchFamily="49" charset="-122"/>
              </a:rPr>
              <a:t>ackus–</a:t>
            </a:r>
            <a:r>
              <a:rPr lang="en-US" altLang="zh-CN" b="1" dirty="0" err="1" smtClean="0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lang="en-US" altLang="zh-CN" b="1" dirty="0" err="1" smtClean="0">
                <a:ea typeface="楷体_GB2312" pitchFamily="49" charset="-122"/>
              </a:rPr>
              <a:t>aur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3333FF"/>
                </a:solidFill>
                <a:ea typeface="楷体_GB2312" pitchFamily="49" charset="-122"/>
              </a:rPr>
              <a:t>F</a:t>
            </a:r>
            <a:r>
              <a:rPr lang="en-US" altLang="zh-CN" b="1" dirty="0" smtClean="0">
                <a:ea typeface="楷体_GB2312" pitchFamily="49" charset="-122"/>
              </a:rPr>
              <a:t>orm</a:t>
            </a:r>
            <a:r>
              <a:rPr lang="en-US" altLang="zh-CN" b="1" dirty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范式表示 </a:t>
            </a:r>
          </a:p>
          <a:p>
            <a:pPr lvl="2"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&lt; &gt;</a:t>
            </a:r>
            <a:r>
              <a:rPr lang="en-US" altLang="zh-CN" b="1" dirty="0">
                <a:ea typeface="楷体_GB2312" pitchFamily="49" charset="-122"/>
              </a:rPr>
              <a:t>          </a:t>
            </a:r>
            <a:r>
              <a:rPr lang="zh-CN" altLang="en-US" b="1" dirty="0">
                <a:ea typeface="楷体_GB2312" pitchFamily="49" charset="-122"/>
              </a:rPr>
              <a:t>用左右尖括号括起来的中文字表示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待描述</a:t>
            </a:r>
            <a:r>
              <a:rPr lang="zh-CN" altLang="en-US" b="1" dirty="0">
                <a:ea typeface="楷体_GB2312" pitchFamily="49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语法成分</a:t>
            </a:r>
            <a:r>
              <a:rPr lang="en-US" altLang="zh-CN" b="1" dirty="0">
                <a:ea typeface="楷体_GB2312" pitchFamily="49" charset="-122"/>
              </a:rPr>
              <a:t>&lt;</a:t>
            </a:r>
            <a:r>
              <a:rPr lang="zh-CN" altLang="en-US" b="1" dirty="0">
                <a:ea typeface="楷体_GB2312" pitchFamily="49" charset="-122"/>
              </a:rPr>
              <a:t>语法单位</a:t>
            </a:r>
            <a:r>
              <a:rPr lang="en-US" altLang="zh-CN" b="1" dirty="0">
                <a:ea typeface="楷体_GB2312" pitchFamily="49" charset="-122"/>
              </a:rPr>
              <a:t>&gt;</a:t>
            </a:r>
            <a:r>
              <a:rPr lang="zh-CN" altLang="en-US" b="1" dirty="0">
                <a:ea typeface="楷体_GB2312" pitchFamily="49" charset="-122"/>
              </a:rPr>
              <a:t>，为非终结符 </a:t>
            </a:r>
          </a:p>
          <a:p>
            <a:pPr lvl="2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‘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：：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=</a:t>
            </a:r>
            <a:r>
              <a:rPr lang="en-US" altLang="zh-CN" b="1" dirty="0">
                <a:ea typeface="楷体_GB2312" pitchFamily="49" charset="-122"/>
              </a:rPr>
              <a:t>’  </a:t>
            </a:r>
            <a:r>
              <a:rPr lang="zh-CN" altLang="en-US" b="1" dirty="0">
                <a:ea typeface="楷体_GB2312" pitchFamily="49" charset="-122"/>
              </a:rPr>
              <a:t>符号的左部由右部定义，即‘定义为’ </a:t>
            </a:r>
          </a:p>
          <a:p>
            <a:pPr lvl="2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‘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| </a:t>
            </a:r>
            <a:r>
              <a:rPr lang="en-US" altLang="zh-CN" b="1" dirty="0">
                <a:ea typeface="楷体_GB2312" pitchFamily="49" charset="-122"/>
              </a:rPr>
              <a:t>’         </a:t>
            </a:r>
            <a:r>
              <a:rPr lang="zh-CN" altLang="en-US" b="1" dirty="0">
                <a:ea typeface="楷体_GB2312" pitchFamily="49" charset="-122"/>
              </a:rPr>
              <a:t>表示‘或’ ，即左部可由多个右部定义</a:t>
            </a:r>
            <a:endParaRPr lang="zh-CN" altLang="en-US" b="1" dirty="0"/>
          </a:p>
          <a:p>
            <a:pPr lvl="1" algn="just">
              <a:buFont typeface="Wingdings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EBNF </a:t>
            </a:r>
            <a:r>
              <a:rPr lang="en-US" altLang="zh-CN" b="1" dirty="0">
                <a:ea typeface="楷体_GB2312" pitchFamily="49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E</a:t>
            </a:r>
            <a:r>
              <a:rPr lang="en-US" altLang="zh-CN" b="1" dirty="0">
                <a:ea typeface="楷体_GB2312" pitchFamily="49" charset="-122"/>
              </a:rPr>
              <a:t>xtended 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en-US" altLang="zh-CN" b="1" dirty="0" smtClean="0">
                <a:ea typeface="楷体_GB2312" pitchFamily="49" charset="-122"/>
              </a:rPr>
              <a:t>)</a:t>
            </a:r>
            <a:r>
              <a:rPr lang="zh-CN" altLang="en-US" b="1" dirty="0">
                <a:ea typeface="楷体_GB2312" pitchFamily="49" charset="-122"/>
              </a:rPr>
              <a:t>范式表示 </a:t>
            </a:r>
          </a:p>
          <a:p>
            <a:pPr lvl="2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‘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{   }</a:t>
            </a:r>
            <a:r>
              <a:rPr lang="en-US" altLang="zh-CN" b="1" dirty="0">
                <a:ea typeface="楷体_GB2312" pitchFamily="49" charset="-122"/>
              </a:rPr>
              <a:t>’        </a:t>
            </a:r>
            <a:r>
              <a:rPr lang="zh-CN" altLang="en-US" b="1" dirty="0">
                <a:ea typeface="楷体_GB2312" pitchFamily="49" charset="-122"/>
              </a:rPr>
              <a:t>表示花括号内的语法成分可以重复。在不加上下界时可重复</a:t>
            </a:r>
            <a:r>
              <a:rPr lang="en-US" altLang="zh-CN" b="1" dirty="0">
                <a:ea typeface="楷体_GB2312" pitchFamily="49" charset="-122"/>
              </a:rPr>
              <a:t>0</a:t>
            </a:r>
            <a:r>
              <a:rPr lang="zh-CN" altLang="en-US" b="1" dirty="0">
                <a:ea typeface="楷体_GB2312" pitchFamily="49" charset="-122"/>
              </a:rPr>
              <a:t>到任意次数，有上下界时为可重复次数的限制  </a:t>
            </a:r>
          </a:p>
          <a:p>
            <a:pPr lvl="2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‘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[  ]</a:t>
            </a:r>
            <a:r>
              <a:rPr lang="en-US" altLang="zh-CN" b="1" dirty="0">
                <a:ea typeface="楷体_GB2312" pitchFamily="49" charset="-122"/>
              </a:rPr>
              <a:t> ’        </a:t>
            </a:r>
            <a:r>
              <a:rPr lang="zh-CN" altLang="en-US" b="1" dirty="0">
                <a:ea typeface="楷体_GB2312" pitchFamily="49" charset="-122"/>
              </a:rPr>
              <a:t>表示方括号内的成分为任选项 </a:t>
            </a:r>
          </a:p>
          <a:p>
            <a:pPr lvl="2">
              <a:buFontTx/>
              <a:buNone/>
            </a:pPr>
            <a:r>
              <a:rPr lang="zh-CN" altLang="en-US" b="1" dirty="0">
                <a:ea typeface="楷体_GB2312" pitchFamily="49" charset="-122"/>
              </a:rPr>
              <a:t>‘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(  )</a:t>
            </a:r>
            <a:r>
              <a:rPr lang="en-US" altLang="zh-CN" b="1" dirty="0">
                <a:ea typeface="楷体_GB2312" pitchFamily="49" charset="-122"/>
              </a:rPr>
              <a:t> ’        </a:t>
            </a:r>
            <a:r>
              <a:rPr lang="zh-CN" altLang="en-US" b="1" dirty="0">
                <a:ea typeface="楷体_GB2312" pitchFamily="49" charset="-122"/>
              </a:rPr>
              <a:t>表示圆括号内的成分优先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01D0-8A4B-4996-A873-78DD45946DA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由语法描述图转化到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zh-CN" altLang="en-US" sz="4000">
                <a:ea typeface="楷体_GB2312" pitchFamily="49" charset="-122"/>
              </a:rPr>
              <a:t>范式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95288" y="2349500"/>
            <a:ext cx="4895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程序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  <a:r>
              <a:rPr lang="en-US" altLang="zh-CN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::=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&lt;</a:t>
            </a:r>
            <a:r>
              <a:rPr lang="zh-CN" altLang="en-US" b="1">
                <a:latin typeface="Times New Roman" charset="0"/>
                <a:ea typeface="楷体_GB2312" pitchFamily="49" charset="-122"/>
              </a:rPr>
              <a:t>分程序</a:t>
            </a:r>
            <a:r>
              <a:rPr lang="en-US" altLang="zh-CN" b="1">
                <a:latin typeface="Times New Roman" charset="0"/>
                <a:ea typeface="楷体_GB2312" pitchFamily="49" charset="-122"/>
              </a:rPr>
              <a:t>&gt;</a:t>
            </a:r>
            <a:r>
              <a:rPr lang="zh-CN" altLang="en-US" sz="3600" b="1">
                <a:solidFill>
                  <a:schemeClr val="hlink"/>
                </a:solidFill>
                <a:latin typeface="Times New Roman" charset="0"/>
                <a:ea typeface="楷体_GB2312" pitchFamily="49" charset="-122"/>
              </a:rPr>
              <a:t>．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9750" y="15573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</a:rPr>
              <a:t>程序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474788" y="1844675"/>
            <a:ext cx="8651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411413" y="1628775"/>
            <a:ext cx="1152525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分程序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3635375" y="184467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3018" name="Oval 10"/>
          <p:cNvSpPr>
            <a:spLocks noChangeArrowheads="1"/>
          </p:cNvSpPr>
          <p:nvPr/>
        </p:nvSpPr>
        <p:spPr bwMode="auto">
          <a:xfrm>
            <a:off x="4498975" y="1557338"/>
            <a:ext cx="595313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Times New Roman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4" grpId="0"/>
      <p:bldP spid="43015" grpId="0" animBg="1"/>
      <p:bldP spid="43016" grpId="0" animBg="1"/>
      <p:bldP spid="43017" grpId="0" animBg="1"/>
      <p:bldP spid="430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D29D-AC2A-47CE-A565-6E21B74D073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99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ea typeface="楷体_GB2312" pitchFamily="49" charset="-122"/>
              </a:rPr>
              <a:t>由语法描述图转化到</a:t>
            </a:r>
            <a:r>
              <a:rPr lang="en-US" altLang="zh-CN" sz="4000">
                <a:solidFill>
                  <a:srgbClr val="0000FF"/>
                </a:solidFill>
                <a:ea typeface="楷体_GB2312" pitchFamily="49" charset="-122"/>
              </a:rPr>
              <a:t>BNF</a:t>
            </a:r>
            <a:r>
              <a:rPr lang="zh-CN" altLang="en-US" sz="4000">
                <a:ea typeface="楷体_GB2312" pitchFamily="49" charset="-122"/>
              </a:rPr>
              <a:t>范式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03238" y="4868863"/>
            <a:ext cx="864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&lt;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分程序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&gt;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::=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[&lt;</a:t>
            </a:r>
            <a:r>
              <a:rPr kumimoji="1" lang="zh-CN" altLang="en-US" sz="2000" b="1">
                <a:latin typeface="Times New Roman" charset="0"/>
                <a:ea typeface="楷体_GB2312" pitchFamily="49" charset="-122"/>
              </a:rPr>
              <a:t>常量说明部分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&gt;][&lt;</a:t>
            </a:r>
            <a:r>
              <a:rPr kumimoji="1" lang="zh-CN" altLang="en-US" sz="2000" b="1">
                <a:latin typeface="Times New Roman" charset="0"/>
                <a:ea typeface="楷体_GB2312" pitchFamily="49" charset="-122"/>
              </a:rPr>
              <a:t>变量说明部分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&gt;][&lt;</a:t>
            </a:r>
            <a:r>
              <a:rPr kumimoji="1" lang="zh-CN" altLang="en-US" sz="2000" b="1">
                <a:latin typeface="Times New Roman" charset="0"/>
                <a:ea typeface="楷体_GB2312" pitchFamily="49" charset="-122"/>
              </a:rPr>
              <a:t>过程说明部分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&gt;]&lt;</a:t>
            </a:r>
            <a:r>
              <a:rPr kumimoji="1" lang="zh-CN" altLang="en-US" sz="2000" b="1">
                <a:latin typeface="Times New Roman" charset="0"/>
                <a:ea typeface="楷体_GB2312" pitchFamily="49" charset="-122"/>
              </a:rPr>
              <a:t>语句</a:t>
            </a:r>
            <a:r>
              <a:rPr kumimoji="1" lang="en-US" altLang="zh-CN" sz="2000" b="1">
                <a:latin typeface="Times New Roman" charset="0"/>
                <a:ea typeface="楷体_GB2312" pitchFamily="49" charset="-122"/>
              </a:rPr>
              <a:t>&gt;</a:t>
            </a:r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611188" y="1341438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</a:rPr>
              <a:t>分程序</a:t>
            </a:r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1835150" y="1628775"/>
            <a:ext cx="865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2771775" y="1412875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常量说明部分</a:t>
            </a:r>
          </a:p>
        </p:txBody>
      </p:sp>
      <p:cxnSp>
        <p:nvCxnSpPr>
          <p:cNvPr id="39962" name="AutoShape 26"/>
          <p:cNvCxnSpPr>
            <a:cxnSpLocks noChangeShapeType="1"/>
          </p:cNvCxnSpPr>
          <p:nvPr/>
        </p:nvCxnSpPr>
        <p:spPr bwMode="auto">
          <a:xfrm rot="16200000" flipH="1">
            <a:off x="1044576" y="2709862"/>
            <a:ext cx="2736850" cy="574675"/>
          </a:xfrm>
          <a:prstGeom prst="bentConnector3">
            <a:avLst>
              <a:gd name="adj1" fmla="val 101157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2771775" y="2349500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变量说明部分</a:t>
            </a:r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2771775" y="3213100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过程说明部分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2771775" y="4149725"/>
            <a:ext cx="2160588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Times New Roman" charset="0"/>
                <a:ea typeface="楷体_GB2312" pitchFamily="49" charset="-122"/>
              </a:rPr>
              <a:t>语句</a:t>
            </a:r>
          </a:p>
        </p:txBody>
      </p:sp>
      <p:cxnSp>
        <p:nvCxnSpPr>
          <p:cNvPr id="39966" name="AutoShape 30"/>
          <p:cNvCxnSpPr>
            <a:cxnSpLocks noChangeShapeType="1"/>
          </p:cNvCxnSpPr>
          <p:nvPr/>
        </p:nvCxnSpPr>
        <p:spPr bwMode="auto">
          <a:xfrm flipH="1">
            <a:off x="2124075" y="1628775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7" name="AutoShape 31"/>
          <p:cNvCxnSpPr>
            <a:cxnSpLocks noChangeShapeType="1"/>
          </p:cNvCxnSpPr>
          <p:nvPr/>
        </p:nvCxnSpPr>
        <p:spPr bwMode="auto">
          <a:xfrm flipH="1">
            <a:off x="2124075" y="2565400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68" name="AutoShape 32"/>
          <p:cNvCxnSpPr>
            <a:cxnSpLocks noChangeShapeType="1"/>
          </p:cNvCxnSpPr>
          <p:nvPr/>
        </p:nvCxnSpPr>
        <p:spPr bwMode="auto">
          <a:xfrm flipH="1">
            <a:off x="2124075" y="3429000"/>
            <a:ext cx="2808288" cy="487363"/>
          </a:xfrm>
          <a:prstGeom prst="bentConnector3">
            <a:avLst>
              <a:gd name="adj1" fmla="val -8139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4932363" y="4365625"/>
            <a:ext cx="14398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2124075" y="25654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2124075" y="3429000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hlink"/>
          </a:buClr>
          <a:buSzPct val="60000"/>
          <a:buFont typeface="Wingdings" pitchFamily="2" charset="2"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楷体_GB2312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431</TotalTime>
  <Words>576</Words>
  <Application>Microsoft Office PowerPoint</Application>
  <PresentationFormat>全屏显示(4:3)</PresentationFormat>
  <Paragraphs>91</Paragraphs>
  <Slides>12</Slides>
  <Notes>0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Blends</vt:lpstr>
      <vt:lpstr>图像文档</vt:lpstr>
      <vt:lpstr>第2章 PL/0编译程序的实现 </vt:lpstr>
      <vt:lpstr>2. 1  PL/0语言描述</vt:lpstr>
      <vt:lpstr>PL/0语言的语法描述图</vt:lpstr>
      <vt:lpstr>PL/0语言的语法描述图</vt:lpstr>
      <vt:lpstr>PowerPoint 演示文稿</vt:lpstr>
      <vt:lpstr>例子</vt:lpstr>
      <vt:lpstr>BNF范式</vt:lpstr>
      <vt:lpstr>由语法描述图转化到BNF范式</vt:lpstr>
      <vt:lpstr>由语法描述图转化到BNF范式</vt:lpstr>
      <vt:lpstr>由语法描述图转化到BNF范式</vt:lpstr>
      <vt:lpstr>由语法描述图转化到BNF范式</vt:lpstr>
      <vt:lpstr>回家作业</vt:lpstr>
    </vt:vector>
  </TitlesOfParts>
  <Company>Zhang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Jin</dc:creator>
  <cp:lastModifiedBy>Xu Xian</cp:lastModifiedBy>
  <cp:revision>41</cp:revision>
  <dcterms:created xsi:type="dcterms:W3CDTF">2006-09-06T08:31:30Z</dcterms:created>
  <dcterms:modified xsi:type="dcterms:W3CDTF">2021-09-12T05:11:11Z</dcterms:modified>
</cp:coreProperties>
</file>