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9753600" cx="130048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jUB6qdZ+Cic7owEsG8pQwFraA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EB0673-0851-4FDE-8943-D8EA791E82EB}">
  <a:tblStyle styleId="{2AEB0673-0851-4FDE-8943-D8EA791E82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DDDDDD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7ECAEA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508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7ECAEA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508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7ECAEA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4d4f508a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b4d4f508a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4d4f508a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4d4f508a1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2" id="13" name="Google Shape;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93530" y="-14661"/>
            <a:ext cx="17391860" cy="97829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 txBox="1"/>
          <p:nvPr>
            <p:ph type="title"/>
          </p:nvPr>
        </p:nvSpPr>
        <p:spPr>
          <a:xfrm>
            <a:off x="443317" y="2278151"/>
            <a:ext cx="12118188" cy="2919254"/>
          </a:xfrm>
          <a:prstGeom prst="rect">
            <a:avLst/>
          </a:prstGeom>
          <a:noFill/>
          <a:ln>
            <a:noFill/>
          </a:ln>
        </p:spPr>
        <p:txBody>
          <a:bodyPr anchorCtr="0" anchor="b" bIns="130025" lIns="130025" spcFirstLastPara="1" rIns="130025" wrap="square" tIns="130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00"/>
              <a:buFont typeface="Arial"/>
              <a:buNone/>
              <a:defRPr sz="9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443306" y="5875458"/>
            <a:ext cx="12118188" cy="2516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  <a:defRPr sz="5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12303065" y="7871586"/>
            <a:ext cx="527027" cy="519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444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  <a:defRPr/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﹘"/>
              <a:defRPr/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﹘"/>
              <a:defRPr/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﹘"/>
              <a:defRPr/>
            </a:lvl5pPr>
            <a:lvl6pPr indent="-228600" lvl="5" marL="27432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3" id="22" name="Google Shape;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549285" y="-1527087"/>
            <a:ext cx="20103370" cy="11308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7"/>
          <p:cNvSpPr txBox="1"/>
          <p:nvPr>
            <p:ph type="title"/>
          </p:nvPr>
        </p:nvSpPr>
        <p:spPr>
          <a:xfrm>
            <a:off x="443306" y="4278186"/>
            <a:ext cx="12118188" cy="11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800"/>
              <a:buFont typeface="Arial"/>
              <a:buNone/>
              <a:defRPr sz="6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12419684" y="9228609"/>
            <a:ext cx="527027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_footer" showMasterSp="0">
  <p:cSld name="no_foo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 flipH="1" rot="10800000">
            <a:off x="15359" y="-392"/>
            <a:ext cx="13016749" cy="1257388"/>
          </a:xfrm>
          <a:custGeom>
            <a:rect b="b" l="l" r="r" t="t"/>
            <a:pathLst>
              <a:path extrusionOk="0" h="21600" w="21600">
                <a:moveTo>
                  <a:pt x="337" y="0"/>
                </a:moveTo>
                <a:lnTo>
                  <a:pt x="21263" y="0"/>
                </a:lnTo>
                <a:lnTo>
                  <a:pt x="21600" y="3491"/>
                </a:lnTo>
                <a:lnTo>
                  <a:pt x="21600" y="21600"/>
                </a:lnTo>
                <a:lnTo>
                  <a:pt x="0" y="21600"/>
                </a:lnTo>
                <a:lnTo>
                  <a:pt x="0" y="3491"/>
                </a:ln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>
              <a:srgbClr val="000000">
                <a:alpha val="70980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8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654256" y="1467649"/>
            <a:ext cx="12118188" cy="8209985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444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  <a:defRPr/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﹘"/>
              <a:defRPr/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﹘"/>
              <a:defRPr/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﹘"/>
              <a:defRPr/>
            </a:lvl5pPr>
            <a:lvl6pPr indent="-228600" lvl="5" marL="27432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697244" y="1859413"/>
            <a:ext cx="9056428" cy="5818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6DC"/>
              </a:buClr>
              <a:buSzPts val="9000"/>
              <a:buFont typeface="Arial"/>
              <a:buNone/>
              <a:defRPr sz="9000">
                <a:solidFill>
                  <a:srgbClr val="FFF6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12303065" y="7871586"/>
            <a:ext cx="527027" cy="519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 flipH="1" rot="10800000">
            <a:off x="15359" y="-392"/>
            <a:ext cx="13016749" cy="1257388"/>
          </a:xfrm>
          <a:custGeom>
            <a:rect b="b" l="l" r="r" t="t"/>
            <a:pathLst>
              <a:path extrusionOk="0" h="21600" w="21600">
                <a:moveTo>
                  <a:pt x="337" y="0"/>
                </a:moveTo>
                <a:lnTo>
                  <a:pt x="21263" y="0"/>
                </a:lnTo>
                <a:lnTo>
                  <a:pt x="21600" y="3491"/>
                </a:lnTo>
                <a:lnTo>
                  <a:pt x="21600" y="21600"/>
                </a:lnTo>
                <a:lnTo>
                  <a:pt x="0" y="21600"/>
                </a:lnTo>
                <a:lnTo>
                  <a:pt x="0" y="3491"/>
                </a:ln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>
              <a:srgbClr val="000000">
                <a:alpha val="70980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4"/>
          <p:cNvSpPr/>
          <p:nvPr/>
        </p:nvSpPr>
        <p:spPr>
          <a:xfrm>
            <a:off x="-5974" y="9350080"/>
            <a:ext cx="13016749" cy="4125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4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Helvetica Neue"/>
              <a:buChar char="﹘"/>
              <a:defRPr b="0" i="0" sz="3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Helvetica Neue"/>
              <a:buChar char="﹘"/>
              <a:defRPr b="0" i="0" sz="3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Helvetica Neue"/>
              <a:buChar char="﹘"/>
              <a:defRPr b="0" i="0" sz="3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Helvetica Neue"/>
              <a:buChar char="﹘"/>
              <a:defRPr b="0" i="0" sz="3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24"/>
          <p:cNvSpPr txBox="1"/>
          <p:nvPr/>
        </p:nvSpPr>
        <p:spPr>
          <a:xfrm>
            <a:off x="958044" y="9295974"/>
            <a:ext cx="10849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GW CSCI 2541 Databases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assroom.github.com/a/z-PhFyBg" TargetMode="External"/><Relationship Id="rId4" Type="http://schemas.openxmlformats.org/officeDocument/2006/relationships/hyperlink" Target="https://replit.com/team/cs2541s22/Lab3-Practice-Select-Basic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lassroom.github.com/a/z-PhFyB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bshimon4@google.com" TargetMode="External"/><Relationship Id="rId4" Type="http://schemas.openxmlformats.org/officeDocument/2006/relationships/hyperlink" Target="mailto:dferg@gmail.com" TargetMode="External"/><Relationship Id="rId5" Type="http://schemas.openxmlformats.org/officeDocument/2006/relationships/hyperlink" Target="mailto:bgogg@gmail.com" TargetMode="External"/><Relationship Id="rId6" Type="http://schemas.openxmlformats.org/officeDocument/2006/relationships/hyperlink" Target="mailto:harrison@gmail.com" TargetMode="External"/><Relationship Id="rId7" Type="http://schemas.openxmlformats.org/officeDocument/2006/relationships/hyperlink" Target="mailto:mypreciou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idx="4294967295" type="ctrTitle"/>
          </p:nvPr>
        </p:nvSpPr>
        <p:spPr>
          <a:xfrm>
            <a:off x="443317" y="2278151"/>
            <a:ext cx="12118188" cy="2919254"/>
          </a:xfrm>
          <a:prstGeom prst="rect">
            <a:avLst/>
          </a:prstGeom>
          <a:noFill/>
          <a:ln>
            <a:noFill/>
          </a:ln>
        </p:spPr>
        <p:txBody>
          <a:bodyPr anchorCtr="0" anchor="b" bIns="130025" lIns="130025" spcFirstLastPara="1" rIns="130025" wrap="square" tIns="1300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9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SQL DML</a:t>
            </a:r>
            <a:endParaRPr b="0" i="0" sz="9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9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SQL SELECT Lab</a:t>
            </a:r>
            <a:endParaRPr b="0" i="0" sz="6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1"/>
          <p:cNvSpPr txBox="1"/>
          <p:nvPr>
            <p:ph idx="4294967295" type="subTitle"/>
          </p:nvPr>
        </p:nvSpPr>
        <p:spPr>
          <a:xfrm>
            <a:off x="443306" y="5875458"/>
            <a:ext cx="12118188" cy="2516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20"/>
              <a:buFont typeface="Arial"/>
              <a:buNone/>
            </a:pPr>
            <a:r>
              <a:rPr b="0" i="0" lang="en-US" sz="442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CSCI 2541 Database Systems &amp; Team Projects</a:t>
            </a:r>
            <a:endParaRPr b="0" i="0" sz="4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90"/>
              <a:buFont typeface="Arial"/>
              <a:buNone/>
            </a:pPr>
            <a:r>
              <a:rPr b="0" i="0" lang="en-US" sz="289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Wood presented by </a:t>
            </a:r>
            <a:r>
              <a:rPr lang="en-US" sz="289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Parmer</a:t>
            </a:r>
            <a:endParaRPr b="0" i="0" sz="4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183026" y="8866025"/>
            <a:ext cx="1282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Slides adapted from Lucas Chaufournier; Prof. Bhagi Narahari; Silberschatz, Korth, and Sudarshan; and Ramakrishnan, Gerhke, and Lawrence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 Functions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can do some helpful calculations </a:t>
            </a:r>
            <a:endParaRPr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AVG, MIN, MAX, SUM, COUNT</a:t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705555" lvl="1" marL="959555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4000"/>
              <a:buChar char="﹘"/>
            </a:pPr>
            <a:r>
              <a:rPr lang="en-US" sz="4000"/>
              <a:t>Also: Use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4000"/>
              <a:t> to rename/alias an output column!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401246" y="3161819"/>
            <a:ext cx="12202308" cy="2184401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101600" lIns="101600" spcFirstLastPara="1" rIns="101600" wrap="square" tIns="101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(StudentID)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Enrollment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CourseID=12;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COUNT(StudentID)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348722" y="5734050"/>
            <a:ext cx="12350024" cy="21844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101600" lIns="101600" spcFirstLastPara="1" rIns="101600" wrap="square" tIns="101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MAX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(year)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LatestYear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Enrollment;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LatestYear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run some actual SQL!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use </a:t>
            </a:r>
            <a:r>
              <a:rPr b="1" lang="en-US"/>
              <a:t>sqlite</a:t>
            </a:r>
            <a:endParaRPr/>
          </a:p>
          <a:p>
            <a:pPr indent="-599721" lvl="1" marL="85372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 sz="3400"/>
              <a:t>A simple “embedded” database -&gt; you don’t need to run a separate database server</a:t>
            </a:r>
            <a:endParaRPr sz="3400"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/>
              <a:t>Comes with the python3 package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enter queries into the console, or you can write them in a file and “Run” the code</a:t>
            </a:r>
            <a:endParaRPr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 sz="3400"/>
              <a:t>We provide you a file that automatically creates a set of tables and loads data into it</a:t>
            </a:r>
            <a:endParaRPr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 sz="3400"/>
              <a:t>You will need to Run our script at least once to setup the data (running it multiple times is fine, the DB is reset with each run)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12314047" y="9296732"/>
            <a:ext cx="51006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4d4f508a1_0_5"/>
          <p:cNvSpPr txBox="1"/>
          <p:nvPr>
            <p:ph type="title"/>
          </p:nvPr>
        </p:nvSpPr>
        <p:spPr>
          <a:xfrm>
            <a:off x="464639" y="-2987"/>
            <a:ext cx="121182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SQLite in VSCode</a:t>
            </a:r>
            <a:endParaRPr/>
          </a:p>
        </p:txBody>
      </p:sp>
      <p:sp>
        <p:nvSpPr>
          <p:cNvPr id="149" name="Google Shape;149;g2b4d4f508a1_0_5"/>
          <p:cNvSpPr txBox="1"/>
          <p:nvPr>
            <p:ph idx="1" type="body"/>
          </p:nvPr>
        </p:nvSpPr>
        <p:spPr>
          <a:xfrm>
            <a:off x="558523" y="1467649"/>
            <a:ext cx="12229200" cy="7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rPr lang="en-US"/>
              <a:t>VSCode comes with an extension to run SQLite</a:t>
            </a:r>
            <a:endParaRPr/>
          </a:p>
          <a:p>
            <a:pPr indent="-599721" lvl="1" marL="85372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/>
              <a:t>Search for the extension in VSCode, and install it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﹘"/>
            </a:pPr>
            <a:r>
              <a:rPr lang="en-US"/>
              <a:t>This allows for running .sql files and opening databases</a:t>
            </a:r>
            <a:endParaRPr/>
          </a:p>
          <a:p>
            <a:pPr indent="-599721" lvl="1" marL="85372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/>
              <a:t>Instructions for installing and using it can be found in the lab github repository (and the developer page)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4d4f508a1_0_5"/>
          <p:cNvSpPr txBox="1"/>
          <p:nvPr>
            <p:ph idx="12" type="sldNum"/>
          </p:nvPr>
        </p:nvSpPr>
        <p:spPr>
          <a:xfrm>
            <a:off x="12314047" y="9296732"/>
            <a:ext cx="510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pic>
        <p:nvPicPr>
          <p:cNvPr id="151" name="Google Shape;151;g2b4d4f508a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00" y="4855475"/>
            <a:ext cx="76390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b4d4f508a1_0_5"/>
          <p:cNvPicPr preferRelativeResize="0"/>
          <p:nvPr/>
        </p:nvPicPr>
        <p:blipFill rotWithShape="1">
          <a:blip r:embed="rId4">
            <a:alphaModFix/>
          </a:blip>
          <a:srcRect b="68196" l="0" r="69290" t="0"/>
          <a:stretch/>
        </p:blipFill>
        <p:spPr>
          <a:xfrm>
            <a:off x="320150" y="4791688"/>
            <a:ext cx="3993677" cy="25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d4f508a1_0_17"/>
          <p:cNvSpPr txBox="1"/>
          <p:nvPr>
            <p:ph type="title"/>
          </p:nvPr>
        </p:nvSpPr>
        <p:spPr>
          <a:xfrm>
            <a:off x="464639" y="-2987"/>
            <a:ext cx="12118200" cy="12480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VSCode SQLite Usage</a:t>
            </a:r>
            <a:endParaRPr/>
          </a:p>
        </p:txBody>
      </p:sp>
      <p:sp>
        <p:nvSpPr>
          <p:cNvPr id="158" name="Google Shape;158;g2b4d4f508a1_0_17"/>
          <p:cNvSpPr txBox="1"/>
          <p:nvPr>
            <p:ph idx="1" type="body"/>
          </p:nvPr>
        </p:nvSpPr>
        <p:spPr>
          <a:xfrm>
            <a:off x="558523" y="1467649"/>
            <a:ext cx="12229200" cy="78393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2b4d4f508a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0" y="1723675"/>
            <a:ext cx="12229199" cy="656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 2 - Table Groups</a:t>
            </a:r>
            <a:endParaRPr/>
          </a:p>
        </p:txBody>
      </p:sp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319602" y="1626501"/>
            <a:ext cx="118053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/>
              <a:t>Github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Lab3 Practice: Select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7578" lvl="0" marL="347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all your queries from prior activity and make sure they work successfully.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681" lvl="1" marL="6416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and column names may be slightly different!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681" lvl="1" marL="6416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the create.sql file to understand schema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sql queries for the 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the total number of students.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maximum course ID from the courses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total sum of student ID’s.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all student ID’s enrolled in course 17.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all course ID’s offered in 2019.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 and emails of all students with a last name starting with "L"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we want to group together similar rows?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1" i="1" lang="en-US"/>
              <a:t>How many students are enrolled in each course?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need to “group” rows based on the CourseID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we need to count the number of StudentIDs</a:t>
            </a:r>
            <a:endParaRPr/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graphicFrame>
        <p:nvGraphicFramePr>
          <p:cNvPr id="174" name="Google Shape;174;p13"/>
          <p:cNvGraphicFramePr/>
          <p:nvPr/>
        </p:nvGraphicFramePr>
        <p:xfrm>
          <a:off x="4456796" y="37546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CourseID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StudentID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678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987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we want to group together similar rows?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1" i="1" lang="en-US"/>
              <a:t>How many students are enrolled in each course?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need to “group” rows based on the CourseID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we need to count the number of StudentIDs</a:t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383344" y="3525537"/>
            <a:ext cx="8868300" cy="37251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CourseID,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(StudentID)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NumS 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Enrollment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4;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CourseID    NumS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  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1           3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2           1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3           2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4           1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14"/>
          <p:cNvGraphicFramePr/>
          <p:nvPr/>
        </p:nvGraphicFramePr>
        <p:xfrm>
          <a:off x="8800836" y="466214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CourseID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StudentID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678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987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we want to group together similar rows?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1" i="1" lang="en-US"/>
              <a:t>How many students are enrolled in each course?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383344" y="3525537"/>
            <a:ext cx="8696100" cy="8313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CourseID,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(StudentID)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NumS 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Enrollment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15"/>
          <p:cNvGraphicFramePr/>
          <p:nvPr/>
        </p:nvGraphicFramePr>
        <p:xfrm>
          <a:off x="8800836" y="466214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CourseID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StudentID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678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987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383344" y="5237156"/>
            <a:ext cx="8696100" cy="8313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CourseID,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(StudentID)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NumS 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Enrollment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CourseID, Year;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4445465" y="4546952"/>
            <a:ext cx="571774" cy="468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1740055" y="6594180"/>
            <a:ext cx="5982593" cy="1915785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FED562"/>
              </a:gs>
            </a:gsLst>
            <a:lin ang="16200000" scaled="0"/>
          </a:gradFill>
          <a:ln cap="flat" cmpd="sng" w="12700">
            <a:solidFill>
              <a:srgbClr val="CB9E2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5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33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difference between these?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 and HAVING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we combine filtering and grouping?</a:t>
            </a:r>
            <a:endParaRPr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 sz="3400"/>
              <a:t>WHERE statements happen BEFORE grouping</a:t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filter AFTER grouping, we use HAVING instead</a:t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838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lang="en-US" sz="3400"/>
              <a:t>Should operate on aggregated fields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05230" y="3033759"/>
            <a:ext cx="10836900" cy="10365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101600" lIns="101600" spcFirstLastPara="1" rIns="101600" wrap="square" tIns="101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CourseID,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(StudentID)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NumS 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Enrollment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Year=2019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1105230" y="5223495"/>
            <a:ext cx="10836900" cy="10365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101600" lIns="101600" spcFirstLastPara="1" rIns="101600" wrap="square" tIns="101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CourseID,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(StudentID)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NumS 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Enrollment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CourseID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NumS &gt;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1083896" y="7126361"/>
            <a:ext cx="5458837" cy="1790701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101600" lIns="101600" spcFirstLastPara="1" rIns="101600" wrap="square" tIns="101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SUM(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100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16"/>
          <p:cNvGraphicFramePr/>
          <p:nvPr/>
        </p:nvGraphicFramePr>
        <p:xfrm>
          <a:off x="7822479" y="715332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228025"/>
                <a:gridCol w="1228025"/>
                <a:gridCol w="1228025"/>
              </a:tblGrid>
              <a:tr h="5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Month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Product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5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Jan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tomato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2.00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5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Jan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grapes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3.99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5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Feb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water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1.99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Queries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Helvetica Neue"/>
              <a:buNone/>
            </a:pPr>
            <a:r>
              <a:rPr lang="en-US" sz="3500"/>
              <a:t>Allow you to take two tables and combine them into one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8225259" y="2170751"/>
            <a:ext cx="2673810" cy="382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811660" y="4333166"/>
            <a:ext cx="2068229" cy="38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17"/>
          <p:cNvGraphicFramePr/>
          <p:nvPr/>
        </p:nvGraphicFramePr>
        <p:xfrm>
          <a:off x="6634762" y="264372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125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David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17" name="Google Shape;217;p17"/>
          <p:cNvGraphicFramePr/>
          <p:nvPr/>
        </p:nvGraphicFramePr>
        <p:xfrm>
          <a:off x="819443" y="475073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Instructor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Class 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Building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ME201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EE301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ECE102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CS401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Announcements</a:t>
            </a:r>
            <a:endParaRPr/>
          </a:p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Homework 2 Due Friday at end of day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Homework 3 due next Tuesday.  Don’t let it sneak up on you.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Professor’s office hours Monday and Tuesday, look at schedule at top of Course Page.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rPr b="1" lang="en-US"/>
              <a:t>Don’t forget about engagement</a:t>
            </a:r>
            <a:r>
              <a:rPr lang="en-US"/>
              <a:t>. Check the participation point opportunities discord page for updates</a:t>
            </a:r>
            <a:endParaRPr/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12424217" y="9296732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Queries: Inner Join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graphicFrame>
        <p:nvGraphicFramePr>
          <p:cNvPr id="224" name="Google Shape;224;p18"/>
          <p:cNvGraphicFramePr/>
          <p:nvPr/>
        </p:nvGraphicFramePr>
        <p:xfrm>
          <a:off x="6279589" y="298122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Kinga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David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25" name="Google Shape;225;p18"/>
          <p:cNvGraphicFramePr/>
          <p:nvPr/>
        </p:nvGraphicFramePr>
        <p:xfrm>
          <a:off x="232041" y="297487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Instructor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Class 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Building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ME201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EE301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ECE102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CS401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18"/>
          <p:cNvSpPr txBox="1"/>
          <p:nvPr/>
        </p:nvSpPr>
        <p:spPr>
          <a:xfrm>
            <a:off x="6285481" y="2572725"/>
            <a:ext cx="46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169632" y="2572725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119259" y="1380912"/>
            <a:ext cx="12808949" cy="1166213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instructor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instructor.ID = class.Instructor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18"/>
          <p:cNvGraphicFramePr/>
          <p:nvPr/>
        </p:nvGraphicFramePr>
        <p:xfrm>
          <a:off x="68115" y="664069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465725"/>
                <a:gridCol w="1465725"/>
                <a:gridCol w="1465725"/>
                <a:gridCol w="1465725"/>
                <a:gridCol w="1465725"/>
                <a:gridCol w="1465725"/>
                <a:gridCol w="1465725"/>
                <a:gridCol w="1465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class.ID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Instructor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Class name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Building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instructor.ID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ME201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EE301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ECE102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Queries: Left Join</a:t>
            </a:r>
            <a:endParaRPr/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graphicFrame>
        <p:nvGraphicFramePr>
          <p:cNvPr id="236" name="Google Shape;236;p19"/>
          <p:cNvGraphicFramePr/>
          <p:nvPr/>
        </p:nvGraphicFramePr>
        <p:xfrm>
          <a:off x="6675743" y="291085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Kinga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C5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125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David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37" name="Google Shape;237;p19"/>
          <p:cNvSpPr txBox="1"/>
          <p:nvPr/>
        </p:nvSpPr>
        <p:spPr>
          <a:xfrm>
            <a:off x="6667940" y="2482525"/>
            <a:ext cx="51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87646" y="2482525"/>
            <a:ext cx="42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97925" y="1451659"/>
            <a:ext cx="12808950" cy="979067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class.Instructor = instructor.ID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19"/>
          <p:cNvGraphicFramePr/>
          <p:nvPr/>
        </p:nvGraphicFramePr>
        <p:xfrm>
          <a:off x="122757" y="646557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465725"/>
                <a:gridCol w="1465725"/>
                <a:gridCol w="1465725"/>
                <a:gridCol w="1465725"/>
                <a:gridCol w="1465725"/>
                <a:gridCol w="1465725"/>
                <a:gridCol w="1465725"/>
                <a:gridCol w="1465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class.ID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Instructor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Class name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Building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instructor.ID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ME201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EE301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ECE102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CS401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19"/>
          <p:cNvGraphicFramePr/>
          <p:nvPr/>
        </p:nvGraphicFramePr>
        <p:xfrm>
          <a:off x="232041" y="297487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Instructor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Class 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Building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ME201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EE301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96"/>
                    </a:solidFill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ECE102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CS401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39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Remembering Join Queries</a:t>
            </a:r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Helvetica Neue"/>
              <a:buNone/>
            </a:pPr>
            <a:r>
              <a:rPr lang="en-US" sz="3500"/>
              <a:t>Allow you to take two tables and combine them into one</a:t>
            </a:r>
            <a:endParaRPr/>
          </a:p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193549" y="3362632"/>
            <a:ext cx="6465087" cy="1986964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class.Instructor = instructor.ID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251580" y="2830511"/>
            <a:ext cx="1693032" cy="493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6928177" y="3362632"/>
            <a:ext cx="5912264" cy="1986964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instructor.ID = class.Instructor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6908301" y="2830511"/>
            <a:ext cx="1964768" cy="493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20"/>
          <p:cNvGrpSpPr/>
          <p:nvPr/>
        </p:nvGrpSpPr>
        <p:grpSpPr>
          <a:xfrm>
            <a:off x="8517862" y="5674972"/>
            <a:ext cx="3222448" cy="1986964"/>
            <a:chOff x="0" y="0"/>
            <a:chExt cx="3222447" cy="1986963"/>
          </a:xfrm>
        </p:grpSpPr>
        <p:sp>
          <p:nvSpPr>
            <p:cNvPr id="254" name="Google Shape;254;p20"/>
            <p:cNvSpPr/>
            <p:nvPr/>
          </p:nvSpPr>
          <p:spPr>
            <a:xfrm>
              <a:off x="0" y="0"/>
              <a:ext cx="1952067" cy="1986963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6862"/>
                </a:srgbClr>
              </a:outerShdw>
            </a:effectLst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Helvetica Neue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260821" y="0"/>
              <a:ext cx="1952068" cy="1986963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6862"/>
                </a:srgbClr>
              </a:outerShdw>
            </a:effectLst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Helvetica Neue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245941" y="279272"/>
              <a:ext cx="707998" cy="1428418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3EB0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Helvetica Neue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230235" y="802032"/>
              <a:ext cx="765002" cy="382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2060768" y="832951"/>
              <a:ext cx="1161679" cy="32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>
            <a:off x="1801181" y="5674972"/>
            <a:ext cx="3237073" cy="1986965"/>
            <a:chOff x="0" y="0"/>
            <a:chExt cx="3237071" cy="1986964"/>
          </a:xfrm>
        </p:grpSpPr>
        <p:sp>
          <p:nvSpPr>
            <p:cNvPr id="260" name="Google Shape;260;p20"/>
            <p:cNvSpPr/>
            <p:nvPr/>
          </p:nvSpPr>
          <p:spPr>
            <a:xfrm>
              <a:off x="0" y="0"/>
              <a:ext cx="1952067" cy="1986963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6862"/>
                </a:srgbClr>
              </a:outerShdw>
            </a:effectLst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Helvetica Neue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" name="Google Shape;261;p20"/>
            <p:cNvGrpSpPr/>
            <p:nvPr/>
          </p:nvGrpSpPr>
          <p:grpSpPr>
            <a:xfrm>
              <a:off x="12751" y="0"/>
              <a:ext cx="3224320" cy="1986964"/>
              <a:chOff x="0" y="0"/>
              <a:chExt cx="3224318" cy="1986963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0" y="29195"/>
                <a:ext cx="1955810" cy="1928572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rgbClr val="3EB0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1600" lIns="101600" spcFirstLastPara="1" rIns="101600" wrap="square" tIns="1016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Helvetica Neue"/>
                  <a:buNone/>
                </a:pPr>
                <a:r>
                  <a:t/>
                </a:r>
                <a:endParaRPr b="0" i="0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0"/>
              <p:cNvSpPr txBox="1"/>
              <p:nvPr/>
            </p:nvSpPr>
            <p:spPr>
              <a:xfrm>
                <a:off x="232106" y="802032"/>
                <a:ext cx="765003" cy="382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b="0" i="0" lang="en-US" sz="2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0"/>
              <p:cNvSpPr txBox="1"/>
              <p:nvPr/>
            </p:nvSpPr>
            <p:spPr>
              <a:xfrm>
                <a:off x="2062639" y="832951"/>
                <a:ext cx="1161679" cy="3210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0" i="0" lang="en-US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instructor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1262692" y="0"/>
                <a:ext cx="1952068" cy="1986963"/>
              </a:xfrm>
              <a:prstGeom prst="ellipse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dir="5400000" dist="254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101600" lIns="101600" spcFirstLastPara="1" rIns="101600" wrap="square" tIns="1016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Helvetica Neue"/>
                  <a:buNone/>
                </a:pPr>
                <a:r>
                  <a:t/>
                </a:r>
                <a:endParaRPr b="0" i="0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6" name="Google Shape;266;p20"/>
          <p:cNvSpPr txBox="1"/>
          <p:nvPr/>
        </p:nvSpPr>
        <p:spPr>
          <a:xfrm>
            <a:off x="8351618" y="7854588"/>
            <a:ext cx="3554935" cy="7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includes rows that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 the ON condition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538070" y="7854588"/>
            <a:ext cx="5776045" cy="7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every row in the left table,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not in the right table are set to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Queries: Join + Where</a:t>
            </a:r>
            <a:endParaRPr/>
          </a:p>
        </p:txBody>
      </p:sp>
      <p:sp>
        <p:nvSpPr>
          <p:cNvPr id="273" name="Google Shape;273;p21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graphicFrame>
        <p:nvGraphicFramePr>
          <p:cNvPr id="274" name="Google Shape;274;p21"/>
          <p:cNvGraphicFramePr/>
          <p:nvPr/>
        </p:nvGraphicFramePr>
        <p:xfrm>
          <a:off x="6470836" y="294326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125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David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75" name="Google Shape;275;p21"/>
          <p:cNvSpPr txBox="1"/>
          <p:nvPr/>
        </p:nvSpPr>
        <p:spPr>
          <a:xfrm>
            <a:off x="6449404" y="2600450"/>
            <a:ext cx="42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292561" y="2600444"/>
            <a:ext cx="2068228" cy="38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97925" y="1415603"/>
            <a:ext cx="12808950" cy="1032585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instructor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instructor.ID = class.Instructor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class.Building = “SEH”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21"/>
          <p:cNvGraphicFramePr/>
          <p:nvPr/>
        </p:nvGraphicFramePr>
        <p:xfrm>
          <a:off x="232041" y="297487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Instructor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Class 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Building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ME201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EE301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ECE102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CS401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79" name="Google Shape;279;p21"/>
          <p:cNvGraphicFramePr/>
          <p:nvPr/>
        </p:nvGraphicFramePr>
        <p:xfrm>
          <a:off x="259362" y="71292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465725"/>
                <a:gridCol w="1465725"/>
                <a:gridCol w="1465725"/>
                <a:gridCol w="1465725"/>
                <a:gridCol w="1465725"/>
                <a:gridCol w="1465725"/>
                <a:gridCol w="1465725"/>
                <a:gridCol w="1465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class.ID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Instructor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Class name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Building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instructor.ID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solidFill>
                      <a:srgbClr val="619935"/>
                    </a:solidFill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LIT101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ECE102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 3</a:t>
            </a:r>
            <a:endParaRPr/>
          </a:p>
        </p:txBody>
      </p:sp>
      <p:sp>
        <p:nvSpPr>
          <p:cNvPr id="285" name="Google Shape;285;p22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319602" y="1626501"/>
            <a:ext cx="124083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/>
              <a:t>Github (same as before)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Lab3: Advanced Selections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out the sql for the following queries: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the name and address of all employees who work for the Research department.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the names of all employees who do not have a supervisor.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project on which more than two employees work, retrieve the project number, project name, and the number of employees who work on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payroll (i.e., sum of all the salaries of all employees), maximum salary, minimum salary and average salary in the Research department.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578" lvl="1" marL="8555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the list of employees and the projects they are working on, ordered by department and, within each department, ordered alphabetically by last name, first name.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 txBox="1"/>
          <p:nvPr>
            <p:ph idx="12" type="sldNum"/>
          </p:nvPr>
        </p:nvSpPr>
        <p:spPr>
          <a:xfrm>
            <a:off x="12297080" y="9296732"/>
            <a:ext cx="527028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pic>
        <p:nvPicPr>
          <p:cNvPr descr="Image" id="293" name="Google Shape;2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" y="1390451"/>
            <a:ext cx="10752525" cy="7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12546820" y="9228609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Arial"/>
              <a:buNone/>
            </a:pPr>
            <a:fld id="{00000000-1234-1234-1234-123412341234}" type="slidenum">
              <a:rPr lang="en-US">
                <a:solidFill>
                  <a:srgbClr val="A7A7A7"/>
                </a:solidFill>
              </a:rPr>
              <a:t>‹#›</a:t>
            </a:fld>
            <a:endParaRPr/>
          </a:p>
        </p:txBody>
      </p:sp>
      <p:sp>
        <p:nvSpPr>
          <p:cNvPr id="52" name="Google Shape;52;p3"/>
          <p:cNvSpPr txBox="1"/>
          <p:nvPr/>
        </p:nvSpPr>
        <p:spPr>
          <a:xfrm>
            <a:off x="3120765" y="7215668"/>
            <a:ext cx="12118188" cy="119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6DC"/>
              </a:buClr>
              <a:buSzPts val="6551"/>
              <a:buFont typeface="Arial"/>
              <a:buNone/>
            </a:pPr>
            <a:r>
              <a:rPr b="0" i="0" lang="en-US" sz="6551" u="none" cap="none" strike="noStrike">
                <a:solidFill>
                  <a:srgbClr val="FFF6DC"/>
                </a:solidFill>
                <a:latin typeface="Arial"/>
                <a:ea typeface="Arial"/>
                <a:cs typeface="Arial"/>
                <a:sym typeface="Arial"/>
              </a:rPr>
              <a:t>this time…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361084" y="2788693"/>
            <a:ext cx="3914667" cy="417621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2F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Python Flask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4545066" y="2788693"/>
            <a:ext cx="3914668" cy="4176214"/>
          </a:xfrm>
          <a:prstGeom prst="roundRect">
            <a:avLst>
              <a:gd fmla="val 16667" name="adj"/>
            </a:avLst>
          </a:prstGeom>
          <a:solidFill>
            <a:srgbClr val="0078AB"/>
          </a:solidFill>
          <a:ln cap="flat" cmpd="sng" w="25400">
            <a:solidFill>
              <a:srgbClr val="0033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SQL DDL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8729049" y="2788693"/>
            <a:ext cx="3914668" cy="4176214"/>
          </a:xfrm>
          <a:prstGeom prst="roundRect">
            <a:avLst>
              <a:gd fmla="val 16667" name="adj"/>
            </a:avLst>
          </a:prstGeom>
          <a:solidFill>
            <a:srgbClr val="619935"/>
          </a:solidFill>
          <a:ln cap="flat" cmpd="sng" w="254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-3740676" y="1058771"/>
            <a:ext cx="12118187" cy="11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6DC"/>
              </a:buClr>
              <a:buSzPts val="6551"/>
              <a:buFont typeface="Arial"/>
              <a:buNone/>
            </a:pPr>
            <a:r>
              <a:rPr b="0" i="0" lang="en-US" sz="6551" u="none" cap="none" strike="noStrike">
                <a:solidFill>
                  <a:srgbClr val="FFF6DC"/>
                </a:solidFill>
                <a:latin typeface="Arial"/>
                <a:ea typeface="Arial"/>
                <a:cs typeface="Arial"/>
                <a:sym typeface="Arial"/>
              </a:rPr>
              <a:t>Last time…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Queries</a:t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lang="en-US"/>
              <a:t>Allow you to retrieve information from your database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lang="en-US"/>
              <a:t>Can be simple: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lang="en-US"/>
              <a:t>Or complex:</a:t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12424217" y="9296732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65443" y="3658466"/>
            <a:ext cx="4151220" cy="826599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0078AB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SELECT * 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Instructor;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25383" y="6039449"/>
            <a:ext cx="4446712" cy="2682557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AB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name, class, grade,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ROW_NUMBER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PARTITION BY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</a:t>
            </a: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rank_in_class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AB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8AB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4759403" y="3159282"/>
            <a:ext cx="8027700" cy="18369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101600" lIns="101600" spcFirstLastPara="1" rIns="101600" wrap="square" tIns="101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            name  	department       office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  ---------------      ----------  	----------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        Cat             MENG          173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          Sam             CIVIL       	     185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772053" y="6039449"/>
            <a:ext cx="8002266" cy="2682557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	class 	grade 	rank_in_class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    ---------  --------   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lucia 	  1 	        98 	  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	  1          93 	    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 	  2 	        90 	  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raph 	  2 	        88 	     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Syntax</a:t>
            </a:r>
            <a:endParaRPr/>
          </a:p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12424217" y="9296732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graphicFrame>
        <p:nvGraphicFramePr>
          <p:cNvPr id="74" name="Google Shape;74;p5"/>
          <p:cNvGraphicFramePr/>
          <p:nvPr/>
        </p:nvGraphicFramePr>
        <p:xfrm>
          <a:off x="1796062" y="528065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148000"/>
                <a:gridCol w="1533925"/>
                <a:gridCol w="1148000"/>
              </a:tblGrid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125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75" name="Google Shape;75;p5"/>
          <p:cNvGraphicFramePr/>
          <p:nvPr/>
        </p:nvGraphicFramePr>
        <p:xfrm>
          <a:off x="6634762" y="264372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125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6" name="Google Shape;76;p5"/>
          <p:cNvSpPr/>
          <p:nvPr/>
        </p:nvSpPr>
        <p:spPr>
          <a:xfrm rot="-5509984">
            <a:off x="6105970" y="6190004"/>
            <a:ext cx="1976487" cy="2529308"/>
          </a:xfrm>
          <a:custGeom>
            <a:rect b="b" l="l" r="r" t="t"/>
            <a:pathLst>
              <a:path extrusionOk="0" h="21600" w="2160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ED562"/>
              </a:gs>
            </a:gsLst>
            <a:lin ang="16587382" scaled="0"/>
          </a:gradFill>
          <a:ln cap="flat" cmpd="sng" w="12700">
            <a:solidFill>
              <a:srgbClr val="CB9E2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5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750794" y="2116275"/>
            <a:ext cx="45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Relation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403518" y="1946176"/>
            <a:ext cx="5952000" cy="126990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ID, office, name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instructor;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464644" y="1479225"/>
            <a:ext cx="45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2012394" y="4802550"/>
            <a:ext cx="45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+ WHERE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558523" y="1383952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1" lang="en-US"/>
              <a:t>WHERE</a:t>
            </a: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defines a predicate to match rows</a:t>
            </a:r>
            <a:endParaRPr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12424217" y="9296732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876574" y="2704808"/>
            <a:ext cx="5950087" cy="1986964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instructor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 = 'CS'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 = 'EE';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6"/>
          <p:cNvGraphicFramePr/>
          <p:nvPr/>
        </p:nvGraphicFramePr>
        <p:xfrm>
          <a:off x="7329380" y="356335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Susan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125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0" name="Google Shape;90;p6"/>
          <p:cNvSpPr/>
          <p:nvPr/>
        </p:nvSpPr>
        <p:spPr>
          <a:xfrm rot="-5509984">
            <a:off x="6864905" y="6858896"/>
            <a:ext cx="1976487" cy="2529307"/>
          </a:xfrm>
          <a:custGeom>
            <a:rect b="b" l="l" r="r" t="t"/>
            <a:pathLst>
              <a:path extrusionOk="0" h="21600" w="2160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ED562"/>
              </a:gs>
            </a:gsLst>
            <a:lin ang="16587382" scaled="0"/>
          </a:gradFill>
          <a:ln cap="flat" cmpd="sng" w="12700">
            <a:solidFill>
              <a:srgbClr val="CB9E2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5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6"/>
          <p:cNvGraphicFramePr/>
          <p:nvPr/>
        </p:nvGraphicFramePr>
        <p:xfrm>
          <a:off x="4902908" y="741867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Susan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2" name="Google Shape;92;p6"/>
          <p:cNvSpPr txBox="1"/>
          <p:nvPr/>
        </p:nvSpPr>
        <p:spPr>
          <a:xfrm>
            <a:off x="9309646" y="7546999"/>
            <a:ext cx="3422427" cy="1106523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operators:   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231094" y="7634768"/>
            <a:ext cx="4512116" cy="1501345"/>
          </a:xfrm>
          <a:prstGeom prst="rect">
            <a:avLst/>
          </a:prstGeom>
          <a:solidFill>
            <a:srgbClr val="FFE6E5"/>
          </a:solidFill>
          <a:ln cap="flat" cmpd="sng" w="12700">
            <a:solidFill>
              <a:srgbClr val="D97B8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  <p:txBody>
          <a:bodyPr anchorCtr="0" anchor="t" bIns="101600" lIns="101600" spcFirstLastPara="1" rIns="101600" wrap="square" tIns="101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default, SQL DBMS will not enforce set uniqueness in the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+ WHERE + LIKE + IN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WHERE predicate can use other keywords</a:t>
            </a:r>
            <a:endParaRPr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b="1" lang="en-US"/>
              <a:t>LIKE</a:t>
            </a:r>
            <a:r>
              <a:rPr lang="en-US" sz="3400"/>
              <a:t> is used for string matching -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3400"/>
              <a:t> acts as a wildcard</a:t>
            </a:r>
            <a:endParaRPr/>
          </a:p>
          <a:p>
            <a:pPr indent="-599722" lvl="1" marL="85372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﹘"/>
            </a:pPr>
            <a:r>
              <a:rPr b="1" lang="en-US"/>
              <a:t>IN</a:t>
            </a:r>
            <a:r>
              <a:rPr lang="en-US" sz="3400"/>
              <a:t> lets you list a set to test for equality</a:t>
            </a:r>
            <a:endParaRPr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12424217" y="9296732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343814" y="4607325"/>
            <a:ext cx="6465087" cy="1986963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A7A7A7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instructor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office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'TOMP%'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('BIO', 'ME');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7"/>
          <p:cNvGraphicFramePr/>
          <p:nvPr/>
        </p:nvGraphicFramePr>
        <p:xfrm>
          <a:off x="7329380" y="356335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1363725"/>
                <a:gridCol w="1363725"/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451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BIO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341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Susan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TOMP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Gelman 213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Sarah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125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3" name="Google Shape;103;p7"/>
          <p:cNvSpPr/>
          <p:nvPr/>
        </p:nvSpPr>
        <p:spPr>
          <a:xfrm rot="-5509984">
            <a:off x="6864905" y="6858896"/>
            <a:ext cx="1976487" cy="2529307"/>
          </a:xfrm>
          <a:custGeom>
            <a:rect b="b" l="l" r="r" t="t"/>
            <a:pathLst>
              <a:path extrusionOk="0" h="21600" w="2160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ED562"/>
              </a:gs>
            </a:gsLst>
            <a:lin ang="16587382" scaled="0"/>
          </a:gradFill>
          <a:ln cap="flat" cmpd="sng" w="12700">
            <a:solidFill>
              <a:srgbClr val="CB9E2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5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7"/>
          <p:cNvGraphicFramePr/>
          <p:nvPr/>
        </p:nvGraphicFramePr>
        <p:xfrm>
          <a:off x="5080495" y="751429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Susan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+ ORDER + LIMIT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558523" y="1467649"/>
            <a:ext cx="12229109" cy="7839172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don’t have a defined sorting order, but you can control this with </a:t>
            </a:r>
            <a:r>
              <a:rPr b="1" lang="en-US"/>
              <a:t>ORDER BY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Helvetica Neue"/>
              <a:buNone/>
            </a:pPr>
            <a:r>
              <a:rPr b="1" lang="en-US"/>
              <a:t>LIMIT</a:t>
            </a:r>
            <a:r>
              <a:rPr b="0" i="0" lang="en-US" sz="4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controls how many rows are returned</a:t>
            </a:r>
            <a:endParaRPr/>
          </a:p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12424217" y="9296732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sp>
        <p:nvSpPr>
          <p:cNvPr id="112" name="Google Shape;112;p8"/>
          <p:cNvSpPr txBox="1"/>
          <p:nvPr/>
        </p:nvSpPr>
        <p:spPr>
          <a:xfrm>
            <a:off x="968188" y="4808295"/>
            <a:ext cx="10811215" cy="3869540"/>
          </a:xfrm>
          <a:prstGeom prst="rect">
            <a:avLst/>
          </a:prstGeom>
          <a:gradFill>
            <a:gsLst>
              <a:gs pos="0">
                <a:srgbClr val="BCE88F"/>
              </a:gs>
              <a:gs pos="100000">
                <a:srgbClr val="D3F2A6"/>
              </a:gs>
            </a:gsLst>
            <a:lin ang="16200000" scaled="0"/>
          </a:gradFill>
          <a:ln cap="flat" cmpd="sng" w="12700">
            <a:solidFill>
              <a:srgbClr val="61993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Instructor ORDER BY name LIMIT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         name             department  office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  ---------------  ----------  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          Birdie Greguoli  MATH        104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         Brian Trewett    MATH        161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          Candy Jeffries   CSCI        141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         Carmon Londsdal  STAT        145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         Claiborne Titch  CIVIL       150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464639" y="-2987"/>
            <a:ext cx="12118188" cy="124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 1 - Individual + Share</a:t>
            </a:r>
            <a:endParaRPr/>
          </a:p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2424217" y="9296732"/>
            <a:ext cx="399891" cy="51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DDDDDD"/>
                </a:solidFill>
              </a:rPr>
              <a:t>‹#›</a:t>
            </a:fld>
            <a:endParaRPr/>
          </a:p>
        </p:txBody>
      </p:sp>
      <p:graphicFrame>
        <p:nvGraphicFramePr>
          <p:cNvPr id="119" name="Google Shape;119;p9"/>
          <p:cNvGraphicFramePr/>
          <p:nvPr/>
        </p:nvGraphicFramePr>
        <p:xfrm>
          <a:off x="8113418" y="381795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632750"/>
                <a:gridCol w="1085900"/>
                <a:gridCol w="1515550"/>
                <a:gridCol w="120737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office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111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231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Lily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SEH 321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9"/>
          <p:cNvGraphicFramePr/>
          <p:nvPr/>
        </p:nvGraphicFramePr>
        <p:xfrm>
          <a:off x="475128" y="167882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63725"/>
                <a:gridCol w="2238500"/>
                <a:gridCol w="282417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InstructorID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Intro to EE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Intro to CS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Intro to 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9"/>
          <p:cNvGraphicFramePr/>
          <p:nvPr/>
        </p:nvGraphicFramePr>
        <p:xfrm>
          <a:off x="7842195" y="166965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124600"/>
                <a:gridCol w="1421575"/>
                <a:gridCol w="1279425"/>
              </a:tblGrid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CourseID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StudentID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9"/>
          <p:cNvGraphicFramePr/>
          <p:nvPr/>
        </p:nvGraphicFramePr>
        <p:xfrm>
          <a:off x="481252" y="363477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{2AEB0673-0851-4FDE-8943-D8EA791E82EB}</a:tableStyleId>
              </a:tblPr>
              <a:tblGrid>
                <a:gridCol w="1389175"/>
                <a:gridCol w="2048000"/>
                <a:gridCol w="730350"/>
                <a:gridCol w="2828875"/>
              </a:tblGrid>
              <a:tr h="55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Major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</a:tr>
              <a:tr h="55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Brooke Shimon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LIT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sng" cap="none" strike="noStrike">
                          <a:solidFill>
                            <a:schemeClr val="accent3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bshimon4@google.com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Dolf Fergusson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sng" cap="none" strike="noStrike">
                          <a:solidFill>
                            <a:schemeClr val="accent3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dferg@gmail.com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Bebe Goggin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sng" cap="none" strike="noStrike">
                          <a:solidFill>
                            <a:schemeClr val="accent3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bgogg@gmail.com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George Harrison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sng" cap="none" strike="noStrike">
                          <a:solidFill>
                            <a:schemeClr val="accent3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harrison@gmail.com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Bilbo Baggins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sng" cap="none" strike="noStrike">
                          <a:solidFill>
                            <a:schemeClr val="accent3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myprecious@gmail.com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9"/>
          <p:cNvSpPr txBox="1"/>
          <p:nvPr/>
        </p:nvSpPr>
        <p:spPr>
          <a:xfrm>
            <a:off x="469507" y="1276460"/>
            <a:ext cx="1077145" cy="382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469507" y="3235587"/>
            <a:ext cx="1150989" cy="382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7836575" y="1271875"/>
            <a:ext cx="21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Enrollment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8107077" y="3438875"/>
            <a:ext cx="1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460438" y="6557943"/>
            <a:ext cx="10511223" cy="2351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text document write out the sql syntax for the following four queries: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Find all the students.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Find only three instructors.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all students who have a major of CS or Biomedical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just the names of the courses offered sorted by instructorID.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B18B"/>
      </a:accent1>
      <a:accent2>
        <a:srgbClr val="004065"/>
      </a:accent2>
      <a:accent3>
        <a:srgbClr val="0096D6"/>
      </a:accent3>
      <a:accent4>
        <a:srgbClr val="FFEEBB"/>
      </a:accent4>
      <a:accent5>
        <a:srgbClr val="FFC82E"/>
      </a:accent5>
      <a:accent6>
        <a:srgbClr val="7AC14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B18B"/>
      </a:accent1>
      <a:accent2>
        <a:srgbClr val="004065"/>
      </a:accent2>
      <a:accent3>
        <a:srgbClr val="0096D6"/>
      </a:accent3>
      <a:accent4>
        <a:srgbClr val="FFEEBB"/>
      </a:accent4>
      <a:accent5>
        <a:srgbClr val="FFC82E"/>
      </a:accent5>
      <a:accent6>
        <a:srgbClr val="7AC14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