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7"/>
  </p:notesMasterIdLst>
  <p:sldIdLst>
    <p:sldId id="256" r:id="rId2"/>
    <p:sldId id="260" r:id="rId3"/>
    <p:sldId id="258" r:id="rId4"/>
    <p:sldId id="308" r:id="rId5"/>
    <p:sldId id="257" r:id="rId6"/>
    <p:sldId id="259" r:id="rId7"/>
    <p:sldId id="261" r:id="rId8"/>
    <p:sldId id="266" r:id="rId9"/>
    <p:sldId id="265" r:id="rId10"/>
    <p:sldId id="263" r:id="rId11"/>
    <p:sldId id="262" r:id="rId12"/>
    <p:sldId id="264" r:id="rId13"/>
    <p:sldId id="267" r:id="rId14"/>
    <p:sldId id="300" r:id="rId15"/>
    <p:sldId id="268" r:id="rId16"/>
    <p:sldId id="269" r:id="rId17"/>
    <p:sldId id="311" r:id="rId18"/>
    <p:sldId id="274" r:id="rId19"/>
    <p:sldId id="301" r:id="rId20"/>
    <p:sldId id="271" r:id="rId21"/>
    <p:sldId id="273" r:id="rId22"/>
    <p:sldId id="272" r:id="rId23"/>
    <p:sldId id="270" r:id="rId24"/>
    <p:sldId id="275" r:id="rId25"/>
    <p:sldId id="276" r:id="rId26"/>
    <p:sldId id="302" r:id="rId27"/>
    <p:sldId id="278" r:id="rId28"/>
    <p:sldId id="279" r:id="rId29"/>
    <p:sldId id="299" r:id="rId30"/>
    <p:sldId id="280" r:id="rId31"/>
    <p:sldId id="281" r:id="rId32"/>
    <p:sldId id="306" r:id="rId33"/>
    <p:sldId id="307" r:id="rId34"/>
    <p:sldId id="305" r:id="rId35"/>
    <p:sldId id="282" r:id="rId36"/>
    <p:sldId id="283" r:id="rId37"/>
    <p:sldId id="284" r:id="rId38"/>
    <p:sldId id="304" r:id="rId39"/>
    <p:sldId id="303" r:id="rId40"/>
    <p:sldId id="285" r:id="rId41"/>
    <p:sldId id="298" r:id="rId42"/>
    <p:sldId id="297" r:id="rId43"/>
    <p:sldId id="309" r:id="rId44"/>
    <p:sldId id="310" r:id="rId45"/>
    <p:sldId id="2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7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13BEC-FA0C-C745-A382-22EC22DD9D9F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D03C22-E33C-0342-A5F7-75E563C3B978}">
      <dgm:prSet phldrT="[Text]" custT="1"/>
      <dgm:spPr/>
      <dgm:t>
        <a:bodyPr/>
        <a:lstStyle/>
        <a:p>
          <a:r>
            <a:rPr lang="en-US" sz="2800" dirty="0"/>
            <a:t>Generalized</a:t>
          </a:r>
          <a:r>
            <a:rPr lang="en-US" sz="2800" baseline="0" dirty="0"/>
            <a:t> load balancing under heterogeneous conditions and multiple source of load</a:t>
          </a:r>
          <a:endParaRPr lang="en-US" sz="2800" dirty="0"/>
        </a:p>
      </dgm:t>
    </dgm:pt>
    <dgm:pt modelId="{0EC4D2D3-CDF0-0C41-973B-C23452CB52F6}" type="parTrans" cxnId="{F899890F-CAC2-F048-8E60-341B0ADA6547}">
      <dgm:prSet/>
      <dgm:spPr/>
      <dgm:t>
        <a:bodyPr/>
        <a:lstStyle/>
        <a:p>
          <a:endParaRPr lang="en-US"/>
        </a:p>
      </dgm:t>
    </dgm:pt>
    <dgm:pt modelId="{85EABEEC-8077-754C-9AFB-8C5C69BBEAF2}" type="sibTrans" cxnId="{F899890F-CAC2-F048-8E60-341B0ADA6547}">
      <dgm:prSet/>
      <dgm:spPr/>
      <dgm:t>
        <a:bodyPr/>
        <a:lstStyle/>
        <a:p>
          <a:endParaRPr lang="en-US"/>
        </a:p>
      </dgm:t>
    </dgm:pt>
    <dgm:pt modelId="{D124E70D-6F20-614A-B52B-1243F31F675F}">
      <dgm:prSet phldrT="[Text]" custT="1"/>
      <dgm:spPr/>
      <dgm:t>
        <a:bodyPr/>
        <a:lstStyle/>
        <a:p>
          <a:r>
            <a:rPr lang="en-US" sz="2800" dirty="0"/>
            <a:t>Phase I: State aggregation and statistic extraction</a:t>
          </a:r>
        </a:p>
      </dgm:t>
    </dgm:pt>
    <dgm:pt modelId="{968A5604-A39D-3B46-8806-AB26F3773B3D}" type="parTrans" cxnId="{3589673D-FE94-2F46-91D1-32F690B94ABC}">
      <dgm:prSet/>
      <dgm:spPr/>
      <dgm:t>
        <a:bodyPr/>
        <a:lstStyle/>
        <a:p>
          <a:endParaRPr lang="en-US"/>
        </a:p>
      </dgm:t>
    </dgm:pt>
    <dgm:pt modelId="{37A9E1C0-29B8-1344-8F3F-7CC982C325DF}" type="sibTrans" cxnId="{3589673D-FE94-2F46-91D1-32F690B94ABC}">
      <dgm:prSet/>
      <dgm:spPr/>
      <dgm:t>
        <a:bodyPr/>
        <a:lstStyle/>
        <a:p>
          <a:endParaRPr lang="en-US"/>
        </a:p>
      </dgm:t>
    </dgm:pt>
    <dgm:pt modelId="{3450E4E4-83A4-B64B-A582-91DAFD406C30}">
      <dgm:prSet phldrT="[Text]"/>
      <dgm:spPr/>
      <dgm:t>
        <a:bodyPr/>
        <a:lstStyle/>
        <a:p>
          <a:r>
            <a:rPr lang="en-US" dirty="0"/>
            <a:t>Phase II: Testing the idea in a simulator on a bin packing problem and comparing performance to JSQ</a:t>
          </a:r>
        </a:p>
      </dgm:t>
    </dgm:pt>
    <dgm:pt modelId="{B53D8FD6-AF00-BB4B-8FA9-FE0CC2F63255}" type="parTrans" cxnId="{AE3BD6AA-0F52-2244-A7EC-1BD29CB2BB7E}">
      <dgm:prSet/>
      <dgm:spPr/>
      <dgm:t>
        <a:bodyPr/>
        <a:lstStyle/>
        <a:p>
          <a:endParaRPr lang="en-US"/>
        </a:p>
      </dgm:t>
    </dgm:pt>
    <dgm:pt modelId="{9B7FE8C0-93F9-0243-B5B4-F0DC2BE5D662}" type="sibTrans" cxnId="{AE3BD6AA-0F52-2244-A7EC-1BD29CB2BB7E}">
      <dgm:prSet/>
      <dgm:spPr/>
      <dgm:t>
        <a:bodyPr/>
        <a:lstStyle/>
        <a:p>
          <a:endParaRPr lang="en-US"/>
        </a:p>
      </dgm:t>
    </dgm:pt>
    <dgm:pt modelId="{229BBA6E-AB09-D34A-BF36-293ACEB76B8C}">
      <dgm:prSet phldrT="[Text]"/>
      <dgm:spPr/>
      <dgm:t>
        <a:bodyPr/>
        <a:lstStyle/>
        <a:p>
          <a:r>
            <a:rPr lang="en-US" dirty="0"/>
            <a:t>Phase III: Working on putting it all together.</a:t>
          </a:r>
        </a:p>
      </dgm:t>
    </dgm:pt>
    <dgm:pt modelId="{886DB154-0827-AA4A-93B6-1C43025D0218}" type="parTrans" cxnId="{B835A34F-A89C-8B48-AAD9-7D7D8D6FCD47}">
      <dgm:prSet/>
      <dgm:spPr/>
      <dgm:t>
        <a:bodyPr/>
        <a:lstStyle/>
        <a:p>
          <a:endParaRPr lang="en-US"/>
        </a:p>
      </dgm:t>
    </dgm:pt>
    <dgm:pt modelId="{844BFF07-61DE-A147-917D-6ABDBC5447EA}" type="sibTrans" cxnId="{B835A34F-A89C-8B48-AAD9-7D7D8D6FCD47}">
      <dgm:prSet/>
      <dgm:spPr/>
      <dgm:t>
        <a:bodyPr/>
        <a:lstStyle/>
        <a:p>
          <a:endParaRPr lang="en-US"/>
        </a:p>
      </dgm:t>
    </dgm:pt>
    <dgm:pt modelId="{875B35EF-AE91-104C-8E00-43C450886DB1}" type="pres">
      <dgm:prSet presAssocID="{DA113BEC-FA0C-C745-A382-22EC22DD9D9F}" presName="vert0" presStyleCnt="0">
        <dgm:presLayoutVars>
          <dgm:dir/>
          <dgm:animOne val="branch"/>
          <dgm:animLvl val="lvl"/>
        </dgm:presLayoutVars>
      </dgm:prSet>
      <dgm:spPr/>
    </dgm:pt>
    <dgm:pt modelId="{A48D37D5-9360-F14E-B797-687A74C58EF6}" type="pres">
      <dgm:prSet presAssocID="{ECD03C22-E33C-0342-A5F7-75E563C3B978}" presName="thickLine" presStyleLbl="alignNode1" presStyleIdx="0" presStyleCnt="1"/>
      <dgm:spPr/>
    </dgm:pt>
    <dgm:pt modelId="{09816298-C623-2A4E-A979-F03D6D92D5E8}" type="pres">
      <dgm:prSet presAssocID="{ECD03C22-E33C-0342-A5F7-75E563C3B978}" presName="horz1" presStyleCnt="0"/>
      <dgm:spPr/>
    </dgm:pt>
    <dgm:pt modelId="{39D24975-9B59-C74D-9B33-574D6AA6DAAB}" type="pres">
      <dgm:prSet presAssocID="{ECD03C22-E33C-0342-A5F7-75E563C3B978}" presName="tx1" presStyleLbl="revTx" presStyleIdx="0" presStyleCnt="4" custScaleX="164423"/>
      <dgm:spPr/>
    </dgm:pt>
    <dgm:pt modelId="{A4704B68-690B-B646-8276-67875DDB02BD}" type="pres">
      <dgm:prSet presAssocID="{ECD03C22-E33C-0342-A5F7-75E563C3B978}" presName="vert1" presStyleCnt="0"/>
      <dgm:spPr/>
    </dgm:pt>
    <dgm:pt modelId="{B304C42D-94C6-E849-B241-F7BE8621D112}" type="pres">
      <dgm:prSet presAssocID="{D124E70D-6F20-614A-B52B-1243F31F675F}" presName="vertSpace2a" presStyleCnt="0"/>
      <dgm:spPr/>
    </dgm:pt>
    <dgm:pt modelId="{F1B7F6E1-9788-294E-90BF-3E64B7933DA0}" type="pres">
      <dgm:prSet presAssocID="{D124E70D-6F20-614A-B52B-1243F31F675F}" presName="horz2" presStyleCnt="0"/>
      <dgm:spPr/>
    </dgm:pt>
    <dgm:pt modelId="{E75379A4-6558-BB4D-B050-6646924D621B}" type="pres">
      <dgm:prSet presAssocID="{D124E70D-6F20-614A-B52B-1243F31F675F}" presName="horzSpace2" presStyleCnt="0"/>
      <dgm:spPr/>
    </dgm:pt>
    <dgm:pt modelId="{7E9595FE-48E3-9846-B80B-95B1001D4399}" type="pres">
      <dgm:prSet presAssocID="{D124E70D-6F20-614A-B52B-1243F31F675F}" presName="tx2" presStyleLbl="revTx" presStyleIdx="1" presStyleCnt="4"/>
      <dgm:spPr/>
    </dgm:pt>
    <dgm:pt modelId="{A2EFF0F7-B4FD-4646-8CED-4AFD8AEF6D1B}" type="pres">
      <dgm:prSet presAssocID="{D124E70D-6F20-614A-B52B-1243F31F675F}" presName="vert2" presStyleCnt="0"/>
      <dgm:spPr/>
    </dgm:pt>
    <dgm:pt modelId="{7DC6D92D-E70B-DB44-9491-54341A7490D6}" type="pres">
      <dgm:prSet presAssocID="{D124E70D-6F20-614A-B52B-1243F31F675F}" presName="thinLine2b" presStyleLbl="callout" presStyleIdx="0" presStyleCnt="3"/>
      <dgm:spPr/>
    </dgm:pt>
    <dgm:pt modelId="{8EC41030-55E3-944A-803D-0A3753190AFA}" type="pres">
      <dgm:prSet presAssocID="{D124E70D-6F20-614A-B52B-1243F31F675F}" presName="vertSpace2b" presStyleCnt="0"/>
      <dgm:spPr/>
    </dgm:pt>
    <dgm:pt modelId="{7BFEC130-E457-5949-9756-9370E345550B}" type="pres">
      <dgm:prSet presAssocID="{3450E4E4-83A4-B64B-A582-91DAFD406C30}" presName="horz2" presStyleCnt="0"/>
      <dgm:spPr/>
    </dgm:pt>
    <dgm:pt modelId="{517FB627-19C1-2A41-BE0F-DCA98A00AD62}" type="pres">
      <dgm:prSet presAssocID="{3450E4E4-83A4-B64B-A582-91DAFD406C30}" presName="horzSpace2" presStyleCnt="0"/>
      <dgm:spPr/>
    </dgm:pt>
    <dgm:pt modelId="{55950ADC-07D8-5F43-B0B4-4E72F660B4D2}" type="pres">
      <dgm:prSet presAssocID="{3450E4E4-83A4-B64B-A582-91DAFD406C30}" presName="tx2" presStyleLbl="revTx" presStyleIdx="2" presStyleCnt="4"/>
      <dgm:spPr/>
    </dgm:pt>
    <dgm:pt modelId="{CD551CF1-280E-0344-86CA-A5A29E6740BD}" type="pres">
      <dgm:prSet presAssocID="{3450E4E4-83A4-B64B-A582-91DAFD406C30}" presName="vert2" presStyleCnt="0"/>
      <dgm:spPr/>
    </dgm:pt>
    <dgm:pt modelId="{33BB46B3-0074-6249-8795-97EA0A888B9B}" type="pres">
      <dgm:prSet presAssocID="{3450E4E4-83A4-B64B-A582-91DAFD406C30}" presName="thinLine2b" presStyleLbl="callout" presStyleIdx="1" presStyleCnt="3"/>
      <dgm:spPr/>
    </dgm:pt>
    <dgm:pt modelId="{9D0CC6C0-FA32-294C-9D0E-667B40F0A9A6}" type="pres">
      <dgm:prSet presAssocID="{3450E4E4-83A4-B64B-A582-91DAFD406C30}" presName="vertSpace2b" presStyleCnt="0"/>
      <dgm:spPr/>
    </dgm:pt>
    <dgm:pt modelId="{0984ABB9-53B1-8B44-9844-53F0AACB1A7A}" type="pres">
      <dgm:prSet presAssocID="{229BBA6E-AB09-D34A-BF36-293ACEB76B8C}" presName="horz2" presStyleCnt="0"/>
      <dgm:spPr/>
    </dgm:pt>
    <dgm:pt modelId="{410371BA-93F2-E843-BD13-AF5CAFC04C26}" type="pres">
      <dgm:prSet presAssocID="{229BBA6E-AB09-D34A-BF36-293ACEB76B8C}" presName="horzSpace2" presStyleCnt="0"/>
      <dgm:spPr/>
    </dgm:pt>
    <dgm:pt modelId="{C4FFF129-6602-134D-99E5-FE41EDD16F64}" type="pres">
      <dgm:prSet presAssocID="{229BBA6E-AB09-D34A-BF36-293ACEB76B8C}" presName="tx2" presStyleLbl="revTx" presStyleIdx="3" presStyleCnt="4"/>
      <dgm:spPr/>
    </dgm:pt>
    <dgm:pt modelId="{CE79DB22-8B49-154B-AF74-439E8CC3077F}" type="pres">
      <dgm:prSet presAssocID="{229BBA6E-AB09-D34A-BF36-293ACEB76B8C}" presName="vert2" presStyleCnt="0"/>
      <dgm:spPr/>
    </dgm:pt>
    <dgm:pt modelId="{CFC71C85-B617-5C4B-8CDD-C62281F01C28}" type="pres">
      <dgm:prSet presAssocID="{229BBA6E-AB09-D34A-BF36-293ACEB76B8C}" presName="thinLine2b" presStyleLbl="callout" presStyleIdx="2" presStyleCnt="3"/>
      <dgm:spPr/>
    </dgm:pt>
    <dgm:pt modelId="{20D20D6B-6BDC-1748-A4B4-F3C79BA2F7CA}" type="pres">
      <dgm:prSet presAssocID="{229BBA6E-AB09-D34A-BF36-293ACEB76B8C}" presName="vertSpace2b" presStyleCnt="0"/>
      <dgm:spPr/>
    </dgm:pt>
  </dgm:ptLst>
  <dgm:cxnLst>
    <dgm:cxn modelId="{F899890F-CAC2-F048-8E60-341B0ADA6547}" srcId="{DA113BEC-FA0C-C745-A382-22EC22DD9D9F}" destId="{ECD03C22-E33C-0342-A5F7-75E563C3B978}" srcOrd="0" destOrd="0" parTransId="{0EC4D2D3-CDF0-0C41-973B-C23452CB52F6}" sibTransId="{85EABEEC-8077-754C-9AFB-8C5C69BBEAF2}"/>
    <dgm:cxn modelId="{3589673D-FE94-2F46-91D1-32F690B94ABC}" srcId="{ECD03C22-E33C-0342-A5F7-75E563C3B978}" destId="{D124E70D-6F20-614A-B52B-1243F31F675F}" srcOrd="0" destOrd="0" parTransId="{968A5604-A39D-3B46-8806-AB26F3773B3D}" sibTransId="{37A9E1C0-29B8-1344-8F3F-7CC982C325DF}"/>
    <dgm:cxn modelId="{2075163F-38B3-FD4E-AFA4-088D8632F543}" type="presOf" srcId="{DA113BEC-FA0C-C745-A382-22EC22DD9D9F}" destId="{875B35EF-AE91-104C-8E00-43C450886DB1}" srcOrd="0" destOrd="0" presId="urn:microsoft.com/office/officeart/2008/layout/LinedList"/>
    <dgm:cxn modelId="{B835A34F-A89C-8B48-AAD9-7D7D8D6FCD47}" srcId="{ECD03C22-E33C-0342-A5F7-75E563C3B978}" destId="{229BBA6E-AB09-D34A-BF36-293ACEB76B8C}" srcOrd="2" destOrd="0" parTransId="{886DB154-0827-AA4A-93B6-1C43025D0218}" sibTransId="{844BFF07-61DE-A147-917D-6ABDBC5447EA}"/>
    <dgm:cxn modelId="{7110479D-488C-224B-9FF3-6778C3CCBB47}" type="presOf" srcId="{3450E4E4-83A4-B64B-A582-91DAFD406C30}" destId="{55950ADC-07D8-5F43-B0B4-4E72F660B4D2}" srcOrd="0" destOrd="0" presId="urn:microsoft.com/office/officeart/2008/layout/LinedList"/>
    <dgm:cxn modelId="{AE3BD6AA-0F52-2244-A7EC-1BD29CB2BB7E}" srcId="{ECD03C22-E33C-0342-A5F7-75E563C3B978}" destId="{3450E4E4-83A4-B64B-A582-91DAFD406C30}" srcOrd="1" destOrd="0" parTransId="{B53D8FD6-AF00-BB4B-8FA9-FE0CC2F63255}" sibTransId="{9B7FE8C0-93F9-0243-B5B4-F0DC2BE5D662}"/>
    <dgm:cxn modelId="{306F0AD7-3ADC-1042-BA8A-59DB1937047D}" type="presOf" srcId="{229BBA6E-AB09-D34A-BF36-293ACEB76B8C}" destId="{C4FFF129-6602-134D-99E5-FE41EDD16F64}" srcOrd="0" destOrd="0" presId="urn:microsoft.com/office/officeart/2008/layout/LinedList"/>
    <dgm:cxn modelId="{CCA9B1E6-EAC7-574D-8E6F-81781A5D0CCA}" type="presOf" srcId="{D124E70D-6F20-614A-B52B-1243F31F675F}" destId="{7E9595FE-48E3-9846-B80B-95B1001D4399}" srcOrd="0" destOrd="0" presId="urn:microsoft.com/office/officeart/2008/layout/LinedList"/>
    <dgm:cxn modelId="{6249A4EA-C570-1E45-AFA3-31CE750175E8}" type="presOf" srcId="{ECD03C22-E33C-0342-A5F7-75E563C3B978}" destId="{39D24975-9B59-C74D-9B33-574D6AA6DAAB}" srcOrd="0" destOrd="0" presId="urn:microsoft.com/office/officeart/2008/layout/LinedList"/>
    <dgm:cxn modelId="{3C52B424-4ADB-2B42-842D-EE0048388EBE}" type="presParOf" srcId="{875B35EF-AE91-104C-8E00-43C450886DB1}" destId="{A48D37D5-9360-F14E-B797-687A74C58EF6}" srcOrd="0" destOrd="0" presId="urn:microsoft.com/office/officeart/2008/layout/LinedList"/>
    <dgm:cxn modelId="{9307AFBD-F260-974A-8479-3679B74D5637}" type="presParOf" srcId="{875B35EF-AE91-104C-8E00-43C450886DB1}" destId="{09816298-C623-2A4E-A979-F03D6D92D5E8}" srcOrd="1" destOrd="0" presId="urn:microsoft.com/office/officeart/2008/layout/LinedList"/>
    <dgm:cxn modelId="{974E0E8C-188E-6D40-89B4-85B8AD2F6013}" type="presParOf" srcId="{09816298-C623-2A4E-A979-F03D6D92D5E8}" destId="{39D24975-9B59-C74D-9B33-574D6AA6DAAB}" srcOrd="0" destOrd="0" presId="urn:microsoft.com/office/officeart/2008/layout/LinedList"/>
    <dgm:cxn modelId="{D9854273-D034-974A-954F-B7CD7E11D089}" type="presParOf" srcId="{09816298-C623-2A4E-A979-F03D6D92D5E8}" destId="{A4704B68-690B-B646-8276-67875DDB02BD}" srcOrd="1" destOrd="0" presId="urn:microsoft.com/office/officeart/2008/layout/LinedList"/>
    <dgm:cxn modelId="{8A1C0F5E-E177-BA4A-B22D-10FCE8FE1967}" type="presParOf" srcId="{A4704B68-690B-B646-8276-67875DDB02BD}" destId="{B304C42D-94C6-E849-B241-F7BE8621D112}" srcOrd="0" destOrd="0" presId="urn:microsoft.com/office/officeart/2008/layout/LinedList"/>
    <dgm:cxn modelId="{AA0980F3-EC83-7F46-8CB9-59149730772B}" type="presParOf" srcId="{A4704B68-690B-B646-8276-67875DDB02BD}" destId="{F1B7F6E1-9788-294E-90BF-3E64B7933DA0}" srcOrd="1" destOrd="0" presId="urn:microsoft.com/office/officeart/2008/layout/LinedList"/>
    <dgm:cxn modelId="{98C985DF-EE45-A34B-9B8B-A50594200F7F}" type="presParOf" srcId="{F1B7F6E1-9788-294E-90BF-3E64B7933DA0}" destId="{E75379A4-6558-BB4D-B050-6646924D621B}" srcOrd="0" destOrd="0" presId="urn:microsoft.com/office/officeart/2008/layout/LinedList"/>
    <dgm:cxn modelId="{3BF52186-D1BC-E047-9F0C-D682A0C2511F}" type="presParOf" srcId="{F1B7F6E1-9788-294E-90BF-3E64B7933DA0}" destId="{7E9595FE-48E3-9846-B80B-95B1001D4399}" srcOrd="1" destOrd="0" presId="urn:microsoft.com/office/officeart/2008/layout/LinedList"/>
    <dgm:cxn modelId="{28F39339-1B92-2A42-8384-40E7E82F1594}" type="presParOf" srcId="{F1B7F6E1-9788-294E-90BF-3E64B7933DA0}" destId="{A2EFF0F7-B4FD-4646-8CED-4AFD8AEF6D1B}" srcOrd="2" destOrd="0" presId="urn:microsoft.com/office/officeart/2008/layout/LinedList"/>
    <dgm:cxn modelId="{10947715-5108-8B43-88B4-990AE833EF12}" type="presParOf" srcId="{A4704B68-690B-B646-8276-67875DDB02BD}" destId="{7DC6D92D-E70B-DB44-9491-54341A7490D6}" srcOrd="2" destOrd="0" presId="urn:microsoft.com/office/officeart/2008/layout/LinedList"/>
    <dgm:cxn modelId="{BC1DB07D-9CF0-474E-B946-FF3D7D1F790B}" type="presParOf" srcId="{A4704B68-690B-B646-8276-67875DDB02BD}" destId="{8EC41030-55E3-944A-803D-0A3753190AFA}" srcOrd="3" destOrd="0" presId="urn:microsoft.com/office/officeart/2008/layout/LinedList"/>
    <dgm:cxn modelId="{7E4AFA14-B438-564D-8F9C-744AFBE4E48F}" type="presParOf" srcId="{A4704B68-690B-B646-8276-67875DDB02BD}" destId="{7BFEC130-E457-5949-9756-9370E345550B}" srcOrd="4" destOrd="0" presId="urn:microsoft.com/office/officeart/2008/layout/LinedList"/>
    <dgm:cxn modelId="{AD34CE28-2B51-9840-ABF5-748AB968B333}" type="presParOf" srcId="{7BFEC130-E457-5949-9756-9370E345550B}" destId="{517FB627-19C1-2A41-BE0F-DCA98A00AD62}" srcOrd="0" destOrd="0" presId="urn:microsoft.com/office/officeart/2008/layout/LinedList"/>
    <dgm:cxn modelId="{94EE51C8-DFFD-124C-8A76-F16DD91E0E99}" type="presParOf" srcId="{7BFEC130-E457-5949-9756-9370E345550B}" destId="{55950ADC-07D8-5F43-B0B4-4E72F660B4D2}" srcOrd="1" destOrd="0" presId="urn:microsoft.com/office/officeart/2008/layout/LinedList"/>
    <dgm:cxn modelId="{48E95D6C-44DC-8747-A391-C1F3653A8A81}" type="presParOf" srcId="{7BFEC130-E457-5949-9756-9370E345550B}" destId="{CD551CF1-280E-0344-86CA-A5A29E6740BD}" srcOrd="2" destOrd="0" presId="urn:microsoft.com/office/officeart/2008/layout/LinedList"/>
    <dgm:cxn modelId="{12F2D8FD-0933-3E41-B3B8-5369E2827C17}" type="presParOf" srcId="{A4704B68-690B-B646-8276-67875DDB02BD}" destId="{33BB46B3-0074-6249-8795-97EA0A888B9B}" srcOrd="5" destOrd="0" presId="urn:microsoft.com/office/officeart/2008/layout/LinedList"/>
    <dgm:cxn modelId="{0C808998-D98C-6F4E-A267-92864CAE0942}" type="presParOf" srcId="{A4704B68-690B-B646-8276-67875DDB02BD}" destId="{9D0CC6C0-FA32-294C-9D0E-667B40F0A9A6}" srcOrd="6" destOrd="0" presId="urn:microsoft.com/office/officeart/2008/layout/LinedList"/>
    <dgm:cxn modelId="{35C7A861-5763-E546-91C7-0248781CCA19}" type="presParOf" srcId="{A4704B68-690B-B646-8276-67875DDB02BD}" destId="{0984ABB9-53B1-8B44-9844-53F0AACB1A7A}" srcOrd="7" destOrd="0" presId="urn:microsoft.com/office/officeart/2008/layout/LinedList"/>
    <dgm:cxn modelId="{B28E9249-A343-9144-8D98-2D3819C7FC09}" type="presParOf" srcId="{0984ABB9-53B1-8B44-9844-53F0AACB1A7A}" destId="{410371BA-93F2-E843-BD13-AF5CAFC04C26}" srcOrd="0" destOrd="0" presId="urn:microsoft.com/office/officeart/2008/layout/LinedList"/>
    <dgm:cxn modelId="{9BD455AE-9547-9F46-8185-F63EF57BEAA0}" type="presParOf" srcId="{0984ABB9-53B1-8B44-9844-53F0AACB1A7A}" destId="{C4FFF129-6602-134D-99E5-FE41EDD16F64}" srcOrd="1" destOrd="0" presId="urn:microsoft.com/office/officeart/2008/layout/LinedList"/>
    <dgm:cxn modelId="{7EAB46F9-7402-AB44-A028-20BF78137804}" type="presParOf" srcId="{0984ABB9-53B1-8B44-9844-53F0AACB1A7A}" destId="{CE79DB22-8B49-154B-AF74-439E8CC3077F}" srcOrd="2" destOrd="0" presId="urn:microsoft.com/office/officeart/2008/layout/LinedList"/>
    <dgm:cxn modelId="{3C8C9D2A-BCA2-A347-B189-CE4DC218A004}" type="presParOf" srcId="{A4704B68-690B-B646-8276-67875DDB02BD}" destId="{CFC71C85-B617-5C4B-8CDD-C62281F01C28}" srcOrd="8" destOrd="0" presId="urn:microsoft.com/office/officeart/2008/layout/LinedList"/>
    <dgm:cxn modelId="{3386BA0B-9C1E-784C-AEB8-4986FF8DF267}" type="presParOf" srcId="{A4704B68-690B-B646-8276-67875DDB02BD}" destId="{20D20D6B-6BDC-1748-A4B4-F3C79BA2F7C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D37D5-9360-F14E-B797-687A74C58EF6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24975-9B59-C74D-9B33-574D6AA6DAAB}">
      <dsp:nvSpPr>
        <dsp:cNvPr id="0" name=""/>
        <dsp:cNvSpPr/>
      </dsp:nvSpPr>
      <dsp:spPr>
        <a:xfrm>
          <a:off x="0" y="0"/>
          <a:ext cx="2929738" cy="4432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Generalized</a:t>
          </a:r>
          <a:r>
            <a:rPr lang="en-US" sz="2800" kern="1200" baseline="0" dirty="0"/>
            <a:t> load balancing under heterogeneous conditions and multiple source of load</a:t>
          </a:r>
          <a:endParaRPr lang="en-US" sz="2800" kern="1200" dirty="0"/>
        </a:p>
      </dsp:txBody>
      <dsp:txXfrm>
        <a:off x="0" y="0"/>
        <a:ext cx="2929738" cy="4432196"/>
      </dsp:txXfrm>
    </dsp:sp>
    <dsp:sp modelId="{7E9595FE-48E3-9846-B80B-95B1001D4399}">
      <dsp:nvSpPr>
        <dsp:cNvPr id="0" name=""/>
        <dsp:cNvSpPr/>
      </dsp:nvSpPr>
      <dsp:spPr>
        <a:xfrm>
          <a:off x="3063375" y="69253"/>
          <a:ext cx="6993682" cy="1385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Phase I: State aggregation and statistic extraction</a:t>
          </a:r>
        </a:p>
      </dsp:txBody>
      <dsp:txXfrm>
        <a:off x="3063375" y="69253"/>
        <a:ext cx="6993682" cy="1385061"/>
      </dsp:txXfrm>
    </dsp:sp>
    <dsp:sp modelId="{7DC6D92D-E70B-DB44-9491-54341A7490D6}">
      <dsp:nvSpPr>
        <dsp:cNvPr id="0" name=""/>
        <dsp:cNvSpPr/>
      </dsp:nvSpPr>
      <dsp:spPr>
        <a:xfrm>
          <a:off x="2929738" y="1454314"/>
          <a:ext cx="71273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50ADC-07D8-5F43-B0B4-4E72F660B4D2}">
      <dsp:nvSpPr>
        <dsp:cNvPr id="0" name=""/>
        <dsp:cNvSpPr/>
      </dsp:nvSpPr>
      <dsp:spPr>
        <a:xfrm>
          <a:off x="3063375" y="1523567"/>
          <a:ext cx="6993682" cy="1385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Phase II: Testing the idea in a simulator on a bin packing problem and comparing performance to JSQ</a:t>
          </a:r>
        </a:p>
      </dsp:txBody>
      <dsp:txXfrm>
        <a:off x="3063375" y="1523567"/>
        <a:ext cx="6993682" cy="1385061"/>
      </dsp:txXfrm>
    </dsp:sp>
    <dsp:sp modelId="{33BB46B3-0074-6249-8795-97EA0A888B9B}">
      <dsp:nvSpPr>
        <dsp:cNvPr id="0" name=""/>
        <dsp:cNvSpPr/>
      </dsp:nvSpPr>
      <dsp:spPr>
        <a:xfrm>
          <a:off x="2929738" y="2908628"/>
          <a:ext cx="71273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FF129-6602-134D-99E5-FE41EDD16F64}">
      <dsp:nvSpPr>
        <dsp:cNvPr id="0" name=""/>
        <dsp:cNvSpPr/>
      </dsp:nvSpPr>
      <dsp:spPr>
        <a:xfrm>
          <a:off x="3063375" y="2977881"/>
          <a:ext cx="6993682" cy="1385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Phase III: Working on putting it all together.</a:t>
          </a:r>
        </a:p>
      </dsp:txBody>
      <dsp:txXfrm>
        <a:off x="3063375" y="2977881"/>
        <a:ext cx="6993682" cy="1385061"/>
      </dsp:txXfrm>
    </dsp:sp>
    <dsp:sp modelId="{CFC71C85-B617-5C4B-8CDD-C62281F01C28}">
      <dsp:nvSpPr>
        <dsp:cNvPr id="0" name=""/>
        <dsp:cNvSpPr/>
      </dsp:nvSpPr>
      <dsp:spPr>
        <a:xfrm>
          <a:off x="2929738" y="4362942"/>
          <a:ext cx="71273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67A09-121D-424E-A27E-902B104D2D31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F5BEF-080B-D944-BF3D-C6492C4C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blog.acolyer.org</a:t>
            </a:r>
            <a:r>
              <a:rPr lang="en-US" dirty="0"/>
              <a:t>/2014/10/23/analysis-of-join-the-shortest-queue-routing/</a:t>
            </a:r>
          </a:p>
          <a:p>
            <a:r>
              <a:rPr lang="en-US" dirty="0"/>
              <a:t>http://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harchol</a:t>
            </a:r>
            <a:r>
              <a:rPr lang="en-US" dirty="0"/>
              <a:t>/Papers/peva07.pdf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F5BEF-080B-D944-BF3D-C6492C4C3E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4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http://2019.middleware-conference.org/assets/mw19_tutorial1.pdf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F5BEF-080B-D944-BF3D-C6492C4C3E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gwu-iot</a:t>
            </a:r>
            <a:r>
              <a:rPr lang="en-US" dirty="0"/>
              <a:t>/20_deep_scheduling/blob/master/</a:t>
            </a:r>
            <a:r>
              <a:rPr lang="en-US" dirty="0" err="1"/>
              <a:t>plan.pdf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F5BEF-080B-D944-BF3D-C6492C4C3E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1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gwu-iot</a:t>
            </a:r>
            <a:r>
              <a:rPr lang="en-US" dirty="0"/>
              <a:t>/20_deep_scheduling/blob/master/</a:t>
            </a:r>
            <a:r>
              <a:rPr lang="en-US" dirty="0" err="1"/>
              <a:t>plan.pdf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F5BEF-080B-D944-BF3D-C6492C4C3E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papers.nips.cc</a:t>
            </a:r>
            <a:r>
              <a:rPr lang="en-US" dirty="0"/>
              <a:t>/paper/8519-park-an-open-platform-for-learning-augmented-computer-systems.pdf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/park-project/park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/park-project/park/tree/master/park/</a:t>
            </a:r>
            <a:r>
              <a:rPr lang="en-US" dirty="0" err="1"/>
              <a:t>envs</a:t>
            </a:r>
            <a:r>
              <a:rPr lang="en-US" dirty="0"/>
              <a:t>/</a:t>
            </a:r>
            <a:r>
              <a:rPr lang="en-US" dirty="0" err="1"/>
              <a:t>load_balance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F5BEF-080B-D944-BF3D-C6492C4C3E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65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event.cwi.nl</a:t>
            </a:r>
            <a:r>
              <a:rPr lang="en-US" dirty="0"/>
              <a:t>/uai2010/papers/UAI2010_0078.pdf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F5BEF-080B-D944-BF3D-C6492C4C3E7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1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5/6/20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D1AA-3A71-1548-B59D-713DDDF7D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714E2-EA47-A245-9617-7276EB6B6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560418"/>
          </a:xfrm>
        </p:spPr>
        <p:txBody>
          <a:bodyPr/>
          <a:lstStyle/>
          <a:p>
            <a:r>
              <a:rPr lang="en-US" dirty="0"/>
              <a:t>By Deep (</a:t>
            </a:r>
            <a:r>
              <a:rPr lang="en-US" dirty="0" err="1"/>
              <a:t>Ratnadeep</a:t>
            </a:r>
            <a:r>
              <a:rPr lang="en-US" dirty="0"/>
              <a:t> Bhattacharya); Scheduled</a:t>
            </a:r>
          </a:p>
          <a:p>
            <a:r>
              <a:rPr lang="en-US" dirty="0"/>
              <a:t>Internet of Things – Systems and Security</a:t>
            </a:r>
          </a:p>
          <a:p>
            <a:r>
              <a:rPr lang="en-US" dirty="0"/>
              <a:t>Spring 2020, Dr. Gabriel Palmer</a:t>
            </a:r>
          </a:p>
        </p:txBody>
      </p:sp>
    </p:spTree>
    <p:extLst>
      <p:ext uri="{BB962C8B-B14F-4D97-AF65-F5344CB8AC3E}">
        <p14:creationId xmlns:p14="http://schemas.microsoft.com/office/powerpoint/2010/main" val="123326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C761-11B4-7944-A400-12D26972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Variability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6B0ACA-E060-744B-92F8-0B227D38D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9468" y="2093976"/>
            <a:ext cx="6961839" cy="40513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0B5F3C-81EA-6046-86D4-296780CEDFCD}"/>
              </a:ext>
            </a:extLst>
          </p:cNvPr>
          <p:cNvSpPr txBox="1">
            <a:spLocks/>
          </p:cNvSpPr>
          <p:nvPr/>
        </p:nvSpPr>
        <p:spPr>
          <a:xfrm>
            <a:off x="7930678" y="2305820"/>
            <a:ext cx="3942235" cy="358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would we ensure that end-to-end latency stays within some upper bound?</a:t>
            </a:r>
          </a:p>
          <a:p>
            <a:r>
              <a:rPr lang="en-US" b="1" dirty="0">
                <a:solidFill>
                  <a:srgbClr val="00B050"/>
                </a:solidFill>
              </a:rPr>
              <a:t>Hint</a:t>
            </a:r>
            <a:r>
              <a:rPr lang="en-US" dirty="0"/>
              <a:t>: Think how the data moves through the critical path. What can be changed easily?</a:t>
            </a:r>
          </a:p>
          <a:p>
            <a:r>
              <a:rPr lang="en-US" b="1" dirty="0">
                <a:solidFill>
                  <a:srgbClr val="00B050"/>
                </a:solidFill>
              </a:rPr>
              <a:t>Pointer</a:t>
            </a:r>
            <a:r>
              <a:rPr lang="en-US" dirty="0"/>
              <a:t>: Can we reduce the latency upper bound by reducing latency at each stage?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248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B1EA-06A6-1140-9A7C-EB641F2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 teeny bit of Reinforcement Learning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B00D9-8532-F14E-98F5-71AAF52CB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 promise to make it fast!</a:t>
            </a:r>
          </a:p>
        </p:txBody>
      </p:sp>
    </p:spTree>
    <p:extLst>
      <p:ext uri="{BB962C8B-B14F-4D97-AF65-F5344CB8AC3E}">
        <p14:creationId xmlns:p14="http://schemas.microsoft.com/office/powerpoint/2010/main" val="411397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F547-770D-8D4D-9A61-8CE69EE9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The Value</a:t>
            </a:r>
            <a:r>
              <a:rPr lang="en-US" dirty="0"/>
              <a:t>!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164D28E-9092-A94D-9718-FE3DABADD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416947"/>
              </p:ext>
            </p:extLst>
          </p:nvPr>
        </p:nvGraphicFramePr>
        <p:xfrm>
          <a:off x="1715201" y="2093976"/>
          <a:ext cx="3217017" cy="16093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2339">
                  <a:extLst>
                    <a:ext uri="{9D8B030D-6E8A-4147-A177-3AD203B41FA5}">
                      <a16:colId xmlns:a16="http://schemas.microsoft.com/office/drawing/2014/main" val="951849072"/>
                    </a:ext>
                  </a:extLst>
                </a:gridCol>
                <a:gridCol w="1072339">
                  <a:extLst>
                    <a:ext uri="{9D8B030D-6E8A-4147-A177-3AD203B41FA5}">
                      <a16:colId xmlns:a16="http://schemas.microsoft.com/office/drawing/2014/main" val="3555641510"/>
                    </a:ext>
                  </a:extLst>
                </a:gridCol>
                <a:gridCol w="1072339">
                  <a:extLst>
                    <a:ext uri="{9D8B030D-6E8A-4147-A177-3AD203B41FA5}">
                      <a16:colId xmlns:a16="http://schemas.microsoft.com/office/drawing/2014/main" val="2749381865"/>
                    </a:ext>
                  </a:extLst>
                </a:gridCol>
              </a:tblGrid>
              <a:tr h="53644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95286"/>
                  </a:ext>
                </a:extLst>
              </a:tr>
              <a:tr h="536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15361"/>
                  </a:ext>
                </a:extLst>
              </a:tr>
              <a:tr h="536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00528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14E7496-9556-0F4D-91D8-FD484220B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177230"/>
              </p:ext>
            </p:extLst>
          </p:nvPr>
        </p:nvGraphicFramePr>
        <p:xfrm>
          <a:off x="7259782" y="2097895"/>
          <a:ext cx="3217017" cy="16093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2339">
                  <a:extLst>
                    <a:ext uri="{9D8B030D-6E8A-4147-A177-3AD203B41FA5}">
                      <a16:colId xmlns:a16="http://schemas.microsoft.com/office/drawing/2014/main" val="951849072"/>
                    </a:ext>
                  </a:extLst>
                </a:gridCol>
                <a:gridCol w="1072339">
                  <a:extLst>
                    <a:ext uri="{9D8B030D-6E8A-4147-A177-3AD203B41FA5}">
                      <a16:colId xmlns:a16="http://schemas.microsoft.com/office/drawing/2014/main" val="3555641510"/>
                    </a:ext>
                  </a:extLst>
                </a:gridCol>
                <a:gridCol w="1072339">
                  <a:extLst>
                    <a:ext uri="{9D8B030D-6E8A-4147-A177-3AD203B41FA5}">
                      <a16:colId xmlns:a16="http://schemas.microsoft.com/office/drawing/2014/main" val="2749381865"/>
                    </a:ext>
                  </a:extLst>
                </a:gridCol>
              </a:tblGrid>
              <a:tr h="53644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95286"/>
                  </a:ext>
                </a:extLst>
              </a:tr>
              <a:tr h="536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D,190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15361"/>
                  </a:ext>
                </a:extLst>
              </a:tr>
              <a:tr h="536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R,197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0052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0233C2-684C-AF44-9119-530B50D1695E}"/>
              </a:ext>
            </a:extLst>
          </p:cNvPr>
          <p:cNvSpPr txBox="1">
            <a:spLocks/>
          </p:cNvSpPr>
          <p:nvPr/>
        </p:nvSpPr>
        <p:spPr>
          <a:xfrm>
            <a:off x="1352592" y="4451718"/>
            <a:ext cx="3942235" cy="17218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State-value function</a:t>
            </a:r>
          </a:p>
          <a:p>
            <a:r>
              <a:rPr lang="en-US" dirty="0"/>
              <a:t>What is the </a:t>
            </a:r>
            <a:r>
              <a:rPr lang="en-US" b="1" dirty="0">
                <a:solidFill>
                  <a:srgbClr val="00B050"/>
                </a:solidFill>
              </a:rPr>
              <a:t>maximum reward </a:t>
            </a:r>
            <a:r>
              <a:rPr lang="en-US" dirty="0"/>
              <a:t>that can be obtained starting from </a:t>
            </a:r>
            <a:r>
              <a:rPr lang="en-US" b="1" dirty="0">
                <a:solidFill>
                  <a:srgbClr val="00B050"/>
                </a:solidFill>
              </a:rPr>
              <a:t>this state </a:t>
            </a:r>
            <a:r>
              <a:rPr lang="en-US" dirty="0"/>
              <a:t>and following some </a:t>
            </a:r>
            <a:r>
              <a:rPr lang="en-US" b="1" dirty="0">
                <a:solidFill>
                  <a:srgbClr val="00B050"/>
                </a:solidFill>
              </a:rPr>
              <a:t>pre-defined policy</a:t>
            </a:r>
            <a:r>
              <a:rPr lang="en-US" dirty="0"/>
              <a:t>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57C515-4837-D74A-B948-00332A2CAA5A}"/>
              </a:ext>
            </a:extLst>
          </p:cNvPr>
          <p:cNvSpPr txBox="1">
            <a:spLocks/>
          </p:cNvSpPr>
          <p:nvPr/>
        </p:nvSpPr>
        <p:spPr>
          <a:xfrm>
            <a:off x="6897172" y="4354736"/>
            <a:ext cx="3942235" cy="17218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Action-value function</a:t>
            </a:r>
          </a:p>
          <a:p>
            <a:r>
              <a:rPr lang="en-US" dirty="0"/>
              <a:t>What is the maximum reward that can be obtained starting from </a:t>
            </a:r>
            <a:r>
              <a:rPr lang="en-US" b="1" dirty="0">
                <a:solidFill>
                  <a:srgbClr val="00B050"/>
                </a:solidFill>
              </a:rPr>
              <a:t>this state</a:t>
            </a:r>
            <a:r>
              <a:rPr lang="en-US" dirty="0"/>
              <a:t>, by taking </a:t>
            </a:r>
            <a:r>
              <a:rPr lang="en-US" b="1" dirty="0">
                <a:solidFill>
                  <a:srgbClr val="00B050"/>
                </a:solidFill>
              </a:rPr>
              <a:t>this action</a:t>
            </a:r>
            <a:r>
              <a:rPr lang="en-US" dirty="0"/>
              <a:t> and then following some pre-defined policy?</a:t>
            </a:r>
          </a:p>
        </p:txBody>
      </p:sp>
    </p:spTree>
    <p:extLst>
      <p:ext uri="{BB962C8B-B14F-4D97-AF65-F5344CB8AC3E}">
        <p14:creationId xmlns:p14="http://schemas.microsoft.com/office/powerpoint/2010/main" val="191093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D4E6-CA0A-CE4C-BC32-CA4205BC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C9D7-A4CB-6248-921F-6D3C6152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Walk through each state (cell in a maze) of the problem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Find the best action at each state </a:t>
            </a:r>
            <a:r>
              <a:rPr lang="en-US" sz="2400" dirty="0"/>
              <a:t>that will lead to the highest possible reward</a:t>
            </a:r>
          </a:p>
          <a:p>
            <a:r>
              <a:rPr lang="en-US" sz="2400" dirty="0"/>
              <a:t>Reward is based on an estimate of what can be achieved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Deep Q Learning (DQN) is simply when the action to be taken is decided by a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240812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D71A-A172-7C4D-8C74-790158FD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Episodic vs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A48A-FB0A-194B-A6ED-5F9FF0F3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maze problem in the example is what is known as an episodic task.</a:t>
            </a:r>
          </a:p>
          <a:p>
            <a:pPr lvl="1"/>
            <a:r>
              <a:rPr lang="en-US" sz="2200" dirty="0"/>
              <a:t>There is a </a:t>
            </a:r>
            <a:r>
              <a:rPr lang="en-US" sz="2200" b="1" dirty="0">
                <a:solidFill>
                  <a:srgbClr val="00B050"/>
                </a:solidFill>
              </a:rPr>
              <a:t>clearly defined end state</a:t>
            </a:r>
          </a:p>
          <a:p>
            <a:pPr lvl="1"/>
            <a:r>
              <a:rPr lang="en-US" sz="2200" dirty="0"/>
              <a:t>Once that end state is reached, the episode is over</a:t>
            </a:r>
          </a:p>
          <a:p>
            <a:r>
              <a:rPr lang="en-US" sz="2400" dirty="0"/>
              <a:t>Load balancing, on the other hand, is a continuous task.</a:t>
            </a:r>
          </a:p>
          <a:p>
            <a:pPr lvl="1"/>
            <a:r>
              <a:rPr lang="en-US" sz="2200" dirty="0"/>
              <a:t>There are desired states</a:t>
            </a:r>
          </a:p>
          <a:p>
            <a:pPr lvl="1"/>
            <a:r>
              <a:rPr lang="en-US" sz="2200" dirty="0"/>
              <a:t>Once such a state is reached, the </a:t>
            </a:r>
            <a:r>
              <a:rPr lang="en-US" sz="2200" b="1" dirty="0">
                <a:solidFill>
                  <a:srgbClr val="00B050"/>
                </a:solidFill>
              </a:rPr>
              <a:t>system needs to stay in that state</a:t>
            </a:r>
          </a:p>
          <a:p>
            <a:r>
              <a:rPr lang="en-US" sz="2400" dirty="0"/>
              <a:t>Q-Learning is designed for episodic problems.</a:t>
            </a:r>
          </a:p>
          <a:p>
            <a:r>
              <a:rPr lang="en-US" sz="2400" dirty="0"/>
              <a:t>For continuous problems, actor-critic methods are more suitable</a:t>
            </a:r>
          </a:p>
        </p:txBody>
      </p:sp>
    </p:spTree>
    <p:extLst>
      <p:ext uri="{BB962C8B-B14F-4D97-AF65-F5344CB8AC3E}">
        <p14:creationId xmlns:p14="http://schemas.microsoft.com/office/powerpoint/2010/main" val="204052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B1EA-06A6-1140-9A7C-EB641F2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Research Goals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44A8E-542C-8A43-B734-7A5691E4F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It all started when …</a:t>
            </a:r>
          </a:p>
        </p:txBody>
      </p:sp>
    </p:spTree>
    <p:extLst>
      <p:ext uri="{BB962C8B-B14F-4D97-AF65-F5344CB8AC3E}">
        <p14:creationId xmlns:p14="http://schemas.microsoft.com/office/powerpoint/2010/main" val="1392404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1A02-E253-8C47-9AA5-7D73C3D7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Bin Packing? Nah!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79BD-9D33-8C40-BBFB-61C4A8026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work looking at using RL in scheduling/load balancing use RL to solve a bin packing problem.</a:t>
            </a:r>
          </a:p>
          <a:p>
            <a:r>
              <a:rPr lang="en-US" sz="2400" dirty="0"/>
              <a:t>However, that involves </a:t>
            </a:r>
            <a:r>
              <a:rPr lang="en-US" sz="2400" b="1" dirty="0">
                <a:solidFill>
                  <a:srgbClr val="00B050"/>
                </a:solidFill>
              </a:rPr>
              <a:t>dealing with each request individually</a:t>
            </a:r>
            <a:r>
              <a:rPr lang="en-US" sz="2400" dirty="0"/>
              <a:t>.</a:t>
            </a:r>
          </a:p>
          <a:p>
            <a:r>
              <a:rPr lang="en-US" sz="2400" dirty="0"/>
              <a:t>But essentially, what we are trying to do is find out which server is likely to serve a particular class of request (think job size) in the shortest time.</a:t>
            </a:r>
          </a:p>
          <a:p>
            <a:r>
              <a:rPr lang="en-US" sz="2400" dirty="0"/>
              <a:t>Thus, I am using </a:t>
            </a:r>
            <a:r>
              <a:rPr lang="en-US" sz="2400" b="1" dirty="0">
                <a:solidFill>
                  <a:srgbClr val="00B050"/>
                </a:solidFill>
              </a:rPr>
              <a:t>weighted round robin </a:t>
            </a:r>
            <a:r>
              <a:rPr lang="en-US" sz="2400" dirty="0"/>
              <a:t>to do the actual load balancing and using </a:t>
            </a:r>
            <a:r>
              <a:rPr lang="en-US" sz="2400" b="1" dirty="0">
                <a:solidFill>
                  <a:srgbClr val="00B050"/>
                </a:solidFill>
              </a:rPr>
              <a:t>DQN to figure out the weights </a:t>
            </a:r>
            <a:r>
              <a:rPr lang="en-US" sz="2400" dirty="0"/>
              <a:t>for the servers for each request type.</a:t>
            </a:r>
          </a:p>
        </p:txBody>
      </p:sp>
    </p:spTree>
    <p:extLst>
      <p:ext uri="{BB962C8B-B14F-4D97-AF65-F5344CB8AC3E}">
        <p14:creationId xmlns:p14="http://schemas.microsoft.com/office/powerpoint/2010/main" val="239068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7C61-94A5-A04D-9B79-35798A47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Weighted Round Robin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26FA8E1-0A36-414A-8B35-AD54F17C3F84}"/>
              </a:ext>
            </a:extLst>
          </p:cNvPr>
          <p:cNvSpPr txBox="1">
            <a:spLocks/>
          </p:cNvSpPr>
          <p:nvPr/>
        </p:nvSpPr>
        <p:spPr>
          <a:xfrm>
            <a:off x="6935371" y="2006931"/>
            <a:ext cx="4192877" cy="3660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a ratio of how many requests to send where!</a:t>
            </a:r>
          </a:p>
          <a:p>
            <a:r>
              <a:rPr lang="en-US" dirty="0"/>
              <a:t>In case of the </a:t>
            </a:r>
            <a:r>
              <a:rPr lang="en-US" dirty="0">
                <a:solidFill>
                  <a:srgbClr val="FFC000"/>
                </a:solidFill>
              </a:rPr>
              <a:t>orange</a:t>
            </a:r>
            <a:r>
              <a:rPr lang="en-US" dirty="0"/>
              <a:t> requests, the top node handles more than the middle node and the middle node handles more than the bottom node.</a:t>
            </a:r>
          </a:p>
          <a:p>
            <a:r>
              <a:rPr lang="en-US" dirty="0"/>
              <a:t>For the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requests, they will be equally divided.</a:t>
            </a:r>
          </a:p>
          <a:p>
            <a:endParaRPr lang="en-US" dirty="0"/>
          </a:p>
        </p:txBody>
      </p:sp>
      <p:pic>
        <p:nvPicPr>
          <p:cNvPr id="34" name="Graphic 33" descr="Monitor">
            <a:extLst>
              <a:ext uri="{FF2B5EF4-FFF2-40B4-BE49-F238E27FC236}">
                <a16:creationId xmlns:a16="http://schemas.microsoft.com/office/drawing/2014/main" id="{BF95ADFA-F826-854B-A7B4-5A13DC685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0199" y="2228999"/>
            <a:ext cx="914400" cy="914400"/>
          </a:xfrm>
          <a:prstGeom prst="rect">
            <a:avLst/>
          </a:prstGeom>
        </p:spPr>
      </p:pic>
      <p:pic>
        <p:nvPicPr>
          <p:cNvPr id="35" name="Graphic 34" descr="Monitor">
            <a:extLst>
              <a:ext uri="{FF2B5EF4-FFF2-40B4-BE49-F238E27FC236}">
                <a16:creationId xmlns:a16="http://schemas.microsoft.com/office/drawing/2014/main" id="{D1B45036-9097-6147-B9F7-B377E15D5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0199" y="3490871"/>
            <a:ext cx="914400" cy="914400"/>
          </a:xfrm>
          <a:prstGeom prst="rect">
            <a:avLst/>
          </a:prstGeom>
        </p:spPr>
      </p:pic>
      <p:pic>
        <p:nvPicPr>
          <p:cNvPr id="36" name="Graphic 35" descr="Monitor">
            <a:extLst>
              <a:ext uri="{FF2B5EF4-FFF2-40B4-BE49-F238E27FC236}">
                <a16:creationId xmlns:a16="http://schemas.microsoft.com/office/drawing/2014/main" id="{20A88FCF-5AC4-444B-829E-FD457B451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0199" y="4752743"/>
            <a:ext cx="914400" cy="9144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EE5935-630D-364B-B3CA-9C8CEAE897DC}"/>
              </a:ext>
            </a:extLst>
          </p:cNvPr>
          <p:cNvCxnSpPr>
            <a:cxnSpLocks/>
          </p:cNvCxnSpPr>
          <p:nvPr/>
        </p:nvCxnSpPr>
        <p:spPr>
          <a:xfrm flipV="1">
            <a:off x="4333136" y="2394271"/>
            <a:ext cx="1766150" cy="8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97B3C2-B1E8-9E4F-BA97-D78E388C59BC}"/>
              </a:ext>
            </a:extLst>
          </p:cNvPr>
          <p:cNvCxnSpPr>
            <a:cxnSpLocks/>
          </p:cNvCxnSpPr>
          <p:nvPr/>
        </p:nvCxnSpPr>
        <p:spPr>
          <a:xfrm flipV="1">
            <a:off x="4333136" y="2859933"/>
            <a:ext cx="1766150" cy="19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BC69C0-21AD-9E4C-99E4-A5E04AEE8D5D}"/>
              </a:ext>
            </a:extLst>
          </p:cNvPr>
          <p:cNvCxnSpPr>
            <a:cxnSpLocks/>
          </p:cNvCxnSpPr>
          <p:nvPr/>
        </p:nvCxnSpPr>
        <p:spPr>
          <a:xfrm>
            <a:off x="5562209" y="2394271"/>
            <a:ext cx="0" cy="485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B266FA-B8AE-4F41-B8B4-34EA92345E00}"/>
              </a:ext>
            </a:extLst>
          </p:cNvPr>
          <p:cNvCxnSpPr>
            <a:cxnSpLocks/>
          </p:cNvCxnSpPr>
          <p:nvPr/>
        </p:nvCxnSpPr>
        <p:spPr>
          <a:xfrm>
            <a:off x="5131667" y="2394271"/>
            <a:ext cx="0" cy="4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F7185A-FA41-524B-AEFE-697D10026D5F}"/>
              </a:ext>
            </a:extLst>
          </p:cNvPr>
          <p:cNvCxnSpPr>
            <a:cxnSpLocks/>
          </p:cNvCxnSpPr>
          <p:nvPr/>
        </p:nvCxnSpPr>
        <p:spPr>
          <a:xfrm>
            <a:off x="4696131" y="2402734"/>
            <a:ext cx="0" cy="476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C338910-A406-DC46-925C-D44808B6D862}"/>
              </a:ext>
            </a:extLst>
          </p:cNvPr>
          <p:cNvSpPr/>
          <p:nvPr/>
        </p:nvSpPr>
        <p:spPr>
          <a:xfrm>
            <a:off x="5213017" y="2509140"/>
            <a:ext cx="228600" cy="2359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42111C-2619-BC4B-BAC6-7C0E4020246A}"/>
              </a:ext>
            </a:extLst>
          </p:cNvPr>
          <p:cNvSpPr/>
          <p:nvPr/>
        </p:nvSpPr>
        <p:spPr>
          <a:xfrm>
            <a:off x="5643559" y="2518916"/>
            <a:ext cx="228600" cy="2359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5D555ED-931D-F14C-A8CF-20FD3C76BCF8}"/>
              </a:ext>
            </a:extLst>
          </p:cNvPr>
          <p:cNvSpPr/>
          <p:nvPr/>
        </p:nvSpPr>
        <p:spPr>
          <a:xfrm>
            <a:off x="4777482" y="2527369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03F0E7-5309-A844-AB86-698EF07AE5D0}"/>
              </a:ext>
            </a:extLst>
          </p:cNvPr>
          <p:cNvCxnSpPr>
            <a:cxnSpLocks/>
          </p:cNvCxnSpPr>
          <p:nvPr/>
        </p:nvCxnSpPr>
        <p:spPr>
          <a:xfrm flipV="1">
            <a:off x="4329942" y="3671338"/>
            <a:ext cx="1766150" cy="8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1BF5C5-541D-4D4A-9AA3-7FA5042395B9}"/>
              </a:ext>
            </a:extLst>
          </p:cNvPr>
          <p:cNvCxnSpPr>
            <a:cxnSpLocks/>
          </p:cNvCxnSpPr>
          <p:nvPr/>
        </p:nvCxnSpPr>
        <p:spPr>
          <a:xfrm flipV="1">
            <a:off x="4329942" y="4137000"/>
            <a:ext cx="1766150" cy="19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46809F-1DE3-7945-8831-20A1C6366B57}"/>
              </a:ext>
            </a:extLst>
          </p:cNvPr>
          <p:cNvCxnSpPr>
            <a:cxnSpLocks/>
          </p:cNvCxnSpPr>
          <p:nvPr/>
        </p:nvCxnSpPr>
        <p:spPr>
          <a:xfrm>
            <a:off x="5559015" y="3671338"/>
            <a:ext cx="0" cy="485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C3740D-8920-A940-B400-B1B8979C0873}"/>
              </a:ext>
            </a:extLst>
          </p:cNvPr>
          <p:cNvCxnSpPr>
            <a:cxnSpLocks/>
          </p:cNvCxnSpPr>
          <p:nvPr/>
        </p:nvCxnSpPr>
        <p:spPr>
          <a:xfrm>
            <a:off x="5128473" y="3671338"/>
            <a:ext cx="0" cy="4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01A749-502B-7A43-885F-0095AC7D0CE1}"/>
              </a:ext>
            </a:extLst>
          </p:cNvPr>
          <p:cNvCxnSpPr>
            <a:cxnSpLocks/>
          </p:cNvCxnSpPr>
          <p:nvPr/>
        </p:nvCxnSpPr>
        <p:spPr>
          <a:xfrm>
            <a:off x="4692937" y="3679801"/>
            <a:ext cx="0" cy="476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3DFC1DD-FB6C-154D-9359-9FBB7E576540}"/>
              </a:ext>
            </a:extLst>
          </p:cNvPr>
          <p:cNvSpPr/>
          <p:nvPr/>
        </p:nvSpPr>
        <p:spPr>
          <a:xfrm>
            <a:off x="5209823" y="3786207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8FB85C0-BC74-8747-A5B4-49164F30158C}"/>
              </a:ext>
            </a:extLst>
          </p:cNvPr>
          <p:cNvSpPr/>
          <p:nvPr/>
        </p:nvSpPr>
        <p:spPr>
          <a:xfrm>
            <a:off x="5640365" y="3795983"/>
            <a:ext cx="228600" cy="2359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308231-E47A-6948-8BCA-277D0B84FDB3}"/>
              </a:ext>
            </a:extLst>
          </p:cNvPr>
          <p:cNvCxnSpPr>
            <a:cxnSpLocks/>
          </p:cNvCxnSpPr>
          <p:nvPr/>
        </p:nvCxnSpPr>
        <p:spPr>
          <a:xfrm flipV="1">
            <a:off x="4329942" y="4920393"/>
            <a:ext cx="1766150" cy="8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FB054B-B5A8-7F42-96A5-EE0A2815DC79}"/>
              </a:ext>
            </a:extLst>
          </p:cNvPr>
          <p:cNvCxnSpPr>
            <a:cxnSpLocks/>
          </p:cNvCxnSpPr>
          <p:nvPr/>
        </p:nvCxnSpPr>
        <p:spPr>
          <a:xfrm flipV="1">
            <a:off x="4329942" y="5386055"/>
            <a:ext cx="1766150" cy="19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507A01-708B-F049-B33A-6AF94DD9325B}"/>
              </a:ext>
            </a:extLst>
          </p:cNvPr>
          <p:cNvCxnSpPr>
            <a:cxnSpLocks/>
          </p:cNvCxnSpPr>
          <p:nvPr/>
        </p:nvCxnSpPr>
        <p:spPr>
          <a:xfrm>
            <a:off x="5559015" y="4920393"/>
            <a:ext cx="0" cy="485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7C963F-FF02-E24D-B55D-7A76AEA4B43A}"/>
              </a:ext>
            </a:extLst>
          </p:cNvPr>
          <p:cNvCxnSpPr>
            <a:cxnSpLocks/>
          </p:cNvCxnSpPr>
          <p:nvPr/>
        </p:nvCxnSpPr>
        <p:spPr>
          <a:xfrm>
            <a:off x="5128473" y="4920393"/>
            <a:ext cx="0" cy="4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974927-5B85-A24C-B174-49FDAFB26A97}"/>
              </a:ext>
            </a:extLst>
          </p:cNvPr>
          <p:cNvCxnSpPr>
            <a:cxnSpLocks/>
          </p:cNvCxnSpPr>
          <p:nvPr/>
        </p:nvCxnSpPr>
        <p:spPr>
          <a:xfrm>
            <a:off x="4692937" y="4928856"/>
            <a:ext cx="0" cy="476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B3876352-E901-7940-ACDF-1D040AC577E6}"/>
              </a:ext>
            </a:extLst>
          </p:cNvPr>
          <p:cNvSpPr/>
          <p:nvPr/>
        </p:nvSpPr>
        <p:spPr>
          <a:xfrm>
            <a:off x="5209823" y="5035262"/>
            <a:ext cx="228600" cy="2359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389C14C-4D66-3B41-B488-6EC101C3CBA6}"/>
              </a:ext>
            </a:extLst>
          </p:cNvPr>
          <p:cNvSpPr/>
          <p:nvPr/>
        </p:nvSpPr>
        <p:spPr>
          <a:xfrm>
            <a:off x="5640365" y="5045038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254A71-86A0-534A-A9F4-AE5E56E50FE7}"/>
              </a:ext>
            </a:extLst>
          </p:cNvPr>
          <p:cNvSpPr/>
          <p:nvPr/>
        </p:nvSpPr>
        <p:spPr>
          <a:xfrm>
            <a:off x="4774288" y="5053491"/>
            <a:ext cx="228600" cy="2359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raphic 59" descr="Monitor">
            <a:extLst>
              <a:ext uri="{FF2B5EF4-FFF2-40B4-BE49-F238E27FC236}">
                <a16:creationId xmlns:a16="http://schemas.microsoft.com/office/drawing/2014/main" id="{0EB90643-528D-E144-BDDB-C6C1AFF1B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7646" y="3490871"/>
            <a:ext cx="914400" cy="9144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4EB3329-2677-5645-9004-079CBE588B42}"/>
              </a:ext>
            </a:extLst>
          </p:cNvPr>
          <p:cNvCxnSpPr>
            <a:cxnSpLocks/>
          </p:cNvCxnSpPr>
          <p:nvPr/>
        </p:nvCxnSpPr>
        <p:spPr>
          <a:xfrm flipV="1">
            <a:off x="797389" y="3671338"/>
            <a:ext cx="1766150" cy="8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CB134C3-4BFC-0B45-9867-F3633E81DBDD}"/>
              </a:ext>
            </a:extLst>
          </p:cNvPr>
          <p:cNvCxnSpPr>
            <a:cxnSpLocks/>
          </p:cNvCxnSpPr>
          <p:nvPr/>
        </p:nvCxnSpPr>
        <p:spPr>
          <a:xfrm flipV="1">
            <a:off x="797389" y="4137000"/>
            <a:ext cx="1766150" cy="19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0225FBC-1E94-A94D-996D-CDC69D34BAD5}"/>
              </a:ext>
            </a:extLst>
          </p:cNvPr>
          <p:cNvCxnSpPr>
            <a:cxnSpLocks/>
          </p:cNvCxnSpPr>
          <p:nvPr/>
        </p:nvCxnSpPr>
        <p:spPr>
          <a:xfrm>
            <a:off x="2026462" y="3671338"/>
            <a:ext cx="0" cy="485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FD2835E-7BC4-9346-B971-55E3365FE009}"/>
              </a:ext>
            </a:extLst>
          </p:cNvPr>
          <p:cNvCxnSpPr>
            <a:cxnSpLocks/>
          </p:cNvCxnSpPr>
          <p:nvPr/>
        </p:nvCxnSpPr>
        <p:spPr>
          <a:xfrm>
            <a:off x="1595920" y="3671338"/>
            <a:ext cx="0" cy="4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3D26E3-116E-AE49-82D9-67E5F03F7CE7}"/>
              </a:ext>
            </a:extLst>
          </p:cNvPr>
          <p:cNvCxnSpPr>
            <a:cxnSpLocks/>
          </p:cNvCxnSpPr>
          <p:nvPr/>
        </p:nvCxnSpPr>
        <p:spPr>
          <a:xfrm>
            <a:off x="1160384" y="3679801"/>
            <a:ext cx="0" cy="476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7FA8968C-24A9-9B4B-9CCE-44EE9E4D900D}"/>
              </a:ext>
            </a:extLst>
          </p:cNvPr>
          <p:cNvSpPr/>
          <p:nvPr/>
        </p:nvSpPr>
        <p:spPr>
          <a:xfrm>
            <a:off x="1677270" y="3786207"/>
            <a:ext cx="228600" cy="2359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AEDC80-18E2-DE45-AF62-DF3569EFD860}"/>
              </a:ext>
            </a:extLst>
          </p:cNvPr>
          <p:cNvSpPr/>
          <p:nvPr/>
        </p:nvSpPr>
        <p:spPr>
          <a:xfrm>
            <a:off x="2107812" y="3795983"/>
            <a:ext cx="228600" cy="2359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B293163-27A9-D746-8FEE-ED0F57F35762}"/>
              </a:ext>
            </a:extLst>
          </p:cNvPr>
          <p:cNvCxnSpPr>
            <a:cxnSpLocks/>
          </p:cNvCxnSpPr>
          <p:nvPr/>
        </p:nvCxnSpPr>
        <p:spPr>
          <a:xfrm flipV="1">
            <a:off x="3223276" y="2644216"/>
            <a:ext cx="1062983" cy="10271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18D2E73-1DE8-C744-A22C-D9849133111B}"/>
              </a:ext>
            </a:extLst>
          </p:cNvPr>
          <p:cNvCxnSpPr>
            <a:cxnSpLocks/>
          </p:cNvCxnSpPr>
          <p:nvPr/>
        </p:nvCxnSpPr>
        <p:spPr>
          <a:xfrm>
            <a:off x="3176641" y="3937290"/>
            <a:ext cx="1203325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FBB7503-C9A4-FB4A-9549-3B386EABC4C1}"/>
              </a:ext>
            </a:extLst>
          </p:cNvPr>
          <p:cNvCxnSpPr>
            <a:cxnSpLocks/>
          </p:cNvCxnSpPr>
          <p:nvPr/>
        </p:nvCxnSpPr>
        <p:spPr>
          <a:xfrm>
            <a:off x="3223276" y="4137000"/>
            <a:ext cx="1156690" cy="102045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CBB3EA-78F3-9D4F-9298-E46FAA7704E4}"/>
              </a:ext>
            </a:extLst>
          </p:cNvPr>
          <p:cNvSpPr txBox="1"/>
          <p:nvPr/>
        </p:nvSpPr>
        <p:spPr>
          <a:xfrm>
            <a:off x="3372592" y="3529764"/>
            <a:ext cx="96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/>
              <a:t>, 5)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62521E-170D-5043-A139-5B39858FF4D3}"/>
              </a:ext>
            </a:extLst>
          </p:cNvPr>
          <p:cNvSpPr txBox="1"/>
          <p:nvPr/>
        </p:nvSpPr>
        <p:spPr>
          <a:xfrm rot="2432697">
            <a:off x="3401339" y="4204076"/>
            <a:ext cx="96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/>
              <a:t>, 1)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BFD9C7-DE84-0148-A606-5968A400A1E5}"/>
              </a:ext>
            </a:extLst>
          </p:cNvPr>
          <p:cNvSpPr txBox="1"/>
          <p:nvPr/>
        </p:nvSpPr>
        <p:spPr>
          <a:xfrm rot="18851059">
            <a:off x="3094350" y="2904548"/>
            <a:ext cx="96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/>
              <a:t>, 3)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7396A54-85EE-1144-8978-40C08E7CDB17}"/>
              </a:ext>
            </a:extLst>
          </p:cNvPr>
          <p:cNvSpPr/>
          <p:nvPr/>
        </p:nvSpPr>
        <p:spPr>
          <a:xfrm>
            <a:off x="4789761" y="3782415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1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6144-C4CD-EA48-B7C5-A585EE65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Experimental Setup</a:t>
            </a:r>
          </a:p>
        </p:txBody>
      </p:sp>
      <p:pic>
        <p:nvPicPr>
          <p:cNvPr id="4" name="Content Placeholder 4" descr="Computer">
            <a:extLst>
              <a:ext uri="{FF2B5EF4-FFF2-40B4-BE49-F238E27FC236}">
                <a16:creationId xmlns:a16="http://schemas.microsoft.com/office/drawing/2014/main" id="{A730706B-FDAB-834C-A29D-4CE30A97D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014" y="3182113"/>
            <a:ext cx="914400" cy="914400"/>
          </a:xfrm>
        </p:spPr>
      </p:pic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BA9BE6B9-235B-5D4E-B07C-991A74119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6552" y="1920241"/>
            <a:ext cx="914400" cy="914400"/>
          </a:xfrm>
          <a:prstGeom prst="rect">
            <a:avLst/>
          </a:prstGeom>
        </p:spPr>
      </p:pic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C73EF762-E8D8-D94B-B8DC-28B539BE1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6552" y="3182113"/>
            <a:ext cx="914400" cy="914400"/>
          </a:xfrm>
          <a:prstGeom prst="rect">
            <a:avLst/>
          </a:prstGeom>
        </p:spPr>
      </p:pic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74CC4593-B1C2-6F4C-AFD4-B97D905B8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6552" y="4443985"/>
            <a:ext cx="914400" cy="914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30898C-0739-4041-8A38-5B48677DB5C0}"/>
              </a:ext>
            </a:extLst>
          </p:cNvPr>
          <p:cNvCxnSpPr>
            <a:cxnSpLocks/>
          </p:cNvCxnSpPr>
          <p:nvPr/>
        </p:nvCxnSpPr>
        <p:spPr>
          <a:xfrm flipV="1">
            <a:off x="8109489" y="2085513"/>
            <a:ext cx="1766150" cy="8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68880-04DC-5E4D-A53E-DCAFB0A358E1}"/>
              </a:ext>
            </a:extLst>
          </p:cNvPr>
          <p:cNvCxnSpPr>
            <a:cxnSpLocks/>
          </p:cNvCxnSpPr>
          <p:nvPr/>
        </p:nvCxnSpPr>
        <p:spPr>
          <a:xfrm flipV="1">
            <a:off x="8109489" y="2551175"/>
            <a:ext cx="1766150" cy="19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5BDE6-C1A5-6F4D-83D2-1104702EA1E1}"/>
              </a:ext>
            </a:extLst>
          </p:cNvPr>
          <p:cNvCxnSpPr>
            <a:cxnSpLocks/>
          </p:cNvCxnSpPr>
          <p:nvPr/>
        </p:nvCxnSpPr>
        <p:spPr>
          <a:xfrm>
            <a:off x="9338562" y="2085513"/>
            <a:ext cx="0" cy="485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EDBA3E-A354-1C4B-BB18-452D5E756CAF}"/>
              </a:ext>
            </a:extLst>
          </p:cNvPr>
          <p:cNvCxnSpPr>
            <a:cxnSpLocks/>
          </p:cNvCxnSpPr>
          <p:nvPr/>
        </p:nvCxnSpPr>
        <p:spPr>
          <a:xfrm>
            <a:off x="8908020" y="2085513"/>
            <a:ext cx="0" cy="4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78443C-C64A-2B40-BB7F-D62CB8759AA4}"/>
              </a:ext>
            </a:extLst>
          </p:cNvPr>
          <p:cNvCxnSpPr>
            <a:cxnSpLocks/>
          </p:cNvCxnSpPr>
          <p:nvPr/>
        </p:nvCxnSpPr>
        <p:spPr>
          <a:xfrm>
            <a:off x="8472484" y="2093976"/>
            <a:ext cx="0" cy="476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C7C0A00-690C-6A46-B806-0F912FF7F259}"/>
              </a:ext>
            </a:extLst>
          </p:cNvPr>
          <p:cNvSpPr/>
          <p:nvPr/>
        </p:nvSpPr>
        <p:spPr>
          <a:xfrm>
            <a:off x="8989370" y="2200382"/>
            <a:ext cx="228600" cy="2359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8D44BC-46A7-4443-AF00-C467CD19D3B0}"/>
              </a:ext>
            </a:extLst>
          </p:cNvPr>
          <p:cNvSpPr/>
          <p:nvPr/>
        </p:nvSpPr>
        <p:spPr>
          <a:xfrm>
            <a:off x="9419912" y="2210158"/>
            <a:ext cx="228600" cy="2359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220C7F-D542-B842-B6FF-3BB4E7E0ECF7}"/>
              </a:ext>
            </a:extLst>
          </p:cNvPr>
          <p:cNvSpPr/>
          <p:nvPr/>
        </p:nvSpPr>
        <p:spPr>
          <a:xfrm>
            <a:off x="8553835" y="2218611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2757E-65A1-1E49-8537-C4E5434F4D9E}"/>
              </a:ext>
            </a:extLst>
          </p:cNvPr>
          <p:cNvCxnSpPr>
            <a:cxnSpLocks/>
          </p:cNvCxnSpPr>
          <p:nvPr/>
        </p:nvCxnSpPr>
        <p:spPr>
          <a:xfrm flipV="1">
            <a:off x="8106295" y="3362580"/>
            <a:ext cx="1766150" cy="8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6D26F7-6506-F248-9F30-EE073B8B0229}"/>
              </a:ext>
            </a:extLst>
          </p:cNvPr>
          <p:cNvCxnSpPr>
            <a:cxnSpLocks/>
          </p:cNvCxnSpPr>
          <p:nvPr/>
        </p:nvCxnSpPr>
        <p:spPr>
          <a:xfrm flipV="1">
            <a:off x="8106295" y="3828242"/>
            <a:ext cx="1766150" cy="19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736400-228E-644E-BF17-0199B7FC298C}"/>
              </a:ext>
            </a:extLst>
          </p:cNvPr>
          <p:cNvCxnSpPr>
            <a:cxnSpLocks/>
          </p:cNvCxnSpPr>
          <p:nvPr/>
        </p:nvCxnSpPr>
        <p:spPr>
          <a:xfrm>
            <a:off x="9335368" y="3362580"/>
            <a:ext cx="0" cy="485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5CD49A-FB30-9042-AB28-2C4E8EE80FE5}"/>
              </a:ext>
            </a:extLst>
          </p:cNvPr>
          <p:cNvCxnSpPr>
            <a:cxnSpLocks/>
          </p:cNvCxnSpPr>
          <p:nvPr/>
        </p:nvCxnSpPr>
        <p:spPr>
          <a:xfrm>
            <a:off x="8904826" y="3362580"/>
            <a:ext cx="0" cy="4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D3F84D-9154-4341-87E1-52B5EABF6095}"/>
              </a:ext>
            </a:extLst>
          </p:cNvPr>
          <p:cNvCxnSpPr>
            <a:cxnSpLocks/>
          </p:cNvCxnSpPr>
          <p:nvPr/>
        </p:nvCxnSpPr>
        <p:spPr>
          <a:xfrm>
            <a:off x="8469290" y="3371043"/>
            <a:ext cx="0" cy="476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EBC49E7-B330-0B4E-B127-B2F38E9FAAB9}"/>
              </a:ext>
            </a:extLst>
          </p:cNvPr>
          <p:cNvSpPr/>
          <p:nvPr/>
        </p:nvSpPr>
        <p:spPr>
          <a:xfrm>
            <a:off x="8986176" y="3477449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31181B-2E03-5F44-8072-0D714BC64830}"/>
              </a:ext>
            </a:extLst>
          </p:cNvPr>
          <p:cNvSpPr/>
          <p:nvPr/>
        </p:nvSpPr>
        <p:spPr>
          <a:xfrm>
            <a:off x="9416718" y="3487225"/>
            <a:ext cx="228600" cy="2359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0F2E94-4693-014A-9597-90914DC76095}"/>
              </a:ext>
            </a:extLst>
          </p:cNvPr>
          <p:cNvCxnSpPr>
            <a:cxnSpLocks/>
          </p:cNvCxnSpPr>
          <p:nvPr/>
        </p:nvCxnSpPr>
        <p:spPr>
          <a:xfrm flipV="1">
            <a:off x="8106295" y="4611635"/>
            <a:ext cx="1766150" cy="8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40E4CD-822D-6B4C-8408-E4297B72AF01}"/>
              </a:ext>
            </a:extLst>
          </p:cNvPr>
          <p:cNvCxnSpPr>
            <a:cxnSpLocks/>
          </p:cNvCxnSpPr>
          <p:nvPr/>
        </p:nvCxnSpPr>
        <p:spPr>
          <a:xfrm flipV="1">
            <a:off x="8106295" y="5077297"/>
            <a:ext cx="1766150" cy="19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7A0D9F-8B15-D34E-A813-7F4EEE2949FD}"/>
              </a:ext>
            </a:extLst>
          </p:cNvPr>
          <p:cNvCxnSpPr>
            <a:cxnSpLocks/>
          </p:cNvCxnSpPr>
          <p:nvPr/>
        </p:nvCxnSpPr>
        <p:spPr>
          <a:xfrm>
            <a:off x="9335368" y="4611635"/>
            <a:ext cx="0" cy="485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1C449A-FBBD-8A46-BD07-03959F03B589}"/>
              </a:ext>
            </a:extLst>
          </p:cNvPr>
          <p:cNvCxnSpPr>
            <a:cxnSpLocks/>
          </p:cNvCxnSpPr>
          <p:nvPr/>
        </p:nvCxnSpPr>
        <p:spPr>
          <a:xfrm>
            <a:off x="8904826" y="4611635"/>
            <a:ext cx="0" cy="4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9C8B93-EC1C-7842-B9F6-28BB67722C70}"/>
              </a:ext>
            </a:extLst>
          </p:cNvPr>
          <p:cNvCxnSpPr>
            <a:cxnSpLocks/>
          </p:cNvCxnSpPr>
          <p:nvPr/>
        </p:nvCxnSpPr>
        <p:spPr>
          <a:xfrm>
            <a:off x="8469290" y="4620098"/>
            <a:ext cx="0" cy="476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B0B9CFC-8402-6C48-A260-81E9CA992C0A}"/>
              </a:ext>
            </a:extLst>
          </p:cNvPr>
          <p:cNvSpPr/>
          <p:nvPr/>
        </p:nvSpPr>
        <p:spPr>
          <a:xfrm>
            <a:off x="8986176" y="4726504"/>
            <a:ext cx="228600" cy="2359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42657DD-7CEA-2A42-AC67-EB24BAE9506A}"/>
              </a:ext>
            </a:extLst>
          </p:cNvPr>
          <p:cNvSpPr/>
          <p:nvPr/>
        </p:nvSpPr>
        <p:spPr>
          <a:xfrm>
            <a:off x="9416718" y="4736280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B77786-AEA2-3047-A829-75972B751CFC}"/>
              </a:ext>
            </a:extLst>
          </p:cNvPr>
          <p:cNvSpPr/>
          <p:nvPr/>
        </p:nvSpPr>
        <p:spPr>
          <a:xfrm>
            <a:off x="8550641" y="4744733"/>
            <a:ext cx="228600" cy="2359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Monitor">
            <a:extLst>
              <a:ext uri="{FF2B5EF4-FFF2-40B4-BE49-F238E27FC236}">
                <a16:creationId xmlns:a16="http://schemas.microsoft.com/office/drawing/2014/main" id="{4982E8E8-960D-EB44-AB5A-6235B0D9D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3999" y="3182113"/>
            <a:ext cx="914400" cy="91440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C36FFD-E72A-884E-9E41-E01029927C8A}"/>
              </a:ext>
            </a:extLst>
          </p:cNvPr>
          <p:cNvCxnSpPr>
            <a:cxnSpLocks/>
          </p:cNvCxnSpPr>
          <p:nvPr/>
        </p:nvCxnSpPr>
        <p:spPr>
          <a:xfrm flipV="1">
            <a:off x="4573742" y="3362580"/>
            <a:ext cx="1766150" cy="8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770C04-63F6-6448-8D86-A4A022249DD4}"/>
              </a:ext>
            </a:extLst>
          </p:cNvPr>
          <p:cNvCxnSpPr>
            <a:cxnSpLocks/>
          </p:cNvCxnSpPr>
          <p:nvPr/>
        </p:nvCxnSpPr>
        <p:spPr>
          <a:xfrm flipV="1">
            <a:off x="4573742" y="3828242"/>
            <a:ext cx="1766150" cy="19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A0DD9D-A345-354C-A4DD-879B8837681E}"/>
              </a:ext>
            </a:extLst>
          </p:cNvPr>
          <p:cNvCxnSpPr>
            <a:cxnSpLocks/>
          </p:cNvCxnSpPr>
          <p:nvPr/>
        </p:nvCxnSpPr>
        <p:spPr>
          <a:xfrm>
            <a:off x="5802815" y="3362580"/>
            <a:ext cx="0" cy="485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47500C-82D2-3D4A-A246-E608BD79F570}"/>
              </a:ext>
            </a:extLst>
          </p:cNvPr>
          <p:cNvCxnSpPr>
            <a:cxnSpLocks/>
          </p:cNvCxnSpPr>
          <p:nvPr/>
        </p:nvCxnSpPr>
        <p:spPr>
          <a:xfrm>
            <a:off x="5372273" y="3362580"/>
            <a:ext cx="0" cy="4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981D09-65B0-0D41-B897-78356D796A6D}"/>
              </a:ext>
            </a:extLst>
          </p:cNvPr>
          <p:cNvCxnSpPr>
            <a:cxnSpLocks/>
          </p:cNvCxnSpPr>
          <p:nvPr/>
        </p:nvCxnSpPr>
        <p:spPr>
          <a:xfrm>
            <a:off x="4936737" y="3371043"/>
            <a:ext cx="0" cy="476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8649B74-05D6-3046-92EB-30F18E72CCA4}"/>
              </a:ext>
            </a:extLst>
          </p:cNvPr>
          <p:cNvSpPr/>
          <p:nvPr/>
        </p:nvSpPr>
        <p:spPr>
          <a:xfrm>
            <a:off x="5453623" y="3477449"/>
            <a:ext cx="228600" cy="2359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BB73884-8EED-4C4A-9598-95AAA2C98286}"/>
              </a:ext>
            </a:extLst>
          </p:cNvPr>
          <p:cNvSpPr/>
          <p:nvPr/>
        </p:nvSpPr>
        <p:spPr>
          <a:xfrm>
            <a:off x="5884165" y="3487225"/>
            <a:ext cx="228600" cy="2359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2A8D42-176B-1045-8A5B-232ED3D4CCD1}"/>
              </a:ext>
            </a:extLst>
          </p:cNvPr>
          <p:cNvCxnSpPr>
            <a:cxnSpLocks/>
          </p:cNvCxnSpPr>
          <p:nvPr/>
        </p:nvCxnSpPr>
        <p:spPr>
          <a:xfrm flipV="1">
            <a:off x="6999629" y="2335458"/>
            <a:ext cx="1062983" cy="10271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4E3E32-DA53-4644-ADC5-68B607951919}"/>
              </a:ext>
            </a:extLst>
          </p:cNvPr>
          <p:cNvCxnSpPr>
            <a:cxnSpLocks/>
          </p:cNvCxnSpPr>
          <p:nvPr/>
        </p:nvCxnSpPr>
        <p:spPr>
          <a:xfrm>
            <a:off x="6952994" y="3628532"/>
            <a:ext cx="1203325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B164DB-1D9F-3A47-8386-D636BD0A6D98}"/>
              </a:ext>
            </a:extLst>
          </p:cNvPr>
          <p:cNvCxnSpPr>
            <a:cxnSpLocks/>
          </p:cNvCxnSpPr>
          <p:nvPr/>
        </p:nvCxnSpPr>
        <p:spPr>
          <a:xfrm>
            <a:off x="6999629" y="3828242"/>
            <a:ext cx="1156690" cy="102045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7396656-1F63-BA42-9FFC-1627D08C2AE1}"/>
              </a:ext>
            </a:extLst>
          </p:cNvPr>
          <p:cNvSpPr txBox="1"/>
          <p:nvPr/>
        </p:nvSpPr>
        <p:spPr>
          <a:xfrm>
            <a:off x="7148945" y="3221006"/>
            <a:ext cx="96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/>
              <a:t>, 5)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BC915-6C22-244D-8700-A2BE27BFB6CB}"/>
              </a:ext>
            </a:extLst>
          </p:cNvPr>
          <p:cNvSpPr txBox="1"/>
          <p:nvPr/>
        </p:nvSpPr>
        <p:spPr>
          <a:xfrm rot="2432697">
            <a:off x="7177692" y="3895318"/>
            <a:ext cx="96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/>
              <a:t>, 1)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A0FF79-FE3F-7645-B32F-E0BBEC2A8729}"/>
              </a:ext>
            </a:extLst>
          </p:cNvPr>
          <p:cNvSpPr txBox="1"/>
          <p:nvPr/>
        </p:nvSpPr>
        <p:spPr>
          <a:xfrm rot="18851059">
            <a:off x="6870703" y="2595790"/>
            <a:ext cx="96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/>
              <a:t>, 3)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C43C1820-8F8C-1C48-B802-1249B629D563}"/>
              </a:ext>
            </a:extLst>
          </p:cNvPr>
          <p:cNvSpPr txBox="1">
            <a:spLocks/>
          </p:cNvSpPr>
          <p:nvPr/>
        </p:nvSpPr>
        <p:spPr>
          <a:xfrm>
            <a:off x="919099" y="1936694"/>
            <a:ext cx="6626381" cy="382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Hey! Hold on! Didn’t I just say this system is pretty much solved!</a:t>
            </a:r>
          </a:p>
          <a:p>
            <a:r>
              <a:rPr lang="en-US" b="1" dirty="0">
                <a:solidFill>
                  <a:srgbClr val="00B050"/>
                </a:solidFill>
              </a:rPr>
              <a:t>Think generalization!</a:t>
            </a:r>
          </a:p>
          <a:p>
            <a:r>
              <a:rPr lang="en-US" b="1" dirty="0">
                <a:solidFill>
                  <a:srgbClr val="00B050"/>
                </a:solidFill>
              </a:rPr>
              <a:t>Multiple load balancers</a:t>
            </a:r>
            <a:r>
              <a:rPr lang="en-US" b="1" dirty="0"/>
              <a:t> </a:t>
            </a:r>
            <a:r>
              <a:rPr lang="en-US" dirty="0"/>
              <a:t>can submit to the WRR queue.</a:t>
            </a:r>
          </a:p>
          <a:p>
            <a:r>
              <a:rPr lang="en-US" b="1" dirty="0">
                <a:solidFill>
                  <a:srgbClr val="00B050"/>
                </a:solidFill>
              </a:rPr>
              <a:t>End nodes </a:t>
            </a:r>
            <a:r>
              <a:rPr lang="en-US" dirty="0"/>
              <a:t>can be containers which might be experiencing different </a:t>
            </a:r>
            <a:r>
              <a:rPr lang="en-US" b="1" dirty="0">
                <a:solidFill>
                  <a:srgbClr val="00B050"/>
                </a:solidFill>
              </a:rPr>
              <a:t>resource pressures </a:t>
            </a:r>
            <a:r>
              <a:rPr lang="en-US" dirty="0"/>
              <a:t>even if deployed from the same image.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0BA788-3EB2-5146-9A5E-00A94E7662E9}"/>
              </a:ext>
            </a:extLst>
          </p:cNvPr>
          <p:cNvSpPr/>
          <p:nvPr/>
        </p:nvSpPr>
        <p:spPr>
          <a:xfrm>
            <a:off x="8566114" y="3473657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6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0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3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6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2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5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4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7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4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7" grpId="0" animBg="1"/>
      <p:bldP spid="38" grpId="0" animBg="1"/>
      <p:bldP spid="51" grpId="0"/>
      <p:bldP spid="52" grpId="0"/>
      <p:bldP spid="53" grpId="0"/>
      <p:bldP spid="54" grpId="0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273E-D969-6B40-AED4-997D6376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Making Things Easier!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95DE-CF57-7C49-A17A-C4C00106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Keep the </a:t>
            </a:r>
            <a:r>
              <a:rPr lang="en-US" sz="2400" b="1" dirty="0">
                <a:solidFill>
                  <a:srgbClr val="00B050"/>
                </a:solidFill>
              </a:rPr>
              <a:t>state-space finite </a:t>
            </a:r>
            <a:r>
              <a:rPr lang="en-US" sz="2400" dirty="0"/>
              <a:t>(State aggregation)</a:t>
            </a:r>
          </a:p>
          <a:p>
            <a:pPr lvl="1"/>
            <a:r>
              <a:rPr lang="en-US" sz="2200" dirty="0"/>
              <a:t>This allows to treat multiple states as a single class</a:t>
            </a:r>
          </a:p>
          <a:p>
            <a:pPr lvl="1"/>
            <a:r>
              <a:rPr lang="en-US" sz="2200" dirty="0"/>
              <a:t>Also allows to generalize from observed behavior to behavior not seen yet</a:t>
            </a:r>
          </a:p>
          <a:p>
            <a:r>
              <a:rPr lang="en-US" sz="2400" dirty="0"/>
              <a:t>Keep the </a:t>
            </a:r>
            <a:r>
              <a:rPr lang="en-US" sz="2400" b="1" dirty="0">
                <a:solidFill>
                  <a:srgbClr val="00B050"/>
                </a:solidFill>
              </a:rPr>
              <a:t>action-space finite </a:t>
            </a:r>
            <a:r>
              <a:rPr lang="en-US" sz="2400" dirty="0"/>
              <a:t>(weights in WRR)</a:t>
            </a:r>
          </a:p>
          <a:p>
            <a:pPr lvl="1"/>
            <a:r>
              <a:rPr lang="en-US" sz="2200" dirty="0"/>
              <a:t>5 – high load; 3 – medium load; 1 – low load</a:t>
            </a:r>
          </a:p>
          <a:p>
            <a:pPr lvl="1"/>
            <a:r>
              <a:rPr lang="en-US" sz="2200" dirty="0"/>
              <a:t>Using prime numbers makes it slightly easier to prevent duplicate action</a:t>
            </a:r>
          </a:p>
          <a:p>
            <a:pPr lvl="1"/>
            <a:r>
              <a:rPr lang="en-US" sz="2200" dirty="0"/>
              <a:t>For example, (1, 1, 2) and (2, 2, 4) are exactly the same action</a:t>
            </a:r>
          </a:p>
          <a:p>
            <a:pPr lvl="1"/>
            <a:r>
              <a:rPr lang="en-US" sz="2200" dirty="0"/>
              <a:t>We still need to watch out for (1, 1, 1) and (5, 5, 5) or (1, 1, 5) and (3, 3, 5)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824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B1EA-06A6-1140-9A7C-EB641F2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Problem 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25708-5FB1-6049-87E7-D3DAA38BD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There’s always one around!</a:t>
            </a:r>
          </a:p>
        </p:txBody>
      </p:sp>
    </p:spTree>
    <p:extLst>
      <p:ext uri="{BB962C8B-B14F-4D97-AF65-F5344CB8AC3E}">
        <p14:creationId xmlns:p14="http://schemas.microsoft.com/office/powerpoint/2010/main" val="1599954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B1EA-06A6-1140-9A7C-EB641F2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Some Theory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E4285-EE64-D743-B947-E2C934613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After all, we do need a little!</a:t>
            </a:r>
          </a:p>
        </p:txBody>
      </p:sp>
    </p:spTree>
    <p:extLst>
      <p:ext uri="{BB962C8B-B14F-4D97-AF65-F5344CB8AC3E}">
        <p14:creationId xmlns:p14="http://schemas.microsoft.com/office/powerpoint/2010/main" val="252809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AF15-C55A-8142-B8C5-80929002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Tardiness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A654-993A-BD4A-BC31-26BF5D1E6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am treating this system as a </a:t>
            </a:r>
            <a:r>
              <a:rPr lang="en-US" sz="2400" b="1" dirty="0">
                <a:solidFill>
                  <a:srgbClr val="00B050"/>
                </a:solidFill>
              </a:rPr>
              <a:t>soft real time system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</a:p>
          <a:p>
            <a:r>
              <a:rPr lang="en-US" sz="2400" dirty="0"/>
              <a:t>Thus it is allowed to miss deadlines.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Tardiness is the maximum time by which deadline was missed.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i="1" dirty="0">
                <a:solidFill>
                  <a:srgbClr val="00B050"/>
                </a:solidFill>
              </a:rPr>
              <a:t>tardiness</a:t>
            </a:r>
            <a:r>
              <a:rPr lang="en-US" dirty="0"/>
              <a:t> := max[0, (t - d)]</a:t>
            </a:r>
          </a:p>
          <a:p>
            <a:pPr lvl="1"/>
            <a:r>
              <a:rPr lang="en-US" sz="2000" dirty="0"/>
              <a:t>t =&gt; total time spent in the system by a job</a:t>
            </a:r>
          </a:p>
          <a:p>
            <a:pPr lvl="1"/>
            <a:r>
              <a:rPr lang="en-US" sz="2000" dirty="0"/>
              <a:t>d =&gt; deadline for the process.</a:t>
            </a:r>
          </a:p>
        </p:txBody>
      </p:sp>
    </p:spTree>
    <p:extLst>
      <p:ext uri="{BB962C8B-B14F-4D97-AF65-F5344CB8AC3E}">
        <p14:creationId xmlns:p14="http://schemas.microsoft.com/office/powerpoint/2010/main" val="364428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B1EA-06A6-1140-9A7C-EB641F2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Phase 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15B7F-10CF-9F4E-B28F-C56D93924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does the data look!</a:t>
            </a:r>
          </a:p>
        </p:txBody>
      </p:sp>
    </p:spTree>
    <p:extLst>
      <p:ext uri="{BB962C8B-B14F-4D97-AF65-F5344CB8AC3E}">
        <p14:creationId xmlns:p14="http://schemas.microsoft.com/office/powerpoint/2010/main" val="429278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9FD4-6EC9-6D4F-9220-4E7E108F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There Are Other Intricacies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3211-F2E5-404F-A6E7-5197C1F64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Ok so I want to </a:t>
            </a:r>
            <a:r>
              <a:rPr lang="en-US" sz="2400" b="1" dirty="0">
                <a:solidFill>
                  <a:srgbClr val="00B050"/>
                </a:solidFill>
              </a:rPr>
              <a:t>reduce variability</a:t>
            </a:r>
            <a:r>
              <a:rPr lang="en-US" sz="2400" dirty="0"/>
              <a:t>. But how should variability be defined?</a:t>
            </a:r>
          </a:p>
          <a:p>
            <a:r>
              <a:rPr lang="en-US" sz="2400" dirty="0"/>
              <a:t>So I looked at the </a:t>
            </a:r>
            <a:r>
              <a:rPr lang="en-US" sz="2400" b="1" dirty="0">
                <a:solidFill>
                  <a:srgbClr val="00B050"/>
                </a:solidFill>
              </a:rPr>
              <a:t>system under significant load </a:t>
            </a:r>
            <a:r>
              <a:rPr lang="en-US" sz="2400" dirty="0"/>
              <a:t>for hours and collected all kinds of data. Namely: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How many requests </a:t>
            </a:r>
            <a:r>
              <a:rPr lang="en-US" sz="2200" dirty="0"/>
              <a:t>are currently queued on the load balancer?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Response time </a:t>
            </a:r>
            <a:r>
              <a:rPr lang="en-US" sz="2200" dirty="0"/>
              <a:t>– for the server for the request type</a:t>
            </a:r>
          </a:p>
          <a:p>
            <a:pPr lvl="1"/>
            <a:r>
              <a:rPr lang="en-US" sz="2200" dirty="0"/>
              <a:t>So on.</a:t>
            </a:r>
          </a:p>
          <a:p>
            <a:r>
              <a:rPr lang="en-US" sz="2400" b="1" dirty="0"/>
              <a:t>Note</a:t>
            </a:r>
            <a:r>
              <a:rPr lang="en-US" sz="2400" dirty="0"/>
              <a:t>: All the data was collected without querying any of the nodes; only the load balancer.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0635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9BEC-A3FB-4B4E-9E13-30FF9BA5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Gauss To The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B2F63-2B97-0448-AFCB-5377BA2E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clustered the data into discrete states</a:t>
            </a:r>
          </a:p>
          <a:p>
            <a:r>
              <a:rPr lang="en-US" sz="2400" dirty="0"/>
              <a:t>Two major reasons for this:</a:t>
            </a:r>
          </a:p>
          <a:p>
            <a:pPr lvl="1"/>
            <a:r>
              <a:rPr lang="en-US" sz="2200" dirty="0"/>
              <a:t>One, it allowed to </a:t>
            </a:r>
            <a:r>
              <a:rPr lang="en-US" sz="2200" b="1" dirty="0">
                <a:solidFill>
                  <a:srgbClr val="00B050"/>
                </a:solidFill>
              </a:rPr>
              <a:t>define variability </a:t>
            </a:r>
            <a:r>
              <a:rPr lang="en-US" sz="2200" dirty="0"/>
              <a:t>very nicely in a generic and reusable manner.</a:t>
            </a:r>
          </a:p>
          <a:p>
            <a:pPr lvl="1"/>
            <a:r>
              <a:rPr lang="en-US" sz="2200" dirty="0"/>
              <a:t>Secondly, it allows generalization of the states – i.e. </a:t>
            </a:r>
            <a:r>
              <a:rPr lang="en-US" sz="2200" b="1" dirty="0">
                <a:solidFill>
                  <a:srgbClr val="00B050"/>
                </a:solidFill>
              </a:rPr>
              <a:t>states are put into buckets and these buckets are associated with a variation and a reward</a:t>
            </a:r>
            <a:r>
              <a:rPr lang="en-US" sz="2200" dirty="0">
                <a:solidFill>
                  <a:srgbClr val="00B050"/>
                </a:solidFill>
              </a:rPr>
              <a:t>.</a:t>
            </a:r>
          </a:p>
          <a:p>
            <a:r>
              <a:rPr lang="en-US" sz="2400" dirty="0"/>
              <a:t>The states were arranged into buckets using </a:t>
            </a:r>
            <a:r>
              <a:rPr lang="en-US" sz="2400" b="1" dirty="0">
                <a:solidFill>
                  <a:srgbClr val="00B050"/>
                </a:solidFill>
              </a:rPr>
              <a:t>Gaussian Mixture Models (GMM)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172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B98A-80CA-BF42-900F-2F608D80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Why Gauss, Why!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BB38-49F1-2B4D-9B59-F41DBD2C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GMMs are a clustering model that allows a little </a:t>
            </a:r>
            <a:r>
              <a:rPr lang="en-US" sz="2400" b="1" dirty="0">
                <a:solidFill>
                  <a:srgbClr val="00B050"/>
                </a:solidFill>
              </a:rPr>
              <a:t>more flexibility </a:t>
            </a:r>
            <a:r>
              <a:rPr lang="en-US" sz="2400" dirty="0"/>
              <a:t>in bucketing states than simpler models like K-Mean Square (KNN).</a:t>
            </a:r>
          </a:p>
          <a:p>
            <a:r>
              <a:rPr lang="en-US" sz="2400" dirty="0"/>
              <a:t>Another interesting method would have been Density-based Spatial Clustering of Applications with Noise (</a:t>
            </a:r>
            <a:r>
              <a:rPr lang="en-US" sz="2400" b="1" dirty="0">
                <a:solidFill>
                  <a:srgbClr val="00B050"/>
                </a:solidFill>
              </a:rPr>
              <a:t>DBSCAN</a:t>
            </a:r>
            <a:r>
              <a:rPr lang="en-US" sz="2400" dirty="0"/>
              <a:t>). </a:t>
            </a:r>
          </a:p>
          <a:p>
            <a:pPr lvl="1"/>
            <a:r>
              <a:rPr lang="en-US" sz="2200" dirty="0"/>
              <a:t>However, this methods needs deeper inspection of the data.</a:t>
            </a:r>
          </a:p>
          <a:p>
            <a:r>
              <a:rPr lang="en-US" sz="2400" dirty="0"/>
              <a:t>GMM acts as a </a:t>
            </a:r>
            <a:r>
              <a:rPr lang="en-US" sz="2400" b="1" dirty="0">
                <a:solidFill>
                  <a:srgbClr val="00B050"/>
                </a:solidFill>
              </a:rPr>
              <a:t>function that aggregates the states together</a:t>
            </a:r>
            <a:r>
              <a:rPr lang="en-US" sz="2400" dirty="0"/>
              <a:t>. Such aggregation associates a distribution with each state and thus a natural definition of statistics like mean and standard deviation.</a:t>
            </a:r>
          </a:p>
        </p:txBody>
      </p:sp>
    </p:spTree>
    <p:extLst>
      <p:ext uri="{BB962C8B-B14F-4D97-AF65-F5344CB8AC3E}">
        <p14:creationId xmlns:p14="http://schemas.microsoft.com/office/powerpoint/2010/main" val="2888775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4341-CCBD-0A44-AAEB-81F9A8C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What’s the reward?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81EE-FE88-6646-822B-8D766207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Cluster all observed states into classes</a:t>
            </a:r>
          </a:p>
          <a:p>
            <a:r>
              <a:rPr lang="en-US" sz="2400" dirty="0"/>
              <a:t>Compute the mean and variability of the class.</a:t>
            </a:r>
          </a:p>
          <a:p>
            <a:r>
              <a:rPr lang="en-US" sz="2400" dirty="0"/>
              <a:t>Compute the spread of response times in each class assuming a Gaussian spread (we did use GMM for clustering)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Spread = mean + 3 * standard deviation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Rank each class </a:t>
            </a:r>
            <a:r>
              <a:rPr lang="en-US" sz="2400" dirty="0"/>
              <a:t>according to its spread; higher the spread, higher the rank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reward</a:t>
            </a:r>
            <a:r>
              <a:rPr lang="en-US" sz="2400" dirty="0"/>
              <a:t> for each class is simply the </a:t>
            </a:r>
            <a:r>
              <a:rPr lang="en-US" sz="2400" b="1" dirty="0">
                <a:solidFill>
                  <a:srgbClr val="00B050"/>
                </a:solidFill>
              </a:rPr>
              <a:t>negative of its rank</a:t>
            </a:r>
          </a:p>
          <a:p>
            <a:r>
              <a:rPr lang="en-US" sz="2400" dirty="0"/>
              <a:t>For more details look at the `</a:t>
            </a:r>
            <a:r>
              <a:rPr lang="en-US" sz="2400" i="1" dirty="0"/>
              <a:t>plan</a:t>
            </a:r>
            <a:r>
              <a:rPr lang="en-US" sz="2400" dirty="0"/>
              <a:t>` pdf on the project’s GitHub repo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3501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B1EA-06A6-1140-9A7C-EB641F2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Phase II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15B7F-10CF-9F4E-B28F-C56D93924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Is this worth the effort!</a:t>
            </a:r>
          </a:p>
        </p:txBody>
      </p:sp>
    </p:spTree>
    <p:extLst>
      <p:ext uri="{BB962C8B-B14F-4D97-AF65-F5344CB8AC3E}">
        <p14:creationId xmlns:p14="http://schemas.microsoft.com/office/powerpoint/2010/main" val="1075251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EE95-BD6F-7E4C-97DD-4676A9A2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Walk in the 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DF9C-941F-4F46-A06C-5220FD49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Park (GitHub and paper link below) is an open source project that attempts to reproduce </a:t>
            </a:r>
            <a:r>
              <a:rPr lang="en-US" sz="2400" dirty="0" err="1"/>
              <a:t>OpenAiGym</a:t>
            </a:r>
            <a:r>
              <a:rPr lang="en-US" sz="2400" dirty="0"/>
              <a:t> like environments for systems researchers.</a:t>
            </a:r>
          </a:p>
          <a:p>
            <a:r>
              <a:rPr lang="en-US" sz="2400" dirty="0"/>
              <a:t>They have a </a:t>
            </a:r>
            <a:r>
              <a:rPr lang="en-US" sz="2400" b="1" dirty="0">
                <a:solidFill>
                  <a:srgbClr val="00B050"/>
                </a:solidFill>
              </a:rPr>
              <a:t>“</a:t>
            </a:r>
            <a:r>
              <a:rPr lang="en-US" sz="2400" b="1" i="1" dirty="0">
                <a:solidFill>
                  <a:srgbClr val="00B050"/>
                </a:solidFill>
              </a:rPr>
              <a:t>load balance</a:t>
            </a:r>
            <a:r>
              <a:rPr lang="en-US" sz="2400" b="1" dirty="0">
                <a:solidFill>
                  <a:srgbClr val="00B050"/>
                </a:solidFill>
              </a:rPr>
              <a:t>” environment</a:t>
            </a:r>
          </a:p>
          <a:p>
            <a:r>
              <a:rPr lang="en-US" sz="2400" dirty="0"/>
              <a:t>This is a simulation of 10 heterogeneous service with vastly different service rates being fed by a single load balancer.</a:t>
            </a:r>
          </a:p>
          <a:p>
            <a:r>
              <a:rPr lang="en-US" sz="2400" dirty="0"/>
              <a:t>The environment runs the algorithm for 1000 steps and gives a final reward</a:t>
            </a:r>
          </a:p>
          <a:p>
            <a:r>
              <a:rPr lang="en-US" sz="2400" dirty="0"/>
              <a:t>Pure </a:t>
            </a:r>
            <a:r>
              <a:rPr lang="en-US" sz="2400" b="1" dirty="0">
                <a:solidFill>
                  <a:srgbClr val="00B050"/>
                </a:solidFill>
              </a:rPr>
              <a:t>bin packing problem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65245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3880-D834-B648-9B81-1E9E5C59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What’s the reward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5058-0CDB-3A4C-A3AA-2701F865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load balance environment in Park provides a reward at each step (think discrete time ‘</a:t>
            </a:r>
            <a:r>
              <a:rPr lang="en-US" sz="2400" i="1" dirty="0"/>
              <a:t>n</a:t>
            </a:r>
            <a:r>
              <a:rPr lang="en-US" sz="2400" dirty="0"/>
              <a:t>’)</a:t>
            </a:r>
          </a:p>
          <a:p>
            <a:r>
              <a:rPr lang="en-US" sz="2400" dirty="0"/>
              <a:t>Reward is defined as the </a:t>
            </a:r>
            <a:r>
              <a:rPr lang="en-US" sz="2400" b="1" dirty="0">
                <a:solidFill>
                  <a:srgbClr val="00B050"/>
                </a:solidFill>
              </a:rPr>
              <a:t>negative time elapsed for each job in the system since last action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</a:p>
          <a:p>
            <a:r>
              <a:rPr lang="en-US" sz="2400" dirty="0"/>
              <a:t>For example, the time was 0 for the last action, 4 jobs were in the system.</a:t>
            </a:r>
          </a:p>
          <a:p>
            <a:r>
              <a:rPr lang="en-US" sz="2400" dirty="0"/>
              <a:t>Job 1 finished at time 1, job 2 finished at time 2.4 and job 3 and 4 are still running at the next action at time 5.</a:t>
            </a:r>
          </a:p>
          <a:p>
            <a:r>
              <a:rPr lang="en-US" sz="2400" dirty="0"/>
              <a:t>Then the reward is - (1 * 1 + 1 * 2.4 + 2 * 5) - (waiting + processing) time for all jobs.</a:t>
            </a:r>
          </a:p>
        </p:txBody>
      </p:sp>
    </p:spTree>
    <p:extLst>
      <p:ext uri="{BB962C8B-B14F-4D97-AF65-F5344CB8AC3E}">
        <p14:creationId xmlns:p14="http://schemas.microsoft.com/office/powerpoint/2010/main" val="368206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7DBC-4CFF-A941-8CAF-026993D5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Load Balancing With A Single Source</a:t>
            </a:r>
          </a:p>
        </p:txBody>
      </p:sp>
      <p:pic>
        <p:nvPicPr>
          <p:cNvPr id="5" name="Content Placeholder 4" descr="Computer">
            <a:extLst>
              <a:ext uri="{FF2B5EF4-FFF2-40B4-BE49-F238E27FC236}">
                <a16:creationId xmlns:a16="http://schemas.microsoft.com/office/drawing/2014/main" id="{F420EB05-2DB7-5B4E-AFF3-14C33CAD2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752" y="3290802"/>
            <a:ext cx="914400" cy="914400"/>
          </a:xfrm>
        </p:spPr>
      </p:pic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8099818B-1BC2-C740-8FFC-D2521F0E7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2217" y="1995477"/>
            <a:ext cx="914400" cy="914400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778C43F8-3AF8-8D4B-B7DA-AEB503B68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2217" y="3257349"/>
            <a:ext cx="914400" cy="914400"/>
          </a:xfrm>
          <a:prstGeom prst="rect">
            <a:avLst/>
          </a:prstGeom>
        </p:spPr>
      </p:pic>
      <p:pic>
        <p:nvPicPr>
          <p:cNvPr id="9" name="Graphic 8" descr="Monitor">
            <a:extLst>
              <a:ext uri="{FF2B5EF4-FFF2-40B4-BE49-F238E27FC236}">
                <a16:creationId xmlns:a16="http://schemas.microsoft.com/office/drawing/2014/main" id="{5D2E1CAA-5400-1941-9EBD-0B9F41730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2217" y="4519221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C6D29A-B7E4-584B-A425-2AD8E0A22945}"/>
              </a:ext>
            </a:extLst>
          </p:cNvPr>
          <p:cNvCxnSpPr>
            <a:cxnSpLocks/>
          </p:cNvCxnSpPr>
          <p:nvPr/>
        </p:nvCxnSpPr>
        <p:spPr>
          <a:xfrm flipV="1">
            <a:off x="3935154" y="2160749"/>
            <a:ext cx="1766150" cy="8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8135F0-BC82-5044-A484-7CA7184E1C25}"/>
              </a:ext>
            </a:extLst>
          </p:cNvPr>
          <p:cNvCxnSpPr>
            <a:cxnSpLocks/>
          </p:cNvCxnSpPr>
          <p:nvPr/>
        </p:nvCxnSpPr>
        <p:spPr>
          <a:xfrm flipV="1">
            <a:off x="3935154" y="2626411"/>
            <a:ext cx="1766150" cy="19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D1BFA7-05FA-4944-8F89-B9BBD93D6C88}"/>
              </a:ext>
            </a:extLst>
          </p:cNvPr>
          <p:cNvCxnSpPr>
            <a:cxnSpLocks/>
          </p:cNvCxnSpPr>
          <p:nvPr/>
        </p:nvCxnSpPr>
        <p:spPr>
          <a:xfrm>
            <a:off x="5164227" y="2160749"/>
            <a:ext cx="0" cy="485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7265C1-6E0C-184A-B797-AB02A815B937}"/>
              </a:ext>
            </a:extLst>
          </p:cNvPr>
          <p:cNvCxnSpPr>
            <a:cxnSpLocks/>
          </p:cNvCxnSpPr>
          <p:nvPr/>
        </p:nvCxnSpPr>
        <p:spPr>
          <a:xfrm>
            <a:off x="4733685" y="2160749"/>
            <a:ext cx="0" cy="4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1FA9DB-CEB1-294A-9693-802F2EB71558}"/>
              </a:ext>
            </a:extLst>
          </p:cNvPr>
          <p:cNvCxnSpPr>
            <a:cxnSpLocks/>
          </p:cNvCxnSpPr>
          <p:nvPr/>
        </p:nvCxnSpPr>
        <p:spPr>
          <a:xfrm>
            <a:off x="4298149" y="2169212"/>
            <a:ext cx="0" cy="476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B6F323A-E6D6-0E42-84E4-D69CAB376FD0}"/>
              </a:ext>
            </a:extLst>
          </p:cNvPr>
          <p:cNvSpPr/>
          <p:nvPr/>
        </p:nvSpPr>
        <p:spPr>
          <a:xfrm>
            <a:off x="4815035" y="2275618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5A18928-8DE8-6A45-8DE9-330E31992BBF}"/>
              </a:ext>
            </a:extLst>
          </p:cNvPr>
          <p:cNvSpPr/>
          <p:nvPr/>
        </p:nvSpPr>
        <p:spPr>
          <a:xfrm>
            <a:off x="5245577" y="2285394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0B63B1-9497-CC43-8DF5-0164D5BD42A7}"/>
              </a:ext>
            </a:extLst>
          </p:cNvPr>
          <p:cNvSpPr/>
          <p:nvPr/>
        </p:nvSpPr>
        <p:spPr>
          <a:xfrm>
            <a:off x="4379500" y="2293847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1A985D-D21A-4F4F-B98D-99FE8DDBE111}"/>
              </a:ext>
            </a:extLst>
          </p:cNvPr>
          <p:cNvCxnSpPr>
            <a:cxnSpLocks/>
          </p:cNvCxnSpPr>
          <p:nvPr/>
        </p:nvCxnSpPr>
        <p:spPr>
          <a:xfrm flipV="1">
            <a:off x="3931960" y="3437816"/>
            <a:ext cx="1766150" cy="8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FDEB36-600A-B748-997D-06B56DF87820}"/>
              </a:ext>
            </a:extLst>
          </p:cNvPr>
          <p:cNvCxnSpPr>
            <a:cxnSpLocks/>
          </p:cNvCxnSpPr>
          <p:nvPr/>
        </p:nvCxnSpPr>
        <p:spPr>
          <a:xfrm flipV="1">
            <a:off x="3931960" y="3903478"/>
            <a:ext cx="1766150" cy="19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B779BF-16BB-574B-845D-6603894E5905}"/>
              </a:ext>
            </a:extLst>
          </p:cNvPr>
          <p:cNvCxnSpPr>
            <a:cxnSpLocks/>
          </p:cNvCxnSpPr>
          <p:nvPr/>
        </p:nvCxnSpPr>
        <p:spPr>
          <a:xfrm>
            <a:off x="5161033" y="3437816"/>
            <a:ext cx="0" cy="485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E26ABC-D94B-474F-9A93-5C26A140412D}"/>
              </a:ext>
            </a:extLst>
          </p:cNvPr>
          <p:cNvCxnSpPr>
            <a:cxnSpLocks/>
          </p:cNvCxnSpPr>
          <p:nvPr/>
        </p:nvCxnSpPr>
        <p:spPr>
          <a:xfrm>
            <a:off x="4730491" y="3437816"/>
            <a:ext cx="0" cy="4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E3EFE01-85E5-AE48-B3F7-41784F8EFBE0}"/>
              </a:ext>
            </a:extLst>
          </p:cNvPr>
          <p:cNvCxnSpPr>
            <a:cxnSpLocks/>
          </p:cNvCxnSpPr>
          <p:nvPr/>
        </p:nvCxnSpPr>
        <p:spPr>
          <a:xfrm>
            <a:off x="4294955" y="3446279"/>
            <a:ext cx="0" cy="476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7D253F0-EA44-A74F-924A-B025833B3437}"/>
              </a:ext>
            </a:extLst>
          </p:cNvPr>
          <p:cNvSpPr/>
          <p:nvPr/>
        </p:nvSpPr>
        <p:spPr>
          <a:xfrm>
            <a:off x="4811841" y="3552685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B6CEDC6-D64C-BB4F-89DA-DC7B05D3DDBD}"/>
              </a:ext>
            </a:extLst>
          </p:cNvPr>
          <p:cNvSpPr/>
          <p:nvPr/>
        </p:nvSpPr>
        <p:spPr>
          <a:xfrm>
            <a:off x="5242383" y="3562461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9AD53F-3C7B-C04D-8C7B-BC9C933F3E30}"/>
              </a:ext>
            </a:extLst>
          </p:cNvPr>
          <p:cNvCxnSpPr>
            <a:cxnSpLocks/>
          </p:cNvCxnSpPr>
          <p:nvPr/>
        </p:nvCxnSpPr>
        <p:spPr>
          <a:xfrm flipV="1">
            <a:off x="3931960" y="4686871"/>
            <a:ext cx="1766150" cy="8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9E95ED-79CF-9B48-ABB9-FEB74A7FDBB5}"/>
              </a:ext>
            </a:extLst>
          </p:cNvPr>
          <p:cNvCxnSpPr>
            <a:cxnSpLocks/>
          </p:cNvCxnSpPr>
          <p:nvPr/>
        </p:nvCxnSpPr>
        <p:spPr>
          <a:xfrm flipV="1">
            <a:off x="3931960" y="5152533"/>
            <a:ext cx="1766150" cy="19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330D28-87A3-524A-B01E-4AB507C0EDD1}"/>
              </a:ext>
            </a:extLst>
          </p:cNvPr>
          <p:cNvCxnSpPr>
            <a:cxnSpLocks/>
          </p:cNvCxnSpPr>
          <p:nvPr/>
        </p:nvCxnSpPr>
        <p:spPr>
          <a:xfrm>
            <a:off x="5161033" y="4686871"/>
            <a:ext cx="0" cy="485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D38F863-808D-BD42-9E17-613BE2F35E89}"/>
              </a:ext>
            </a:extLst>
          </p:cNvPr>
          <p:cNvCxnSpPr>
            <a:cxnSpLocks/>
          </p:cNvCxnSpPr>
          <p:nvPr/>
        </p:nvCxnSpPr>
        <p:spPr>
          <a:xfrm>
            <a:off x="4730491" y="4686871"/>
            <a:ext cx="0" cy="4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FF09F6A-7631-3946-BCFB-9B5CFC8CC8A6}"/>
              </a:ext>
            </a:extLst>
          </p:cNvPr>
          <p:cNvCxnSpPr>
            <a:cxnSpLocks/>
          </p:cNvCxnSpPr>
          <p:nvPr/>
        </p:nvCxnSpPr>
        <p:spPr>
          <a:xfrm>
            <a:off x="4294955" y="4695334"/>
            <a:ext cx="0" cy="476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7CA7F6A-1660-2A46-A9DA-B8A2C6F0C736}"/>
              </a:ext>
            </a:extLst>
          </p:cNvPr>
          <p:cNvSpPr/>
          <p:nvPr/>
        </p:nvSpPr>
        <p:spPr>
          <a:xfrm>
            <a:off x="4811841" y="4801740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77E4149-E903-B44C-895D-1208DAF819C1}"/>
              </a:ext>
            </a:extLst>
          </p:cNvPr>
          <p:cNvSpPr/>
          <p:nvPr/>
        </p:nvSpPr>
        <p:spPr>
          <a:xfrm>
            <a:off x="5242383" y="4811516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2318B20-1087-3B44-8B31-BE6616C11609}"/>
              </a:ext>
            </a:extLst>
          </p:cNvPr>
          <p:cNvSpPr/>
          <p:nvPr/>
        </p:nvSpPr>
        <p:spPr>
          <a:xfrm>
            <a:off x="4376306" y="4819969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BCAD28D0-21DF-4A44-91A7-C64445D8A964}"/>
              </a:ext>
            </a:extLst>
          </p:cNvPr>
          <p:cNvSpPr txBox="1">
            <a:spLocks/>
          </p:cNvSpPr>
          <p:nvPr/>
        </p:nvSpPr>
        <p:spPr>
          <a:xfrm>
            <a:off x="6935371" y="2803064"/>
            <a:ext cx="4192877" cy="197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Where should the next request go?</a:t>
            </a:r>
          </a:p>
          <a:p>
            <a:r>
              <a:rPr lang="en-US" b="1" dirty="0">
                <a:solidFill>
                  <a:srgbClr val="00B050"/>
                </a:solidFill>
              </a:rPr>
              <a:t>Trivia</a:t>
            </a:r>
            <a:r>
              <a:rPr lang="en-US" dirty="0"/>
              <a:t>: Can you think of an English word where the letter `q` is followed by a letter other than `u`?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E4A4D-05A8-9C4D-9ADA-9966EA8906D9}"/>
              </a:ext>
            </a:extLst>
          </p:cNvPr>
          <p:cNvSpPr txBox="1"/>
          <p:nvPr/>
        </p:nvSpPr>
        <p:spPr>
          <a:xfrm>
            <a:off x="903435" y="4330090"/>
            <a:ext cx="123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EE2BC9-A917-9E48-89EF-FF8E9C06D5B4}"/>
              </a:ext>
            </a:extLst>
          </p:cNvPr>
          <p:cNvSpPr txBox="1"/>
          <p:nvPr/>
        </p:nvSpPr>
        <p:spPr>
          <a:xfrm>
            <a:off x="4376306" y="5625577"/>
            <a:ext cx="12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2995117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57FC-7CFA-DA4D-8F64-D815751D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 Got JSQ Beat Hands-down!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282EC-1180-2643-BAE9-E150C3390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 built three algorithms in this environment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Join the Shortest Queue (JSQ)</a:t>
            </a:r>
          </a:p>
          <a:p>
            <a:pPr lvl="2"/>
            <a:r>
              <a:rPr lang="en-US" sz="2200" dirty="0"/>
              <a:t>Very simple; very effective – Jackie Chan of algorithms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Deep Queue Learning (DQN)</a:t>
            </a:r>
          </a:p>
          <a:p>
            <a:pPr lvl="2"/>
            <a:r>
              <a:rPr lang="en-US" sz="2200" dirty="0"/>
              <a:t>Uses two neural networks</a:t>
            </a:r>
          </a:p>
          <a:p>
            <a:pPr lvl="2"/>
            <a:r>
              <a:rPr lang="en-US" sz="2200" i="1" dirty="0"/>
              <a:t>Significantly better performance</a:t>
            </a:r>
            <a:r>
              <a:rPr lang="en-US" sz="2200" dirty="0"/>
              <a:t> than JSQ (needs more verification)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Advantage Actor-Critic (A2C)</a:t>
            </a:r>
          </a:p>
          <a:p>
            <a:pPr lvl="2"/>
            <a:r>
              <a:rPr lang="en-US" sz="2200" dirty="0"/>
              <a:t>Two full blown neural networks; with different learning rates; one criticizing the other  – think “</a:t>
            </a:r>
            <a:r>
              <a:rPr lang="en-US" sz="2200" i="1" dirty="0"/>
              <a:t>Inception</a:t>
            </a:r>
            <a:r>
              <a:rPr lang="en-US" sz="2200" dirty="0"/>
              <a:t>”</a:t>
            </a:r>
          </a:p>
          <a:p>
            <a:pPr lvl="2"/>
            <a:r>
              <a:rPr lang="en-US" sz="2200" i="1" dirty="0"/>
              <a:t>This is still in the works!</a:t>
            </a:r>
          </a:p>
        </p:txBody>
      </p:sp>
    </p:spTree>
    <p:extLst>
      <p:ext uri="{BB962C8B-B14F-4D97-AF65-F5344CB8AC3E}">
        <p14:creationId xmlns:p14="http://schemas.microsoft.com/office/powerpoint/2010/main" val="1817530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B1EA-06A6-1140-9A7C-EB641F2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Algorithms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15B7F-10CF-9F4E-B28F-C56D93924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Battle of the Robots!</a:t>
            </a:r>
          </a:p>
        </p:txBody>
      </p:sp>
    </p:spTree>
    <p:extLst>
      <p:ext uri="{BB962C8B-B14F-4D97-AF65-F5344CB8AC3E}">
        <p14:creationId xmlns:p14="http://schemas.microsoft.com/office/powerpoint/2010/main" val="3237254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1B20-3528-F142-9F30-41326BB2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Deep Q Learning (DQN)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3268-8C7F-8949-8251-8B216157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DQN uses two neural networks</a:t>
            </a:r>
          </a:p>
          <a:p>
            <a:pPr lvl="1"/>
            <a:r>
              <a:rPr lang="en-US" sz="2200" dirty="0"/>
              <a:t>The q-network</a:t>
            </a:r>
          </a:p>
          <a:p>
            <a:pPr lvl="1"/>
            <a:r>
              <a:rPr lang="en-US" sz="2200" dirty="0"/>
              <a:t>The target-network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target network </a:t>
            </a:r>
            <a:r>
              <a:rPr lang="en-US" sz="2400" dirty="0"/>
              <a:t>looks at a new state and tells the agent what </a:t>
            </a:r>
            <a:r>
              <a:rPr lang="en-US" sz="2400" b="1" dirty="0">
                <a:solidFill>
                  <a:srgbClr val="00B050"/>
                </a:solidFill>
              </a:rPr>
              <a:t>action to take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</a:p>
          <a:p>
            <a:r>
              <a:rPr lang="en-US" sz="2400" dirty="0"/>
              <a:t>These states are stored in memory.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q-network trains </a:t>
            </a:r>
            <a:r>
              <a:rPr lang="en-US" sz="2400" dirty="0"/>
              <a:t>itself with these.</a:t>
            </a:r>
          </a:p>
          <a:p>
            <a:r>
              <a:rPr lang="en-US" sz="2400" dirty="0"/>
              <a:t>At the end of training, the q-network weights are transferred to the target-network.</a:t>
            </a:r>
          </a:p>
        </p:txBody>
      </p:sp>
    </p:spTree>
    <p:extLst>
      <p:ext uri="{BB962C8B-B14F-4D97-AF65-F5344CB8AC3E}">
        <p14:creationId xmlns:p14="http://schemas.microsoft.com/office/powerpoint/2010/main" val="524074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A707-6C0E-0749-8C32-59105242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Advantage Actor-Critic (A2C)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32B4-0C18-F342-AE5E-705AD1CAB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Again, there are two neural networks.</a:t>
            </a:r>
          </a:p>
          <a:p>
            <a:pPr lvl="1"/>
            <a:r>
              <a:rPr lang="en-US" sz="2200" dirty="0"/>
              <a:t>The actor-network</a:t>
            </a:r>
          </a:p>
          <a:p>
            <a:pPr lvl="1"/>
            <a:r>
              <a:rPr lang="en-US" sz="2200" dirty="0"/>
              <a:t>The critic-network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actor network selects an action </a:t>
            </a:r>
            <a:r>
              <a:rPr lang="en-US" sz="2400" dirty="0"/>
              <a:t>and the </a:t>
            </a:r>
            <a:r>
              <a:rPr lang="en-US" sz="2400" b="1" dirty="0">
                <a:solidFill>
                  <a:srgbClr val="00B050"/>
                </a:solidFill>
              </a:rPr>
              <a:t>critic network tells how good the action was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</a:p>
          <a:p>
            <a:r>
              <a:rPr lang="en-US" sz="2400" dirty="0"/>
              <a:t>This means that the critic network needs to train faster than the actor network.</a:t>
            </a:r>
          </a:p>
          <a:p>
            <a:r>
              <a:rPr lang="en-US" sz="2400" dirty="0"/>
              <a:t>The advantage is that A2C can handle both continuous (read infinite) state space and continuous action-space, unlike DQN.</a:t>
            </a:r>
          </a:p>
        </p:txBody>
      </p:sp>
    </p:spTree>
    <p:extLst>
      <p:ext uri="{BB962C8B-B14F-4D97-AF65-F5344CB8AC3E}">
        <p14:creationId xmlns:p14="http://schemas.microsoft.com/office/powerpoint/2010/main" val="3061498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B1EA-06A6-1140-9A7C-EB641F2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Phase III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15B7F-10CF-9F4E-B28F-C56D93924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Putting it all together!</a:t>
            </a:r>
          </a:p>
        </p:txBody>
      </p:sp>
    </p:spTree>
    <p:extLst>
      <p:ext uri="{BB962C8B-B14F-4D97-AF65-F5344CB8AC3E}">
        <p14:creationId xmlns:p14="http://schemas.microsoft.com/office/powerpoint/2010/main" val="3317759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A1FE-4D52-A34F-8509-CB720A73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This Is Really Hard!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0D3A-1F77-EF42-95BF-6BA343FC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State detection</a:t>
            </a:r>
          </a:p>
          <a:p>
            <a:pPr lvl="1"/>
            <a:r>
              <a:rPr lang="en-US" sz="2600" dirty="0"/>
              <a:t>Run the </a:t>
            </a:r>
            <a:r>
              <a:rPr lang="en-US" sz="2600" b="1" dirty="0">
                <a:solidFill>
                  <a:srgbClr val="00B050"/>
                </a:solidFill>
              </a:rPr>
              <a:t>load</a:t>
            </a:r>
            <a:r>
              <a:rPr lang="en-US" sz="2600" dirty="0"/>
              <a:t> generator</a:t>
            </a:r>
          </a:p>
          <a:p>
            <a:pPr lvl="2"/>
            <a:r>
              <a:rPr lang="en-US" sz="2400" dirty="0"/>
              <a:t>Built it from scratch</a:t>
            </a:r>
          </a:p>
          <a:p>
            <a:pPr lvl="2"/>
            <a:r>
              <a:rPr lang="en-US" sz="2400" dirty="0"/>
              <a:t>Generates completely random load</a:t>
            </a:r>
          </a:p>
          <a:p>
            <a:pPr lvl="2"/>
            <a:r>
              <a:rPr lang="en-US" sz="2400" dirty="0"/>
              <a:t>Based off </a:t>
            </a:r>
            <a:r>
              <a:rPr lang="en-US" sz="2400" dirty="0" err="1"/>
              <a:t>wrk</a:t>
            </a:r>
            <a:endParaRPr lang="en-US" sz="2400" dirty="0"/>
          </a:p>
          <a:p>
            <a:pPr lvl="1"/>
            <a:r>
              <a:rPr lang="en-US" sz="2600" dirty="0"/>
              <a:t>Get the data and </a:t>
            </a:r>
            <a:r>
              <a:rPr lang="en-US" sz="2600" b="1" dirty="0">
                <a:solidFill>
                  <a:srgbClr val="00B050"/>
                </a:solidFill>
              </a:rPr>
              <a:t>cluster</a:t>
            </a:r>
            <a:r>
              <a:rPr lang="en-US" sz="2600" dirty="0"/>
              <a:t> the observed states</a:t>
            </a:r>
          </a:p>
          <a:p>
            <a:pPr lvl="1"/>
            <a:r>
              <a:rPr lang="en-US" sz="2600" dirty="0"/>
              <a:t>Associate a </a:t>
            </a:r>
            <a:r>
              <a:rPr lang="en-US" sz="2600" b="1" dirty="0">
                <a:solidFill>
                  <a:srgbClr val="00B050"/>
                </a:solidFill>
              </a:rPr>
              <a:t>reward</a:t>
            </a:r>
            <a:r>
              <a:rPr lang="en-US" sz="2600" dirty="0"/>
              <a:t> (negative) with each state</a:t>
            </a:r>
          </a:p>
          <a:p>
            <a:r>
              <a:rPr lang="en-US" sz="2800" dirty="0"/>
              <a:t>Run the algorithm</a:t>
            </a:r>
          </a:p>
          <a:p>
            <a:pPr lvl="1"/>
            <a:r>
              <a:rPr lang="en-US" sz="2600" b="1" dirty="0">
                <a:solidFill>
                  <a:srgbClr val="00B050"/>
                </a:solidFill>
              </a:rPr>
              <a:t>Train</a:t>
            </a:r>
            <a:r>
              <a:rPr lang="en-US" sz="2600" dirty="0"/>
              <a:t> the neural network to generate better actions</a:t>
            </a:r>
          </a:p>
          <a:p>
            <a:pPr lvl="1"/>
            <a:r>
              <a:rPr lang="en-US" sz="2600" b="1" dirty="0">
                <a:solidFill>
                  <a:srgbClr val="00B050"/>
                </a:solidFill>
              </a:rPr>
              <a:t>Predict</a:t>
            </a:r>
            <a:r>
              <a:rPr lang="en-US" sz="2600" dirty="0"/>
              <a:t> action for next step</a:t>
            </a:r>
          </a:p>
        </p:txBody>
      </p:sp>
    </p:spTree>
    <p:extLst>
      <p:ext uri="{BB962C8B-B14F-4D97-AF65-F5344CB8AC3E}">
        <p14:creationId xmlns:p14="http://schemas.microsoft.com/office/powerpoint/2010/main" val="3852544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B1EA-06A6-1140-9A7C-EB641F2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Nightmare!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15B7F-10CF-9F4E-B28F-C56D93924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things that need figuring out!</a:t>
            </a:r>
          </a:p>
        </p:txBody>
      </p:sp>
    </p:spTree>
    <p:extLst>
      <p:ext uri="{BB962C8B-B14F-4D97-AF65-F5344CB8AC3E}">
        <p14:creationId xmlns:p14="http://schemas.microsoft.com/office/powerpoint/2010/main" val="2841046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AC7B-333B-7445-A3B7-41FF244C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How Many Buckets?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5C31-7AFE-1849-A786-5C40BA30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difference between GMM and DBSCAN, in terms of parameterization of the algorithms, is that one either needs to decide </a:t>
            </a:r>
            <a:r>
              <a:rPr lang="en-US" sz="2400" b="1" dirty="0">
                <a:solidFill>
                  <a:srgbClr val="00B050"/>
                </a:solidFill>
              </a:rPr>
              <a:t>how many clusters make sense (GMM) or how close together the data is (DBSCAN)!</a:t>
            </a:r>
          </a:p>
          <a:p>
            <a:r>
              <a:rPr lang="en-US" sz="2400" dirty="0"/>
              <a:t>In my experiment, there are 3 servers and 3 request types. So I chose 3^3 = </a:t>
            </a:r>
            <a:r>
              <a:rPr lang="en-US" sz="2400" b="1" dirty="0">
                <a:solidFill>
                  <a:srgbClr val="00B050"/>
                </a:solidFill>
              </a:rPr>
              <a:t>27 clusters</a:t>
            </a:r>
            <a:r>
              <a:rPr lang="en-US" sz="2400" dirty="0"/>
              <a:t>. This is an </a:t>
            </a:r>
            <a:r>
              <a:rPr lang="en-US" sz="2400" b="1" dirty="0">
                <a:solidFill>
                  <a:srgbClr val="00B050"/>
                </a:solidFill>
              </a:rPr>
              <a:t>arbitrary</a:t>
            </a:r>
            <a:r>
              <a:rPr lang="en-US" sz="2400" dirty="0"/>
              <a:t> choice.</a:t>
            </a:r>
          </a:p>
          <a:p>
            <a:r>
              <a:rPr lang="en-US" sz="2400" dirty="0"/>
              <a:t>I really didn’t want to spend half a semester figuring out how close the data points are.</a:t>
            </a:r>
          </a:p>
          <a:p>
            <a:r>
              <a:rPr lang="en-US" sz="2400" dirty="0"/>
              <a:t>Furthermore, if you shift from GMM to DBSCAN, the gaussian assumption becomes invalid; so reward needs to be redefined.</a:t>
            </a:r>
          </a:p>
        </p:txBody>
      </p:sp>
    </p:spTree>
    <p:extLst>
      <p:ext uri="{BB962C8B-B14F-4D97-AF65-F5344CB8AC3E}">
        <p14:creationId xmlns:p14="http://schemas.microsoft.com/office/powerpoint/2010/main" val="1269360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4EA4-7ED3-AD47-9F5B-69E0E477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Action Space Blows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ED13-325F-9740-8E93-23AD52C5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 servers for each request class; 3 request classes</a:t>
            </a:r>
          </a:p>
          <a:p>
            <a:r>
              <a:rPr lang="en-US" sz="2400" dirty="0"/>
              <a:t>3*3 = 9 positions</a:t>
            </a:r>
          </a:p>
          <a:p>
            <a:r>
              <a:rPr lang="en-US" sz="2400" dirty="0"/>
              <a:t>3 choice of weights for each server</a:t>
            </a:r>
          </a:p>
          <a:p>
            <a:r>
              <a:rPr lang="en-US" sz="2400" dirty="0"/>
              <a:t>Thus, 3 choices for each position</a:t>
            </a:r>
          </a:p>
          <a:p>
            <a:r>
              <a:rPr lang="en-US" sz="2400" dirty="0"/>
              <a:t>That is equal to </a:t>
            </a:r>
            <a:r>
              <a:rPr lang="en-US" sz="2400" b="1" dirty="0">
                <a:solidFill>
                  <a:srgbClr val="00B050"/>
                </a:solidFill>
              </a:rPr>
              <a:t>3^9 possible weight combinations</a:t>
            </a:r>
            <a:r>
              <a:rPr lang="en-US" sz="2400" dirty="0"/>
              <a:t>; after eliminating duplicates there are 1120 choices (between 3^6 and 3^7).</a:t>
            </a:r>
          </a:p>
          <a:p>
            <a:r>
              <a:rPr lang="en-US" sz="2400" dirty="0"/>
              <a:t>Don’t ask me how! I did not get the math all worked out. And I am not sure I understand the code anymore!</a:t>
            </a:r>
          </a:p>
        </p:txBody>
      </p:sp>
    </p:spTree>
    <p:extLst>
      <p:ext uri="{BB962C8B-B14F-4D97-AF65-F5344CB8AC3E}">
        <p14:creationId xmlns:p14="http://schemas.microsoft.com/office/powerpoint/2010/main" val="3733307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6910-0BC9-414B-8FC7-034E7542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Tensorflow</a:t>
            </a:r>
            <a:r>
              <a:rPr lang="en-US" cap="none" dirty="0"/>
              <a:t> Piles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48C6-02AB-494A-BB14-CECE81DA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do we get the neural network to output 9 digits corresponding to the 9 different weights?</a:t>
            </a:r>
          </a:p>
          <a:p>
            <a:pPr lvl="1"/>
            <a:r>
              <a:rPr lang="en-US" sz="2200" i="1" dirty="0"/>
              <a:t>Have not figured this one out</a:t>
            </a:r>
          </a:p>
          <a:p>
            <a:r>
              <a:rPr lang="en-US" sz="2400" dirty="0"/>
              <a:t>The other option is to use an </a:t>
            </a:r>
            <a:r>
              <a:rPr lang="en-US" sz="2400" b="1" dirty="0">
                <a:solidFill>
                  <a:srgbClr val="00B050"/>
                </a:solidFill>
              </a:rPr>
              <a:t>output layer </a:t>
            </a:r>
            <a:r>
              <a:rPr lang="en-US" sz="2400" dirty="0"/>
              <a:t>where the </a:t>
            </a:r>
            <a:r>
              <a:rPr lang="en-US" sz="2400" b="1" dirty="0">
                <a:solidFill>
                  <a:srgbClr val="00B050"/>
                </a:solidFill>
              </a:rPr>
              <a:t>number of neurons</a:t>
            </a:r>
            <a:r>
              <a:rPr lang="en-US" sz="2400" b="1" dirty="0"/>
              <a:t> </a:t>
            </a:r>
            <a:r>
              <a:rPr lang="en-US" sz="2400" dirty="0"/>
              <a:t>is equal to the cardinality of the action space.</a:t>
            </a:r>
          </a:p>
          <a:p>
            <a:r>
              <a:rPr lang="en-US" sz="2400" dirty="0"/>
              <a:t>If the output from the 10</a:t>
            </a:r>
            <a:r>
              <a:rPr lang="en-US" sz="2400" baseline="30000" dirty="0"/>
              <a:t>th</a:t>
            </a:r>
            <a:r>
              <a:rPr lang="en-US" sz="2400" dirty="0"/>
              <a:t> neuron is maximum, then we choose the 10</a:t>
            </a:r>
            <a:r>
              <a:rPr lang="en-US" sz="2400" baseline="30000" dirty="0"/>
              <a:t>th</a:t>
            </a:r>
            <a:r>
              <a:rPr lang="en-US" sz="2400" dirty="0"/>
              <a:t> weight combination.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In our simplistic case that number is 1120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716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2255-B726-CF48-A3C7-5FA8252D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Words Starting With qi And </a:t>
            </a:r>
            <a:r>
              <a:rPr lang="en-US" cap="none" dirty="0" err="1"/>
              <a:t>qo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383F-0EF0-2941-B723-861FE722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Qoph</a:t>
            </a:r>
            <a:r>
              <a:rPr lang="en-US" dirty="0"/>
              <a:t> –</a:t>
            </a:r>
            <a:r>
              <a:rPr lang="en-US" b="1" dirty="0"/>
              <a:t> </a:t>
            </a:r>
            <a:r>
              <a:rPr lang="en-US" dirty="0"/>
              <a:t>The 19th letter of the Hebrew alphabet</a:t>
            </a:r>
          </a:p>
          <a:p>
            <a:r>
              <a:rPr lang="en-US" b="1" dirty="0"/>
              <a:t>Qanat </a:t>
            </a:r>
            <a:r>
              <a:rPr lang="en-US" dirty="0"/>
              <a:t>– An ancient irrigation system developed in Persia</a:t>
            </a:r>
          </a:p>
          <a:p>
            <a:r>
              <a:rPr lang="en-US" b="1" dirty="0" err="1"/>
              <a:t>Qabala</a:t>
            </a:r>
            <a:r>
              <a:rPr lang="en-US" dirty="0"/>
              <a:t> – A body of mystical teachings of rabbinical origin</a:t>
            </a:r>
          </a:p>
          <a:p>
            <a:r>
              <a:rPr lang="en-US" b="1" dirty="0"/>
              <a:t>Qindar</a:t>
            </a:r>
            <a:r>
              <a:rPr lang="en-US" dirty="0"/>
              <a:t> – Albanian currency</a:t>
            </a:r>
          </a:p>
          <a:p>
            <a:r>
              <a:rPr lang="en-US" b="1" dirty="0"/>
              <a:t>Qadi</a:t>
            </a:r>
            <a:r>
              <a:rPr lang="en-US" dirty="0"/>
              <a:t> – A judge in a Muslim community</a:t>
            </a:r>
          </a:p>
          <a:p>
            <a:r>
              <a:rPr lang="en-US" b="1" dirty="0"/>
              <a:t>Qi</a:t>
            </a:r>
            <a:r>
              <a:rPr lang="en-US" dirty="0"/>
              <a:t> – A variant of chi</a:t>
            </a:r>
          </a:p>
          <a:p>
            <a:r>
              <a:rPr lang="en-US" b="1" dirty="0" err="1"/>
              <a:t>Qat</a:t>
            </a:r>
            <a:r>
              <a:rPr lang="en-US" dirty="0"/>
              <a:t> – A variant of the plant </a:t>
            </a:r>
            <a:r>
              <a:rPr lang="en-US" dirty="0" err="1"/>
              <a:t>khat</a:t>
            </a:r>
            <a:endParaRPr lang="en-US" dirty="0"/>
          </a:p>
          <a:p>
            <a:r>
              <a:rPr lang="en-US" b="1" dirty="0"/>
              <a:t>Qiviut</a:t>
            </a:r>
            <a:r>
              <a:rPr lang="en-US" dirty="0"/>
              <a:t> - The soft wool lying beneath the long coat of the musk ox</a:t>
            </a:r>
          </a:p>
        </p:txBody>
      </p:sp>
    </p:spTree>
    <p:extLst>
      <p:ext uri="{BB962C8B-B14F-4D97-AF65-F5344CB8AC3E}">
        <p14:creationId xmlns:p14="http://schemas.microsoft.com/office/powerpoint/2010/main" val="2005975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A080-7479-C94F-A5FE-ABEDB271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To Network Or Not To Network!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B17E-6AC0-9346-98B5-1E99066E7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problem at this stage is how to put the software together?</a:t>
            </a:r>
          </a:p>
          <a:p>
            <a:pPr lvl="1"/>
            <a:r>
              <a:rPr lang="en-US" sz="2200" dirty="0"/>
              <a:t>Do I place components all over the place?</a:t>
            </a:r>
          </a:p>
          <a:p>
            <a:pPr lvl="1"/>
            <a:r>
              <a:rPr lang="en-US" sz="2200" dirty="0"/>
              <a:t>Or do I put them all together as a monolith?</a:t>
            </a:r>
          </a:p>
          <a:p>
            <a:r>
              <a:rPr lang="en-US" sz="2400" dirty="0"/>
              <a:t>I decided on the latter because I wanted to save the trouble of networking everything together.</a:t>
            </a:r>
          </a:p>
          <a:p>
            <a:r>
              <a:rPr lang="en-US" sz="2400" dirty="0"/>
              <a:t>But now the meat of my software is in a file containing </a:t>
            </a:r>
            <a:r>
              <a:rPr lang="en-US" sz="2800" b="1" dirty="0">
                <a:solidFill>
                  <a:srgbClr val="00B050"/>
                </a:solidFill>
              </a:rPr>
              <a:t>400+ lines </a:t>
            </a:r>
            <a:r>
              <a:rPr lang="en-US" sz="2400" dirty="0">
                <a:solidFill>
                  <a:srgbClr val="00B050"/>
                </a:solidFill>
              </a:rPr>
              <a:t>of </a:t>
            </a:r>
            <a:r>
              <a:rPr lang="en-US" sz="2800" b="1" dirty="0">
                <a:solidFill>
                  <a:srgbClr val="00B050"/>
                </a:solidFill>
              </a:rPr>
              <a:t>extremely convoluted Python using non-standard libs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4066FCB-A16C-044F-BD05-674E5E888397}"/>
              </a:ext>
            </a:extLst>
          </p:cNvPr>
          <p:cNvSpPr txBox="1">
            <a:spLocks/>
          </p:cNvSpPr>
          <p:nvPr/>
        </p:nvSpPr>
        <p:spPr>
          <a:xfrm>
            <a:off x="3485568" y="3080004"/>
            <a:ext cx="522086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00B050"/>
                </a:solidFill>
              </a:rPr>
              <a:t>And it does not work!</a:t>
            </a:r>
          </a:p>
        </p:txBody>
      </p:sp>
    </p:spTree>
    <p:extLst>
      <p:ext uri="{BB962C8B-B14F-4D97-AF65-F5344CB8AC3E}">
        <p14:creationId xmlns:p14="http://schemas.microsoft.com/office/powerpoint/2010/main" val="106771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B1EA-06A6-1140-9A7C-EB641F2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Possible Future Directions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BE41D-73AA-AA46-BFA9-EDE845D7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Do math or write code?</a:t>
            </a:r>
          </a:p>
        </p:txBody>
      </p:sp>
    </p:spTree>
    <p:extLst>
      <p:ext uri="{BB962C8B-B14F-4D97-AF65-F5344CB8AC3E}">
        <p14:creationId xmlns:p14="http://schemas.microsoft.com/office/powerpoint/2010/main" val="2590267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EF88-F4CD-6A46-B26F-183C2EEA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Theory or Practice?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42DEC-5F52-FC41-B652-15F93B56B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Queuing Theory </a:t>
            </a:r>
            <a:r>
              <a:rPr lang="en-US" sz="2400" dirty="0"/>
              <a:t>approach:</a:t>
            </a:r>
          </a:p>
          <a:p>
            <a:pPr lvl="1"/>
            <a:r>
              <a:rPr lang="en-US" sz="2200" dirty="0"/>
              <a:t>We can generalize the conditions from the 2007 paper and see if the results still hold.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Reinforcement Learning </a:t>
            </a:r>
            <a:r>
              <a:rPr lang="en-US" sz="2400" dirty="0"/>
              <a:t>approach:</a:t>
            </a:r>
          </a:p>
          <a:p>
            <a:pPr lvl="1"/>
            <a:r>
              <a:rPr lang="en-US" sz="2200" dirty="0"/>
              <a:t>“</a:t>
            </a:r>
            <a:r>
              <a:rPr lang="en-US" sz="2200" i="1" dirty="0"/>
              <a:t>Real Time Scheduling Via Reinforcement Learning Paper</a:t>
            </a:r>
            <a:r>
              <a:rPr lang="en-US" sz="2200" dirty="0"/>
              <a:t>” is a great paper to look at for ideas to expand on that work.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Experimental Approach</a:t>
            </a:r>
          </a:p>
          <a:p>
            <a:pPr lvl="1"/>
            <a:r>
              <a:rPr lang="en-US" sz="2200" dirty="0"/>
              <a:t>Conduct experiments to </a:t>
            </a:r>
            <a:r>
              <a:rPr lang="en-US" sz="2200" b="1" dirty="0">
                <a:solidFill>
                  <a:srgbClr val="00B050"/>
                </a:solidFill>
              </a:rPr>
              <a:t>figure out the parameters</a:t>
            </a:r>
          </a:p>
          <a:p>
            <a:pPr lvl="1"/>
            <a:r>
              <a:rPr lang="en-US" sz="2200" dirty="0"/>
              <a:t>What happens when the requests have </a:t>
            </a:r>
            <a:r>
              <a:rPr lang="en-US" sz="2200" b="1" dirty="0">
                <a:solidFill>
                  <a:srgbClr val="00B050"/>
                </a:solidFill>
              </a:rPr>
              <a:t>different priorities</a:t>
            </a:r>
            <a:r>
              <a:rPr lang="en-US" sz="2200" dirty="0"/>
              <a:t>?</a:t>
            </a:r>
          </a:p>
          <a:p>
            <a:pPr lvl="1"/>
            <a:r>
              <a:rPr lang="en-US" sz="2200" dirty="0"/>
              <a:t>What happens if WRR is replaced with </a:t>
            </a:r>
            <a:r>
              <a:rPr lang="en-US" sz="2200" b="1" dirty="0">
                <a:solidFill>
                  <a:srgbClr val="00B050"/>
                </a:solidFill>
              </a:rPr>
              <a:t>Weighted Least Requests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00B050"/>
                </a:solidFill>
              </a:rPr>
              <a:t>Weighted Response Time</a:t>
            </a:r>
            <a:r>
              <a:rPr lang="en-US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3978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B1EA-06A6-1140-9A7C-EB641F2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End Notes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77B07-BCAC-D14C-AFDE-34B197AD7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It’s all about rewards!</a:t>
            </a:r>
          </a:p>
        </p:txBody>
      </p:sp>
    </p:spTree>
    <p:extLst>
      <p:ext uri="{BB962C8B-B14F-4D97-AF65-F5344CB8AC3E}">
        <p14:creationId xmlns:p14="http://schemas.microsoft.com/office/powerpoint/2010/main" val="1892428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2A72-4F74-9B4F-AC4F-BE036C3B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Rewards is an Amazing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5995-CC96-4147-859F-23CB3736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Rewards is a core RL concept, but it can be used for </a:t>
            </a:r>
            <a:r>
              <a:rPr lang="en-US" sz="2400" b="1" dirty="0">
                <a:solidFill>
                  <a:srgbClr val="00B050"/>
                </a:solidFill>
              </a:rPr>
              <a:t>evaluation</a:t>
            </a:r>
            <a:r>
              <a:rPr lang="en-US" sz="2400" dirty="0"/>
              <a:t>.</a:t>
            </a:r>
          </a:p>
          <a:p>
            <a:r>
              <a:rPr lang="en-US" sz="2400" dirty="0"/>
              <a:t>It can provide immediate numerical </a:t>
            </a:r>
            <a:r>
              <a:rPr lang="en-US" sz="2400" b="1" dirty="0">
                <a:solidFill>
                  <a:srgbClr val="00B050"/>
                </a:solidFill>
              </a:rPr>
              <a:t>comparison</a:t>
            </a:r>
            <a:r>
              <a:rPr lang="en-US" sz="2400" dirty="0"/>
              <a:t> between two algorithms, even outside the scope of reinforcement learning.</a:t>
            </a:r>
          </a:p>
          <a:p>
            <a:r>
              <a:rPr lang="en-US" sz="2400" dirty="0"/>
              <a:t>Rewards can </a:t>
            </a:r>
            <a:r>
              <a:rPr lang="en-US" sz="2400" b="1" dirty="0">
                <a:solidFill>
                  <a:srgbClr val="00B050"/>
                </a:solidFill>
              </a:rPr>
              <a:t>encapsulate different attributes </a:t>
            </a:r>
            <a:r>
              <a:rPr lang="en-US" sz="2400" dirty="0"/>
              <a:t>of comparison:</a:t>
            </a:r>
          </a:p>
          <a:p>
            <a:pPr lvl="1"/>
            <a:r>
              <a:rPr lang="en-US" sz="2200" dirty="0"/>
              <a:t>Are we looking to reduce variability?</a:t>
            </a:r>
          </a:p>
          <a:p>
            <a:pPr lvl="1"/>
            <a:r>
              <a:rPr lang="en-US" sz="2200" dirty="0"/>
              <a:t>Are we looking to reduce mean response time?</a:t>
            </a:r>
          </a:p>
          <a:p>
            <a:r>
              <a:rPr lang="en-US" sz="2400" dirty="0"/>
              <a:t>However, it also means that rewards </a:t>
            </a:r>
            <a:r>
              <a:rPr lang="en-US" sz="2400" b="1" dirty="0">
                <a:solidFill>
                  <a:srgbClr val="00B050"/>
                </a:solidFill>
              </a:rPr>
              <a:t>need to be carefully designed</a:t>
            </a:r>
            <a:r>
              <a:rPr lang="en-US" sz="2400" dirty="0"/>
              <a:t>.</a:t>
            </a:r>
          </a:p>
          <a:p>
            <a:r>
              <a:rPr lang="en-US" sz="2400" dirty="0"/>
              <a:t>But it is </a:t>
            </a:r>
            <a:r>
              <a:rPr lang="en-US" sz="2400" b="1" dirty="0">
                <a:solidFill>
                  <a:srgbClr val="00B050"/>
                </a:solidFill>
              </a:rPr>
              <a:t>easier to fix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reward definition than to redesign an experiment.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4086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C916-AE96-204D-9168-BF340E3B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C396E-E3AC-4940-B41E-38B8A3B3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F886-6C09-B745-AE09-12A84E52C98B}" type="datetime1">
              <a:rPr lang="en-US" smtClean="0"/>
              <a:t>5/6/20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38340-C5DF-484A-A5CC-C9F13B7E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613DDBB-0898-E440-9599-345A54480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637922"/>
              </p:ext>
            </p:extLst>
          </p:nvPr>
        </p:nvGraphicFramePr>
        <p:xfrm>
          <a:off x="1063752" y="1706137"/>
          <a:ext cx="10058400" cy="4432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43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79AC-8303-8844-8D2B-AAA254E1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Join the Shortest Queue</a:t>
            </a:r>
            <a:r>
              <a:rPr lang="en-US" dirty="0"/>
              <a:t> (JSQ)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C51C-4CC4-2B4B-9ADE-CB17989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JSQ is a popular load balancing algorithm.</a:t>
            </a:r>
          </a:p>
          <a:p>
            <a:r>
              <a:rPr lang="en-US" sz="2400" dirty="0"/>
              <a:t>A 2007 paper “</a:t>
            </a:r>
            <a:r>
              <a:rPr lang="en-US" sz="2400" i="1" dirty="0"/>
              <a:t>Analysis of join-the-shortest-queue routing for web server farms</a:t>
            </a:r>
            <a:r>
              <a:rPr lang="en-US" sz="2400" dirty="0"/>
              <a:t>”, Gupta et al studied JSQ as a queuing problem and concluded that: 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JSQ is insensitive to work size distribution </a:t>
            </a:r>
            <a:r>
              <a:rPr lang="en-US" sz="2200" dirty="0"/>
              <a:t>(how long will the job take)</a:t>
            </a:r>
            <a:endParaRPr lang="en-US" sz="2200" b="1" dirty="0"/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It’s unlikely for another algorithm to do better by more than 10%</a:t>
            </a:r>
          </a:p>
          <a:p>
            <a:r>
              <a:rPr lang="en-US" sz="2400" dirty="0"/>
              <a:t>Should we give up?</a:t>
            </a:r>
          </a:p>
        </p:txBody>
      </p:sp>
    </p:spTree>
    <p:extLst>
      <p:ext uri="{BB962C8B-B14F-4D97-AF65-F5344CB8AC3E}">
        <p14:creationId xmlns:p14="http://schemas.microsoft.com/office/powerpoint/2010/main" val="375273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E4F5-7BB5-A044-9C2A-2836FC9C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Multiple Source? Heterogeneous Nodes?</a:t>
            </a:r>
          </a:p>
        </p:txBody>
      </p:sp>
      <p:pic>
        <p:nvPicPr>
          <p:cNvPr id="4" name="Content Placeholder 4" descr="Computer">
            <a:extLst>
              <a:ext uri="{FF2B5EF4-FFF2-40B4-BE49-F238E27FC236}">
                <a16:creationId xmlns:a16="http://schemas.microsoft.com/office/drawing/2014/main" id="{61F49D70-F120-7747-9535-F5C12049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510" y="1802048"/>
            <a:ext cx="914400" cy="914400"/>
          </a:xfrm>
          <a:prstGeom prst="rect">
            <a:avLst/>
          </a:prstGeom>
        </p:spPr>
      </p:pic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AA5B63BC-0B0A-7D4D-A138-C707BBE32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2259248"/>
            <a:ext cx="914400" cy="914400"/>
          </a:xfrm>
          <a:prstGeom prst="rect">
            <a:avLst/>
          </a:prstGeom>
        </p:spPr>
      </p:pic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F152F78B-B38D-EF46-8717-423506F6F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3521120"/>
            <a:ext cx="914400" cy="914400"/>
          </a:xfrm>
          <a:prstGeom prst="rect">
            <a:avLst/>
          </a:prstGeom>
        </p:spPr>
      </p:pic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2C535B29-1026-0E4E-A4FB-76DCABD50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4782992"/>
            <a:ext cx="914400" cy="914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A53907-33C2-5C4D-86DA-99772FA9B4B3}"/>
              </a:ext>
            </a:extLst>
          </p:cNvPr>
          <p:cNvCxnSpPr>
            <a:cxnSpLocks/>
          </p:cNvCxnSpPr>
          <p:nvPr/>
        </p:nvCxnSpPr>
        <p:spPr>
          <a:xfrm flipV="1">
            <a:off x="3584537" y="2424520"/>
            <a:ext cx="1766150" cy="8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DA3AB6-7E64-FC4C-AB04-89933D59CDAC}"/>
              </a:ext>
            </a:extLst>
          </p:cNvPr>
          <p:cNvCxnSpPr>
            <a:cxnSpLocks/>
          </p:cNvCxnSpPr>
          <p:nvPr/>
        </p:nvCxnSpPr>
        <p:spPr>
          <a:xfrm flipV="1">
            <a:off x="3584537" y="2890182"/>
            <a:ext cx="1766150" cy="19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89E7FE-F8EF-1E47-85AD-8C32E4CA0F16}"/>
              </a:ext>
            </a:extLst>
          </p:cNvPr>
          <p:cNvCxnSpPr>
            <a:cxnSpLocks/>
          </p:cNvCxnSpPr>
          <p:nvPr/>
        </p:nvCxnSpPr>
        <p:spPr>
          <a:xfrm>
            <a:off x="4813610" y="2424520"/>
            <a:ext cx="0" cy="485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F425E9-B3F2-BA41-9C17-C71D9D0E1916}"/>
              </a:ext>
            </a:extLst>
          </p:cNvPr>
          <p:cNvCxnSpPr>
            <a:cxnSpLocks/>
          </p:cNvCxnSpPr>
          <p:nvPr/>
        </p:nvCxnSpPr>
        <p:spPr>
          <a:xfrm>
            <a:off x="4383068" y="2424520"/>
            <a:ext cx="0" cy="4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B02362-0897-634E-9811-4E7B443871BE}"/>
              </a:ext>
            </a:extLst>
          </p:cNvPr>
          <p:cNvCxnSpPr>
            <a:cxnSpLocks/>
          </p:cNvCxnSpPr>
          <p:nvPr/>
        </p:nvCxnSpPr>
        <p:spPr>
          <a:xfrm>
            <a:off x="3947532" y="2432983"/>
            <a:ext cx="0" cy="476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4259BB4-CAEC-CB40-BF0F-12EF5EB2626F}"/>
              </a:ext>
            </a:extLst>
          </p:cNvPr>
          <p:cNvSpPr/>
          <p:nvPr/>
        </p:nvSpPr>
        <p:spPr>
          <a:xfrm>
            <a:off x="4464418" y="2539389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462D7C-5A0B-114C-A675-43FC37DBE548}"/>
              </a:ext>
            </a:extLst>
          </p:cNvPr>
          <p:cNvSpPr/>
          <p:nvPr/>
        </p:nvSpPr>
        <p:spPr>
          <a:xfrm>
            <a:off x="4894960" y="2549165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A2AE415-C44A-0946-A136-3A873157C819}"/>
              </a:ext>
            </a:extLst>
          </p:cNvPr>
          <p:cNvSpPr/>
          <p:nvPr/>
        </p:nvSpPr>
        <p:spPr>
          <a:xfrm>
            <a:off x="4028883" y="2557618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2B02EA-E92B-5141-825F-7BBA44697B5C}"/>
              </a:ext>
            </a:extLst>
          </p:cNvPr>
          <p:cNvCxnSpPr>
            <a:cxnSpLocks/>
          </p:cNvCxnSpPr>
          <p:nvPr/>
        </p:nvCxnSpPr>
        <p:spPr>
          <a:xfrm flipV="1">
            <a:off x="3581343" y="3701587"/>
            <a:ext cx="1766150" cy="8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8E56F7-0295-164A-88B0-1EE8C30884E8}"/>
              </a:ext>
            </a:extLst>
          </p:cNvPr>
          <p:cNvCxnSpPr>
            <a:cxnSpLocks/>
          </p:cNvCxnSpPr>
          <p:nvPr/>
        </p:nvCxnSpPr>
        <p:spPr>
          <a:xfrm flipV="1">
            <a:off x="3581343" y="4167249"/>
            <a:ext cx="1766150" cy="19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BB9A85-C101-FE48-B639-248B0DCD7E84}"/>
              </a:ext>
            </a:extLst>
          </p:cNvPr>
          <p:cNvCxnSpPr>
            <a:cxnSpLocks/>
          </p:cNvCxnSpPr>
          <p:nvPr/>
        </p:nvCxnSpPr>
        <p:spPr>
          <a:xfrm>
            <a:off x="4810416" y="3701587"/>
            <a:ext cx="0" cy="485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D6E192-BFBD-C643-9049-704AFBCA205F}"/>
              </a:ext>
            </a:extLst>
          </p:cNvPr>
          <p:cNvCxnSpPr>
            <a:cxnSpLocks/>
          </p:cNvCxnSpPr>
          <p:nvPr/>
        </p:nvCxnSpPr>
        <p:spPr>
          <a:xfrm>
            <a:off x="4379874" y="3701587"/>
            <a:ext cx="0" cy="4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D4B4A6-D31E-0F4D-A920-790CD79654F3}"/>
              </a:ext>
            </a:extLst>
          </p:cNvPr>
          <p:cNvCxnSpPr>
            <a:cxnSpLocks/>
          </p:cNvCxnSpPr>
          <p:nvPr/>
        </p:nvCxnSpPr>
        <p:spPr>
          <a:xfrm>
            <a:off x="3944338" y="3710050"/>
            <a:ext cx="0" cy="476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59E325D-4EEE-7B47-92F2-FD94319716AE}"/>
              </a:ext>
            </a:extLst>
          </p:cNvPr>
          <p:cNvSpPr/>
          <p:nvPr/>
        </p:nvSpPr>
        <p:spPr>
          <a:xfrm>
            <a:off x="4461224" y="3816456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901358-4C02-EE44-9056-B7F7B8642FF1}"/>
              </a:ext>
            </a:extLst>
          </p:cNvPr>
          <p:cNvSpPr/>
          <p:nvPr/>
        </p:nvSpPr>
        <p:spPr>
          <a:xfrm>
            <a:off x="4891766" y="3826232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8A06D0-BD39-F143-B74A-20A2EFAC3C3C}"/>
              </a:ext>
            </a:extLst>
          </p:cNvPr>
          <p:cNvCxnSpPr>
            <a:cxnSpLocks/>
          </p:cNvCxnSpPr>
          <p:nvPr/>
        </p:nvCxnSpPr>
        <p:spPr>
          <a:xfrm flipV="1">
            <a:off x="3581343" y="4950642"/>
            <a:ext cx="1766150" cy="8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F4C58C-40CF-5F40-B0E6-8415760367DC}"/>
              </a:ext>
            </a:extLst>
          </p:cNvPr>
          <p:cNvCxnSpPr>
            <a:cxnSpLocks/>
          </p:cNvCxnSpPr>
          <p:nvPr/>
        </p:nvCxnSpPr>
        <p:spPr>
          <a:xfrm flipV="1">
            <a:off x="3581343" y="5416304"/>
            <a:ext cx="1766150" cy="19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0FB723-40C5-DC40-A8D1-96A63613A72A}"/>
              </a:ext>
            </a:extLst>
          </p:cNvPr>
          <p:cNvCxnSpPr>
            <a:cxnSpLocks/>
          </p:cNvCxnSpPr>
          <p:nvPr/>
        </p:nvCxnSpPr>
        <p:spPr>
          <a:xfrm>
            <a:off x="4810416" y="4950642"/>
            <a:ext cx="0" cy="485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D191AB-8C6A-154F-AB48-1493E706465E}"/>
              </a:ext>
            </a:extLst>
          </p:cNvPr>
          <p:cNvCxnSpPr>
            <a:cxnSpLocks/>
          </p:cNvCxnSpPr>
          <p:nvPr/>
        </p:nvCxnSpPr>
        <p:spPr>
          <a:xfrm>
            <a:off x="4379874" y="4950642"/>
            <a:ext cx="0" cy="4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C61820-B3B1-3A48-B557-D0DB4EC1371C}"/>
              </a:ext>
            </a:extLst>
          </p:cNvPr>
          <p:cNvCxnSpPr>
            <a:cxnSpLocks/>
          </p:cNvCxnSpPr>
          <p:nvPr/>
        </p:nvCxnSpPr>
        <p:spPr>
          <a:xfrm>
            <a:off x="3944338" y="4959105"/>
            <a:ext cx="0" cy="476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27CBEE9-B2A3-4D4D-B9A9-5F4B2EC43839}"/>
              </a:ext>
            </a:extLst>
          </p:cNvPr>
          <p:cNvSpPr/>
          <p:nvPr/>
        </p:nvSpPr>
        <p:spPr>
          <a:xfrm>
            <a:off x="4461224" y="5065511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CC9EAE-B119-CE41-881B-BC2AAA132341}"/>
              </a:ext>
            </a:extLst>
          </p:cNvPr>
          <p:cNvSpPr/>
          <p:nvPr/>
        </p:nvSpPr>
        <p:spPr>
          <a:xfrm>
            <a:off x="4891766" y="5075287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932DDE-A3BE-FC47-A588-00DC6205FB13}"/>
              </a:ext>
            </a:extLst>
          </p:cNvPr>
          <p:cNvSpPr/>
          <p:nvPr/>
        </p:nvSpPr>
        <p:spPr>
          <a:xfrm>
            <a:off x="4025689" y="5083740"/>
            <a:ext cx="228600" cy="235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Content Placeholder 4" descr="Computer">
            <a:extLst>
              <a:ext uri="{FF2B5EF4-FFF2-40B4-BE49-F238E27FC236}">
                <a16:creationId xmlns:a16="http://schemas.microsoft.com/office/drawing/2014/main" id="{E571FAAF-880B-A846-B727-98D056A3B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510" y="2928685"/>
            <a:ext cx="914400" cy="914400"/>
          </a:xfrm>
          <a:prstGeom prst="rect">
            <a:avLst/>
          </a:prstGeom>
        </p:spPr>
      </p:pic>
      <p:pic>
        <p:nvPicPr>
          <p:cNvPr id="32" name="Content Placeholder 4" descr="Computer">
            <a:extLst>
              <a:ext uri="{FF2B5EF4-FFF2-40B4-BE49-F238E27FC236}">
                <a16:creationId xmlns:a16="http://schemas.microsoft.com/office/drawing/2014/main" id="{1DA85C75-90B3-4B48-B6DD-406048D61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510" y="4055322"/>
            <a:ext cx="914400" cy="914400"/>
          </a:xfrm>
          <a:prstGeom prst="rect">
            <a:avLst/>
          </a:prstGeom>
        </p:spPr>
      </p:pic>
      <p:pic>
        <p:nvPicPr>
          <p:cNvPr id="33" name="Content Placeholder 4" descr="Computer">
            <a:extLst>
              <a:ext uri="{FF2B5EF4-FFF2-40B4-BE49-F238E27FC236}">
                <a16:creationId xmlns:a16="http://schemas.microsoft.com/office/drawing/2014/main" id="{412924D3-2480-1A48-BA40-08994F7A0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510" y="5181959"/>
            <a:ext cx="914400" cy="914400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FEAEDA2-8F8D-BA4E-A6D6-F4AFD4DF8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531" y="2689045"/>
            <a:ext cx="4261322" cy="2246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Where should the next request go?</a:t>
            </a:r>
          </a:p>
          <a:p>
            <a:r>
              <a:rPr lang="en-US" b="1" dirty="0">
                <a:solidFill>
                  <a:srgbClr val="00B050"/>
                </a:solidFill>
              </a:rPr>
              <a:t>Hint</a:t>
            </a:r>
            <a:r>
              <a:rPr lang="en-US" dirty="0"/>
              <a:t>: Not a trivial issue</a:t>
            </a:r>
          </a:p>
          <a:p>
            <a:r>
              <a:rPr lang="en-US" b="1" dirty="0">
                <a:solidFill>
                  <a:srgbClr val="00B050"/>
                </a:solidFill>
              </a:rPr>
              <a:t>Pointer</a:t>
            </a:r>
            <a:r>
              <a:rPr lang="en-US" dirty="0"/>
              <a:t>: Think whether “</a:t>
            </a:r>
            <a:r>
              <a:rPr lang="en-US" i="1" dirty="0"/>
              <a:t>express checkout</a:t>
            </a:r>
            <a:r>
              <a:rPr lang="en-US" dirty="0"/>
              <a:t>” lines or equivalently “</a:t>
            </a:r>
            <a:r>
              <a:rPr lang="en-US" i="1" dirty="0"/>
              <a:t>less than x item</a:t>
            </a:r>
            <a:r>
              <a:rPr lang="en-US" dirty="0"/>
              <a:t>” lines at retail outlets actually work?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85F8FD-00AB-A345-A2C6-7230531D6FBF}"/>
              </a:ext>
            </a:extLst>
          </p:cNvPr>
          <p:cNvSpPr txBox="1"/>
          <p:nvPr/>
        </p:nvSpPr>
        <p:spPr>
          <a:xfrm>
            <a:off x="826876" y="6050202"/>
            <a:ext cx="123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Balancers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77A8EC-BF5A-1548-8E57-0FE6C2BBAB27}"/>
              </a:ext>
            </a:extLst>
          </p:cNvPr>
          <p:cNvSpPr txBox="1"/>
          <p:nvPr/>
        </p:nvSpPr>
        <p:spPr>
          <a:xfrm>
            <a:off x="4192899" y="5893052"/>
            <a:ext cx="12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202240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B1EA-06A6-1140-9A7C-EB641F2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What’s this to IoT?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C0B80-7D8E-1644-8218-EE594CD48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am I talking about this in an IoT class?</a:t>
            </a:r>
          </a:p>
        </p:txBody>
      </p:sp>
    </p:spTree>
    <p:extLst>
      <p:ext uri="{BB962C8B-B14F-4D97-AF65-F5344CB8AC3E}">
        <p14:creationId xmlns:p14="http://schemas.microsoft.com/office/powerpoint/2010/main" val="199429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4E09-E82E-5244-82D7-04FFBD0A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How To Respond Fast In An Emergency?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DA18-7DBB-2743-9057-F39CC9C3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Imagine there are several people wearing smart watches and carrying smart phones in a room and an </a:t>
            </a:r>
            <a:r>
              <a:rPr lang="en-US" sz="2200" b="1" dirty="0">
                <a:solidFill>
                  <a:srgbClr val="00B050"/>
                </a:solidFill>
              </a:rPr>
              <a:t>IoT edge device </a:t>
            </a:r>
            <a:r>
              <a:rPr lang="en-US" sz="2200" dirty="0"/>
              <a:t>that connects to various cloud infrastructure.</a:t>
            </a:r>
          </a:p>
          <a:p>
            <a:r>
              <a:rPr lang="en-US" sz="2200" dirty="0"/>
              <a:t>There is a notorious criminal, in the room, about to commit a ghastly act!</a:t>
            </a:r>
          </a:p>
          <a:p>
            <a:r>
              <a:rPr lang="en-US" sz="2200" dirty="0"/>
              <a:t>The edge device runs a program that can:</a:t>
            </a:r>
          </a:p>
          <a:p>
            <a:pPr lvl="1"/>
            <a:r>
              <a:rPr lang="en-US" sz="2000" dirty="0"/>
              <a:t>identify the criminal by some biometric or other indicators.</a:t>
            </a:r>
          </a:p>
          <a:p>
            <a:pPr lvl="1"/>
            <a:r>
              <a:rPr lang="en-US" sz="2000" dirty="0"/>
              <a:t>choose to </a:t>
            </a:r>
            <a:r>
              <a:rPr lang="en-US" sz="2000" b="1" dirty="0">
                <a:solidFill>
                  <a:srgbClr val="00B050"/>
                </a:solidFill>
              </a:rPr>
              <a:t>use any compute cluster </a:t>
            </a:r>
            <a:r>
              <a:rPr lang="en-US" sz="2000" dirty="0"/>
              <a:t>consisting of the watches, phones or cloud infrastructure to do so.</a:t>
            </a:r>
          </a:p>
          <a:p>
            <a:r>
              <a:rPr lang="en-US" sz="2200" dirty="0"/>
              <a:t>However, while this nifty program runs, racing against time, it needs to avoid panic and thus </a:t>
            </a:r>
            <a:r>
              <a:rPr lang="en-US" sz="2200" b="1" dirty="0">
                <a:solidFill>
                  <a:srgbClr val="00B050"/>
                </a:solidFill>
              </a:rPr>
              <a:t>cannot</a:t>
            </a:r>
            <a:r>
              <a:rPr lang="en-US" sz="2200" dirty="0"/>
              <a:t> significantly choke other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84228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B1EA-06A6-1140-9A7C-EB641F2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An Intuitive Result from Queuing Theory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84F13-84B5-CD49-A418-65C69E39A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It’s really simple!</a:t>
            </a:r>
          </a:p>
        </p:txBody>
      </p:sp>
    </p:spTree>
    <p:extLst>
      <p:ext uri="{BB962C8B-B14F-4D97-AF65-F5344CB8AC3E}">
        <p14:creationId xmlns:p14="http://schemas.microsoft.com/office/powerpoint/2010/main" val="3364259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5039</TotalTime>
  <Words>2739</Words>
  <Application>Microsoft Macintosh PowerPoint</Application>
  <PresentationFormat>Widescreen</PresentationFormat>
  <Paragraphs>278</Paragraphs>
  <Slides>45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Rockwell</vt:lpstr>
      <vt:lpstr>Rockwell Condensed</vt:lpstr>
      <vt:lpstr>Rockwell Extra Bold</vt:lpstr>
      <vt:lpstr>Wingdings</vt:lpstr>
      <vt:lpstr>Wood Type</vt:lpstr>
      <vt:lpstr>Deep Scheduling</vt:lpstr>
      <vt:lpstr>Problem Introduction</vt:lpstr>
      <vt:lpstr>Load Balancing With A Single Source</vt:lpstr>
      <vt:lpstr>Words Starting With qi And qo</vt:lpstr>
      <vt:lpstr>Join the Shortest Queue (JSQ)</vt:lpstr>
      <vt:lpstr>Multiple Source? Heterogeneous Nodes?</vt:lpstr>
      <vt:lpstr>What’s this to IoT?</vt:lpstr>
      <vt:lpstr>How To Respond Fast In An Emergency?</vt:lpstr>
      <vt:lpstr>An Intuitive Result from Queuing Theory</vt:lpstr>
      <vt:lpstr>Variability</vt:lpstr>
      <vt:lpstr>A teeny bit of Reinforcement Learning</vt:lpstr>
      <vt:lpstr>What The Value!</vt:lpstr>
      <vt:lpstr>Q-Learning</vt:lpstr>
      <vt:lpstr>Episodic vs Continuous</vt:lpstr>
      <vt:lpstr>Research Goals</vt:lpstr>
      <vt:lpstr>Bin Packing? Nah!</vt:lpstr>
      <vt:lpstr>Weighted Round Robin</vt:lpstr>
      <vt:lpstr>Experimental Setup</vt:lpstr>
      <vt:lpstr>Making Things Easier!</vt:lpstr>
      <vt:lpstr>Some Theory</vt:lpstr>
      <vt:lpstr>Tardiness</vt:lpstr>
      <vt:lpstr>Phase I</vt:lpstr>
      <vt:lpstr>There Are Other Intricacies</vt:lpstr>
      <vt:lpstr>Gauss To The Rescue</vt:lpstr>
      <vt:lpstr>Why Gauss, Why!</vt:lpstr>
      <vt:lpstr>What’s the reward?</vt:lpstr>
      <vt:lpstr>Phase II</vt:lpstr>
      <vt:lpstr>Walk in the Park</vt:lpstr>
      <vt:lpstr>What’s the reward here?</vt:lpstr>
      <vt:lpstr>I Got JSQ Beat Hands-down!</vt:lpstr>
      <vt:lpstr>The Algorithms</vt:lpstr>
      <vt:lpstr>Deep Q Learning (DQN)</vt:lpstr>
      <vt:lpstr>Advantage Actor-Critic (A2C)</vt:lpstr>
      <vt:lpstr>Phase III</vt:lpstr>
      <vt:lpstr>This Is Really Hard!</vt:lpstr>
      <vt:lpstr>The Nightmare!</vt:lpstr>
      <vt:lpstr>How Many Buckets?</vt:lpstr>
      <vt:lpstr>Action Space Blows Up</vt:lpstr>
      <vt:lpstr>Tensorflow Piles On!</vt:lpstr>
      <vt:lpstr>To Network Or Not To Network!</vt:lpstr>
      <vt:lpstr>Possible Future Directions</vt:lpstr>
      <vt:lpstr>Theory or Practice?</vt:lpstr>
      <vt:lpstr>End Notes</vt:lpstr>
      <vt:lpstr>Rewards is an Amazing Concept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Scheduling</dc:title>
  <dc:creator>Bhattacharya, Ratnadeep</dc:creator>
  <cp:lastModifiedBy>Bhattacharya, Ratnadeep</cp:lastModifiedBy>
  <cp:revision>212</cp:revision>
  <dcterms:created xsi:type="dcterms:W3CDTF">2020-04-29T22:54:39Z</dcterms:created>
  <dcterms:modified xsi:type="dcterms:W3CDTF">2020-05-06T12:36:38Z</dcterms:modified>
</cp:coreProperties>
</file>