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72" r:id="rId4"/>
    <p:sldId id="273" r:id="rId5"/>
    <p:sldId id="281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68D"/>
    <a:srgbClr val="236CA0"/>
    <a:srgbClr val="2677B0"/>
    <a:srgbClr val="566679"/>
    <a:srgbClr val="F6F6F6"/>
    <a:srgbClr val="495056"/>
    <a:srgbClr val="CCE4F4"/>
    <a:srgbClr val="525A61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029" autoAdjust="0"/>
  </p:normalViewPr>
  <p:slideViewPr>
    <p:cSldViewPr snapToGrid="0" snapToObjects="1">
      <p:cViewPr varScale="1">
        <p:scale>
          <a:sx n="131" d="100"/>
          <a:sy n="131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w-PPT-Gri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86335"/>
            <a:ext cx="7772400" cy="1208626"/>
          </a:xfrm>
        </p:spPr>
        <p:txBody>
          <a:bodyPr anchor="b" anchorCtr="0">
            <a:normAutofit/>
          </a:bodyPr>
          <a:lstStyle>
            <a:lvl1pPr>
              <a:defRPr sz="4000">
                <a:solidFill>
                  <a:srgbClr val="F8F9FA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134131"/>
            <a:ext cx="6400800" cy="97142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8F9FA"/>
                </a:solidFill>
                <a:latin typeface="Calibri Light"/>
                <a:cs typeface="Calibr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pic>
        <p:nvPicPr>
          <p:cNvPr id="14" name="Picture 13" descr="Nanigans-Logo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948" y="5137166"/>
            <a:ext cx="1611066" cy="43176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3596046" y="5594851"/>
            <a:ext cx="1982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8F9FA"/>
                </a:solidFill>
                <a:latin typeface="Calibri Light"/>
                <a:cs typeface="Calibri Light"/>
              </a:rPr>
              <a:t>Advertising Automation Software</a:t>
            </a:r>
          </a:p>
        </p:txBody>
      </p:sp>
    </p:spTree>
    <p:extLst>
      <p:ext uri="{BB962C8B-B14F-4D97-AF65-F5344CB8AC3E}">
        <p14:creationId xmlns:p14="http://schemas.microsoft.com/office/powerpoint/2010/main" val="1124052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ection Header">
    <p:bg>
      <p:bgPr>
        <a:solidFill>
          <a:srgbClr val="236C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61923"/>
            <a:ext cx="7772400" cy="1470025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Section 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171118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595180" y="6411169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8F9FA"/>
                </a:solidFill>
                <a:latin typeface="Calibri Light"/>
                <a:cs typeface="Calibri Light"/>
              </a:rPr>
              <a:t>CONFIDENTIAL: Do Not Distribute</a:t>
            </a:r>
            <a:endParaRPr lang="en-US" sz="1200" dirty="0">
              <a:solidFill>
                <a:srgbClr val="F8F9FA"/>
              </a:solidFill>
              <a:latin typeface="Calibri Light"/>
              <a:cs typeface="Calibri Light"/>
            </a:endParaRPr>
          </a:p>
        </p:txBody>
      </p:sp>
      <p:pic>
        <p:nvPicPr>
          <p:cNvPr id="16" name="Picture 15" descr="Lo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6455925"/>
            <a:ext cx="186171" cy="186171"/>
          </a:xfrm>
          <a:prstGeom prst="rect">
            <a:avLst/>
          </a:prstGeom>
        </p:spPr>
      </p:pic>
      <p:pic>
        <p:nvPicPr>
          <p:cNvPr id="17" name="Picture 16" descr="Nanigans-Logo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2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565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2677B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595180" y="6411169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8F9FA"/>
                </a:solidFill>
                <a:latin typeface="Calibri Light"/>
                <a:cs typeface="Calibri Light"/>
              </a:rPr>
              <a:t>CONFIDENTIAL: Do Not Distribute</a:t>
            </a:r>
            <a:endParaRPr lang="en-US" sz="1200" dirty="0">
              <a:solidFill>
                <a:srgbClr val="F8F9FA"/>
              </a:solidFill>
              <a:latin typeface="Calibri Light"/>
              <a:cs typeface="Calibri Light"/>
            </a:endParaRPr>
          </a:p>
        </p:txBody>
      </p:sp>
      <p:pic>
        <p:nvPicPr>
          <p:cNvPr id="13" name="Picture 12" descr="Lo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6455925"/>
            <a:ext cx="186171" cy="186171"/>
          </a:xfrm>
          <a:prstGeom prst="rect">
            <a:avLst/>
          </a:prstGeom>
        </p:spPr>
      </p:pic>
      <p:pic>
        <p:nvPicPr>
          <p:cNvPr id="16" name="Picture 15" descr="Nanigans-Logo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3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9505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9505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565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2677B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595180" y="6411169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8F9FA"/>
                </a:solidFill>
                <a:latin typeface="Calibri Light"/>
                <a:cs typeface="Calibri Light"/>
              </a:rPr>
              <a:t>CONFIDENTIAL: Do Not Distribute</a:t>
            </a:r>
            <a:endParaRPr lang="en-US" sz="1200" dirty="0">
              <a:solidFill>
                <a:srgbClr val="F8F9FA"/>
              </a:solidFill>
              <a:latin typeface="Calibri Light"/>
              <a:cs typeface="Calibri Light"/>
            </a:endParaRPr>
          </a:p>
        </p:txBody>
      </p:sp>
      <p:pic>
        <p:nvPicPr>
          <p:cNvPr id="18" name="Picture 17" descr="Lo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6455925"/>
            <a:ext cx="186171" cy="186171"/>
          </a:xfrm>
          <a:prstGeom prst="rect">
            <a:avLst/>
          </a:prstGeom>
        </p:spPr>
      </p:pic>
      <p:pic>
        <p:nvPicPr>
          <p:cNvPr id="19" name="Picture 18" descr="Nanigans-Logo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8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565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2677B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595180" y="6411169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8F9FA"/>
                </a:solidFill>
                <a:latin typeface="Calibri Light"/>
                <a:cs typeface="Calibri Light"/>
              </a:rPr>
              <a:t>CONFIDENTIAL: Do Not Distribute</a:t>
            </a:r>
            <a:endParaRPr lang="en-US" sz="1200" dirty="0">
              <a:solidFill>
                <a:srgbClr val="F8F9FA"/>
              </a:solidFill>
              <a:latin typeface="Calibri Light"/>
              <a:cs typeface="Calibri Light"/>
            </a:endParaRPr>
          </a:p>
        </p:txBody>
      </p:sp>
      <p:pic>
        <p:nvPicPr>
          <p:cNvPr id="14" name="Picture 13" descr="Lo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6455925"/>
            <a:ext cx="186171" cy="186171"/>
          </a:xfrm>
          <a:prstGeom prst="rect">
            <a:avLst/>
          </a:prstGeom>
        </p:spPr>
      </p:pic>
      <p:pic>
        <p:nvPicPr>
          <p:cNvPr id="15" name="Picture 14" descr="Nanigans-Logo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71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FIDENTI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595180" y="6411169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8F9FA"/>
                </a:solidFill>
                <a:latin typeface="Calibri Light"/>
                <a:cs typeface="Calibri Light"/>
              </a:rPr>
              <a:t>CONFIDENTIAL: Do Not Distribute</a:t>
            </a:r>
            <a:endParaRPr lang="en-US" sz="1200" dirty="0">
              <a:solidFill>
                <a:srgbClr val="F8F9FA"/>
              </a:solidFill>
              <a:latin typeface="Calibri Light"/>
              <a:cs typeface="Calibri Light"/>
            </a:endParaRPr>
          </a:p>
        </p:txBody>
      </p:sp>
      <p:pic>
        <p:nvPicPr>
          <p:cNvPr id="12" name="Picture 11" descr="Lo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6455925"/>
            <a:ext cx="186171" cy="186171"/>
          </a:xfrm>
          <a:prstGeom prst="rect">
            <a:avLst/>
          </a:prstGeom>
        </p:spPr>
      </p:pic>
      <p:pic>
        <p:nvPicPr>
          <p:cNvPr id="13" name="Picture 12" descr="Nanigans-Logo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9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rid-v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07000" y="3983884"/>
            <a:ext cx="2806700" cy="1769216"/>
          </a:xfrm>
        </p:spPr>
        <p:txBody>
          <a:bodyPr anchor="ctr" anchorCtr="0">
            <a:noAutofit/>
          </a:bodyPr>
          <a:lstStyle>
            <a:lvl1pPr algn="l">
              <a:defRPr sz="2800">
                <a:solidFill>
                  <a:srgbClr val="F8F9FA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" name="Picture 3" descr="Nanigans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52" y="1407302"/>
            <a:ext cx="4537323" cy="123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96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565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2677B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74F5-65F9-5C46-9179-E178571A237A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809C-18AA-BE4C-809C-DEA347C355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anigans-Logo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595180" y="6412657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8F9FA"/>
                </a:solidFill>
                <a:latin typeface="Calibri Light"/>
                <a:cs typeface="Calibri Light"/>
              </a:rPr>
              <a:t>Advertising Automation Software</a:t>
            </a:r>
          </a:p>
        </p:txBody>
      </p:sp>
    </p:spTree>
    <p:extLst>
      <p:ext uri="{BB962C8B-B14F-4D97-AF65-F5344CB8AC3E}">
        <p14:creationId xmlns:p14="http://schemas.microsoft.com/office/powerpoint/2010/main" val="177155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236C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61923"/>
            <a:ext cx="7772400" cy="1470025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Section 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171118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pic>
        <p:nvPicPr>
          <p:cNvPr id="13" name="Picture 12" descr="Nanigans-Logo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16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565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2677B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Nanigans-Logo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595180" y="6412657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8F9FA"/>
                </a:solidFill>
                <a:latin typeface="Calibri Light"/>
                <a:cs typeface="Calibri Light"/>
              </a:rPr>
              <a:t>Advertising Automation Software</a:t>
            </a:r>
          </a:p>
        </p:txBody>
      </p:sp>
    </p:spTree>
    <p:extLst>
      <p:ext uri="{BB962C8B-B14F-4D97-AF65-F5344CB8AC3E}">
        <p14:creationId xmlns:p14="http://schemas.microsoft.com/office/powerpoint/2010/main" val="385599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9505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9505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565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2677B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Nanigans-Logo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595180" y="6412657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8F9FA"/>
                </a:solidFill>
                <a:latin typeface="Calibri Light"/>
                <a:cs typeface="Calibri Light"/>
              </a:rPr>
              <a:t>Advertising Automation Software</a:t>
            </a:r>
          </a:p>
        </p:txBody>
      </p:sp>
    </p:spTree>
    <p:extLst>
      <p:ext uri="{BB962C8B-B14F-4D97-AF65-F5344CB8AC3E}">
        <p14:creationId xmlns:p14="http://schemas.microsoft.com/office/powerpoint/2010/main" val="28626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565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2677B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Nanigans-Logo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595180" y="6412657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8F9FA"/>
                </a:solidFill>
                <a:latin typeface="Calibri Light"/>
                <a:cs typeface="Calibri Light"/>
              </a:rPr>
              <a:t>Advertising Automation Software</a:t>
            </a:r>
          </a:p>
        </p:txBody>
      </p:sp>
    </p:spTree>
    <p:extLst>
      <p:ext uri="{BB962C8B-B14F-4D97-AF65-F5344CB8AC3E}">
        <p14:creationId xmlns:p14="http://schemas.microsoft.com/office/powerpoint/2010/main" val="219430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anigans-Logo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595180" y="6412657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8F9FA"/>
                </a:solidFill>
                <a:latin typeface="Calibri Light"/>
                <a:cs typeface="Calibri Light"/>
              </a:rPr>
              <a:t>Advertising Automation Software</a:t>
            </a:r>
          </a:p>
        </p:txBody>
      </p:sp>
    </p:spTree>
    <p:extLst>
      <p:ext uri="{BB962C8B-B14F-4D97-AF65-F5344CB8AC3E}">
        <p14:creationId xmlns:p14="http://schemas.microsoft.com/office/powerpoint/2010/main" val="337836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FIDENTI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565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2677B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595180" y="6411169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8F9FA"/>
                </a:solidFill>
                <a:latin typeface="Calibri Light"/>
                <a:cs typeface="Calibri Light"/>
              </a:rPr>
              <a:t>CONFIDENTIAL: Do Not Distribute</a:t>
            </a:r>
            <a:endParaRPr lang="en-US" sz="1200" dirty="0">
              <a:solidFill>
                <a:srgbClr val="F8F9FA"/>
              </a:solidFill>
              <a:latin typeface="Calibri Light"/>
              <a:cs typeface="Calibri Light"/>
            </a:endParaRPr>
          </a:p>
        </p:txBody>
      </p:sp>
      <p:pic>
        <p:nvPicPr>
          <p:cNvPr id="10" name="Picture 9" descr="Lo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6455925"/>
            <a:ext cx="186171" cy="186171"/>
          </a:xfrm>
          <a:prstGeom prst="rect">
            <a:avLst/>
          </a:prstGeom>
        </p:spPr>
      </p:pic>
      <p:pic>
        <p:nvPicPr>
          <p:cNvPr id="13" name="Picture 12" descr="Nanigans-Logo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874F5-65F9-5C46-9179-E178571A237A}" type="datetimeFigureOut">
              <a:rPr lang="en-US" smtClean="0"/>
              <a:t>12/16/15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9809C-18AA-BE4C-809C-DEA347C3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0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JohnLangford/vowpal_wabbit/tree/master/demo/moviele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log.teamleada.com/2014/08/ask-peter-norvi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4463" y="3983884"/>
            <a:ext cx="3839237" cy="1769216"/>
          </a:xfrm>
          <a:solidFill>
            <a:srgbClr val="1B568D"/>
          </a:solidFill>
        </p:spPr>
        <p:txBody>
          <a:bodyPr/>
          <a:lstStyle/>
          <a:p>
            <a:pPr algn="ctr"/>
            <a:r>
              <a:rPr lang="en-US" sz="2400" dirty="0" smtClean="0"/>
              <a:t>Fun With Interaction Features – VW </a:t>
            </a:r>
            <a:r>
              <a:rPr lang="en-US" sz="2400" dirty="0" err="1" smtClean="0"/>
              <a:t>Meetup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2015.12.16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0649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LRQ / FM </a:t>
            </a:r>
            <a:r>
              <a:rPr lang="en-US" dirty="0" smtClean="0"/>
              <a:t>Options For VW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Learn from ‘similar’ interactions (in dot product space)</a:t>
            </a:r>
          </a:p>
          <a:p>
            <a:pPr lvl="1"/>
            <a:r>
              <a:rPr lang="en-US" dirty="0" smtClean="0"/>
              <a:t>Instead of learning weight for each interaction ‘independently’</a:t>
            </a:r>
          </a:p>
          <a:p>
            <a:pPr lvl="1"/>
            <a:r>
              <a:rPr lang="en-US" dirty="0" smtClean="0"/>
              <a:t>Even if you haven’t seen interaction in data, its ok (as long as there is a similar interaction)</a:t>
            </a:r>
          </a:p>
          <a:p>
            <a:endParaRPr lang="en-US" dirty="0"/>
          </a:p>
          <a:p>
            <a:r>
              <a:rPr lang="en-US" dirty="0" smtClean="0"/>
              <a:t>-</a:t>
            </a:r>
            <a:r>
              <a:rPr lang="en-US" dirty="0" err="1" smtClean="0"/>
              <a:t>lrq</a:t>
            </a:r>
            <a:r>
              <a:rPr lang="en-US" dirty="0" smtClean="0"/>
              <a:t> k</a:t>
            </a:r>
          </a:p>
          <a:p>
            <a:pPr lvl="1"/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JohnLangford</a:t>
            </a:r>
            <a:r>
              <a:rPr lang="en-US" sz="1600" dirty="0"/>
              <a:t>/</a:t>
            </a:r>
            <a:r>
              <a:rPr lang="en-US" sz="1600" dirty="0" err="1"/>
              <a:t>vowpal_wabbit</a:t>
            </a:r>
            <a:r>
              <a:rPr lang="en-US" sz="1600" dirty="0"/>
              <a:t>/blob/master/demo/</a:t>
            </a:r>
            <a:r>
              <a:rPr lang="en-US" sz="1600" dirty="0" err="1"/>
              <a:t>movielens</a:t>
            </a:r>
            <a:r>
              <a:rPr lang="en-US" sz="1600" dirty="0"/>
              <a:t>/</a:t>
            </a:r>
            <a:r>
              <a:rPr lang="en-US" sz="1600" dirty="0" err="1"/>
              <a:t>README.md</a:t>
            </a:r>
            <a:endParaRPr lang="en-US" sz="1600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lrqdropout</a:t>
            </a:r>
            <a:r>
              <a:rPr lang="en-US" dirty="0" smtClean="0"/>
              <a:t> k</a:t>
            </a:r>
          </a:p>
          <a:p>
            <a:pPr lvl="1"/>
            <a:r>
              <a:rPr lang="en-US" sz="1800" dirty="0" smtClean="0"/>
              <a:t>While training drop features with probability 0.5</a:t>
            </a:r>
          </a:p>
          <a:p>
            <a:pPr lvl="1"/>
            <a:r>
              <a:rPr lang="en-US" sz="1800" dirty="0" smtClean="0"/>
              <a:t>While testing use all features with weight * 0.5</a:t>
            </a:r>
          </a:p>
          <a:p>
            <a:pPr lvl="1"/>
            <a:r>
              <a:rPr lang="en-US" sz="1800" dirty="0" smtClean="0"/>
              <a:t>Equivalent of building many models and taking their geometric mean (</a:t>
            </a:r>
            <a:r>
              <a:rPr lang="en-US" sz="1400" dirty="0"/>
              <a:t>https://</a:t>
            </a:r>
            <a:r>
              <a:rPr lang="en-US" sz="1400" dirty="0" err="1"/>
              <a:t>www.cs.toronto.edu</a:t>
            </a:r>
            <a:r>
              <a:rPr lang="en-US" sz="1400" dirty="0"/>
              <a:t>/~</a:t>
            </a:r>
            <a:r>
              <a:rPr lang="en-US" sz="1400" dirty="0" err="1"/>
              <a:t>hinton</a:t>
            </a:r>
            <a:r>
              <a:rPr lang="en-US" sz="1400" dirty="0"/>
              <a:t>/</a:t>
            </a:r>
            <a:r>
              <a:rPr lang="en-US" sz="1400" dirty="0" err="1"/>
              <a:t>absps</a:t>
            </a:r>
            <a:r>
              <a:rPr lang="en-US" sz="1400" dirty="0"/>
              <a:t>/</a:t>
            </a:r>
            <a:r>
              <a:rPr lang="en-US" sz="1400" dirty="0" err="1"/>
              <a:t>JMLRdropout.pdf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lrqhogwild</a:t>
            </a:r>
            <a:r>
              <a:rPr lang="en-US" dirty="0" smtClean="0"/>
              <a:t> k</a:t>
            </a:r>
          </a:p>
          <a:p>
            <a:pPr lvl="1"/>
            <a:r>
              <a:rPr lang="en-US" sz="1800" dirty="0" smtClean="0"/>
              <a:t>https://</a:t>
            </a:r>
            <a:r>
              <a:rPr lang="en-US" sz="1800" dirty="0" err="1" smtClean="0"/>
              <a:t>github.com</a:t>
            </a:r>
            <a:r>
              <a:rPr lang="en-US" sz="1800" dirty="0" smtClean="0"/>
              <a:t>/</a:t>
            </a:r>
            <a:r>
              <a:rPr lang="en-US" sz="1800" dirty="0" err="1" smtClean="0"/>
              <a:t>JohnLangford</a:t>
            </a:r>
            <a:r>
              <a:rPr lang="en-US" sz="1800" dirty="0" smtClean="0"/>
              <a:t>/</a:t>
            </a:r>
            <a:r>
              <a:rPr lang="en-US" sz="1800" dirty="0" err="1" smtClean="0"/>
              <a:t>vowpal_wabbit</a:t>
            </a:r>
            <a:r>
              <a:rPr lang="en-US" sz="1800" dirty="0" smtClean="0"/>
              <a:t>/wiki/</a:t>
            </a:r>
            <a:r>
              <a:rPr lang="en-US" sz="1800" dirty="0" err="1" smtClean="0"/>
              <a:t>lrq_hogwild.pdf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6994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Mind..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973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New hyper-parameter – ‘k’ for rank of lower dimensional vectors</a:t>
            </a:r>
          </a:p>
          <a:p>
            <a:endParaRPr lang="en-US" dirty="0" smtClean="0"/>
          </a:p>
          <a:p>
            <a:r>
              <a:rPr lang="en-US" dirty="0" smtClean="0"/>
              <a:t>Non-convex loss function</a:t>
            </a:r>
          </a:p>
          <a:p>
            <a:pPr lvl="1"/>
            <a:r>
              <a:rPr lang="en-US" dirty="0" smtClean="0"/>
              <a:t>Won’t work in non-online / batch setting</a:t>
            </a:r>
          </a:p>
          <a:p>
            <a:pPr lvl="1"/>
            <a:endParaRPr lang="en-US" dirty="0"/>
          </a:p>
          <a:p>
            <a:r>
              <a:rPr lang="en-US" dirty="0" smtClean="0"/>
              <a:t>Sensitive to l2 regularization</a:t>
            </a:r>
          </a:p>
          <a:p>
            <a:endParaRPr lang="en-US" dirty="0"/>
          </a:p>
          <a:p>
            <a:r>
              <a:rPr lang="en-US" dirty="0" smtClean="0"/>
              <a:t>Don’t use – normalized option 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5904" y="5858353"/>
            <a:ext cx="7408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JohnLangford</a:t>
            </a:r>
            <a:r>
              <a:rPr lang="en-US" dirty="0"/>
              <a:t>/</a:t>
            </a:r>
            <a:r>
              <a:rPr lang="en-US" dirty="0" err="1"/>
              <a:t>vowpal_wabbit</a:t>
            </a:r>
            <a:r>
              <a:rPr lang="en-US" dirty="0"/>
              <a:t>/wiki/</a:t>
            </a:r>
            <a:r>
              <a:rPr lang="en-US" dirty="0" err="1"/>
              <a:t>lrq_hogwild.pdf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72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– </a:t>
            </a:r>
            <a:r>
              <a:rPr lang="en-US" dirty="0" err="1" smtClean="0"/>
              <a:t>Movielens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https://github.com/JohnLangford/vowpal_wabbit/tree/master/demo/</a:t>
            </a:r>
            <a:r>
              <a:rPr lang="en-US" dirty="0" smtClean="0">
                <a:hlinkClick r:id="rId2"/>
              </a:rPr>
              <a:t>movielens</a:t>
            </a:r>
            <a:endParaRPr lang="en-US" dirty="0" smtClean="0"/>
          </a:p>
          <a:p>
            <a:pPr lvl="1"/>
            <a:r>
              <a:rPr lang="en-US" dirty="0" smtClean="0"/>
              <a:t>Run ‘make shootout’ to run the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2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- What </a:t>
            </a:r>
            <a:r>
              <a:rPr lang="en-US" dirty="0" smtClean="0"/>
              <a:t>makes model good ?</a:t>
            </a:r>
          </a:p>
          <a:p>
            <a:r>
              <a:rPr lang="en-US" dirty="0" err="1" smtClean="0"/>
              <a:t>Vw</a:t>
            </a:r>
            <a:r>
              <a:rPr lang="en-US" dirty="0" smtClean="0"/>
              <a:t> options for interactions / feature </a:t>
            </a:r>
            <a:r>
              <a:rPr lang="en-US" dirty="0" smtClean="0"/>
              <a:t>engineering</a:t>
            </a:r>
          </a:p>
          <a:p>
            <a:r>
              <a:rPr lang="en-US" dirty="0" smtClean="0"/>
              <a:t>Low rank quadratic – in nutshell</a:t>
            </a:r>
            <a:endParaRPr lang="en-US" dirty="0" smtClean="0"/>
          </a:p>
          <a:p>
            <a:r>
              <a:rPr lang="en-US" dirty="0" smtClean="0"/>
              <a:t>Some data / demo </a:t>
            </a:r>
            <a:r>
              <a:rPr lang="en-US" dirty="0" smtClean="0"/>
              <a:t>with Movie-lens dataset (for –</a:t>
            </a:r>
            <a:r>
              <a:rPr lang="en-US" dirty="0" err="1" smtClean="0"/>
              <a:t>lrq</a:t>
            </a:r>
            <a:r>
              <a:rPr lang="en-US" dirty="0" smtClean="0"/>
              <a:t> option)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6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Makes Model (Regression / Classification) Good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(no </a:t>
            </a:r>
            <a:r>
              <a:rPr lang="en-US" dirty="0" smtClean="0"/>
              <a:t>brainer?)</a:t>
            </a:r>
          </a:p>
          <a:p>
            <a:r>
              <a:rPr lang="en-US" dirty="0" err="1" smtClean="0"/>
              <a:t>Hyperparameters</a:t>
            </a:r>
            <a:r>
              <a:rPr lang="en-US" dirty="0" smtClean="0"/>
              <a:t> Tuning?</a:t>
            </a:r>
            <a:endParaRPr lang="en-US" dirty="0" smtClean="0"/>
          </a:p>
          <a:p>
            <a:r>
              <a:rPr lang="en-US" dirty="0" smtClean="0"/>
              <a:t>Features?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first step - Just throw data at </a:t>
            </a:r>
            <a:r>
              <a:rPr lang="en-US" dirty="0" err="1"/>
              <a:t>vw</a:t>
            </a:r>
            <a:r>
              <a:rPr lang="en-US" dirty="0"/>
              <a:t> / model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Models only </a:t>
            </a:r>
            <a:r>
              <a:rPr lang="en-US" dirty="0" smtClean="0"/>
              <a:t>as good as their features</a:t>
            </a:r>
          </a:p>
          <a:p>
            <a:pPr lvl="1"/>
            <a:r>
              <a:rPr lang="en-US" dirty="0" smtClean="0"/>
              <a:t>Good features?</a:t>
            </a:r>
          </a:p>
          <a:p>
            <a:pPr lvl="2"/>
            <a:r>
              <a:rPr lang="en-US" dirty="0" smtClean="0"/>
              <a:t>Interactions</a:t>
            </a:r>
            <a:endParaRPr lang="en-US" dirty="0" smtClean="0"/>
          </a:p>
          <a:p>
            <a:pPr lvl="2"/>
            <a:r>
              <a:rPr lang="en-US" dirty="0" smtClean="0"/>
              <a:t>Low rank features / factorization machines</a:t>
            </a:r>
          </a:p>
          <a:p>
            <a:pPr lvl="2"/>
            <a:r>
              <a:rPr lang="en-US" dirty="0" smtClean="0"/>
              <a:t>GBDT</a:t>
            </a:r>
            <a:endParaRPr lang="en-US" dirty="0" smtClean="0"/>
          </a:p>
          <a:p>
            <a:pPr lvl="2"/>
            <a:r>
              <a:rPr lang="is-IS" dirty="0" smtClean="0"/>
              <a:t>….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99" y="1417638"/>
            <a:ext cx="3268133" cy="192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4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8333"/>
          </a:xfrm>
        </p:spPr>
        <p:txBody>
          <a:bodyPr>
            <a:normAutofit/>
          </a:bodyPr>
          <a:lstStyle/>
          <a:p>
            <a:r>
              <a:rPr lang="en-US" dirty="0" err="1" smtClean="0"/>
              <a:t>Vw</a:t>
            </a:r>
            <a:r>
              <a:rPr lang="en-US" dirty="0" smtClean="0"/>
              <a:t> Options For Modeling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746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-</a:t>
            </a:r>
            <a:r>
              <a:rPr lang="en-US" dirty="0" smtClean="0"/>
              <a:t>q </a:t>
            </a:r>
            <a:r>
              <a:rPr lang="en-US" dirty="0" smtClean="0"/>
              <a:t>(pairwise interactions)</a:t>
            </a:r>
          </a:p>
          <a:p>
            <a:pPr lvl="1"/>
            <a:r>
              <a:rPr lang="en-US" dirty="0" err="1" smtClean="0"/>
              <a:t>vw</a:t>
            </a:r>
            <a:r>
              <a:rPr lang="en-US" dirty="0" smtClean="0"/>
              <a:t> -d </a:t>
            </a:r>
            <a:r>
              <a:rPr lang="en-US" dirty="0" err="1" smtClean="0"/>
              <a:t>data.vw</a:t>
            </a:r>
            <a:r>
              <a:rPr lang="en-US" dirty="0" smtClean="0"/>
              <a:t> -q </a:t>
            </a:r>
            <a:r>
              <a:rPr lang="en-US" dirty="0" err="1" smtClean="0"/>
              <a:t>nn</a:t>
            </a:r>
            <a:endParaRPr lang="en-US" dirty="0" smtClean="0"/>
          </a:p>
          <a:p>
            <a:pPr lvl="1"/>
            <a:r>
              <a:rPr lang="en-US" dirty="0" smtClean="0"/>
              <a:t>-q ::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-cubic (cubic interactions)</a:t>
            </a:r>
          </a:p>
          <a:p>
            <a:pPr lvl="1"/>
            <a:r>
              <a:rPr lang="en-US" dirty="0" err="1" smtClean="0"/>
              <a:t>vw</a:t>
            </a:r>
            <a:r>
              <a:rPr lang="en-US" dirty="0" smtClean="0"/>
              <a:t> -d </a:t>
            </a:r>
            <a:r>
              <a:rPr lang="en-US" dirty="0" err="1" smtClean="0"/>
              <a:t>data.vw</a:t>
            </a:r>
            <a:r>
              <a:rPr lang="en-US" dirty="0" smtClean="0"/>
              <a:t> --cubic </a:t>
            </a:r>
            <a:r>
              <a:rPr lang="en-US" dirty="0" err="1" smtClean="0"/>
              <a:t>nnn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-interactions / permutations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-</a:t>
            </a:r>
            <a:r>
              <a:rPr lang="en-US" dirty="0" err="1" smtClean="0"/>
              <a:t>stage_poly</a:t>
            </a:r>
            <a:endParaRPr lang="en-US" dirty="0"/>
          </a:p>
          <a:p>
            <a:pPr lvl="1"/>
            <a:r>
              <a:rPr lang="en-US" dirty="0" err="1" smtClean="0"/>
              <a:t>Vw</a:t>
            </a:r>
            <a:r>
              <a:rPr lang="en-US" dirty="0" smtClean="0"/>
              <a:t> –d </a:t>
            </a:r>
            <a:r>
              <a:rPr lang="en-US" dirty="0" err="1" smtClean="0"/>
              <a:t>data.vw</a:t>
            </a:r>
            <a:r>
              <a:rPr lang="en-US" dirty="0" smtClean="0"/>
              <a:t> –</a:t>
            </a:r>
            <a:r>
              <a:rPr lang="en-US" dirty="0" err="1" smtClean="0"/>
              <a:t>stage_poly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lrq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lrqdropout</a:t>
            </a:r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4642512" y="1557019"/>
            <a:ext cx="304800" cy="2327064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4642512" y="4159247"/>
            <a:ext cx="229529" cy="94191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642512" y="5344721"/>
            <a:ext cx="304800" cy="822960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56093" y="2354249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/ all feature interactions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6093" y="419998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Selected  interactions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0912" y="5305940"/>
            <a:ext cx="1339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rank quadratic interactions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54333" y="2497667"/>
            <a:ext cx="1079500" cy="369332"/>
          </a:xfrm>
          <a:prstGeom prst="rect">
            <a:avLst/>
          </a:prstGeom>
          <a:noFill/>
          <a:ln>
            <a:solidFill>
              <a:srgbClr val="236C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05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2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Stage_poly</a:t>
            </a:r>
            <a:r>
              <a:rPr lang="en-US" dirty="0" smtClean="0"/>
              <a:t> (</a:t>
            </a:r>
            <a:r>
              <a:rPr lang="en-US" dirty="0" err="1" smtClean="0"/>
              <a:t>stagewise</a:t>
            </a:r>
            <a:r>
              <a:rPr lang="en-US" dirty="0" smtClean="0"/>
              <a:t> polynomial features)</a:t>
            </a:r>
          </a:p>
          <a:p>
            <a:pPr lvl="1"/>
            <a:r>
              <a:rPr lang="en-US" dirty="0" smtClean="0"/>
              <a:t>Progressively create interactions of ‘important’ features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Vw</a:t>
            </a:r>
            <a:r>
              <a:rPr lang="en-US" dirty="0" smtClean="0"/>
              <a:t> </a:t>
            </a:r>
            <a:r>
              <a:rPr lang="en-US" dirty="0"/>
              <a:t>–d </a:t>
            </a:r>
            <a:r>
              <a:rPr lang="en-US" dirty="0" err="1"/>
              <a:t>data.vw</a:t>
            </a:r>
            <a:r>
              <a:rPr lang="en-US" dirty="0"/>
              <a:t> –</a:t>
            </a:r>
            <a:r>
              <a:rPr lang="en-US" dirty="0" err="1"/>
              <a:t>stage_poly</a:t>
            </a:r>
            <a:r>
              <a:rPr lang="en-US" dirty="0"/>
              <a:t> --</a:t>
            </a:r>
            <a:r>
              <a:rPr lang="en-US" dirty="0" err="1"/>
              <a:t>batch_sz</a:t>
            </a:r>
            <a:r>
              <a:rPr lang="en-US" dirty="0"/>
              <a:t> 0 --</a:t>
            </a:r>
            <a:r>
              <a:rPr lang="en-US" dirty="0" err="1"/>
              <a:t>batch_sz_no_doubling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--</a:t>
            </a:r>
            <a:r>
              <a:rPr lang="en-US" dirty="0" err="1"/>
              <a:t>sched_exponent</a:t>
            </a:r>
            <a:r>
              <a:rPr lang="en-US" dirty="0"/>
              <a:t> arg1 ( = 1.0)   </a:t>
            </a:r>
            <a:endParaRPr lang="en-US" dirty="0" smtClean="0"/>
          </a:p>
          <a:p>
            <a:pPr lvl="3"/>
            <a:r>
              <a:rPr lang="en-US" dirty="0" smtClean="0"/>
              <a:t>How many features to update (s^arg1)</a:t>
            </a:r>
          </a:p>
          <a:p>
            <a:pPr lvl="3"/>
            <a:r>
              <a:rPr lang="en-US" dirty="0" smtClean="0"/>
              <a:t>exponent </a:t>
            </a:r>
            <a:r>
              <a:rPr lang="en-US" dirty="0"/>
              <a:t>controlling </a:t>
            </a:r>
            <a:r>
              <a:rPr lang="en-US" dirty="0" smtClean="0"/>
              <a:t>quantity of </a:t>
            </a:r>
            <a:r>
              <a:rPr lang="en-US" dirty="0"/>
              <a:t>included features</a:t>
            </a:r>
          </a:p>
          <a:p>
            <a:pPr lvl="2"/>
            <a:r>
              <a:rPr lang="en-US" dirty="0"/>
              <a:t>--</a:t>
            </a:r>
            <a:r>
              <a:rPr lang="en-US" dirty="0" err="1"/>
              <a:t>batch_sz</a:t>
            </a:r>
            <a:r>
              <a:rPr lang="en-US" dirty="0"/>
              <a:t> arg2 ( = </a:t>
            </a:r>
            <a:r>
              <a:rPr lang="en-US" dirty="0" smtClean="0"/>
              <a:t>1000)</a:t>
            </a:r>
          </a:p>
          <a:p>
            <a:pPr lvl="3"/>
            <a:r>
              <a:rPr lang="en-US" dirty="0" smtClean="0"/>
              <a:t>When to update (if 0, features added only at end of a pass)</a:t>
            </a:r>
          </a:p>
          <a:p>
            <a:pPr lvl="3"/>
            <a:r>
              <a:rPr lang="en-US" dirty="0" smtClean="0"/>
              <a:t>multiplier </a:t>
            </a:r>
            <a:r>
              <a:rPr lang="en-US" dirty="0"/>
              <a:t>on batch size </a:t>
            </a:r>
            <a:r>
              <a:rPr lang="en-US" dirty="0" smtClean="0"/>
              <a:t>before including </a:t>
            </a:r>
            <a:r>
              <a:rPr lang="en-US" dirty="0"/>
              <a:t>more features</a:t>
            </a:r>
          </a:p>
          <a:p>
            <a:pPr lvl="2"/>
            <a:r>
              <a:rPr lang="en-US" dirty="0"/>
              <a:t>--</a:t>
            </a:r>
            <a:r>
              <a:rPr lang="en-US" dirty="0" err="1" smtClean="0"/>
              <a:t>batch_sz_no_doubling</a:t>
            </a:r>
            <a:endParaRPr lang="en-US" dirty="0" smtClean="0"/>
          </a:p>
          <a:p>
            <a:pPr lvl="3"/>
            <a:r>
              <a:rPr lang="en-US" dirty="0" smtClean="0"/>
              <a:t>Gradually slow down adding features </a:t>
            </a:r>
          </a:p>
          <a:p>
            <a:pPr lvl="3"/>
            <a:r>
              <a:rPr lang="en-US" dirty="0" err="1" smtClean="0"/>
              <a:t>batch_sz</a:t>
            </a:r>
            <a:r>
              <a:rPr lang="en-US" dirty="0" smtClean="0"/>
              <a:t> </a:t>
            </a:r>
            <a:r>
              <a:rPr lang="en-US" dirty="0"/>
              <a:t>does not double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5904" y="5953500"/>
            <a:ext cx="740809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US" sz="1050" dirty="0"/>
              <a:t>https://</a:t>
            </a:r>
            <a:r>
              <a:rPr lang="en-US" sz="1050" dirty="0" err="1"/>
              <a:t>github.com</a:t>
            </a:r>
            <a:r>
              <a:rPr lang="en-US" sz="1050" dirty="0"/>
              <a:t>/</a:t>
            </a:r>
            <a:r>
              <a:rPr lang="en-US" sz="1050" dirty="0" err="1"/>
              <a:t>JohnLangford</a:t>
            </a:r>
            <a:r>
              <a:rPr lang="en-US" sz="1050" dirty="0"/>
              <a:t>/</a:t>
            </a:r>
            <a:r>
              <a:rPr lang="en-US" sz="1050" dirty="0" err="1"/>
              <a:t>vowpal_wabbit</a:t>
            </a:r>
            <a:r>
              <a:rPr lang="en-US" sz="1050" dirty="0"/>
              <a:t>/wiki/</a:t>
            </a:r>
            <a:r>
              <a:rPr lang="en-US" sz="1050" dirty="0" err="1"/>
              <a:t>poly.pdf</a:t>
            </a:r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1735904" y="5738363"/>
            <a:ext cx="740809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US" sz="1050" dirty="0" err="1" smtClean="0"/>
              <a:t>Agarwal</a:t>
            </a:r>
            <a:r>
              <a:rPr lang="en-US" sz="1050" dirty="0" smtClean="0"/>
              <a:t> et al, </a:t>
            </a:r>
            <a:r>
              <a:rPr lang="en-US" sz="1050" dirty="0"/>
              <a:t>2014, Scalable Non-linear Learning with Adaptive Polynomial </a:t>
            </a:r>
            <a:r>
              <a:rPr lang="en-US" sz="1050" dirty="0" smtClean="0"/>
              <a:t>Expansions, NIPS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0523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Of 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</a:t>
            </a:r>
            <a:r>
              <a:rPr lang="en-US" dirty="0" smtClean="0"/>
              <a:t>interactions:</a:t>
            </a:r>
          </a:p>
          <a:p>
            <a:pPr lvl="1"/>
            <a:r>
              <a:rPr lang="en-US" dirty="0" smtClean="0"/>
              <a:t>Model complexity / Number </a:t>
            </a:r>
            <a:r>
              <a:rPr lang="en-US" dirty="0" smtClean="0"/>
              <a:t>of </a:t>
            </a:r>
            <a:r>
              <a:rPr lang="en-US" dirty="0" smtClean="0"/>
              <a:t>parameters </a:t>
            </a:r>
          </a:p>
          <a:p>
            <a:pPr lvl="2"/>
            <a:r>
              <a:rPr lang="en-US" dirty="0" err="1" smtClean="0"/>
              <a:t>E.g</a:t>
            </a:r>
            <a:r>
              <a:rPr lang="en-US" dirty="0" smtClean="0"/>
              <a:t> –q n1n2 will produce </a:t>
            </a:r>
            <a:r>
              <a:rPr lang="en-US" baseline="30000" dirty="0" smtClean="0"/>
              <a:t>n1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 smtClean="0"/>
          </a:p>
          <a:p>
            <a:pPr lvl="1"/>
            <a:r>
              <a:rPr lang="en-US" dirty="0" smtClean="0"/>
              <a:t>Data </a:t>
            </a:r>
            <a:r>
              <a:rPr lang="en-US" dirty="0" err="1" smtClean="0"/>
              <a:t>Sparsity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Pay extra attention to </a:t>
            </a:r>
            <a:r>
              <a:rPr lang="en-US" dirty="0" smtClean="0"/>
              <a:t>l, l1</a:t>
            </a:r>
            <a:r>
              <a:rPr lang="en-US" dirty="0" smtClean="0"/>
              <a:t>, </a:t>
            </a:r>
            <a:r>
              <a:rPr lang="en-US" dirty="0" smtClean="0"/>
              <a:t>l2</a:t>
            </a:r>
          </a:p>
          <a:p>
            <a:endParaRPr lang="en-US" dirty="0" smtClean="0"/>
          </a:p>
          <a:p>
            <a:r>
              <a:rPr lang="en-US" dirty="0" smtClean="0"/>
              <a:t>Mindful of hash </a:t>
            </a:r>
            <a:r>
              <a:rPr lang="en-US" dirty="0" smtClean="0"/>
              <a:t>collisions (-b)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3" y="2760134"/>
            <a:ext cx="3268133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1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4250"/>
          </a:xfrm>
        </p:spPr>
        <p:txBody>
          <a:bodyPr/>
          <a:lstStyle/>
          <a:p>
            <a:r>
              <a:rPr lang="en-US" dirty="0" smtClean="0"/>
              <a:t>LRQ - Are Simple Interactions </a:t>
            </a:r>
            <a:r>
              <a:rPr lang="en-US" dirty="0" smtClean="0"/>
              <a:t>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92969"/>
            <a:ext cx="8358717" cy="572346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What if your data looks like this: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Objective : For a new </a:t>
            </a:r>
            <a:r>
              <a:rPr lang="en-US" sz="2400" dirty="0" smtClean="0"/>
              <a:t>user / movie </a:t>
            </a:r>
            <a:r>
              <a:rPr lang="en-US" sz="2400" dirty="0" smtClean="0"/>
              <a:t>estimate movie ratings</a:t>
            </a:r>
          </a:p>
          <a:p>
            <a:pPr lvl="1"/>
            <a:r>
              <a:rPr lang="en-US" sz="2000" dirty="0" smtClean="0"/>
              <a:t>Simple linear model </a:t>
            </a:r>
            <a:r>
              <a:rPr lang="en-US" sz="2000" dirty="0" smtClean="0"/>
              <a:t>?</a:t>
            </a:r>
            <a:endParaRPr lang="en-US" sz="2000" dirty="0" smtClean="0"/>
          </a:p>
          <a:p>
            <a:pPr lvl="1"/>
            <a:r>
              <a:rPr lang="en-US" sz="2000" dirty="0" smtClean="0"/>
              <a:t>Interactions ?</a:t>
            </a:r>
          </a:p>
          <a:p>
            <a:pPr lvl="1"/>
            <a:r>
              <a:rPr lang="en-US" sz="2000" dirty="0" smtClean="0"/>
              <a:t>Cold starts </a:t>
            </a:r>
            <a:r>
              <a:rPr lang="en-US" sz="2000" dirty="0" smtClean="0"/>
              <a:t>?</a:t>
            </a:r>
          </a:p>
          <a:p>
            <a:pPr lvl="1"/>
            <a:r>
              <a:rPr lang="en-US" sz="2000" dirty="0" smtClean="0"/>
              <a:t>Common situation for recommendation systems (and many other problems where dataset is sparse)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772833" y="1434860"/>
            <a:ext cx="277221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 4|user 5256 |movie 2321</a:t>
            </a:r>
          </a:p>
          <a:p>
            <a:r>
              <a:rPr lang="hr-HR" sz="1600" dirty="0"/>
              <a:t>4 4|user 4344 |movie 529</a:t>
            </a:r>
          </a:p>
          <a:p>
            <a:r>
              <a:rPr lang="de-DE" sz="1600" dirty="0"/>
              <a:t>5 5|user 2380 |</a:t>
            </a:r>
            <a:r>
              <a:rPr lang="de-DE" sz="1600" dirty="0" err="1"/>
              <a:t>movie</a:t>
            </a:r>
            <a:r>
              <a:rPr lang="de-DE" sz="1600" dirty="0"/>
              <a:t> 1136</a:t>
            </a:r>
          </a:p>
          <a:p>
            <a:r>
              <a:rPr lang="de-DE" sz="1600" dirty="0"/>
              <a:t>4 4|user 5501 |</a:t>
            </a:r>
            <a:r>
              <a:rPr lang="de-DE" sz="1600" dirty="0" err="1"/>
              <a:t>movie</a:t>
            </a:r>
            <a:r>
              <a:rPr lang="de-DE" sz="1600" dirty="0"/>
              <a:t> 991</a:t>
            </a:r>
          </a:p>
          <a:p>
            <a:r>
              <a:rPr lang="de-DE" sz="1600" dirty="0"/>
              <a:t>2 2|user 482 |</a:t>
            </a:r>
            <a:r>
              <a:rPr lang="de-DE" sz="1600" dirty="0" err="1"/>
              <a:t>movie</a:t>
            </a:r>
            <a:r>
              <a:rPr lang="de-DE" sz="1600" dirty="0"/>
              <a:t> 2144</a:t>
            </a:r>
          </a:p>
          <a:p>
            <a:r>
              <a:rPr lang="de-DE" sz="1600" dirty="0"/>
              <a:t>4 4|user 1209 |</a:t>
            </a:r>
            <a:r>
              <a:rPr lang="de-DE" sz="1600" dirty="0" err="1"/>
              <a:t>movie</a:t>
            </a:r>
            <a:r>
              <a:rPr lang="de-DE" sz="1600" dirty="0"/>
              <a:t> 2407</a:t>
            </a:r>
          </a:p>
          <a:p>
            <a:r>
              <a:rPr lang="hr-HR" sz="1600" dirty="0"/>
              <a:t>5 5|user 1650 |movie 858</a:t>
            </a:r>
          </a:p>
          <a:p>
            <a:r>
              <a:rPr lang="hr-HR" sz="1600" dirty="0"/>
              <a:t>5 5|user 788 |movie 3033</a:t>
            </a:r>
          </a:p>
          <a:p>
            <a:r>
              <a:rPr lang="de-DE" sz="1600" dirty="0"/>
              <a:t>5 5|user 3145 |</a:t>
            </a:r>
            <a:r>
              <a:rPr lang="de-DE" sz="1600" dirty="0" err="1"/>
              <a:t>movie</a:t>
            </a:r>
            <a:r>
              <a:rPr lang="de-DE" sz="1600" dirty="0"/>
              <a:t> 2010</a:t>
            </a:r>
          </a:p>
          <a:p>
            <a:r>
              <a:rPr lang="hr-HR" sz="1600" dirty="0"/>
              <a:t>4 4|user 1135 |movie 3927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297083" y="1936750"/>
            <a:ext cx="20955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MovieLens</a:t>
            </a:r>
            <a:r>
              <a:rPr lang="en-US" dirty="0" smtClean="0"/>
              <a:t> Dataset</a:t>
            </a:r>
          </a:p>
          <a:p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files.grouplens.org</a:t>
            </a:r>
            <a:r>
              <a:rPr lang="en-US" dirty="0"/>
              <a:t>/papers/ml-10m-README.html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5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lrq</a:t>
            </a:r>
            <a:r>
              <a:rPr lang="en-US" dirty="0" smtClean="0"/>
              <a:t> (And its variants)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rank </a:t>
            </a:r>
            <a:r>
              <a:rPr lang="en-US" dirty="0" smtClean="0"/>
              <a:t>quadratic</a:t>
            </a:r>
          </a:p>
          <a:p>
            <a:endParaRPr lang="en-US" dirty="0" smtClean="0"/>
          </a:p>
          <a:p>
            <a:r>
              <a:rPr lang="en-US" dirty="0" smtClean="0"/>
              <a:t>Factorization machines</a:t>
            </a:r>
          </a:p>
          <a:p>
            <a:pPr lvl="1">
              <a:buFontTx/>
              <a:buChar char="-"/>
            </a:pPr>
            <a:r>
              <a:rPr lang="en-US" sz="2000" dirty="0" smtClean="0"/>
              <a:t>Factorization machines (And Field aware)</a:t>
            </a:r>
          </a:p>
          <a:p>
            <a:pPr lvl="2"/>
            <a:r>
              <a:rPr lang="en-US" sz="1800" dirty="0" smtClean="0"/>
              <a:t>Hot favorite At </a:t>
            </a:r>
            <a:r>
              <a:rPr lang="en-US" sz="1800" dirty="0" err="1" smtClean="0"/>
              <a:t>Kaggle</a:t>
            </a:r>
            <a:r>
              <a:rPr lang="en-US" sz="1800" dirty="0" smtClean="0"/>
              <a:t> </a:t>
            </a:r>
            <a:r>
              <a:rPr lang="en-US" sz="1800" dirty="0" smtClean="0"/>
              <a:t>competitions</a:t>
            </a:r>
          </a:p>
          <a:p>
            <a:pPr lvl="2"/>
            <a:r>
              <a:rPr lang="en-US" sz="1800" dirty="0"/>
              <a:t>Peter </a:t>
            </a:r>
            <a:r>
              <a:rPr lang="en-US" sz="1800" dirty="0" err="1" smtClean="0"/>
              <a:t>Norvig</a:t>
            </a:r>
            <a:r>
              <a:rPr lang="en-US" sz="1800" dirty="0" smtClean="0"/>
              <a:t> (Director Research, Google) </a:t>
            </a:r>
            <a:r>
              <a:rPr lang="en-US" sz="1800" dirty="0"/>
              <a:t>picked “</a:t>
            </a:r>
            <a:r>
              <a:rPr lang="en-US" sz="1800" dirty="0" err="1"/>
              <a:t>Rendel</a:t>
            </a:r>
            <a:r>
              <a:rPr lang="en-US" sz="1800" dirty="0"/>
              <a:t> (2010)” as one of the most influential papers (</a:t>
            </a:r>
            <a:r>
              <a:rPr lang="en-US" sz="1800" dirty="0">
                <a:hlinkClick r:id="rId2"/>
              </a:rPr>
              <a:t>http://blog.teamleada.com/2014/08/ask-peter-norvig/</a:t>
            </a:r>
            <a:r>
              <a:rPr lang="en-US" sz="1800" dirty="0"/>
              <a:t>)</a:t>
            </a:r>
          </a:p>
          <a:p>
            <a:pPr marL="914400" lvl="2" indent="0">
              <a:buNone/>
            </a:pPr>
            <a:endParaRPr lang="en-US" sz="1800" dirty="0" smtClean="0"/>
          </a:p>
          <a:p>
            <a:r>
              <a:rPr lang="en-US" sz="2600" dirty="0" smtClean="0"/>
              <a:t>And </a:t>
            </a:r>
            <a:r>
              <a:rPr lang="en-US" sz="2600" dirty="0" err="1" smtClean="0"/>
              <a:t>vw</a:t>
            </a:r>
            <a:r>
              <a:rPr lang="en-US" sz="2600" dirty="0" smtClean="0"/>
              <a:t> has support for it:</a:t>
            </a:r>
          </a:p>
          <a:p>
            <a:pPr lvl="3"/>
            <a:r>
              <a:rPr lang="en-US" sz="1600" dirty="0" smtClean="0"/>
              <a:t>-</a:t>
            </a:r>
            <a:r>
              <a:rPr lang="en-US" sz="1600" dirty="0" err="1" smtClean="0"/>
              <a:t>lrq</a:t>
            </a:r>
            <a:r>
              <a:rPr lang="en-US" sz="1600" dirty="0" smtClean="0"/>
              <a:t>, -</a:t>
            </a:r>
            <a:r>
              <a:rPr lang="en-US" sz="1600" dirty="0" err="1" smtClean="0"/>
              <a:t>lrqdropout</a:t>
            </a:r>
            <a:r>
              <a:rPr lang="en-US" sz="1600" dirty="0" smtClean="0"/>
              <a:t>, -</a:t>
            </a:r>
            <a:r>
              <a:rPr lang="en-US" sz="1600" dirty="0" err="1" smtClean="0"/>
              <a:t>lrqhogwild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5904" y="5895330"/>
            <a:ext cx="74080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US" sz="1050" dirty="0"/>
              <a:t>Steffen </a:t>
            </a:r>
            <a:r>
              <a:rPr lang="en-US" sz="1050" dirty="0" err="1"/>
              <a:t>Rendle</a:t>
            </a:r>
            <a:r>
              <a:rPr lang="en-US" sz="1050" dirty="0"/>
              <a:t> (2010): Factorization Machines, in Proceedings of the 10th IEEE International Conference on Data Mining (ICDM 2010), Sydney, Australia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8228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58862"/>
          </a:xfrm>
        </p:spPr>
        <p:txBody>
          <a:bodyPr>
            <a:normAutofit/>
          </a:bodyPr>
          <a:lstStyle/>
          <a:p>
            <a:r>
              <a:rPr lang="en-US" dirty="0" smtClean="0"/>
              <a:t>Low Rank Quadratic / FM – In Nutshell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410" r="410"/>
          <a:stretch>
            <a:fillRect/>
          </a:stretch>
        </p:blipFill>
        <p:spPr>
          <a:xfrm>
            <a:off x="1092202" y="1599415"/>
            <a:ext cx="1572682" cy="86491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2" y="3155949"/>
            <a:ext cx="3467100" cy="85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2" y="4828117"/>
            <a:ext cx="4025900" cy="863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26666" y="1746250"/>
            <a:ext cx="2137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Linear model</a:t>
            </a:r>
          </a:p>
          <a:p>
            <a:r>
              <a:rPr lang="en-US" sz="1200" dirty="0" smtClean="0"/>
              <a:t>(learn </a:t>
            </a:r>
            <a:r>
              <a:rPr lang="en-US" sz="1200" dirty="0" err="1" smtClean="0"/>
              <a:t>coeff</a:t>
            </a:r>
            <a:r>
              <a:rPr lang="en-US" sz="1200" dirty="0" smtClean="0"/>
              <a:t> for each feature)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926666" y="3327400"/>
            <a:ext cx="2137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model with interactions</a:t>
            </a:r>
          </a:p>
          <a:p>
            <a:r>
              <a:rPr lang="en-US" sz="1100" dirty="0" smtClean="0"/>
              <a:t>(learn </a:t>
            </a:r>
            <a:r>
              <a:rPr lang="en-US" sz="1100" dirty="0" err="1" smtClean="0"/>
              <a:t>coeff</a:t>
            </a:r>
            <a:r>
              <a:rPr lang="en-US" sz="1100" dirty="0" smtClean="0"/>
              <a:t> for each feature and pairwise interaction)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913976" y="4855635"/>
            <a:ext cx="2917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LRQ – Linear model with low rank quadratic</a:t>
            </a:r>
          </a:p>
          <a:p>
            <a:r>
              <a:rPr lang="en-US" sz="1200" dirty="0" smtClean="0"/>
              <a:t>(learn </a:t>
            </a:r>
            <a:r>
              <a:rPr lang="en-US" sz="1200" dirty="0" err="1" smtClean="0"/>
              <a:t>coeff</a:t>
            </a:r>
            <a:r>
              <a:rPr lang="en-US" sz="1200" dirty="0" smtClean="0"/>
              <a:t> for each feature and lower dim vectors for each interaction)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57200" y="5976576"/>
            <a:ext cx="8686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US" sz="1000" dirty="0"/>
              <a:t>Steffen </a:t>
            </a:r>
            <a:r>
              <a:rPr lang="en-US" sz="1000" dirty="0" err="1"/>
              <a:t>Rendle</a:t>
            </a:r>
            <a:r>
              <a:rPr lang="en-US" sz="1000" dirty="0"/>
              <a:t> (2010): Factorization Machines, in Proceedings of the 10th IEEE International Conference on Data Mining (ICDM 2010), Sydney, Australia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575343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Template_May2014">
  <a:themeElements>
    <a:clrScheme name="Nanigans Brand Colors">
      <a:dk1>
        <a:srgbClr val="525A61"/>
      </a:dk1>
      <a:lt1>
        <a:srgbClr val="FFFFFF"/>
      </a:lt1>
      <a:dk2>
        <a:srgbClr val="2677B0"/>
      </a:dk2>
      <a:lt2>
        <a:srgbClr val="F1F1F2"/>
      </a:lt2>
      <a:accent1>
        <a:srgbClr val="236CA0"/>
      </a:accent1>
      <a:accent2>
        <a:srgbClr val="34A644"/>
      </a:accent2>
      <a:accent3>
        <a:srgbClr val="BF3542"/>
      </a:accent3>
      <a:accent4>
        <a:srgbClr val="F69C00"/>
      </a:accent4>
      <a:accent5>
        <a:srgbClr val="88316A"/>
      </a:accent5>
      <a:accent6>
        <a:srgbClr val="525A61"/>
      </a:accent6>
      <a:hlink>
        <a:srgbClr val="236CA0"/>
      </a:hlink>
      <a:folHlink>
        <a:srgbClr val="236C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2156</TotalTime>
  <Words>874</Words>
  <Application>Microsoft Macintosh PowerPoint</Application>
  <PresentationFormat>On-screen Show (4:3)</PresentationFormat>
  <Paragraphs>135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PowerPointTemplate_May2014</vt:lpstr>
      <vt:lpstr>Fun With Interaction Features – VW Meetup 2015.12.16</vt:lpstr>
      <vt:lpstr>Agenda</vt:lpstr>
      <vt:lpstr>What Makes Model (Regression / Classification) Good ?</vt:lpstr>
      <vt:lpstr>Vw Options For Modeling Interactions</vt:lpstr>
      <vt:lpstr>Intelligent Interactions</vt:lpstr>
      <vt:lpstr>A Word Of Caution</vt:lpstr>
      <vt:lpstr>LRQ - Are Simple Interactions Enough?</vt:lpstr>
      <vt:lpstr>-lrq (And its variants)</vt:lpstr>
      <vt:lpstr>Low Rank Quadratic / FM – In Nutshell</vt:lpstr>
      <vt:lpstr>LRQ / FM Options For VW </vt:lpstr>
      <vt:lpstr>Keep In Mind..</vt:lpstr>
      <vt:lpstr>PowerPoint Presentation</vt:lpstr>
    </vt:vector>
  </TitlesOfParts>
  <Manager/>
  <Company>Nanigans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Atul Joshi</dc:creator>
  <cp:keywords/>
  <dc:description/>
  <cp:lastModifiedBy>Atul Joshi</cp:lastModifiedBy>
  <cp:revision>85</cp:revision>
  <dcterms:created xsi:type="dcterms:W3CDTF">2014-05-15T15:47:02Z</dcterms:created>
  <dcterms:modified xsi:type="dcterms:W3CDTF">2015-12-16T21:08:01Z</dcterms:modified>
  <cp:category/>
</cp:coreProperties>
</file>