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89" r:id="rId5"/>
    <p:sldId id="294" r:id="rId6"/>
    <p:sldId id="284" r:id="rId7"/>
    <p:sldId id="296" r:id="rId8"/>
    <p:sldId id="281" r:id="rId9"/>
    <p:sldId id="290" r:id="rId10"/>
    <p:sldId id="287" r:id="rId11"/>
    <p:sldId id="285" r:id="rId12"/>
    <p:sldId id="288" r:id="rId13"/>
    <p:sldId id="291" r:id="rId14"/>
    <p:sldId id="292" r:id="rId15"/>
    <p:sldId id="293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68D"/>
    <a:srgbClr val="236CA0"/>
    <a:srgbClr val="2677B0"/>
    <a:srgbClr val="566679"/>
    <a:srgbClr val="F6F6F6"/>
    <a:srgbClr val="495056"/>
    <a:srgbClr val="CCE4F4"/>
    <a:srgbClr val="525A61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9" autoAdjust="0"/>
  </p:normalViewPr>
  <p:slideViewPr>
    <p:cSldViewPr snapToGrid="0" snapToObjects="1"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-PPT-Gri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6335"/>
            <a:ext cx="7772400" cy="1208626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34131"/>
            <a:ext cx="6400800" cy="9714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8F9FA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4" name="Picture 13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948" y="5137166"/>
            <a:ext cx="1611066" cy="43176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596046" y="5594851"/>
            <a:ext cx="198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2405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7" name="Picture 16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3" name="Picture 12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6" name="Picture 15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8" name="Picture 17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9" name="Picture 18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2" name="Picture 11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rid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07000" y="3983884"/>
            <a:ext cx="2806700" cy="1769216"/>
          </a:xfrm>
        </p:spPr>
        <p:txBody>
          <a:bodyPr anchor="ctr" anchorCtr="0">
            <a:noAutofit/>
          </a:bodyPr>
          <a:lstStyle>
            <a:lvl1pPr algn="l">
              <a:defRPr sz="28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" name="Picture 3" descr="Nanigans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2" y="1407302"/>
            <a:ext cx="4537323" cy="12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4F5-65F9-5C46-9179-E178571A237A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7715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8559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862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1943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3783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0" name="Picture 9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74F5-65F9-5C46-9179-E178571A237A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oshiatul/game_play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-QUkgk3HyE" TargetMode="External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xiv.org/abs/1312.56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463" y="3983884"/>
            <a:ext cx="3839237" cy="1769216"/>
          </a:xfrm>
          <a:solidFill>
            <a:srgbClr val="1B568D"/>
          </a:solidFill>
        </p:spPr>
        <p:txBody>
          <a:bodyPr/>
          <a:lstStyle/>
          <a:p>
            <a:pPr algn="ctr"/>
            <a:r>
              <a:rPr lang="en-US" sz="2400" dirty="0" smtClean="0"/>
              <a:t>Reinforcement Learning Using VW – VW </a:t>
            </a:r>
            <a:r>
              <a:rPr lang="en-US" sz="2400" dirty="0" err="1" smtClean="0"/>
              <a:t>Meetup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2016.07.28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64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 - Simple To Train??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err="1" smtClean="0"/>
              <a:t>Gridworld</a:t>
            </a:r>
            <a:r>
              <a:rPr lang="en-US" dirty="0" smtClean="0"/>
              <a:t> with 4 objects:</a:t>
            </a:r>
          </a:p>
          <a:p>
            <a:pPr lvl="1"/>
            <a:r>
              <a:rPr lang="en-US" dirty="0" smtClean="0"/>
              <a:t>4 X 4 (</a:t>
            </a:r>
            <a:r>
              <a:rPr lang="is-IS" dirty="0" smtClean="0"/>
              <a:t>43,680 states) – trained in 30 sec</a:t>
            </a:r>
            <a:endParaRPr lang="en-US" dirty="0" smtClean="0"/>
          </a:p>
          <a:p>
            <a:pPr lvl="1"/>
            <a:r>
              <a:rPr lang="en-US" dirty="0" smtClean="0"/>
              <a:t>5 x 5 (</a:t>
            </a:r>
            <a:r>
              <a:rPr lang="cs-CZ" dirty="0" smtClean="0"/>
              <a:t>303,600 </a:t>
            </a:r>
            <a:r>
              <a:rPr lang="cs-CZ" dirty="0" err="1" smtClean="0"/>
              <a:t>states</a:t>
            </a:r>
            <a:r>
              <a:rPr lang="cs-CZ" dirty="0" smtClean="0"/>
              <a:t>) – </a:t>
            </a:r>
            <a:r>
              <a:rPr lang="cs-CZ" dirty="0" err="1" smtClean="0"/>
              <a:t>trained</a:t>
            </a:r>
            <a:r>
              <a:rPr lang="cs-CZ" dirty="0" smtClean="0"/>
              <a:t> in 3-5 </a:t>
            </a:r>
            <a:r>
              <a:rPr lang="cs-CZ" dirty="0" err="1" smtClean="0"/>
              <a:t>minutes</a:t>
            </a:r>
            <a:endParaRPr lang="en-US" dirty="0" smtClean="0"/>
          </a:p>
          <a:p>
            <a:pPr lvl="1"/>
            <a:r>
              <a:rPr lang="en-US" dirty="0" smtClean="0"/>
              <a:t>6 x 6 (</a:t>
            </a:r>
            <a:r>
              <a:rPr lang="is-IS" dirty="0" smtClean="0"/>
              <a:t>1,413,720 states) – trained in 8-10 minutes</a:t>
            </a:r>
          </a:p>
          <a:p>
            <a:pPr lvl="1"/>
            <a:r>
              <a:rPr lang="en-US" dirty="0" smtClean="0"/>
              <a:t>7 </a:t>
            </a:r>
            <a:r>
              <a:rPr lang="en-US" dirty="0"/>
              <a:t>x 7 (</a:t>
            </a:r>
            <a:r>
              <a:rPr lang="en-US" dirty="0" smtClean="0"/>
              <a:t>5,085,024 states) – trained in 4-6 hours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x 8  (</a:t>
            </a:r>
            <a:r>
              <a:rPr lang="en-US" dirty="0" smtClean="0"/>
              <a:t>15,249,024 states) -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en-US" dirty="0" smtClean="0"/>
              <a:t>10 x 10 (</a:t>
            </a:r>
            <a:r>
              <a:rPr lang="cs-CZ" dirty="0" smtClean="0"/>
              <a:t>94,109,400 </a:t>
            </a:r>
            <a:r>
              <a:rPr lang="cs-CZ" dirty="0" err="1" smtClean="0"/>
              <a:t>states</a:t>
            </a:r>
            <a:r>
              <a:rPr lang="cs-CZ" dirty="0" smtClean="0"/>
              <a:t>) .....</a:t>
            </a:r>
          </a:p>
          <a:p>
            <a:pPr lvl="1"/>
            <a:r>
              <a:rPr lang="cs-CZ" dirty="0" smtClean="0"/>
              <a:t>....</a:t>
            </a:r>
            <a:endParaRPr lang="en-US" dirty="0" smtClean="0"/>
          </a:p>
          <a:p>
            <a:pPr lvl="1"/>
            <a:r>
              <a:rPr lang="en-US" dirty="0" smtClean="0"/>
              <a:t>210 x 160 (for Atari pong / breakout </a:t>
            </a:r>
            <a:r>
              <a:rPr lang="en-US" dirty="0" err="1" smtClean="0"/>
              <a:t>etc</a:t>
            </a:r>
            <a:r>
              <a:rPr lang="en-US" dirty="0" smtClean="0"/>
              <a:t>!!)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7149431" y="1725710"/>
            <a:ext cx="184188" cy="2229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33619" y="2171680"/>
            <a:ext cx="143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Increasingly sparse rewards, bigger state-space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74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5" y="1154590"/>
            <a:ext cx="4528675" cy="4437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90"/>
            <a:ext cx="8229600" cy="785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 – </a:t>
            </a:r>
            <a:r>
              <a:rPr lang="en-US" dirty="0" smtClean="0"/>
              <a:t>Multi-threaded Asynchronous Learning (No Experience-replay anymore)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027" y="4584049"/>
            <a:ext cx="2521286" cy="291752"/>
          </a:xfrm>
          <a:ln>
            <a:solidFill>
              <a:srgbClr val="292D3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dirty="0" smtClean="0"/>
              <a:t>Train Global / shared </a:t>
            </a:r>
            <a:r>
              <a:rPr lang="en-US" sz="1200" dirty="0" smtClean="0"/>
              <a:t>VW</a:t>
            </a:r>
            <a:endParaRPr lang="en-US" sz="12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5210017" y="4571409"/>
            <a:ext cx="598230" cy="3043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0322" y="5768751"/>
            <a:ext cx="73636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 err="1">
                <a:solidFill>
                  <a:srgbClr val="FF0000"/>
                </a:solidFill>
              </a:rPr>
              <a:t>Mnih</a:t>
            </a:r>
            <a:r>
              <a:rPr lang="en-US" sz="1100" i="1" dirty="0">
                <a:solidFill>
                  <a:srgbClr val="FF0000"/>
                </a:solidFill>
              </a:rPr>
              <a:t> et el </a:t>
            </a:r>
            <a:r>
              <a:rPr lang="en-US" sz="1100" i="1" dirty="0" smtClean="0">
                <a:solidFill>
                  <a:srgbClr val="FF0000"/>
                </a:solidFill>
              </a:rPr>
              <a:t>2016, </a:t>
            </a:r>
            <a:r>
              <a:rPr lang="en-US" sz="1100" i="1" dirty="0">
                <a:solidFill>
                  <a:srgbClr val="FF0000"/>
                </a:solidFill>
              </a:rPr>
              <a:t>Asynchronous Methods for Deep Reinforcement Learning, Proceedings of the 33rd ICML, New York, NY, USA, 2016 (http://</a:t>
            </a:r>
            <a:r>
              <a:rPr lang="en-US" sz="1100" i="1" dirty="0" err="1">
                <a:solidFill>
                  <a:srgbClr val="FF0000"/>
                </a:solidFill>
              </a:rPr>
              <a:t>arxiv.org</a:t>
            </a:r>
            <a:r>
              <a:rPr lang="en-US" sz="1100" i="1" dirty="0">
                <a:solidFill>
                  <a:srgbClr val="FF0000"/>
                </a:solidFill>
              </a:rPr>
              <a:t>/abs/1602.01783)</a:t>
            </a:r>
          </a:p>
        </p:txBody>
      </p:sp>
      <p:sp>
        <p:nvSpPr>
          <p:cNvPr id="12" name="Right Arrow 11"/>
          <p:cNvSpPr/>
          <p:nvPr/>
        </p:nvSpPr>
        <p:spPr>
          <a:xfrm rot="20766989">
            <a:off x="5210017" y="2569167"/>
            <a:ext cx="598230" cy="3043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58098" y="2268851"/>
            <a:ext cx="2730500" cy="6762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25A61"/>
                </a:solidFill>
                <a:latin typeface="Calibri Light"/>
                <a:ea typeface="+mn-ea"/>
                <a:cs typeface="Calibr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25A61"/>
                </a:solidFill>
                <a:latin typeface="Calibri Light"/>
                <a:ea typeface="+mn-ea"/>
                <a:cs typeface="Calibri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25A61"/>
                </a:solidFill>
                <a:latin typeface="Calibri Light"/>
                <a:ea typeface="+mn-ea"/>
                <a:cs typeface="Calibri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25A61"/>
                </a:solidFill>
                <a:latin typeface="Calibri Light"/>
                <a:ea typeface="+mn-ea"/>
                <a:cs typeface="Calibri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25A6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If </a:t>
            </a:r>
            <a:r>
              <a:rPr lang="en-US" sz="1200" dirty="0" err="1" smtClean="0"/>
              <a:t>vw</a:t>
            </a:r>
            <a:r>
              <a:rPr lang="en-US" sz="1200" dirty="0" smtClean="0"/>
              <a:t> model exists, get reward predictions for each action, choose an action with max reward</a:t>
            </a:r>
          </a:p>
        </p:txBody>
      </p:sp>
    </p:spTree>
    <p:extLst>
      <p:ext uri="{BB962C8B-B14F-4D97-AF65-F5344CB8AC3E}">
        <p14:creationId xmlns:p14="http://schemas.microsoft.com/office/powerpoint/2010/main" val="198763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63"/>
            <a:ext cx="8229600" cy="785655"/>
          </a:xfrm>
        </p:spPr>
        <p:txBody>
          <a:bodyPr/>
          <a:lstStyle/>
          <a:p>
            <a:r>
              <a:rPr lang="en-US" dirty="0" smtClean="0"/>
              <a:t>Model</a:t>
            </a:r>
            <a:r>
              <a:rPr lang="is-IS" dirty="0" smtClean="0"/>
              <a:t> and Example 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918"/>
            <a:ext cx="8229600" cy="1983937"/>
          </a:xfrm>
        </p:spPr>
        <p:txBody>
          <a:bodyPr>
            <a:noAutofit/>
          </a:bodyPr>
          <a:lstStyle/>
          <a:p>
            <a:r>
              <a:rPr lang="en-US" sz="2000" dirty="0"/>
              <a:t>		</a:t>
            </a:r>
            <a:r>
              <a:rPr lang="en-US" sz="2000" dirty="0" smtClean="0"/>
              <a:t>state </a:t>
            </a:r>
            <a:r>
              <a:rPr lang="en-US" sz="2000" dirty="0"/>
              <a:t>namespace: </a:t>
            </a:r>
            <a:r>
              <a:rPr lang="en-US" sz="2000" dirty="0" smtClean="0"/>
              <a:t> </a:t>
            </a:r>
            <a:r>
              <a:rPr lang="en-US" sz="1600" dirty="0" smtClean="0"/>
              <a:t>one </a:t>
            </a:r>
            <a:r>
              <a:rPr lang="en-US" sz="1600" dirty="0" smtClean="0"/>
              <a:t>hot encoded </a:t>
            </a:r>
            <a:r>
              <a:rPr lang="en-US" sz="1600" dirty="0"/>
              <a:t>pixels + one feature for a state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decision </a:t>
            </a:r>
            <a:r>
              <a:rPr lang="en-US" sz="2000" dirty="0"/>
              <a:t>namespace: </a:t>
            </a:r>
            <a:r>
              <a:rPr lang="en-US" sz="1600" dirty="0" smtClean="0"/>
              <a:t>one hot encoded features for each action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low rank quadratic </a:t>
            </a:r>
            <a:r>
              <a:rPr lang="en-US" sz="2000" dirty="0" smtClean="0"/>
              <a:t>features</a:t>
            </a:r>
            <a:endParaRPr lang="en-US" sz="2000" dirty="0"/>
          </a:p>
          <a:p>
            <a:pPr lvl="1"/>
            <a:r>
              <a:rPr lang="en-US" sz="1600" b="1" dirty="0" smtClean="0">
                <a:solidFill>
                  <a:srgbClr val="800000"/>
                </a:solidFill>
              </a:rPr>
              <a:t>no </a:t>
            </a:r>
            <a:r>
              <a:rPr lang="en-US" sz="1600" b="1" dirty="0" smtClean="0">
                <a:solidFill>
                  <a:srgbClr val="800000"/>
                </a:solidFill>
              </a:rPr>
              <a:t>need to model </a:t>
            </a:r>
            <a:r>
              <a:rPr lang="en-US" sz="1600" b="1" dirty="0" smtClean="0">
                <a:solidFill>
                  <a:srgbClr val="800000"/>
                </a:solidFill>
              </a:rPr>
              <a:t>interactions explicitly</a:t>
            </a:r>
          </a:p>
          <a:p>
            <a:pPr lvl="1"/>
            <a:r>
              <a:rPr lang="en-US" sz="1600" dirty="0" smtClean="0"/>
              <a:t>chance </a:t>
            </a:r>
            <a:r>
              <a:rPr lang="en-US" sz="1600" dirty="0"/>
              <a:t>to work with partially observable states or huge state-</a:t>
            </a:r>
            <a:r>
              <a:rPr lang="en-US" sz="1600" dirty="0" smtClean="0"/>
              <a:t>spaces</a:t>
            </a:r>
          </a:p>
          <a:p>
            <a:r>
              <a:rPr lang="en-US" sz="2000" dirty="0" smtClean="0"/>
              <a:t>Initially, responses </a:t>
            </a:r>
            <a:r>
              <a:rPr lang="en-US" sz="2000" dirty="0" smtClean="0"/>
              <a:t>for all </a:t>
            </a:r>
            <a:r>
              <a:rPr lang="en-US" sz="2000" dirty="0" smtClean="0"/>
              <a:t>feature vectors except </a:t>
            </a:r>
            <a:r>
              <a:rPr lang="en-US" sz="2000" dirty="0" smtClean="0"/>
              <a:t>terminal state are useless, eventually </a:t>
            </a:r>
            <a:r>
              <a:rPr lang="en-US" sz="2000" dirty="0" smtClean="0"/>
              <a:t>they get </a:t>
            </a:r>
            <a:r>
              <a:rPr lang="en-US" sz="2000" dirty="0" smtClean="0"/>
              <a:t>better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5129" y="4678897"/>
            <a:ext cx="8275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-1.206 </a:t>
            </a:r>
            <a:r>
              <a:rPr lang="en-US" sz="1400" dirty="0"/>
              <a:t>1|state </a:t>
            </a:r>
            <a:r>
              <a:rPr lang="en-US" sz="1400" b="1" dirty="0" smtClean="0"/>
              <a:t>player-</a:t>
            </a:r>
            <a:r>
              <a:rPr lang="en-US" sz="1400" b="1" dirty="0"/>
              <a:t>2-3</a:t>
            </a:r>
            <a:r>
              <a:rPr lang="en-US" sz="1400" dirty="0"/>
              <a:t> </a:t>
            </a:r>
            <a:r>
              <a:rPr lang="en-US" sz="1400" dirty="0" smtClean="0"/>
              <a:t>pit-</a:t>
            </a:r>
            <a:r>
              <a:rPr lang="en-US" sz="1400" dirty="0"/>
              <a:t>2-2 </a:t>
            </a:r>
            <a:r>
              <a:rPr lang="en-US" sz="1400" dirty="0" smtClean="0"/>
              <a:t>wall-</a:t>
            </a:r>
            <a:r>
              <a:rPr lang="en-US" sz="1400" dirty="0"/>
              <a:t>3-2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win-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0-3</a:t>
            </a:r>
            <a:r>
              <a:rPr lang="en-US" sz="1400" dirty="0"/>
              <a:t> </a:t>
            </a:r>
            <a:r>
              <a:rPr lang="en-US" sz="1400" dirty="0" smtClean="0"/>
              <a:t>state_1276526537 |</a:t>
            </a:r>
            <a:r>
              <a:rPr lang="en-US" sz="1400" dirty="0"/>
              <a:t>decision </a:t>
            </a:r>
            <a:r>
              <a:rPr lang="en-US" sz="1400" dirty="0" err="1" smtClean="0"/>
              <a:t>action_down</a:t>
            </a:r>
            <a:endParaRPr lang="en-US" sz="1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21322" y="3881756"/>
            <a:ext cx="1054586" cy="555670"/>
          </a:xfrm>
          <a:prstGeom prst="wedgeRoundRectCallout">
            <a:avLst>
              <a:gd name="adj1" fmla="val -22403"/>
              <a:gd name="adj2" fmla="val 1094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Discounted Future </a:t>
            </a:r>
            <a:r>
              <a:rPr lang="en-US" sz="1000" dirty="0" smtClean="0"/>
              <a:t>Reward (bootstrapped)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99349" y="3881756"/>
            <a:ext cx="1208356" cy="555670"/>
          </a:xfrm>
          <a:prstGeom prst="wedgeRoundRectCallout">
            <a:avLst>
              <a:gd name="adj1" fmla="val -22403"/>
              <a:gd name="adj2" fmla="val 1094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‘State’ namespace with one hot pixel features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955441" y="3779694"/>
            <a:ext cx="1384804" cy="555670"/>
          </a:xfrm>
          <a:prstGeom prst="wedgeRoundRectCallout">
            <a:avLst>
              <a:gd name="adj1" fmla="val -3634"/>
              <a:gd name="adj2" fmla="val 1237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‘decision’ namespace with one hot action feature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693293" y="5124290"/>
            <a:ext cx="8275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10 </a:t>
            </a:r>
            <a:r>
              <a:rPr lang="en-US" sz="1400" dirty="0"/>
              <a:t>1|state </a:t>
            </a:r>
            <a:r>
              <a:rPr lang="en-US" sz="1400" b="1" dirty="0" smtClean="0"/>
              <a:t>player-</a:t>
            </a:r>
            <a:r>
              <a:rPr lang="en-US" sz="1400" b="1" dirty="0" smtClean="0"/>
              <a:t>1-</a:t>
            </a:r>
            <a:r>
              <a:rPr lang="en-US" sz="1400" b="1" dirty="0"/>
              <a:t>3</a:t>
            </a:r>
            <a:r>
              <a:rPr lang="en-US" sz="1400" dirty="0"/>
              <a:t> </a:t>
            </a:r>
            <a:r>
              <a:rPr lang="en-US" sz="1400" dirty="0" smtClean="0"/>
              <a:t>pit-</a:t>
            </a:r>
            <a:r>
              <a:rPr lang="en-US" sz="1400" dirty="0"/>
              <a:t>2-2 </a:t>
            </a:r>
            <a:r>
              <a:rPr lang="en-US" sz="1400" dirty="0" smtClean="0"/>
              <a:t>wall</a:t>
            </a:r>
            <a:r>
              <a:rPr lang="en-US" sz="1400" dirty="0" smtClean="0"/>
              <a:t>-</a:t>
            </a:r>
            <a:r>
              <a:rPr lang="en-US" sz="1400" dirty="0"/>
              <a:t>3-2 </a:t>
            </a:r>
            <a:r>
              <a:rPr lang="en-US" sz="1400" b="1" dirty="0" smtClean="0">
                <a:solidFill>
                  <a:srgbClr val="277D33"/>
                </a:solidFill>
              </a:rPr>
              <a:t>win-</a:t>
            </a:r>
            <a:r>
              <a:rPr lang="en-US" sz="1400" b="1" dirty="0">
                <a:solidFill>
                  <a:srgbClr val="277D33"/>
                </a:solidFill>
              </a:rPr>
              <a:t>0-3</a:t>
            </a:r>
            <a:r>
              <a:rPr lang="en-US" sz="1400" dirty="0"/>
              <a:t> </a:t>
            </a:r>
            <a:r>
              <a:rPr lang="en-US" sz="1400" dirty="0" smtClean="0"/>
              <a:t>state_1237197379 |</a:t>
            </a:r>
            <a:r>
              <a:rPr lang="en-US" sz="1400" dirty="0"/>
              <a:t>decision </a:t>
            </a:r>
            <a:r>
              <a:rPr lang="en-US" sz="1400" dirty="0" err="1" smtClean="0"/>
              <a:t>action_down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4563402" y="4976979"/>
            <a:ext cx="124736" cy="1957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833"/>
            <a:ext cx="8229600" cy="4096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4x4 (95% wins, 4 latent factors, 8k epochs, 8 threads) </a:t>
            </a:r>
            <a:r>
              <a:rPr lang="en-US" dirty="0" err="1" smtClean="0"/>
              <a:t>vs</a:t>
            </a:r>
            <a:r>
              <a:rPr lang="en-US" dirty="0" smtClean="0"/>
              <a:t> random player 48%</a:t>
            </a:r>
          </a:p>
          <a:p>
            <a:endParaRPr lang="en-US" dirty="0" smtClean="0"/>
          </a:p>
          <a:p>
            <a:r>
              <a:rPr lang="en-US" dirty="0" smtClean="0"/>
              <a:t>5x5 (90% wins, 4 latent factors, 12k epochs, 16 threads)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random player 36%</a:t>
            </a:r>
          </a:p>
          <a:p>
            <a:endParaRPr lang="en-US" dirty="0" smtClean="0"/>
          </a:p>
          <a:p>
            <a:r>
              <a:rPr lang="en-US" dirty="0" smtClean="0"/>
              <a:t>6x6 (90% wins, 8 latent factors, 30k epochs, 16 threads) </a:t>
            </a:r>
            <a:r>
              <a:rPr lang="en-US" dirty="0" err="1" smtClean="0"/>
              <a:t>vs</a:t>
            </a:r>
            <a:r>
              <a:rPr lang="en-US" dirty="0"/>
              <a:t> r</a:t>
            </a:r>
            <a:r>
              <a:rPr lang="en-US" dirty="0" smtClean="0"/>
              <a:t>andom player 25%</a:t>
            </a:r>
          </a:p>
          <a:p>
            <a:endParaRPr lang="en-US" dirty="0" smtClean="0"/>
          </a:p>
          <a:p>
            <a:r>
              <a:rPr lang="en-US" dirty="0" smtClean="0"/>
              <a:t>7x7 (around 60</a:t>
            </a:r>
            <a:r>
              <a:rPr lang="en-US" dirty="0"/>
              <a:t>% on </a:t>
            </a:r>
            <a:r>
              <a:rPr lang="en-US" dirty="0" smtClean="0"/>
              <a:t>7x7, </a:t>
            </a:r>
            <a:r>
              <a:rPr lang="en-US" dirty="0" smtClean="0"/>
              <a:t>40 latent factors, 100k </a:t>
            </a:r>
            <a:r>
              <a:rPr lang="en-US" dirty="0" smtClean="0"/>
              <a:t>epochs, 16 threads)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random player </a:t>
            </a:r>
            <a:r>
              <a:rPr lang="en-US" dirty="0" smtClean="0"/>
              <a:t>15%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Unsatisfying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No </a:t>
            </a:r>
            <a:r>
              <a:rPr lang="en-US" dirty="0"/>
              <a:t>goal oriented </a:t>
            </a:r>
            <a:r>
              <a:rPr lang="en-US" dirty="0" smtClean="0"/>
              <a:t>learning</a:t>
            </a:r>
            <a:endParaRPr lang="en-US" dirty="0" smtClean="0"/>
          </a:p>
          <a:p>
            <a:pPr lvl="1"/>
            <a:r>
              <a:rPr lang="en-US" dirty="0" smtClean="0"/>
              <a:t>learning </a:t>
            </a:r>
            <a:r>
              <a:rPr lang="en-US" dirty="0"/>
              <a:t>is only about given state-action what </a:t>
            </a:r>
            <a:r>
              <a:rPr lang="en-US" dirty="0" smtClean="0"/>
              <a:t>is </a:t>
            </a:r>
            <a:r>
              <a:rPr lang="en-US" dirty="0"/>
              <a:t>the quality of that </a:t>
            </a:r>
            <a:r>
              <a:rPr lang="en-US" dirty="0" smtClean="0"/>
              <a:t>pair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transfer </a:t>
            </a:r>
            <a:r>
              <a:rPr lang="en-US" dirty="0" smtClean="0"/>
              <a:t>learning, no abstraction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trained on 4x4 grid, cannot solve 5x5 grid (the opposite is true btw, just because state space is a subset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 learning policy directly (no parameterized policy)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https://github.com/joshiatul/</a:t>
            </a:r>
            <a:r>
              <a:rPr lang="en-US" dirty="0" smtClean="0">
                <a:hlinkClick r:id="rId2"/>
              </a:rPr>
              <a:t>game_playing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85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213"/>
            <a:ext cx="8229600" cy="785655"/>
          </a:xfrm>
        </p:spPr>
        <p:txBody>
          <a:bodyPr/>
          <a:lstStyle/>
          <a:p>
            <a:r>
              <a:rPr lang="en-US" dirty="0" smtClean="0"/>
              <a:t>MDP After N Time-steps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34" y="1843604"/>
            <a:ext cx="6848290" cy="26679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20417" y="1318166"/>
            <a:ext cx="8317575" cy="4610957"/>
            <a:chOff x="87247" y="1318166"/>
            <a:chExt cx="8317575" cy="4610957"/>
          </a:xfrm>
        </p:grpSpPr>
        <p:sp>
          <p:nvSpPr>
            <p:cNvPr id="10" name="Rectangle 9"/>
            <p:cNvSpPr/>
            <p:nvPr/>
          </p:nvSpPr>
          <p:spPr>
            <a:xfrm>
              <a:off x="2033839" y="4036471"/>
              <a:ext cx="713957" cy="319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D30"/>
                  </a:solidFill>
                </a:rPr>
                <a:t>UP</a:t>
              </a:r>
              <a:endParaRPr lang="en-US" sz="1400" dirty="0">
                <a:solidFill>
                  <a:srgbClr val="292D30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704" y="2961091"/>
              <a:ext cx="1130300" cy="7747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378619" y="2123836"/>
              <a:ext cx="713957" cy="319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D30"/>
                  </a:solidFill>
                </a:rPr>
                <a:t>-1</a:t>
              </a:r>
              <a:endParaRPr lang="en-US" sz="1400" dirty="0">
                <a:solidFill>
                  <a:srgbClr val="292D3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3745" y="2961091"/>
              <a:ext cx="1130300" cy="7747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037066" y="4028903"/>
              <a:ext cx="713957" cy="319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D30"/>
                  </a:solidFill>
                </a:rPr>
                <a:t>UP</a:t>
              </a:r>
              <a:endParaRPr lang="en-US" sz="1400" dirty="0">
                <a:solidFill>
                  <a:srgbClr val="292D3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82600" y="2099006"/>
              <a:ext cx="713957" cy="319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292D30"/>
                  </a:solidFill>
                </a:rPr>
                <a:t>10</a:t>
              </a:r>
              <a:endParaRPr lang="en-US" sz="1400" dirty="0">
                <a:solidFill>
                  <a:srgbClr val="292D30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0127" y="2961091"/>
              <a:ext cx="1130300" cy="774700"/>
            </a:xfrm>
            <a:prstGeom prst="rect">
              <a:avLst/>
            </a:prstGeom>
          </p:spPr>
        </p:pic>
        <p:sp>
          <p:nvSpPr>
            <p:cNvPr id="23" name="Process 22"/>
            <p:cNvSpPr/>
            <p:nvPr/>
          </p:nvSpPr>
          <p:spPr>
            <a:xfrm>
              <a:off x="6410427" y="1843604"/>
              <a:ext cx="1994395" cy="27939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5767907" y="3891046"/>
              <a:ext cx="1994395" cy="898914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3263745" y="1352414"/>
              <a:ext cx="602792" cy="373296"/>
            </a:xfrm>
            <a:prstGeom prst="wedgeRectCallout">
              <a:avLst>
                <a:gd name="adj1" fmla="val -22441"/>
                <a:gd name="adj2" fmla="val 16638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292D30"/>
                  </a:solidFill>
                </a:rPr>
                <a:t>Q = 6.234</a:t>
              </a:r>
              <a:endParaRPr lang="en-US" sz="1100" dirty="0">
                <a:solidFill>
                  <a:srgbClr val="292D30"/>
                </a:solidFill>
              </a:endParaRPr>
            </a:p>
          </p:txBody>
        </p:sp>
        <p:sp>
          <p:nvSpPr>
            <p:cNvPr id="26" name="Rectangular Callout 25"/>
            <p:cNvSpPr/>
            <p:nvPr/>
          </p:nvSpPr>
          <p:spPr>
            <a:xfrm>
              <a:off x="5493765" y="1318166"/>
              <a:ext cx="602792" cy="373296"/>
            </a:xfrm>
            <a:prstGeom prst="wedgeRectCallout">
              <a:avLst>
                <a:gd name="adj1" fmla="val -22441"/>
                <a:gd name="adj2" fmla="val 16638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292D30"/>
                  </a:solidFill>
                </a:rPr>
                <a:t>Q = 9.678</a:t>
              </a:r>
              <a:endParaRPr lang="en-US" sz="1100" dirty="0">
                <a:solidFill>
                  <a:srgbClr val="292D30"/>
                </a:solidFill>
              </a:endParaRPr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87247" y="4321841"/>
              <a:ext cx="1401519" cy="1417597"/>
            </a:xfrm>
            <a:prstGeom prst="wedgeRectCallout">
              <a:avLst>
                <a:gd name="adj1" fmla="val 92987"/>
                <a:gd name="adj2" fmla="val -498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292D30"/>
                  </a:solidFill>
                </a:rPr>
                <a:t>Chosen action ‘UP’ since Q  value for this state-action pair is the highest (and epsilon is small)</a:t>
              </a:r>
              <a:endParaRPr lang="en-US" sz="1100" dirty="0">
                <a:solidFill>
                  <a:srgbClr val="292D30"/>
                </a:solidFill>
              </a:endParaRPr>
            </a:p>
          </p:txBody>
        </p:sp>
        <p:sp>
          <p:nvSpPr>
            <p:cNvPr id="20" name="Rectangular Callout 19"/>
            <p:cNvSpPr/>
            <p:nvPr/>
          </p:nvSpPr>
          <p:spPr>
            <a:xfrm>
              <a:off x="2883556" y="4511526"/>
              <a:ext cx="1401519" cy="1417597"/>
            </a:xfrm>
            <a:prstGeom prst="wedgeRectCallout">
              <a:avLst>
                <a:gd name="adj1" fmla="val 69626"/>
                <a:gd name="adj2" fmla="val -610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292D30"/>
                  </a:solidFill>
                </a:rPr>
                <a:t>Chosen action ‘UP’ since Q  value for this state-action pair is the </a:t>
              </a:r>
              <a:r>
                <a:rPr lang="en-US" sz="1100" dirty="0" smtClean="0">
                  <a:solidFill>
                    <a:srgbClr val="292D30"/>
                  </a:solidFill>
                </a:rPr>
                <a:t>highest (and epsilon is small)</a:t>
              </a:r>
              <a:endParaRPr lang="en-US" sz="1100" dirty="0">
                <a:solidFill>
                  <a:srgbClr val="292D3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016" y="4789960"/>
            <a:ext cx="1033950" cy="755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277" y="4789960"/>
            <a:ext cx="1046658" cy="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88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Introduction – the problem</a:t>
            </a:r>
          </a:p>
          <a:p>
            <a:pPr lvl="1"/>
            <a:r>
              <a:rPr lang="en-US" dirty="0" smtClean="0"/>
              <a:t>MDP – Formalism</a:t>
            </a:r>
          </a:p>
          <a:p>
            <a:pPr lvl="1"/>
            <a:r>
              <a:rPr lang="en-US" dirty="0" smtClean="0"/>
              <a:t>Solution Approaches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VW fits in?</a:t>
            </a:r>
          </a:p>
          <a:p>
            <a:endParaRPr lang="en-US" dirty="0" smtClean="0"/>
          </a:p>
          <a:p>
            <a:r>
              <a:rPr lang="en-US" dirty="0" smtClean="0"/>
              <a:t>Case</a:t>
            </a:r>
            <a:r>
              <a:rPr lang="en-US" dirty="0" smtClean="0"/>
              <a:t>-study of </a:t>
            </a:r>
            <a:r>
              <a:rPr lang="en-US" dirty="0" err="1" smtClean="0"/>
              <a:t>Gridworld</a:t>
            </a:r>
            <a:endParaRPr lang="en-US" dirty="0" smtClean="0"/>
          </a:p>
          <a:p>
            <a:pPr lvl="1"/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Solution approach / methodology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6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-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470"/>
            <a:ext cx="5368980" cy="4950581"/>
          </a:xfrm>
        </p:spPr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Deepmind</a:t>
            </a:r>
            <a:r>
              <a:rPr lang="en-US" dirty="0" smtClean="0"/>
              <a:t> Atari, </a:t>
            </a:r>
            <a:r>
              <a:rPr lang="en-US" dirty="0" err="1" smtClean="0"/>
              <a:t>AlphaGo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DQN (Deep Q Network)</a:t>
            </a:r>
          </a:p>
          <a:p>
            <a:pPr lvl="2"/>
            <a:r>
              <a:rPr lang="en-US" dirty="0" smtClean="0"/>
              <a:t>Atari 2600 games – </a:t>
            </a:r>
            <a:r>
              <a:rPr lang="de-DE" dirty="0">
                <a:hlinkClick r:id="rId2"/>
              </a:rPr>
              <a:t>http://arxiv.org/abs/</a:t>
            </a:r>
            <a:r>
              <a:rPr lang="de-DE" dirty="0" smtClean="0">
                <a:hlinkClick r:id="rId2"/>
              </a:rPr>
              <a:t>1312.5602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Stanford self-flying helicopter</a:t>
            </a:r>
          </a:p>
          <a:p>
            <a:pPr lvl="1"/>
            <a:r>
              <a:rPr lang="en-US" dirty="0">
                <a:hlinkClick r:id="rId3"/>
              </a:rPr>
              <a:t>https://www.youtube.com/watch?v=M-</a:t>
            </a:r>
            <a:r>
              <a:rPr lang="en-US" dirty="0" smtClean="0">
                <a:hlinkClick r:id="rId3"/>
              </a:rPr>
              <a:t>QUkgk3HyE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Google Robotic farm, self driving cars, drones, humanoid assistants, AI chat bots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ong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91" y="1845588"/>
            <a:ext cx="3274046" cy="17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201"/>
            <a:ext cx="8229600" cy="4994563"/>
          </a:xfrm>
        </p:spPr>
        <p:txBody>
          <a:bodyPr>
            <a:normAutofit/>
          </a:bodyPr>
          <a:lstStyle/>
          <a:p>
            <a:r>
              <a:rPr lang="en-US" dirty="0" smtClean="0"/>
              <a:t>Reinforcement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eward </a:t>
            </a:r>
            <a:r>
              <a:rPr lang="en-US" dirty="0" smtClean="0"/>
              <a:t>based learning inspired from </a:t>
            </a:r>
            <a:r>
              <a:rPr lang="en-US" dirty="0" smtClean="0"/>
              <a:t>psychology / neuroscience, </a:t>
            </a:r>
            <a:r>
              <a:rPr lang="en-US" dirty="0" smtClean="0"/>
              <a:t>animal learning</a:t>
            </a:r>
          </a:p>
          <a:p>
            <a:pPr lvl="1"/>
            <a:r>
              <a:rPr lang="en-US" dirty="0" smtClean="0"/>
              <a:t>Training an agent to take </a:t>
            </a:r>
            <a:r>
              <a:rPr lang="en-US" dirty="0" smtClean="0"/>
              <a:t>actions </a:t>
            </a:r>
            <a:r>
              <a:rPr lang="en-US" dirty="0" smtClean="0"/>
              <a:t>in environment and </a:t>
            </a:r>
            <a:r>
              <a:rPr lang="en-US" dirty="0" smtClean="0"/>
              <a:t>receive rewards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gent does legwork to collect training data	</a:t>
            </a:r>
          </a:p>
          <a:p>
            <a:pPr lvl="2"/>
            <a:r>
              <a:rPr lang="en-US" dirty="0" smtClean="0"/>
              <a:t>Unlike traditional ML approaches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 smtClean="0"/>
              <a:t>is to find </a:t>
            </a:r>
            <a:r>
              <a:rPr lang="en-US" dirty="0" smtClean="0"/>
              <a:t>policy (for agent) </a:t>
            </a:r>
            <a:r>
              <a:rPr lang="en-US" dirty="0" smtClean="0"/>
              <a:t>that maximizes rewards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74" y="3578497"/>
            <a:ext cx="3612765" cy="24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43"/>
            <a:ext cx="8229600" cy="785655"/>
          </a:xfrm>
        </p:spPr>
        <p:txBody>
          <a:bodyPr/>
          <a:lstStyle/>
          <a:p>
            <a:r>
              <a:rPr lang="en-US" dirty="0" smtClean="0"/>
              <a:t>Reinforcement Learning –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698"/>
            <a:ext cx="8229599" cy="48276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Time – continuous, sequential interaction with environment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smtClean="0"/>
              <a:t>supervised learning we </a:t>
            </a:r>
            <a:r>
              <a:rPr lang="en-US" sz="1400" dirty="0" smtClean="0"/>
              <a:t>throw </a:t>
            </a:r>
            <a:r>
              <a:rPr lang="en-US" sz="1400" dirty="0" smtClean="0"/>
              <a:t>out time</a:t>
            </a:r>
          </a:p>
          <a:p>
            <a:pPr lvl="1"/>
            <a:r>
              <a:rPr lang="en-US" sz="1400" dirty="0" smtClean="0"/>
              <a:t>Issues of t</a:t>
            </a:r>
            <a:r>
              <a:rPr lang="en-US" sz="1400" dirty="0" smtClean="0"/>
              <a:t>ime </a:t>
            </a:r>
            <a:r>
              <a:rPr lang="en-US" sz="1400" dirty="0" smtClean="0"/>
              <a:t>delayed </a:t>
            </a:r>
            <a:r>
              <a:rPr lang="en-US" sz="1400" dirty="0" smtClean="0"/>
              <a:t>rewards / </a:t>
            </a:r>
            <a:r>
              <a:rPr lang="en-US" sz="1400" dirty="0" smtClean="0"/>
              <a:t>credit </a:t>
            </a:r>
            <a:r>
              <a:rPr lang="en-US" sz="1400" dirty="0" smtClean="0"/>
              <a:t>assignment </a:t>
            </a:r>
            <a:r>
              <a:rPr lang="en-US" sz="1400" dirty="0" smtClean="0"/>
              <a:t>problem!</a:t>
            </a: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(short term) reward and (long term) value</a:t>
            </a:r>
          </a:p>
          <a:p>
            <a:pPr lvl="1"/>
            <a:r>
              <a:rPr lang="en-US" sz="1400" dirty="0" smtClean="0"/>
              <a:t>Pong: beating / losing </a:t>
            </a:r>
            <a:r>
              <a:rPr lang="en-US" sz="1400" dirty="0" smtClean="0"/>
              <a:t>AI single time </a:t>
            </a:r>
            <a:r>
              <a:rPr lang="en-US" sz="1400" dirty="0" err="1" smtClean="0"/>
              <a:t>vs</a:t>
            </a:r>
            <a:r>
              <a:rPr lang="en-US" sz="1400" dirty="0" smtClean="0"/>
              <a:t> winning game</a:t>
            </a:r>
            <a:endParaRPr lang="en-US" sz="1400" dirty="0" smtClean="0"/>
          </a:p>
          <a:p>
            <a:pPr lvl="1"/>
            <a:r>
              <a:rPr lang="en-US" sz="1400" dirty="0" err="1" smtClean="0"/>
              <a:t>Gridworld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  <a:r>
              <a:rPr lang="en-US" sz="1400" dirty="0" smtClean="0"/>
              <a:t>not </a:t>
            </a:r>
            <a:r>
              <a:rPr lang="en-US" sz="1400" dirty="0" smtClean="0"/>
              <a:t>dying (after taking an action) </a:t>
            </a:r>
            <a:r>
              <a:rPr lang="en-US" sz="1400" dirty="0" err="1" smtClean="0"/>
              <a:t>vs</a:t>
            </a:r>
            <a:r>
              <a:rPr lang="en-US" sz="1400" dirty="0" smtClean="0"/>
              <a:t> winning game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800" dirty="0" smtClean="0"/>
              <a:t>Sampling (of state space)</a:t>
            </a:r>
          </a:p>
          <a:p>
            <a:pPr lvl="1"/>
            <a:r>
              <a:rPr lang="en-US" sz="1400" dirty="0" smtClean="0"/>
              <a:t>Trial-and-error learning </a:t>
            </a:r>
          </a:p>
          <a:p>
            <a:pPr lvl="1"/>
            <a:r>
              <a:rPr lang="en-US" sz="1400" dirty="0" smtClean="0"/>
              <a:t>Monte-Carlo rollouts, solution to huge state space e.g. for pong state-space (210x160)P3 !!!!</a:t>
            </a:r>
          </a:p>
          <a:p>
            <a:pPr lvl="1"/>
            <a:r>
              <a:rPr lang="en-US" sz="1400" dirty="0" smtClean="0"/>
              <a:t>Explore – Exploit</a:t>
            </a:r>
            <a:r>
              <a:rPr lang="en-US" sz="1400" dirty="0" smtClean="0"/>
              <a:t>!, multi-arm bandits!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800" dirty="0" smtClean="0"/>
              <a:t>Bootstrapping (for long term estimate)</a:t>
            </a:r>
            <a:endParaRPr lang="en-US" sz="1800" dirty="0" smtClean="0"/>
          </a:p>
          <a:p>
            <a:pPr lvl="1"/>
            <a:r>
              <a:rPr lang="en-US" sz="1400" dirty="0" smtClean="0"/>
              <a:t>Use estimate of future reward (instead of waiting to observe actual reward)</a:t>
            </a:r>
            <a:endParaRPr lang="en-US" sz="1400" dirty="0" smtClean="0"/>
          </a:p>
          <a:p>
            <a:pPr lvl="1"/>
            <a:r>
              <a:rPr lang="en-US" sz="1400" dirty="0" smtClean="0"/>
              <a:t>Bellman equation / Q learning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50078" y="5926358"/>
            <a:ext cx="6293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</a:rPr>
              <a:t>Deconstructing Re-enforcement Learning – Richard Sutton (ICML 2009)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62" y="5259492"/>
            <a:ext cx="2110859" cy="339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28" y="5312885"/>
            <a:ext cx="2837466" cy="296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1068" y="5293495"/>
            <a:ext cx="42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569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05" y="1846238"/>
            <a:ext cx="3016421" cy="5175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79" y="763263"/>
            <a:ext cx="8630138" cy="26366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Discret</a:t>
            </a:r>
            <a:r>
              <a:rPr lang="en-US" sz="2000" dirty="0" smtClean="0"/>
              <a:t>e, </a:t>
            </a:r>
            <a:r>
              <a:rPr lang="en-US" sz="2000" dirty="0" smtClean="0"/>
              <a:t>Observable </a:t>
            </a:r>
            <a:r>
              <a:rPr lang="en-US" sz="2000" dirty="0" smtClean="0"/>
              <a:t>states </a:t>
            </a:r>
            <a:r>
              <a:rPr lang="en-US" sz="2000" b="1" i="1" dirty="0" smtClean="0"/>
              <a:t>S </a:t>
            </a:r>
            <a:r>
              <a:rPr lang="en-US" sz="2000" dirty="0" smtClean="0"/>
              <a:t>(and state transition probability T)</a:t>
            </a:r>
            <a:endParaRPr lang="en-US" sz="2000" b="1" i="1" dirty="0" smtClean="0"/>
          </a:p>
          <a:p>
            <a:r>
              <a:rPr lang="en-US" sz="2000" dirty="0" smtClean="0"/>
              <a:t>Control over actions </a:t>
            </a:r>
            <a:r>
              <a:rPr lang="en-US" sz="2000" b="1" i="1" dirty="0" smtClean="0"/>
              <a:t>A</a:t>
            </a:r>
            <a:r>
              <a:rPr lang="en-US" sz="2000" dirty="0" smtClean="0"/>
              <a:t> (</a:t>
            </a:r>
            <a:r>
              <a:rPr lang="en-US" sz="2000" dirty="0" smtClean="0"/>
              <a:t>as opposed to Markov chains, HMM) </a:t>
            </a:r>
          </a:p>
          <a:p>
            <a:r>
              <a:rPr lang="en-US" sz="2000" dirty="0" smtClean="0"/>
              <a:t>Scalar rewards </a:t>
            </a:r>
            <a:r>
              <a:rPr lang="en-US" sz="2000" b="1" i="1" dirty="0" smtClean="0"/>
              <a:t>R</a:t>
            </a:r>
            <a:endParaRPr lang="en-US" sz="2000" b="1" i="1" dirty="0"/>
          </a:p>
          <a:p>
            <a:r>
              <a:rPr lang="en-US" sz="2000" dirty="0" smtClean="0"/>
              <a:t>Define long-term </a:t>
            </a:r>
            <a:r>
              <a:rPr lang="en-US" sz="2000" dirty="0" smtClean="0"/>
              <a:t>value</a:t>
            </a:r>
          </a:p>
          <a:p>
            <a:r>
              <a:rPr lang="en-US" sz="2000" dirty="0" smtClean="0"/>
              <a:t>Find optimal behavior (policy): </a:t>
            </a:r>
            <a:r>
              <a:rPr lang="en-US" sz="2000" dirty="0" smtClean="0"/>
              <a:t>choose A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</a:t>
            </a:r>
            <a:r>
              <a:rPr lang="en-US" sz="2000" dirty="0" err="1" smtClean="0"/>
              <a:t>argmax</a:t>
            </a:r>
            <a:r>
              <a:rPr lang="en-US" sz="2000" dirty="0" smtClean="0"/>
              <a:t> Q(S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, a)</a:t>
            </a:r>
            <a:endParaRPr lang="en-US" sz="2000" baseline="-25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1" y="48188"/>
            <a:ext cx="8908917" cy="666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Markov Decision Processes – Model of Sequential Environments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2" y="3139383"/>
            <a:ext cx="5794554" cy="22574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8447" y="55467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dirty="0" smtClean="0"/>
              <a:t>&lt;S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0</a:t>
            </a:r>
            <a:r>
              <a:rPr lang="en-US" dirty="0" smtClean="0"/>
              <a:t>, R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5196" y="55580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dirty="0" smtClean="0"/>
              <a:t>&lt;S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8006" y="555276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dirty="0" smtClean="0"/>
              <a:t>&lt;S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5583" y="4119914"/>
            <a:ext cx="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(s1)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33634" y="4118425"/>
            <a:ext cx="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(s2)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1685" y="4116936"/>
            <a:ext cx="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(s3)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38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– </a:t>
            </a:r>
            <a:r>
              <a:rPr lang="en-US" dirty="0" smtClean="0"/>
              <a:t>How To Solve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77" y="975260"/>
            <a:ext cx="8776878" cy="4646246"/>
          </a:xfrm>
        </p:spPr>
        <p:txBody>
          <a:bodyPr/>
          <a:lstStyle/>
          <a:p>
            <a:r>
              <a:rPr lang="en-US" dirty="0" smtClean="0"/>
              <a:t>RL – Family of Approaches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2570" y="5918893"/>
            <a:ext cx="73636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>
                <a:solidFill>
                  <a:srgbClr val="FF0000"/>
                </a:solidFill>
              </a:rPr>
              <a:t>Model Based </a:t>
            </a:r>
            <a:r>
              <a:rPr lang="en-US" sz="1400" i="1" dirty="0">
                <a:solidFill>
                  <a:srgbClr val="FF0000"/>
                </a:solidFill>
              </a:rPr>
              <a:t>Re-enforcement Learning – </a:t>
            </a:r>
            <a:r>
              <a:rPr lang="en-US" sz="1400" i="1" dirty="0" err="1" smtClean="0">
                <a:solidFill>
                  <a:srgbClr val="FF0000"/>
                </a:solidFill>
              </a:rPr>
              <a:t>Micheal</a:t>
            </a:r>
            <a:r>
              <a:rPr lang="en-US" sz="1400" i="1" dirty="0" smtClean="0">
                <a:solidFill>
                  <a:srgbClr val="FF0000"/>
                </a:solidFill>
              </a:rPr>
              <a:t> Littman(NIPS </a:t>
            </a:r>
            <a:r>
              <a:rPr lang="en-US" sz="1400" i="1" dirty="0">
                <a:solidFill>
                  <a:srgbClr val="FF0000"/>
                </a:solidFill>
              </a:rPr>
              <a:t>2009)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85" y="1985255"/>
            <a:ext cx="6747084" cy="3833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9" b="89968" l="9991" r="96041">
                        <a14:foregroundMark x1="96041" y1="30042" x2="96041" y2="300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5623" y="1362036"/>
            <a:ext cx="1421882" cy="1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“Learning” work?</a:t>
            </a:r>
            <a:br>
              <a:rPr lang="en-US" dirty="0" smtClean="0"/>
            </a:br>
            <a:r>
              <a:rPr lang="en-US" dirty="0" smtClean="0"/>
              <a:t>VW – Where It Fits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5508"/>
            <a:ext cx="6231757" cy="47406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 (“quality of state”) function approximation?</a:t>
            </a:r>
          </a:p>
          <a:p>
            <a:pPr lvl="1"/>
            <a:r>
              <a:rPr lang="en-US" dirty="0" smtClean="0"/>
              <a:t>Deep Q network estimates reward for each action for a state</a:t>
            </a:r>
          </a:p>
          <a:p>
            <a:pPr lvl="1"/>
            <a:r>
              <a:rPr lang="en-US" dirty="0" smtClean="0"/>
              <a:t>Can simple (shallow) </a:t>
            </a:r>
            <a:r>
              <a:rPr lang="en-US" dirty="0" err="1" smtClean="0"/>
              <a:t>regressor</a:t>
            </a:r>
            <a:r>
              <a:rPr lang="en-US" dirty="0" smtClean="0"/>
              <a:t> fit the bill?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Estimate Q with online SGD, sparse representation of state-action interactions</a:t>
            </a:r>
          </a:p>
          <a:p>
            <a:endParaRPr lang="en-US" dirty="0" smtClean="0"/>
          </a:p>
          <a:p>
            <a:r>
              <a:rPr lang="en-US" dirty="0" smtClean="0"/>
              <a:t>Leverage </a:t>
            </a:r>
            <a:r>
              <a:rPr lang="en-US" dirty="0"/>
              <a:t>DQN tricks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multi-threaded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Batteries included, excellent python wrapper, suited for online learning (very lightweight)</a:t>
            </a:r>
          </a:p>
          <a:p>
            <a:endParaRPr lang="en-US" dirty="0" smtClean="0"/>
          </a:p>
          <a:p>
            <a:r>
              <a:rPr lang="en-US" dirty="0" smtClean="0"/>
              <a:t>Interaction options like </a:t>
            </a:r>
            <a:r>
              <a:rPr lang="en-US" dirty="0" err="1" smtClean="0"/>
              <a:t>nn</a:t>
            </a:r>
            <a:r>
              <a:rPr lang="en-US" dirty="0" smtClean="0"/>
              <a:t>, </a:t>
            </a:r>
            <a:r>
              <a:rPr lang="en-US" dirty="0" err="1" smtClean="0"/>
              <a:t>lrq</a:t>
            </a:r>
            <a:r>
              <a:rPr lang="en-US" dirty="0" smtClean="0"/>
              <a:t>, </a:t>
            </a:r>
            <a:r>
              <a:rPr lang="en-US" dirty="0" err="1" smtClean="0"/>
              <a:t>lrq</a:t>
            </a:r>
            <a:r>
              <a:rPr lang="en-US" dirty="0" smtClean="0"/>
              <a:t>-dropout, staged-poly, </a:t>
            </a:r>
            <a:r>
              <a:rPr lang="en-US" dirty="0" smtClean="0"/>
              <a:t>q and save </a:t>
            </a:r>
            <a:r>
              <a:rPr lang="en-US" dirty="0" smtClean="0"/>
              <a:t>resume..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08" y="1745405"/>
            <a:ext cx="1333500" cy="2171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0513" y="2666125"/>
            <a:ext cx="513790" cy="465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58" y="3917105"/>
            <a:ext cx="2110859" cy="3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err="1" smtClean="0"/>
              <a:t>Gridworld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892" y="1326806"/>
            <a:ext cx="4887384" cy="4799357"/>
          </a:xfrm>
        </p:spPr>
        <p:txBody>
          <a:bodyPr/>
          <a:lstStyle/>
          <a:p>
            <a:pPr lvl="1"/>
            <a:r>
              <a:rPr lang="en-US" dirty="0"/>
              <a:t>4 x 4 grid, 4 objects (player, wall, pit, win)</a:t>
            </a:r>
          </a:p>
          <a:p>
            <a:pPr lvl="1"/>
            <a:r>
              <a:rPr lang="en-US" dirty="0"/>
              <a:t>State space </a:t>
            </a:r>
            <a:r>
              <a:rPr lang="en-US" dirty="0" smtClean="0"/>
              <a:t>16P4 (grid initializes randomly)</a:t>
            </a:r>
            <a:endParaRPr lang="en-US" dirty="0"/>
          </a:p>
          <a:p>
            <a:pPr lvl="1"/>
            <a:r>
              <a:rPr lang="en-US" dirty="0"/>
              <a:t>State - &lt;player position, wall, </a:t>
            </a:r>
            <a:r>
              <a:rPr lang="en-US" dirty="0" smtClean="0"/>
              <a:t>death</a:t>
            </a:r>
            <a:r>
              <a:rPr lang="en-US" dirty="0" smtClean="0"/>
              <a:t>, </a:t>
            </a:r>
            <a:r>
              <a:rPr lang="en-US" dirty="0"/>
              <a:t>win&gt;</a:t>
            </a:r>
          </a:p>
          <a:p>
            <a:pPr lvl="1"/>
            <a:r>
              <a:rPr lang="en-US" dirty="0"/>
              <a:t>Action – [up, down, left, right]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– reach the reward without </a:t>
            </a:r>
            <a:r>
              <a:rPr lang="en-US" dirty="0" smtClean="0"/>
              <a:t>dying</a:t>
            </a:r>
          </a:p>
          <a:p>
            <a:pPr lvl="1"/>
            <a:r>
              <a:rPr lang="en-US" dirty="0" smtClean="0"/>
              <a:t>Trained </a:t>
            </a:r>
            <a:r>
              <a:rPr lang="en-US" dirty="0" err="1" smtClean="0"/>
              <a:t>vw</a:t>
            </a:r>
            <a:r>
              <a:rPr lang="en-US" dirty="0" smtClean="0"/>
              <a:t> agent should choose actions to eventually 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90" y="1522640"/>
            <a:ext cx="2444285" cy="21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_May2014">
  <a:themeElements>
    <a:clrScheme name="Nanigans Brand Colors">
      <a:dk1>
        <a:srgbClr val="525A61"/>
      </a:dk1>
      <a:lt1>
        <a:srgbClr val="FFFFFF"/>
      </a:lt1>
      <a:dk2>
        <a:srgbClr val="2677B0"/>
      </a:dk2>
      <a:lt2>
        <a:srgbClr val="F1F1F2"/>
      </a:lt2>
      <a:accent1>
        <a:srgbClr val="236CA0"/>
      </a:accent1>
      <a:accent2>
        <a:srgbClr val="34A644"/>
      </a:accent2>
      <a:accent3>
        <a:srgbClr val="BF3542"/>
      </a:accent3>
      <a:accent4>
        <a:srgbClr val="F69C00"/>
      </a:accent4>
      <a:accent5>
        <a:srgbClr val="88316A"/>
      </a:accent5>
      <a:accent6>
        <a:srgbClr val="525A61"/>
      </a:accent6>
      <a:hlink>
        <a:srgbClr val="236CA0"/>
      </a:hlink>
      <a:folHlink>
        <a:srgbClr val="236C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10196</TotalTime>
  <Words>1014</Words>
  <Application>Microsoft Macintosh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PowerPointTemplate_May2014</vt:lpstr>
      <vt:lpstr>Reinforcement Learning Using VW – VW Meetup 2016.07.28</vt:lpstr>
      <vt:lpstr>Agenda</vt:lpstr>
      <vt:lpstr>Reinforcement Learning - Context</vt:lpstr>
      <vt:lpstr>Reinforcement Learning</vt:lpstr>
      <vt:lpstr>Reinforcement Learning – Key Ideas</vt:lpstr>
      <vt:lpstr>Markov Decision Processes – Model of Sequential Environments</vt:lpstr>
      <vt:lpstr>Reinforcement Learning – How To Solve MDP</vt:lpstr>
      <vt:lpstr>How to Make “Learning” work? VW – Where It Fits In?</vt:lpstr>
      <vt:lpstr>Consider Gridworld…</vt:lpstr>
      <vt:lpstr>Gridworld - Simple To Train??</vt:lpstr>
      <vt:lpstr>Methodology – Multi-threaded Asynchronous Learning (No Experience-replay anymore)</vt:lpstr>
      <vt:lpstr>Model and Example Feature Vectors</vt:lpstr>
      <vt:lpstr>Results So Far…</vt:lpstr>
      <vt:lpstr>Unsatisfying….</vt:lpstr>
      <vt:lpstr>Demo / Code</vt:lpstr>
      <vt:lpstr>MDP After N Time-steps </vt:lpstr>
    </vt:vector>
  </TitlesOfParts>
  <Manager/>
  <Company>Nanigans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Atul Joshi</dc:creator>
  <cp:keywords/>
  <dc:description/>
  <cp:lastModifiedBy>Atul Joshi</cp:lastModifiedBy>
  <cp:revision>329</cp:revision>
  <dcterms:created xsi:type="dcterms:W3CDTF">2014-05-15T15:47:02Z</dcterms:created>
  <dcterms:modified xsi:type="dcterms:W3CDTF">2016-07-28T20:36:01Z</dcterms:modified>
  <cp:category/>
</cp:coreProperties>
</file>