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9" r:id="rId2"/>
    <p:sldId id="341" r:id="rId3"/>
    <p:sldId id="342" r:id="rId4"/>
    <p:sldId id="349" r:id="rId5"/>
    <p:sldId id="348" r:id="rId6"/>
    <p:sldId id="359" r:id="rId7"/>
    <p:sldId id="360" r:id="rId8"/>
    <p:sldId id="345" r:id="rId9"/>
    <p:sldId id="350" r:id="rId10"/>
    <p:sldId id="351" r:id="rId11"/>
    <p:sldId id="310" r:id="rId12"/>
    <p:sldId id="329" r:id="rId13"/>
    <p:sldId id="330" r:id="rId14"/>
    <p:sldId id="324" r:id="rId15"/>
    <p:sldId id="353" r:id="rId16"/>
    <p:sldId id="354" r:id="rId17"/>
    <p:sldId id="327" r:id="rId18"/>
    <p:sldId id="316" r:id="rId19"/>
    <p:sldId id="336" r:id="rId20"/>
    <p:sldId id="326" r:id="rId21"/>
    <p:sldId id="337" r:id="rId22"/>
    <p:sldId id="319" r:id="rId23"/>
    <p:sldId id="339" r:id="rId24"/>
    <p:sldId id="340" r:id="rId25"/>
    <p:sldId id="355" r:id="rId26"/>
    <p:sldId id="356" r:id="rId27"/>
    <p:sldId id="357" r:id="rId28"/>
    <p:sldId id="358" r:id="rId29"/>
    <p:sldId id="278" r:id="rId30"/>
    <p:sldId id="346" r:id="rId31"/>
    <p:sldId id="352" r:id="rId32"/>
    <p:sldId id="322" r:id="rId33"/>
    <p:sldId id="343" r:id="rId34"/>
    <p:sldId id="344" r:id="rId35"/>
    <p:sldId id="317" r:id="rId36"/>
    <p:sldId id="325" r:id="rId37"/>
    <p:sldId id="318" r:id="rId38"/>
    <p:sldId id="347" r:id="rId39"/>
    <p:sldId id="3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71127"/>
  </p:normalViewPr>
  <p:slideViewPr>
    <p:cSldViewPr snapToGrid="0" snapToObjects="1">
      <p:cViewPr varScale="1">
        <p:scale>
          <a:sx n="86" d="100"/>
          <a:sy n="86" d="100"/>
        </p:scale>
        <p:origin x="14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6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41D15B-312A-4A42-9ADF-827046E9E6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DB293-3E9A-AF48-B276-695959E32B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C2430-0E73-574E-8A26-AC1AAB0CD291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C92F7-B350-3F47-AA9B-6AD7A4BFC3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8F3DD-54D0-3941-BCCF-21AAA8A85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B7FB-F3D2-454C-AC0D-AC4D20AD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8C4-4C38-9F4E-9B04-E40A7DAED77B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3303A-41E2-EE42-B346-1BB5B0CA5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seen a login prompt such as this while browsing online?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have you ever used one of these “Continue with” buttons to take advantage of their single sign on capability?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popular and convenient way to leverage an existing account to share basic account information and login to various websites.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that in mind we set up three research questions: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wanted to understand users’ perceptions and concerns regarding these third-party apps with API access to their accounts.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we wanted to find out why users authorize or remove API access?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includes measuring users’ existing third-party app use and which APIs those apps are authorized to use.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third, we wanted to know how users would like to manage their existing API authorizations?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study design consists of two online surveys.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survey focused on asking participants to recall prior experiences with third-party apps and SSOs.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Recruitment for both surveys was done via Prolific during the month of April 2021.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second study we created a custom browser extension that participants installed in order to complete the survey.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extension collected in-the-wild data about users’ actual SSOs and authorized apps.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extension was also used to display participants' specific SSOs and third-party apps directly in the survey so we could ask questions about these apps.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5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now look at some of the key results from our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 that almost 90% of our participants recall using a Google Account to sign in to a third-party app or service.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found that over half recall granting a third-party app access to their account.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3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data collected from our browser extension we found that 86% of participants had at least one SSO linked to their Google account.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a total of 1,010 unique SSOs.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of those who have at least one SSO the average number of SSOs per participant was 13.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data collected from our browser extension we found that 67% of participants had at least one third-party app with Google account access.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a total of 455 unique third-party apps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of those who have at least one third-party app the average number of third-party apps per participant was 6.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recorded the date on which the third-party apps were authorized and found that on average apps have been authorized for over 285 days. </a:t>
            </a:r>
            <a:endParaRPr lang="en-US" dirty="0">
              <a:effectLst/>
            </a:endParaRPr>
          </a:p>
          <a:p>
            <a:pPr rtl="0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asked respondents what they considered before authorizing a third-party app to their Google account data.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reported that they considered how secure the app is, and how the app will use their data.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than half said they consider if the app will tell them if something changes.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4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part of the second survey, we used the browser extension to present to the participants their newest third-party app by install date, the oldest, and a random third-party app. 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asked a series of questions regarding those apps.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if they were concerned about the app having account access, a quarter of participants agreed that they were concerned.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if the access was beneficial, over half agreed that it was beneficial.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4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to explain their reasons for concern,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61 when responding to the Quora app permissions said quote,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didn’t know that they could see and download my contacts. That is a bit concerning because I don’t know what they do with that data.”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Participant 63 when explaining their concern about the Boomerang for Gmail app said quote: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“As with any app that requires having access to send emails, I’m always worried about something unauthorized being sent.”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response themes included: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concerns about access to personal or sensitive information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unnecessary access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the ability to delete data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and access to contacts and email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 that people never or rarely review their single sign-on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third-party app authorizations.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similar SSO prompts on desktop applications such as Zoom.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can lead to concerns about stale account access.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137 complained about their Adidas training app quote: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have removed the app from my phone, and I don’t see why the app still has to have these permissions.”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Participant 16 said of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Chatbooks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app, quote,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don’t use it anymore and they still have access to my photos.”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9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participants interact with their Google Apps with access to your account page.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almost half reported they would change their settings after completing the survey.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71% reported that they would review their third-party apps with account access in 6 months.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what they would change or review: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 23 said quote: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would definitely remove many of the apps that I do not use anymore.”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Participant 138 said quote: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would look for any unexpected or new third parties and just make sure that all of them have very limited access to my personal information.”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response themes included: 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Removing account access from unused apps or apps they no longer recall authorizing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And changing specific permission access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(which is not allowable with the current interface)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asked what new features they would like to help manage third-party app access to their Google account participant 17 said quote: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 think it would be useful for them to show when I last used an app and when the app last used my data.”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participant 156 responded quote: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“Auto removal of apps after 3 months of no use.”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new feature requests included:</a:t>
            </a:r>
            <a:endParaRPr lang="en-US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Detailed permission explanations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App usage history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Data access logs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And permissions level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2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are some key takeaways from our study.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0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research identifies the need for limiting account access for unused, forgotten, or removed third-party apps.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Participants either had not recently used or were unsure when they had last used one in five third-party apps in our study.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most participants rarely or never reviewed third-party account access.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same time, nearly half of participants wanted to modify access after the study.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Participants also expressed strong support for email reminders to review their third-party apps at least once a year.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could send the reminders with additional details regarding unused third-party apps.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Participants also highly favored a requirement to reapprove account access at least once a year.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must approve all permission requests for third-party apps or none, after granting access, Google offers no permission-level control to limit account access; the only option is to completely remove access.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qualitative data shows that this practice is forcing users to consider a tradeoff between their personal privacy and the benefits of third-party apps or the convenience of SSOs.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prompted to describe new features, participants stated a desire for permission level controls.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recognize such a feature could have negative impacts on the functionality of third-party apps.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recommend providing permissions level control for users’ personal data which likely are not used for app functionality.</a:t>
            </a:r>
            <a:endParaRPr lang="en-US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90% of participants suggested that Google should provide users with the ability to designate specific account data as private and inaccessible to third-party apps.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instance: certain emails, individual contacts, and particular calendar events.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a recent activity log that includes data access details would allow users to determine the frequency with which they use 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third-party app.</a:t>
            </a: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Improvements to the permission descriptive text could also include specific details about which parts of the users’ Google account data are accessible.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instead of “See your personal info,” the personal info available to see should be enumerated.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 information could also be included, such as identifying the reasons a third-party app is requesting a certain permission.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“Zoom has access to your Google calendar to schedule and modify Zoom meeting times,” instead of simply noting it has access to the calendar.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top ten most authorized SSOs among survey respondents.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 of which are authorized to access more than basic account information. 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 mobile device apps such as Amazon Alexa.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Alexa app is also authorized to connect to a calendar application programming interface, or API, to provide users with calendar notifications and the ability to create new calendar events.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5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top ten most authorized third-party apps among survey respondents.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recorded the date on which the third-party apps were authorized and found that on average apps have been authorized for over 285 days.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0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presented the account access permissions associated with the participant’s apps and asked if those permissions were necessary for the app to function.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six most prevalent permissions, participants reported the permission to View Personal Information to be the most unnecessary.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followed by the permission to Modify Contacts.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Likewise, among the six most prevalent permissions, participants reported the permissions to View Personal Information and to Modify Contacts to be the most concerning.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0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for users to authorize an operating system, such as MacOS, to access various account APIs.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there’s a whole ecosystem of software products that request access to Google user data, like email and calendar apps, Google document editors that save to Google Drive, and Add-ons that work with Google Docs, Slides, and Forms.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Google Workspace Marketplace, a convenient centralized repository of third-party apps that integrate with Google APIs.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user clicks to install a third-party app.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popular Zoom Meetings app.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presented with a Sign in with Google prompt.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prompt details the account access permissions that this sign in is authorizing.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see that Zoom Meetings is requesting permission to access the Google Calendar API, the Gmail API, and to connect to an external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offers numerous APIs that give third-party services and applications access to a user’s account data for tasks such as single sign-on (SSO),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 integration, and sending email on behalf of the user, among others. 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just a small sample.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many benefits.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Granting programmatic access to one’s online account can pose security and privacy risks.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users manage existing apps with API access, Google provides the “Apps with access to your account web page”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web page can be found under a user’s Google account settings, and it lists all the third-party apps that have been authorized to access a user's Google account via Google APIs.  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click on a third-party app it will expand to show you the permissions details, the date the access was granted, and a button to remove third-party app account access.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study we wanted to explore how users consider security and privacy in light of third-party API access to their Google accounts given the disclosure and control mechanisms currently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3303A-41E2-EE42-B346-1BB5B0CA5F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79E3AF6-1AAD-6F41-B18F-CBC6D2267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DBC44-1140-E544-AE9F-39207322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334" y="499510"/>
            <a:ext cx="8131866" cy="2756452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F9CFB-49E9-2845-8B18-CD3CF626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334" y="3602039"/>
            <a:ext cx="8131866" cy="18181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93965E85-7381-2745-AE2C-30F0E301C0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060" y="2352043"/>
            <a:ext cx="1619802" cy="30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A63-5386-954F-851D-08C16E7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12A59-1619-AE44-A949-7A7758C1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0AB2-FA95-534D-959B-EF413AB0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F08D-00DF-A740-96BC-ECF07144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DA3F-5D18-FC44-9C24-E67712D2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AB15-2354-7949-94A7-CF0FAA748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3704E-0F4D-1744-BCA6-BA086586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A47-5802-6046-AE6D-13BDB96C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A3B5-EE70-E14F-A152-01868E19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8F83-1EDB-C54F-9371-D606794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4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119F-80F8-284C-A09F-507C7DBB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6967-7924-9447-A935-5BD9AB98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E8DC-8F78-7C41-A7AF-02692538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6E7D-083D-4C42-873D-9175E75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6FD1-190D-A143-A45B-C9B537FA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4E60-C1B6-7044-9255-A6DEC409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770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7CB4-0722-CB49-8EE6-75688D43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7742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7745-FB96-5649-9329-78C603A0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AD0-F237-E540-A338-ADDBC704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5948-48DA-5B4A-A6A4-B004DD35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7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47D6-6BBC-5347-8409-32257B61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19D6-48FB-D944-9C46-F11F5DF07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4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09272-9273-824E-B2B4-682CB2685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4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DDD7-BCB0-4742-B21C-3B8D782E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353E-2575-6443-A717-A6E9BA4B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6F21-5CFC-3747-BFC2-21503849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AD88-9C75-9247-BFC2-56D98E11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6EF0-B749-3243-A371-01214B00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D972D-7230-C748-966E-86070978C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952E5-575F-7F4E-A94A-222CFAD48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209D2-DECE-1F4A-A231-89E390DE2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CC83D-5158-D141-BED1-DCBECCE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704C9-26A5-5249-A916-E4C64695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498C4-2E29-524E-85B8-5E80312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C678-241E-1747-8055-41924B4A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5C6DD-9179-644A-9D0E-075077E4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A9CF5-7730-DB48-BC11-B502241C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FC40-C412-1A45-B7E4-9E9462A1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F0B6F-D338-CD4B-BE07-64C6AE8B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2FE8B-487D-5E41-A1A5-B3D425B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533E-9DA0-9143-A745-777E50A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865E-8E77-8C47-984A-1A6C45AD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C0EA-6266-3A42-8537-B234C281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17328-7477-CC4B-9568-9F047133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819A-84E5-E04E-98DA-E3C03ABB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CBE5-1E94-3A45-94BF-B93A5CA1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7704A-0FDE-E14B-B896-2BC8BC95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0AFD-794E-E247-B67D-30AE90A9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8F981-5F29-E048-9819-09F88E874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249A-4EF3-F54A-BA77-3953F432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9AD3D-E205-DD40-A988-7168F9D1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9DF5-D034-9443-9033-41B292DF89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F8D9-37FA-6046-ABB8-27EA3912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48CB-5853-D14C-BD75-E8A16052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421A1F-9017-D44B-9FB0-6409FE60F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88109"/>
          <a:stretch/>
        </p:blipFill>
        <p:spPr>
          <a:xfrm>
            <a:off x="0" y="6102627"/>
            <a:ext cx="12192000" cy="7553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A6909-A67C-2542-9770-A9D24BA7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9A4B-F968-164A-BDFD-0953D90A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112F-7402-384C-89C6-5CDAC93BD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22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839DF5-D034-9443-9033-41B292DF89AA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D050-F637-0C42-9D29-7278E4657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7612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B74E-8019-D64E-A057-82F4ED6E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4ACD01-C160-9945-B753-FDD576A35843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FE71E9C-5117-8B4F-88C0-537CCEDD52F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27139" y="5991013"/>
            <a:ext cx="546652" cy="5466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521739-DF6C-F345-81BF-2801550F8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194596"/>
            <a:ext cx="765313" cy="5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547CE-1206-E341-A8CF-82371EE45DB5}"/>
              </a:ext>
            </a:extLst>
          </p:cNvPr>
          <p:cNvSpPr txBox="1"/>
          <p:nvPr userDrawn="1"/>
        </p:nvSpPr>
        <p:spPr>
          <a:xfrm>
            <a:off x="-90279" y="6537665"/>
            <a:ext cx="124073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chemeClr val="bg1"/>
                </a:solidFill>
                <a:latin typeface="Avenir Book" panose="02000503020000020003" pitchFamily="2" charset="0"/>
              </a:rPr>
              <a:t>GWUSEC</a:t>
            </a:r>
          </a:p>
        </p:txBody>
      </p:sp>
    </p:spTree>
    <p:extLst>
      <p:ext uri="{BB962C8B-B14F-4D97-AF65-F5344CB8AC3E}">
        <p14:creationId xmlns:p14="http://schemas.microsoft.com/office/powerpoint/2010/main" val="16056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jpg"/><Relationship Id="rId4" Type="http://schemas.openxmlformats.org/officeDocument/2006/relationships/image" Target="../media/image64.png"/><Relationship Id="rId9" Type="http://schemas.openxmlformats.org/officeDocument/2006/relationships/image" Target="../media/image6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4B244-8E73-7E45-BE2F-A951FBA9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334" y="499509"/>
            <a:ext cx="8131866" cy="3883648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and Privacy Perceptions of Third-Party Application Access for Google Accounts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F71DC6-A49A-0144-B6D7-FA883410E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4004" y="4665526"/>
            <a:ext cx="8131866" cy="1818100"/>
          </a:xfrm>
        </p:spPr>
        <p:txBody>
          <a:bodyPr>
            <a:noAutofit/>
          </a:bodyPr>
          <a:lstStyle/>
          <a:p>
            <a:r>
              <a:rPr lang="en-US" sz="2800" u="sng" dirty="0"/>
              <a:t>David G. </a:t>
            </a:r>
            <a:r>
              <a:rPr lang="en-US" sz="2800" u="sng" dirty="0" err="1"/>
              <a:t>Balash</a:t>
            </a:r>
            <a:r>
              <a:rPr lang="en-US" sz="2800" dirty="0"/>
              <a:t>, </a:t>
            </a:r>
            <a:r>
              <a:rPr lang="en-US" sz="2800" dirty="0" err="1"/>
              <a:t>Xiaoyuan</a:t>
            </a:r>
            <a:r>
              <a:rPr lang="en-US" sz="2800" dirty="0"/>
              <a:t> Wu, Miles Grant,</a:t>
            </a:r>
          </a:p>
          <a:p>
            <a:r>
              <a:rPr lang="en-US" sz="2800" dirty="0"/>
              <a:t> Irwin Reyes, Adam J. Aviv</a:t>
            </a:r>
          </a:p>
        </p:txBody>
      </p:sp>
    </p:spTree>
    <p:extLst>
      <p:ext uri="{BB962C8B-B14F-4D97-AF65-F5344CB8AC3E}">
        <p14:creationId xmlns:p14="http://schemas.microsoft.com/office/powerpoint/2010/main" val="42566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0668-5EF1-EF43-BB4C-DAD14C25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Our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D61C-4E6F-C44D-8221-BC840C369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2043-33CD-CF4D-9660-6604E72D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Research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48F43-7EE7-104D-A1C5-63BFD8D1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are users’ </a:t>
            </a:r>
            <a:r>
              <a:rPr lang="en-US" b="1" dirty="0">
                <a:solidFill>
                  <a:srgbClr val="FF0000"/>
                </a:solidFill>
              </a:rPr>
              <a:t>perceptions and concerns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regarding third-party apps that integrate with online APIs?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Why do </a:t>
            </a:r>
            <a:r>
              <a:rPr lang="en-US" b="1" dirty="0">
                <a:solidFill>
                  <a:srgbClr val="FF0000"/>
                </a:solidFill>
              </a:rPr>
              <a:t>users authorize or remove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API access?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would users like to be </a:t>
            </a:r>
            <a:r>
              <a:rPr lang="en-US" b="1" dirty="0">
                <a:solidFill>
                  <a:srgbClr val="FF0000"/>
                </a:solidFill>
              </a:rPr>
              <a:t>informed and manage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their API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authorizations?</a:t>
            </a:r>
          </a:p>
        </p:txBody>
      </p:sp>
    </p:spTree>
    <p:extLst>
      <p:ext uri="{BB962C8B-B14F-4D97-AF65-F5344CB8AC3E}">
        <p14:creationId xmlns:p14="http://schemas.microsoft.com/office/powerpoint/2010/main" val="34148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72A1-7B30-8C49-8893-EA53D29C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Study Design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5A325B-C117-C041-B851-EC0F487223DF}"/>
              </a:ext>
            </a:extLst>
          </p:cNvPr>
          <p:cNvGrpSpPr/>
          <p:nvPr/>
        </p:nvGrpSpPr>
        <p:grpSpPr>
          <a:xfrm>
            <a:off x="838200" y="1192756"/>
            <a:ext cx="4986130" cy="4724725"/>
            <a:chOff x="838200" y="1192756"/>
            <a:chExt cx="4986130" cy="47247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C82993-1356-9246-BFEC-88F15FBDBC29}"/>
                </a:ext>
              </a:extLst>
            </p:cNvPr>
            <p:cNvGrpSpPr/>
            <p:nvPr/>
          </p:nvGrpSpPr>
          <p:grpSpPr>
            <a:xfrm>
              <a:off x="838200" y="1192756"/>
              <a:ext cx="4986130" cy="4724725"/>
              <a:chOff x="838200" y="1318266"/>
              <a:chExt cx="4986130" cy="4724725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78AA823-8A49-F649-8A08-52A4E0B13EA3}"/>
                  </a:ext>
                </a:extLst>
              </p:cNvPr>
              <p:cNvSpPr/>
              <p:nvPr/>
            </p:nvSpPr>
            <p:spPr>
              <a:xfrm>
                <a:off x="838200" y="1417657"/>
                <a:ext cx="4986130" cy="46253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891DE-7901-4E49-BEA3-189339196ACB}"/>
                  </a:ext>
                </a:extLst>
              </p:cNvPr>
              <p:cNvSpPr txBox="1"/>
              <p:nvPr/>
            </p:nvSpPr>
            <p:spPr>
              <a:xfrm>
                <a:off x="1622610" y="2275720"/>
                <a:ext cx="4201720" cy="2949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432 Participants</a:t>
                </a:r>
              </a:p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Recall Prior SSO and Apps</a:t>
                </a:r>
              </a:p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Recruitment: Prolific</a:t>
                </a:r>
              </a:p>
            </p:txBody>
          </p:sp>
          <p:sp>
            <p:nvSpPr>
              <p:cNvPr id="20" name="Google Shape;188;ge359a0d4ee_0_98">
                <a:extLst>
                  <a:ext uri="{FF2B5EF4-FFF2-40B4-BE49-F238E27FC236}">
                    <a16:creationId xmlns:a16="http://schemas.microsoft.com/office/drawing/2014/main" id="{5F2FEE62-7EB2-D448-B4B5-6A6A3C977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7703" y="1318266"/>
                <a:ext cx="2227124" cy="8238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b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First Survey</a:t>
                </a:r>
              </a:p>
            </p:txBody>
          </p:sp>
        </p:grpSp>
        <p:pic>
          <p:nvPicPr>
            <p:cNvPr id="9" name="Graphic 8" descr="Group of people with solid fill">
              <a:extLst>
                <a:ext uri="{FF2B5EF4-FFF2-40B4-BE49-F238E27FC236}">
                  <a16:creationId xmlns:a16="http://schemas.microsoft.com/office/drawing/2014/main" id="{B4BDD582-0A3A-9E4A-B765-B425C3AAE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2444" y="2450379"/>
              <a:ext cx="715035" cy="715035"/>
            </a:xfrm>
            <a:prstGeom prst="rect">
              <a:avLst/>
            </a:prstGeom>
          </p:spPr>
        </p:pic>
        <p:pic>
          <p:nvPicPr>
            <p:cNvPr id="24" name="Graphic 23" descr="Thought with solid fill">
              <a:extLst>
                <a:ext uri="{FF2B5EF4-FFF2-40B4-BE49-F238E27FC236}">
                  <a16:creationId xmlns:a16="http://schemas.microsoft.com/office/drawing/2014/main" id="{9C1E170A-F838-3244-9DCD-D57C12E1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2444" y="3465582"/>
              <a:ext cx="715035" cy="715035"/>
            </a:xfrm>
            <a:prstGeom prst="rect">
              <a:avLst/>
            </a:prstGeom>
          </p:spPr>
        </p:pic>
        <p:pic>
          <p:nvPicPr>
            <p:cNvPr id="26" name="Graphic 25" descr="Clipboard with solid fill">
              <a:extLst>
                <a:ext uri="{FF2B5EF4-FFF2-40B4-BE49-F238E27FC236}">
                  <a16:creationId xmlns:a16="http://schemas.microsoft.com/office/drawing/2014/main" id="{39C2E4B8-DBB5-6040-A4A7-E21DFF2D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3556" y="4461703"/>
              <a:ext cx="715035" cy="71503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8764E4-2867-7449-A1A8-12B402B8E966}"/>
              </a:ext>
            </a:extLst>
          </p:cNvPr>
          <p:cNvGrpSpPr/>
          <p:nvPr/>
        </p:nvGrpSpPr>
        <p:grpSpPr>
          <a:xfrm>
            <a:off x="6211043" y="1192756"/>
            <a:ext cx="4986130" cy="4724723"/>
            <a:chOff x="6211043" y="1192756"/>
            <a:chExt cx="4986130" cy="47247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4C29F6-4EBF-D74A-9AF5-7979C719886E}"/>
                </a:ext>
              </a:extLst>
            </p:cNvPr>
            <p:cNvGrpSpPr/>
            <p:nvPr/>
          </p:nvGrpSpPr>
          <p:grpSpPr>
            <a:xfrm>
              <a:off x="6211043" y="1192756"/>
              <a:ext cx="4986130" cy="4724723"/>
              <a:chOff x="6211043" y="1318266"/>
              <a:chExt cx="4986130" cy="4724723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032F7BE-5E44-3E48-B9E0-DFAF5D4746C7}"/>
                  </a:ext>
                </a:extLst>
              </p:cNvPr>
              <p:cNvSpPr/>
              <p:nvPr/>
            </p:nvSpPr>
            <p:spPr>
              <a:xfrm>
                <a:off x="6211043" y="1417656"/>
                <a:ext cx="4986130" cy="462533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48EAE1-8B29-C642-B38B-6A2CA5EDA020}"/>
                  </a:ext>
                </a:extLst>
              </p:cNvPr>
              <p:cNvSpPr txBox="1"/>
              <p:nvPr/>
            </p:nvSpPr>
            <p:spPr>
              <a:xfrm>
                <a:off x="6995453" y="2275720"/>
                <a:ext cx="4201720" cy="2949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214 Participants</a:t>
                </a:r>
              </a:p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Custom Browser Extension</a:t>
                </a:r>
              </a:p>
              <a:p>
                <a:pPr marL="457200" lvl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Review Authorized Apps</a:t>
                </a:r>
              </a:p>
            </p:txBody>
          </p:sp>
          <p:sp>
            <p:nvSpPr>
              <p:cNvPr id="19" name="Google Shape;188;ge359a0d4ee_0_98">
                <a:extLst>
                  <a:ext uri="{FF2B5EF4-FFF2-40B4-BE49-F238E27FC236}">
                    <a16:creationId xmlns:a16="http://schemas.microsoft.com/office/drawing/2014/main" id="{DB404B46-0BAD-0B4C-A66E-55263CE38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8241" y="1318266"/>
                <a:ext cx="2722582" cy="8238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b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Roboto" panose="02000000000000000000" pitchFamily="2" charset="0"/>
                  </a:rPr>
                  <a:t>Second Survey</a:t>
                </a:r>
              </a:p>
            </p:txBody>
          </p:sp>
        </p:grpSp>
        <p:pic>
          <p:nvPicPr>
            <p:cNvPr id="22" name="Graphic 21" descr="Group of people with solid fill">
              <a:extLst>
                <a:ext uri="{FF2B5EF4-FFF2-40B4-BE49-F238E27FC236}">
                  <a16:creationId xmlns:a16="http://schemas.microsoft.com/office/drawing/2014/main" id="{B63113FD-6078-EB4B-ACC2-DB420826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6341" y="2450379"/>
              <a:ext cx="715035" cy="715035"/>
            </a:xfrm>
            <a:prstGeom prst="rect">
              <a:avLst/>
            </a:prstGeom>
          </p:spPr>
        </p:pic>
        <p:pic>
          <p:nvPicPr>
            <p:cNvPr id="16" name="Graphic 15" descr="Web design with solid fill">
              <a:extLst>
                <a:ext uri="{FF2B5EF4-FFF2-40B4-BE49-F238E27FC236}">
                  <a16:creationId xmlns:a16="http://schemas.microsoft.com/office/drawing/2014/main" id="{F959BB28-F94A-3B42-98AB-E4DB2D547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6341" y="3505635"/>
              <a:ext cx="715035" cy="715035"/>
            </a:xfrm>
            <a:prstGeom prst="rect">
              <a:avLst/>
            </a:prstGeom>
          </p:spPr>
        </p:pic>
        <p:pic>
          <p:nvPicPr>
            <p:cNvPr id="28" name="Graphic 27" descr="Blog with solid fill">
              <a:extLst>
                <a:ext uri="{FF2B5EF4-FFF2-40B4-BE49-F238E27FC236}">
                  <a16:creationId xmlns:a16="http://schemas.microsoft.com/office/drawing/2014/main" id="{A4981449-BAF2-424E-ABDB-D7A406CE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10131" y="4521678"/>
              <a:ext cx="715035" cy="715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6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CED9-30A0-D443-8955-A3176FDB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58B8-A598-2B45-80A0-7D3CD85DD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109DD9C-04E4-9545-A7D9-2F8F1098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6437" y="860317"/>
            <a:ext cx="9219125" cy="51756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53ACB-9B24-CF4E-9E1C-FA8CE097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SSO and App Access is Widely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270D8-8E8C-B44A-BABB-5AC0C9EE6610}"/>
              </a:ext>
            </a:extLst>
          </p:cNvPr>
          <p:cNvSpPr/>
          <p:nvPr/>
        </p:nvSpPr>
        <p:spPr>
          <a:xfrm>
            <a:off x="2480688" y="1888435"/>
            <a:ext cx="7878807" cy="84482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CDE9E-FEF2-5848-B722-ECE8233366C1}"/>
              </a:ext>
            </a:extLst>
          </p:cNvPr>
          <p:cNvSpPr/>
          <p:nvPr/>
        </p:nvSpPr>
        <p:spPr>
          <a:xfrm>
            <a:off x="5692588" y="4090051"/>
            <a:ext cx="4666907" cy="84482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0E3DB0-EFF7-934D-8845-62DEB2E56B06}"/>
              </a:ext>
            </a:extLst>
          </p:cNvPr>
          <p:cNvGrpSpPr/>
          <p:nvPr/>
        </p:nvGrpSpPr>
        <p:grpSpPr>
          <a:xfrm>
            <a:off x="10168310" y="954785"/>
            <a:ext cx="1112698" cy="844825"/>
            <a:chOff x="10130116" y="892952"/>
            <a:chExt cx="1112698" cy="8448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ACE048-7849-8F46-BBCB-F8211FF77963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89%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CB1E0F-E094-974E-8261-0F183FCA2CC8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22BA4B-A19D-1043-81EA-72B1B57E275D}"/>
              </a:ext>
            </a:extLst>
          </p:cNvPr>
          <p:cNvGrpSpPr/>
          <p:nvPr/>
        </p:nvGrpSpPr>
        <p:grpSpPr>
          <a:xfrm>
            <a:off x="10241101" y="3146012"/>
            <a:ext cx="1112698" cy="844825"/>
            <a:chOff x="10130116" y="892952"/>
            <a:chExt cx="1112698" cy="844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C56F77-F9BF-264C-B605-A5D65F3553EF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52%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1FD93-E130-344E-B7E2-62B1CB7AA7F4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9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61-0C6B-C44C-8B53-00CCDB49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Single Sign-On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3AEE-20BA-4340-A3AC-E84E39CF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625"/>
            <a:ext cx="10058400" cy="414047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86% of participants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have at least one SSO linked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observed a total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1,010 unique SSOs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13 SSOs per participant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phic 4" descr="Link with solid fill">
            <a:extLst>
              <a:ext uri="{FF2B5EF4-FFF2-40B4-BE49-F238E27FC236}">
                <a16:creationId xmlns:a16="http://schemas.microsoft.com/office/drawing/2014/main" id="{CE03CBE3-6EE5-A740-8D77-52DBFA5D7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585452"/>
            <a:ext cx="914400" cy="914400"/>
          </a:xfrm>
          <a:prstGeom prst="rect">
            <a:avLst/>
          </a:prstGeom>
        </p:spPr>
      </p:pic>
      <p:pic>
        <p:nvPicPr>
          <p:cNvPr id="7" name="Graphic 6" descr="Fingerprint with solid fill">
            <a:extLst>
              <a:ext uri="{FF2B5EF4-FFF2-40B4-BE49-F238E27FC236}">
                <a16:creationId xmlns:a16="http://schemas.microsoft.com/office/drawing/2014/main" id="{50B3C6B2-E8B6-CE48-8E34-3C7095F7A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3121844"/>
            <a:ext cx="914400" cy="914400"/>
          </a:xfrm>
          <a:prstGeom prst="rect">
            <a:avLst/>
          </a:prstGeom>
        </p:spPr>
      </p:pic>
      <p:pic>
        <p:nvPicPr>
          <p:cNvPr id="9" name="Graphic 8" descr="Address Book with solid fill">
            <a:extLst>
              <a:ext uri="{FF2B5EF4-FFF2-40B4-BE49-F238E27FC236}">
                <a16:creationId xmlns:a16="http://schemas.microsoft.com/office/drawing/2014/main" id="{DE44F303-CF49-E24A-AFEA-2F39FD0DE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4658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61-0C6B-C44C-8B53-00CCDB49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Usage of Third-Party Apps with Account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3AEE-20BA-4340-A3AC-E84E39CF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5625"/>
            <a:ext cx="10058400" cy="414047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67% of participants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have at least one third-party app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observed a total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455 unique third-party apps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of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6 third-party apps per participant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6" descr="Fingerprint with solid fill">
            <a:extLst>
              <a:ext uri="{FF2B5EF4-FFF2-40B4-BE49-F238E27FC236}">
                <a16:creationId xmlns:a16="http://schemas.microsoft.com/office/drawing/2014/main" id="{50B3C6B2-E8B6-CE48-8E34-3C7095F7A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121844"/>
            <a:ext cx="914400" cy="914400"/>
          </a:xfrm>
          <a:prstGeom prst="rect">
            <a:avLst/>
          </a:prstGeom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B98AE852-7B4E-5B41-AE65-47263BE80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4658236"/>
            <a:ext cx="914400" cy="914400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196FDED0-409B-D442-836D-A4615E219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1585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0EB2-9B7F-404B-9030-5A079298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13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Considerations Before Granting App Access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092945-C45B-0C40-AC0B-870F8CD7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43" y="775607"/>
            <a:ext cx="7075714" cy="530678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D4F761-3F58-B04E-BCB4-259060E4BE75}"/>
              </a:ext>
            </a:extLst>
          </p:cNvPr>
          <p:cNvSpPr/>
          <p:nvPr/>
        </p:nvSpPr>
        <p:spPr>
          <a:xfrm>
            <a:off x="5333999" y="859971"/>
            <a:ext cx="4038601" cy="75111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004780-D44A-664D-A8C5-7F45FAAD28C9}"/>
              </a:ext>
            </a:extLst>
          </p:cNvPr>
          <p:cNvSpPr/>
          <p:nvPr/>
        </p:nvSpPr>
        <p:spPr>
          <a:xfrm>
            <a:off x="5573486" y="1673679"/>
            <a:ext cx="3799114" cy="75111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749EA-A866-1A42-8D4A-6E1163555D25}"/>
              </a:ext>
            </a:extLst>
          </p:cNvPr>
          <p:cNvSpPr/>
          <p:nvPr/>
        </p:nvSpPr>
        <p:spPr>
          <a:xfrm>
            <a:off x="6999516" y="4054931"/>
            <a:ext cx="2373084" cy="75111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4CA188-3973-7B43-996C-46E508A5CBD0}"/>
              </a:ext>
            </a:extLst>
          </p:cNvPr>
          <p:cNvGrpSpPr/>
          <p:nvPr/>
        </p:nvGrpSpPr>
        <p:grpSpPr>
          <a:xfrm>
            <a:off x="9862463" y="870857"/>
            <a:ext cx="1112697" cy="704834"/>
            <a:chOff x="10130117" y="952981"/>
            <a:chExt cx="1112697" cy="7048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2AEA2F-67F8-6E42-AEEC-F209638A4D77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81%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AA988D-3E22-DD45-AD98-41D654D5593E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4B5816-C077-EF4D-9535-A4E28F397973}"/>
              </a:ext>
            </a:extLst>
          </p:cNvPr>
          <p:cNvGrpSpPr/>
          <p:nvPr/>
        </p:nvGrpSpPr>
        <p:grpSpPr>
          <a:xfrm>
            <a:off x="9867577" y="1680406"/>
            <a:ext cx="1112697" cy="704834"/>
            <a:chOff x="10130117" y="952981"/>
            <a:chExt cx="1112697" cy="7048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DC717-854B-CF44-8581-3EEAE4F280B9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76%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E525C-7A2A-644D-8D07-8799B3D24062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F105E5-D479-0942-96D8-9422ADD41049}"/>
              </a:ext>
            </a:extLst>
          </p:cNvPr>
          <p:cNvGrpSpPr/>
          <p:nvPr/>
        </p:nvGrpSpPr>
        <p:grpSpPr>
          <a:xfrm>
            <a:off x="9862462" y="4060376"/>
            <a:ext cx="1112697" cy="704834"/>
            <a:chOff x="10130117" y="952981"/>
            <a:chExt cx="1112697" cy="7048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BABB1A-2290-E546-9CD4-480349F81CEE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47%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81E68B-C035-304E-98F7-EBB13FBC7D36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3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779C-6BB6-8349-BD4F-49A55046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714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Concern and Benefit of App Access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FFC48A-6D29-2647-90E9-D8401F7DC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5367" y="811026"/>
            <a:ext cx="6981264" cy="523594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679FD5-A5BE-E548-A5DD-2051AA0291D6}"/>
              </a:ext>
            </a:extLst>
          </p:cNvPr>
          <p:cNvSpPr/>
          <p:nvPr/>
        </p:nvSpPr>
        <p:spPr>
          <a:xfrm>
            <a:off x="8148917" y="832937"/>
            <a:ext cx="1201271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482BB-B7B1-3040-B094-B72490C7D7FF}"/>
              </a:ext>
            </a:extLst>
          </p:cNvPr>
          <p:cNvSpPr/>
          <p:nvPr/>
        </p:nvSpPr>
        <p:spPr>
          <a:xfrm>
            <a:off x="8148917" y="2250728"/>
            <a:ext cx="1201271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FEA9F-2F32-D44B-8144-52A0B6D04F02}"/>
              </a:ext>
            </a:extLst>
          </p:cNvPr>
          <p:cNvSpPr/>
          <p:nvPr/>
        </p:nvSpPr>
        <p:spPr>
          <a:xfrm>
            <a:off x="7862047" y="3637919"/>
            <a:ext cx="1488141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7216A3-EB4E-484C-AB2D-33A3F8657044}"/>
              </a:ext>
            </a:extLst>
          </p:cNvPr>
          <p:cNvGrpSpPr/>
          <p:nvPr/>
        </p:nvGrpSpPr>
        <p:grpSpPr>
          <a:xfrm>
            <a:off x="9649383" y="742607"/>
            <a:ext cx="1112698" cy="844825"/>
            <a:chOff x="10130116" y="892952"/>
            <a:chExt cx="1112698" cy="844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023BA9-D6AC-574C-8AA0-161880000E03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22%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77E9D-A625-264F-9F86-2C47BE8F9F54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FFF53-E39E-0643-A88E-728DE07D47AE}"/>
              </a:ext>
            </a:extLst>
          </p:cNvPr>
          <p:cNvGrpSpPr/>
          <p:nvPr/>
        </p:nvGrpSpPr>
        <p:grpSpPr>
          <a:xfrm>
            <a:off x="9649383" y="2160398"/>
            <a:ext cx="1112698" cy="844825"/>
            <a:chOff x="10130116" y="892952"/>
            <a:chExt cx="1112698" cy="844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ACABF8-0743-264E-B8F7-998D9C06814F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22%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E96BE1-B2E0-BA4A-A26D-F8A70DE3F220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52A42A-5681-AC4F-AF40-1BB891894514}"/>
              </a:ext>
            </a:extLst>
          </p:cNvPr>
          <p:cNvGrpSpPr/>
          <p:nvPr/>
        </p:nvGrpSpPr>
        <p:grpSpPr>
          <a:xfrm>
            <a:off x="9649383" y="3547589"/>
            <a:ext cx="1112698" cy="844825"/>
            <a:chOff x="10130116" y="892952"/>
            <a:chExt cx="1112698" cy="8448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E48075-D972-774E-9BB5-25F88F05B75B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28%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C9AEDD-7712-954B-A67E-C42062693861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64D6F-DF30-9243-B182-FF2678EFF070}"/>
              </a:ext>
            </a:extLst>
          </p:cNvPr>
          <p:cNvSpPr/>
          <p:nvPr/>
        </p:nvSpPr>
        <p:spPr>
          <a:xfrm>
            <a:off x="6613193" y="1446047"/>
            <a:ext cx="2736995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FC32-66FB-924B-8E7C-64598034D159}"/>
              </a:ext>
            </a:extLst>
          </p:cNvPr>
          <p:cNvSpPr/>
          <p:nvPr/>
        </p:nvSpPr>
        <p:spPr>
          <a:xfrm>
            <a:off x="6375804" y="2862753"/>
            <a:ext cx="2974384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0486C-FEDF-8D41-8AF8-A3486DDA818F}"/>
              </a:ext>
            </a:extLst>
          </p:cNvPr>
          <p:cNvSpPr/>
          <p:nvPr/>
        </p:nvSpPr>
        <p:spPr>
          <a:xfrm>
            <a:off x="6771627" y="4231032"/>
            <a:ext cx="2578561" cy="66416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5BE4CD-A948-5148-AD65-94828090EB2B}"/>
              </a:ext>
            </a:extLst>
          </p:cNvPr>
          <p:cNvGrpSpPr/>
          <p:nvPr/>
        </p:nvGrpSpPr>
        <p:grpSpPr>
          <a:xfrm>
            <a:off x="9649383" y="2772423"/>
            <a:ext cx="1112698" cy="844825"/>
            <a:chOff x="10130116" y="892952"/>
            <a:chExt cx="1112698" cy="8448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0EDACA-D0D3-F44E-AF1B-F2FED76884E1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81DF5F-B5EF-9141-A210-5E72EAEDA59C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CB479-3B70-2A4A-8512-4D0C596FCD1F}"/>
              </a:ext>
            </a:extLst>
          </p:cNvPr>
          <p:cNvGrpSpPr/>
          <p:nvPr/>
        </p:nvGrpSpPr>
        <p:grpSpPr>
          <a:xfrm>
            <a:off x="9649383" y="1355717"/>
            <a:ext cx="1112698" cy="844825"/>
            <a:chOff x="10130116" y="892952"/>
            <a:chExt cx="1112698" cy="8448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F5BE5-927F-EA4C-AD6D-9B10817E05DF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54%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A9DEF1-3B81-5E40-AAF8-38A6F33ABF0B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BB9C84-8578-8C42-8ADB-4F946FB93363}"/>
              </a:ext>
            </a:extLst>
          </p:cNvPr>
          <p:cNvGrpSpPr/>
          <p:nvPr/>
        </p:nvGrpSpPr>
        <p:grpSpPr>
          <a:xfrm>
            <a:off x="9649383" y="4140702"/>
            <a:ext cx="1112698" cy="844825"/>
            <a:chOff x="10130116" y="892952"/>
            <a:chExt cx="1112698" cy="8448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C2203F-30A9-7C45-945E-C040D6058247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51%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2D0373-6460-A44F-B1D3-29178D5D9902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51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4D7A-BAAF-2B4E-AA3B-0A4A5AFD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Reasons for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83E-88DB-DD46-89A6-DCE0394F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887"/>
            <a:ext cx="10515600" cy="175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“I didn’t know that they could see and download my contacts. That is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bit concerning because I don’t know what they do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with that data.”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(P61, oldest app, Quora)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E8806-2BAF-6A43-A752-1F1ADB1F3AE2}"/>
              </a:ext>
            </a:extLst>
          </p:cNvPr>
          <p:cNvSpPr txBox="1">
            <a:spLocks/>
          </p:cNvSpPr>
          <p:nvPr/>
        </p:nvSpPr>
        <p:spPr>
          <a:xfrm>
            <a:off x="838200" y="3708498"/>
            <a:ext cx="10515600" cy="14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“As with any app that requires having access to send emails, I’m always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worried about something unauthorized being sent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(P63, oldest app, Boomerang for Gmail)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F5F679-B62A-0E48-A732-87CC4A93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9" y="40286"/>
            <a:ext cx="3854821" cy="6777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0BDD49-77EF-9847-BE1B-84C8E9CF757F}"/>
              </a:ext>
            </a:extLst>
          </p:cNvPr>
          <p:cNvSpPr/>
          <p:nvPr/>
        </p:nvSpPr>
        <p:spPr>
          <a:xfrm>
            <a:off x="3971365" y="1434354"/>
            <a:ext cx="4312023" cy="247425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4A3-5137-5B40-BB7F-E5DAB2B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5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Review of Past Authorizations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F8FE1-17F5-4141-BED1-3FA14544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587" y="879803"/>
            <a:ext cx="7214825" cy="54111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46C08D-35B8-EC48-95C2-5EAD8F59944E}"/>
              </a:ext>
            </a:extLst>
          </p:cNvPr>
          <p:cNvSpPr/>
          <p:nvPr/>
        </p:nvSpPr>
        <p:spPr>
          <a:xfrm>
            <a:off x="2574235" y="1743196"/>
            <a:ext cx="5367130" cy="924339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32FFE-9874-E748-A05E-E0EA8C594133}"/>
              </a:ext>
            </a:extLst>
          </p:cNvPr>
          <p:cNvSpPr/>
          <p:nvPr/>
        </p:nvSpPr>
        <p:spPr>
          <a:xfrm>
            <a:off x="2574235" y="3788901"/>
            <a:ext cx="5436704" cy="924339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7EADC-B073-D749-9C27-D4DBCF971DDC}"/>
              </a:ext>
            </a:extLst>
          </p:cNvPr>
          <p:cNvGrpSpPr/>
          <p:nvPr/>
        </p:nvGrpSpPr>
        <p:grpSpPr>
          <a:xfrm>
            <a:off x="1386855" y="1050776"/>
            <a:ext cx="1112698" cy="844825"/>
            <a:chOff x="10130116" y="892952"/>
            <a:chExt cx="1112698" cy="8448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7BF62-E64E-054B-A3DC-1B7194A0D030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78%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C18C6C-23DB-2A4A-AB59-04477A124A60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621D5-A9CF-A94A-AE5B-753A1281B8A3}"/>
              </a:ext>
            </a:extLst>
          </p:cNvPr>
          <p:cNvGrpSpPr/>
          <p:nvPr/>
        </p:nvGrpSpPr>
        <p:grpSpPr>
          <a:xfrm>
            <a:off x="1386855" y="3107184"/>
            <a:ext cx="1112698" cy="844825"/>
            <a:chOff x="10130116" y="892952"/>
            <a:chExt cx="1112698" cy="844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C94017-FF44-B645-838D-CD114F6308AD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80%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01CE24-5667-5B40-8339-EF86761D6723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1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4D7A-BAAF-2B4E-AA3B-0A4A5AFD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8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Stale Account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83E-88DB-DD46-89A6-DCE0394F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13"/>
            <a:ext cx="10515600" cy="175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“I have removed the app from my phone, 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 don’t see why the app still has to have these permissions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(P137, oldest app, Adidas Training)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E8806-2BAF-6A43-A752-1F1ADB1F3AE2}"/>
              </a:ext>
            </a:extLst>
          </p:cNvPr>
          <p:cNvSpPr txBox="1">
            <a:spLocks/>
          </p:cNvSpPr>
          <p:nvPr/>
        </p:nvSpPr>
        <p:spPr>
          <a:xfrm>
            <a:off x="838200" y="3762926"/>
            <a:ext cx="10515600" cy="14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 don’t use it anymore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they still have access to my photos.”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(P16, random app,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Chatbooks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Print Family Photos)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42CC-B2DD-4446-B9C4-059A2D8C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7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Change Settings and Review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D5843-B5DA-724B-B653-F4B5E329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3113" y="834590"/>
            <a:ext cx="7085773" cy="53143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9F0A48-C7C5-5045-8526-A4B9D6BE7370}"/>
              </a:ext>
            </a:extLst>
          </p:cNvPr>
          <p:cNvSpPr/>
          <p:nvPr/>
        </p:nvSpPr>
        <p:spPr>
          <a:xfrm>
            <a:off x="5995244" y="1729410"/>
            <a:ext cx="3409123" cy="1043607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FFC10-30DC-DC4C-A51B-F28845F83E20}"/>
              </a:ext>
            </a:extLst>
          </p:cNvPr>
          <p:cNvSpPr/>
          <p:nvPr/>
        </p:nvSpPr>
        <p:spPr>
          <a:xfrm>
            <a:off x="4552123" y="4031193"/>
            <a:ext cx="4852244" cy="1043607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1CCD4E-069D-E24B-A794-DA13CED6D2FF}"/>
              </a:ext>
            </a:extLst>
          </p:cNvPr>
          <p:cNvGrpSpPr/>
          <p:nvPr/>
        </p:nvGrpSpPr>
        <p:grpSpPr>
          <a:xfrm>
            <a:off x="9499914" y="976216"/>
            <a:ext cx="1112698" cy="844825"/>
            <a:chOff x="10130116" y="892952"/>
            <a:chExt cx="1112698" cy="8448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CD4370-3FBD-174E-BA62-781336806298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49%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406B93-AF95-C248-9822-AE2A897C328C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2CCBF4-B0BA-0A45-BD30-CAC8E38783DE}"/>
              </a:ext>
            </a:extLst>
          </p:cNvPr>
          <p:cNvGrpSpPr/>
          <p:nvPr/>
        </p:nvGrpSpPr>
        <p:grpSpPr>
          <a:xfrm>
            <a:off x="9499914" y="3296431"/>
            <a:ext cx="1112698" cy="844825"/>
            <a:chOff x="10130116" y="892952"/>
            <a:chExt cx="1112698" cy="844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34B70-DE07-9B4E-BB38-4E0B30B6013A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71%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BDDF82-B92C-7C47-99EB-115A18EFD080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4D7A-BAAF-2B4E-AA3B-0A4A5AFD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5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Review and Change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83E-88DB-DD46-89A6-DCE0394F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028"/>
            <a:ext cx="10515600" cy="1991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“I would definitely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remove many of the apps that I do not use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anymore. They absolutely do not need to be linked to my Google account anymore.”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(P23)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E8806-2BAF-6A43-A752-1F1ADB1F3AE2}"/>
              </a:ext>
            </a:extLst>
          </p:cNvPr>
          <p:cNvSpPr txBox="1">
            <a:spLocks/>
          </p:cNvSpPr>
          <p:nvPr/>
        </p:nvSpPr>
        <p:spPr>
          <a:xfrm>
            <a:off x="838200" y="3684060"/>
            <a:ext cx="10515600" cy="145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“I would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look for any unexpected or new third parties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just make sure that all of them have very limited access to my personal information.”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(P138)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4D7A-BAAF-2B4E-AA3B-0A4A5AFD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92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New Features Participants Would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883E-88DB-DD46-89A6-DCE0394F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8"/>
            <a:ext cx="10515600" cy="1991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“I think it would be useful for them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show when I last used an app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when the app last used my data.”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(P17)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E8806-2BAF-6A43-A752-1F1ADB1F3AE2}"/>
              </a:ext>
            </a:extLst>
          </p:cNvPr>
          <p:cNvSpPr txBox="1">
            <a:spLocks/>
          </p:cNvSpPr>
          <p:nvPr/>
        </p:nvSpPr>
        <p:spPr>
          <a:xfrm>
            <a:off x="838200" y="3926212"/>
            <a:ext cx="10515600" cy="14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Auto removal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apps after 3 months of no use.”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(P156)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40AC-BDC1-8141-A86C-3ED3C1D2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564E-B296-9D4B-96ED-57F970CD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61-0C6B-C44C-8B53-00CCDB49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Handling Stale Account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3AEE-20BA-4340-A3AC-E84E39CF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2158"/>
            <a:ext cx="10058400" cy="41404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80% of participants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rarely review third-party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account access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Nearly 50% of participants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wanted to modify access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Strong support for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email reminders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(95%)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for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reapproval of account access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(91%)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Graphic 13" descr="Alarm clock with solid fill">
            <a:extLst>
              <a:ext uri="{FF2B5EF4-FFF2-40B4-BE49-F238E27FC236}">
                <a16:creationId xmlns:a16="http://schemas.microsoft.com/office/drawing/2014/main" id="{DB99D8BA-9C55-B744-AD41-196B278C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42" y="4476133"/>
            <a:ext cx="914400" cy="914400"/>
          </a:xfrm>
          <a:prstGeom prst="rect">
            <a:avLst/>
          </a:prstGeom>
        </p:spPr>
      </p:pic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38016E42-7B6D-9242-BB20-CFCF56939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710" y="2799633"/>
            <a:ext cx="914400" cy="91440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68373CE3-66B1-544F-8B5A-3F2AB4AF9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710" y="1123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61-0C6B-C44C-8B53-00CCDB49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All Or Nothing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3AEE-20BA-4340-A3AC-E84E39CF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2158"/>
            <a:ext cx="10058400" cy="4140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must approve all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permission requests for apps or none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Tradeoff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between privacy and the benefits of third-party apps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Participants stated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desire for permission level controls</a:t>
            </a:r>
          </a:p>
        </p:txBody>
      </p:sp>
      <p:pic>
        <p:nvPicPr>
          <p:cNvPr id="5" name="Graphic 4" descr="Pinch Zoom Out with solid fill">
            <a:extLst>
              <a:ext uri="{FF2B5EF4-FFF2-40B4-BE49-F238E27FC236}">
                <a16:creationId xmlns:a16="http://schemas.microsoft.com/office/drawing/2014/main" id="{F928D39B-411B-B544-8DEB-3188EB2D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42" y="2743200"/>
            <a:ext cx="914400" cy="914400"/>
          </a:xfrm>
          <a:prstGeom prst="rect">
            <a:avLst/>
          </a:prstGeom>
        </p:spPr>
      </p:pic>
      <p:pic>
        <p:nvPicPr>
          <p:cNvPr id="7" name="Graphic 6" descr="Completed with solid fill">
            <a:extLst>
              <a:ext uri="{FF2B5EF4-FFF2-40B4-BE49-F238E27FC236}">
                <a16:creationId xmlns:a16="http://schemas.microsoft.com/office/drawing/2014/main" id="{20F89554-DBBD-6641-8858-C667FFD51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2" y="1227305"/>
            <a:ext cx="914400" cy="914400"/>
          </a:xfrm>
          <a:prstGeom prst="rect">
            <a:avLst/>
          </a:prstGeom>
        </p:spPr>
      </p:pic>
      <p:pic>
        <p:nvPicPr>
          <p:cNvPr id="9" name="Graphic 8" descr="Clipboard Mixed with solid fill">
            <a:extLst>
              <a:ext uri="{FF2B5EF4-FFF2-40B4-BE49-F238E27FC236}">
                <a16:creationId xmlns:a16="http://schemas.microsoft.com/office/drawing/2014/main" id="{AA352795-948F-374E-97FE-265B4C03D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542" y="42590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7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61-0C6B-C44C-8B53-00CCDB49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Possible Design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3AEE-20BA-4340-A3AC-E84E39CF3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2158"/>
            <a:ext cx="10058400" cy="4140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Ability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designate specific account 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as inaccessible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Adding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recent activity log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Improvements to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permission descriptive text</a:t>
            </a:r>
          </a:p>
        </p:txBody>
      </p:sp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18FD4BE6-8AB5-2D48-A5D3-5DC240F85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42" y="4259097"/>
            <a:ext cx="914400" cy="914400"/>
          </a:xfrm>
          <a:prstGeom prst="rect">
            <a:avLst/>
          </a:prstGeom>
        </p:spPr>
      </p:pic>
      <p:pic>
        <p:nvPicPr>
          <p:cNvPr id="14" name="Graphic 13" descr="No sign with solid fill">
            <a:extLst>
              <a:ext uri="{FF2B5EF4-FFF2-40B4-BE49-F238E27FC236}">
                <a16:creationId xmlns:a16="http://schemas.microsoft.com/office/drawing/2014/main" id="{09686133-3A4A-D04D-980A-6D74A1B4F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2" y="1227303"/>
            <a:ext cx="914400" cy="914400"/>
          </a:xfrm>
          <a:prstGeom prst="rect">
            <a:avLst/>
          </a:prstGeom>
        </p:spPr>
      </p:pic>
      <p:pic>
        <p:nvPicPr>
          <p:cNvPr id="16" name="Graphic 15" descr="Quill with solid fill">
            <a:extLst>
              <a:ext uri="{FF2B5EF4-FFF2-40B4-BE49-F238E27FC236}">
                <a16:creationId xmlns:a16="http://schemas.microsoft.com/office/drawing/2014/main" id="{3070EA20-43C7-124B-BC6B-E25CA277C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8542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83A-7FAE-4ADC-A36C-516D9538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235"/>
            <a:ext cx="7315899" cy="190914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4065"/>
                </a:solidFill>
              </a:rPr>
              <a:t>Security and Privacy Perceptions</a:t>
            </a:r>
            <a:br>
              <a:rPr lang="en-US" sz="3200" dirty="0">
                <a:solidFill>
                  <a:srgbClr val="004065"/>
                </a:solidFill>
              </a:rPr>
            </a:br>
            <a:r>
              <a:rPr lang="en-US" sz="3200" dirty="0">
                <a:solidFill>
                  <a:srgbClr val="004065"/>
                </a:solidFill>
              </a:rPr>
              <a:t>of Third-Party Application Access </a:t>
            </a:r>
            <a:br>
              <a:rPr lang="en-US" sz="3200" dirty="0">
                <a:solidFill>
                  <a:srgbClr val="004065"/>
                </a:solidFill>
              </a:rPr>
            </a:br>
            <a:r>
              <a:rPr lang="en-US" sz="3200" dirty="0">
                <a:solidFill>
                  <a:srgbClr val="004065"/>
                </a:solidFill>
              </a:rPr>
              <a:t>for Google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BD1B-48F9-4703-A234-1E4DC01A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CD01-C160-9945-B753-FDD576A35843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0288B1-AB9A-48E5-8E62-47F848AD3379}"/>
              </a:ext>
            </a:extLst>
          </p:cNvPr>
          <p:cNvGrpSpPr/>
          <p:nvPr/>
        </p:nvGrpSpPr>
        <p:grpSpPr>
          <a:xfrm>
            <a:off x="7301161" y="142373"/>
            <a:ext cx="5971571" cy="2186055"/>
            <a:chOff x="6398793" y="182478"/>
            <a:chExt cx="5971571" cy="21860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46AA2-9572-47FF-8068-83C10039AF04}"/>
                </a:ext>
              </a:extLst>
            </p:cNvPr>
            <p:cNvGrpSpPr/>
            <p:nvPr/>
          </p:nvGrpSpPr>
          <p:grpSpPr>
            <a:xfrm>
              <a:off x="7915276" y="722012"/>
              <a:ext cx="4455088" cy="1646521"/>
              <a:chOff x="7915276" y="513245"/>
              <a:chExt cx="4455088" cy="164652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39379B-64ED-456A-AAEC-F0A1D8D77328}"/>
                  </a:ext>
                </a:extLst>
              </p:cNvPr>
              <p:cNvSpPr txBox="1"/>
              <p:nvPr/>
            </p:nvSpPr>
            <p:spPr>
              <a:xfrm>
                <a:off x="7938588" y="1698101"/>
                <a:ext cx="1720238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  <a:ea typeface="+mn-lt"/>
                    <a:cs typeface="+mn-lt"/>
                  </a:rPr>
                  <a:t>@</a:t>
                </a:r>
                <a:r>
                  <a:rPr lang="en-US" sz="2400" dirty="0" err="1">
                    <a:solidFill>
                      <a:srgbClr val="002060"/>
                    </a:solidFill>
                    <a:ea typeface="+mn-lt"/>
                    <a:cs typeface="+mn-lt"/>
                  </a:rPr>
                  <a:t>gwusec</a:t>
                </a:r>
                <a:r>
                  <a:rPr lang="en-US" sz="2400" dirty="0">
                    <a:solidFill>
                      <a:srgbClr val="002060"/>
                    </a:solidFill>
                    <a:ea typeface="+mn-lt"/>
                    <a:cs typeface="+mn-lt"/>
                  </a:rPr>
                  <a:t> </a:t>
                </a:r>
                <a:endParaRPr lang="en-US" sz="2400" dirty="0">
                  <a:solidFill>
                    <a:srgbClr val="002060"/>
                  </a:solidFill>
                  <a:cs typeface="Arial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A514E4-FF70-4F5D-B638-8FFEC686FEB1}"/>
                  </a:ext>
                </a:extLst>
              </p:cNvPr>
              <p:cNvSpPr txBox="1"/>
              <p:nvPr/>
            </p:nvSpPr>
            <p:spPr>
              <a:xfrm>
                <a:off x="7915276" y="513245"/>
                <a:ext cx="4455088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400" dirty="0" err="1">
                    <a:solidFill>
                      <a:srgbClr val="002060"/>
                    </a:solidFill>
                    <a:ea typeface="+mn-lt"/>
                    <a:cs typeface="+mn-lt"/>
                  </a:rPr>
                  <a:t>gwusec.seas.gwu.edu</a:t>
                </a:r>
                <a:endParaRPr lang="en-US" sz="2400" dirty="0">
                  <a:solidFill>
                    <a:srgbClr val="002060"/>
                  </a:solidFill>
                  <a:cs typeface="Arial"/>
                </a:endParaRPr>
              </a:p>
            </p:txBody>
          </p:sp>
        </p:grpSp>
        <p:pic>
          <p:nvPicPr>
            <p:cNvPr id="11" name="Picture 11" descr="A picture containing ax&#10;&#10;Description automatically generated">
              <a:extLst>
                <a:ext uri="{FF2B5EF4-FFF2-40B4-BE49-F238E27FC236}">
                  <a16:creationId xmlns:a16="http://schemas.microsoft.com/office/drawing/2014/main" id="{463687CC-24D9-474B-A68A-D8231B54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5491" y="1905501"/>
              <a:ext cx="566488" cy="460208"/>
            </a:xfrm>
            <a:prstGeom prst="rect">
              <a:avLst/>
            </a:prstGeom>
          </p:spPr>
        </p:pic>
        <p:pic>
          <p:nvPicPr>
            <p:cNvPr id="22" name="Picture 23" descr="Qr code&#10;&#10;Description automatically generated">
              <a:extLst>
                <a:ext uri="{FF2B5EF4-FFF2-40B4-BE49-F238E27FC236}">
                  <a16:creationId xmlns:a16="http://schemas.microsoft.com/office/drawing/2014/main" id="{89D5D9FE-5E10-469D-B82C-AF26A448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8793" y="182478"/>
              <a:ext cx="1540043" cy="153001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633D5E-B4C3-F941-BB2E-7DCDEB2B9BB3}"/>
              </a:ext>
            </a:extLst>
          </p:cNvPr>
          <p:cNvGrpSpPr/>
          <p:nvPr/>
        </p:nvGrpSpPr>
        <p:grpSpPr>
          <a:xfrm>
            <a:off x="714941" y="2605900"/>
            <a:ext cx="11371729" cy="3345757"/>
            <a:chOff x="410136" y="2626598"/>
            <a:chExt cx="11371729" cy="33457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EE13A3-260B-2140-A65C-B54A8DFA7E52}"/>
                </a:ext>
              </a:extLst>
            </p:cNvPr>
            <p:cNvGrpSpPr/>
            <p:nvPr/>
          </p:nvGrpSpPr>
          <p:grpSpPr>
            <a:xfrm>
              <a:off x="410136" y="2626598"/>
              <a:ext cx="11371729" cy="3345757"/>
              <a:chOff x="410136" y="2626598"/>
              <a:chExt cx="11371729" cy="33457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958C6D-3C61-4B28-BBD4-753E577E8A24}"/>
                  </a:ext>
                </a:extLst>
              </p:cNvPr>
              <p:cNvGrpSpPr/>
              <p:nvPr/>
            </p:nvGrpSpPr>
            <p:grpSpPr>
              <a:xfrm>
                <a:off x="410136" y="2626598"/>
                <a:ext cx="11371729" cy="3345757"/>
                <a:chOff x="410136" y="2407392"/>
                <a:chExt cx="11371729" cy="334575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8D8FC8A-2CE9-4126-A50F-C8AB1C7A0669}"/>
                    </a:ext>
                  </a:extLst>
                </p:cNvPr>
                <p:cNvGrpSpPr/>
                <p:nvPr/>
              </p:nvGrpSpPr>
              <p:grpSpPr>
                <a:xfrm>
                  <a:off x="531943" y="4616221"/>
                  <a:ext cx="10468142" cy="1136928"/>
                  <a:chOff x="543149" y="4873956"/>
                  <a:chExt cx="10468142" cy="1136928"/>
                </a:xfrm>
              </p:grpSpPr>
              <p:pic>
                <p:nvPicPr>
                  <p:cNvPr id="15" name="Picture 15" descr="A picture containing text, outdoor&#10;&#10;Description automatically generated">
                    <a:extLst>
                      <a:ext uri="{FF2B5EF4-FFF2-40B4-BE49-F238E27FC236}">
                        <a16:creationId xmlns:a16="http://schemas.microsoft.com/office/drawing/2014/main" id="{ED413F87-20FC-48FD-AD48-04AF19EC3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43149" y="4873956"/>
                    <a:ext cx="1510554" cy="1136904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picture containing text, outdoor&#10;&#10;Description automatically generated">
                    <a:extLst>
                      <a:ext uri="{FF2B5EF4-FFF2-40B4-BE49-F238E27FC236}">
                        <a16:creationId xmlns:a16="http://schemas.microsoft.com/office/drawing/2014/main" id="{18D97B90-E90D-4B33-A91B-257710AC10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13675" y="4873956"/>
                    <a:ext cx="1510554" cy="1136904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5" descr="A picture containing text, outdoor&#10;&#10;Description automatically generated">
                    <a:extLst>
                      <a:ext uri="{FF2B5EF4-FFF2-40B4-BE49-F238E27FC236}">
                        <a16:creationId xmlns:a16="http://schemas.microsoft.com/office/drawing/2014/main" id="{264DABC8-5D70-46CC-BE3F-87FE56028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955472" y="4873980"/>
                    <a:ext cx="1510554" cy="1136904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5" descr="A picture containing text, outdoor&#10;&#10;Description automatically generated">
                    <a:extLst>
                      <a:ext uri="{FF2B5EF4-FFF2-40B4-BE49-F238E27FC236}">
                        <a16:creationId xmlns:a16="http://schemas.microsoft.com/office/drawing/2014/main" id="{7587DABD-ADC1-4B1B-8455-F9CF7F2F3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500737" y="4873956"/>
                    <a:ext cx="1510554" cy="113690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602A2E-6BF8-4CDE-B8EB-7F9DE63D1196}"/>
                    </a:ext>
                  </a:extLst>
                </p:cNvPr>
                <p:cNvSpPr txBox="1"/>
                <p:nvPr/>
              </p:nvSpPr>
              <p:spPr>
                <a:xfrm>
                  <a:off x="410136" y="2407392"/>
                  <a:ext cx="11371729" cy="492443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 dirty="0">
                      <a:ea typeface="+mn-lt"/>
                      <a:cs typeface="+mn-lt"/>
                    </a:rPr>
                    <a:t>  </a:t>
                  </a:r>
                  <a:r>
                    <a:rPr lang="en-US" sz="1400" b="1" dirty="0">
                      <a:solidFill>
                        <a:srgbClr val="004065"/>
                      </a:solidFill>
                      <a:ea typeface="+mn-lt"/>
                      <a:cs typeface="+mn-lt"/>
                    </a:rPr>
                    <a:t>David G. </a:t>
                  </a:r>
                  <a:r>
                    <a:rPr lang="en-US" sz="1400" b="1" dirty="0" err="1">
                      <a:solidFill>
                        <a:srgbClr val="004065"/>
                      </a:solidFill>
                      <a:ea typeface="+mn-lt"/>
                      <a:cs typeface="+mn-lt"/>
                    </a:rPr>
                    <a:t>Balash</a:t>
                  </a:r>
                  <a:r>
                    <a:rPr lang="en-US" sz="1400" b="1" dirty="0">
                      <a:solidFill>
                        <a:srgbClr val="004065"/>
                      </a:solidFill>
                      <a:ea typeface="+mn-lt"/>
                      <a:cs typeface="+mn-lt"/>
                    </a:rPr>
                    <a:t>                    </a:t>
                  </a:r>
                  <a:r>
                    <a:rPr lang="en-US" sz="1400" b="1" dirty="0" err="1">
                      <a:solidFill>
                        <a:srgbClr val="004065"/>
                      </a:solidFill>
                      <a:ea typeface="+mn-lt"/>
                      <a:cs typeface="+mn-lt"/>
                    </a:rPr>
                    <a:t>Xiaoyuan</a:t>
                  </a:r>
                  <a:r>
                    <a:rPr lang="en-US" sz="1400" b="1" dirty="0">
                      <a:solidFill>
                        <a:srgbClr val="004065"/>
                      </a:solidFill>
                      <a:ea typeface="+mn-lt"/>
                      <a:cs typeface="+mn-lt"/>
                    </a:rPr>
                    <a:t> Wu                       Miles Grant                         Irwin Reyes                         Adam J. Aviv</a:t>
                  </a:r>
                </a:p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  </a:t>
                  </a:r>
                  <a:r>
                    <a:rPr lang="en-US" sz="1200" dirty="0" err="1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dgbalash@gwu.edu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                    </a:t>
                  </a:r>
                  <a:r>
                    <a:rPr lang="en-US" sz="1200" dirty="0" err="1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wxyowen@gwu.edu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                    </a:t>
                  </a:r>
                  <a:r>
                    <a:rPr lang="en-US" sz="1200" dirty="0" err="1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milesgrant@gwu.edu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             </a:t>
                  </a:r>
                  <a:r>
                    <a:rPr lang="en-US" sz="1200" dirty="0" err="1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irwin.reyes@twosixtech.com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                </a:t>
                  </a:r>
                  <a:r>
                    <a:rPr lang="en-US" sz="1200" dirty="0" err="1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aaviv@gwu.edu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  <a:ea typeface="+mn-lt"/>
                      <a:cs typeface="+mn-lt"/>
                    </a:rPr>
                    <a:t>  </a:t>
                  </a:r>
                </a:p>
              </p:txBody>
            </p:sp>
          </p:grpSp>
          <p:pic>
            <p:nvPicPr>
              <p:cNvPr id="30" name="Picture 29" descr="A person wearing glasses&#10;&#10;Description automatically generated with medium confidence">
                <a:extLst>
                  <a:ext uri="{FF2B5EF4-FFF2-40B4-BE49-F238E27FC236}">
                    <a16:creationId xmlns:a16="http://schemas.microsoft.com/office/drawing/2014/main" id="{4B2D5E00-2254-934C-9D28-724768D335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943" y="3150077"/>
                <a:ext cx="1463040" cy="14630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2" name="Picture 31" descr="A person with a beard&#10;&#10;Description automatically generated with medium confidence">
                <a:extLst>
                  <a:ext uri="{FF2B5EF4-FFF2-40B4-BE49-F238E27FC236}">
                    <a16:creationId xmlns:a16="http://schemas.microsoft.com/office/drawing/2014/main" id="{83F59571-5EB1-CF49-A4DD-249B5125068C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6270" y="3149506"/>
                <a:ext cx="1463040" cy="14630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6" descr="A person wearing glasses&#10;&#10;Description automatically generated with low confidence">
                <a:extLst>
                  <a:ext uri="{FF2B5EF4-FFF2-40B4-BE49-F238E27FC236}">
                    <a16:creationId xmlns:a16="http://schemas.microsoft.com/office/drawing/2014/main" id="{A82CCF6B-B246-3649-A45C-CA4590EA5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9983" y="3150077"/>
                <a:ext cx="1463040" cy="1463040"/>
              </a:xfrm>
              <a:prstGeom prst="rect">
                <a:avLst/>
              </a:prstGeom>
              <a:effectLst>
                <a:outerShdw blurRad="292100" dist="139700" dir="2700000" algn="tl" rotWithShape="0">
                  <a:prstClr val="black">
                    <a:alpha val="65000"/>
                  </a:prstClr>
                </a:outerShdw>
              </a:effectLst>
            </p:spPr>
          </p:pic>
          <p:pic>
            <p:nvPicPr>
              <p:cNvPr id="14" name="Picture 13" descr="A person smiling for the camera&#10;&#10;Description automatically generated with low confidence">
                <a:extLst>
                  <a:ext uri="{FF2B5EF4-FFF2-40B4-BE49-F238E27FC236}">
                    <a16:creationId xmlns:a16="http://schemas.microsoft.com/office/drawing/2014/main" id="{42D69DC6-AAF2-5640-88CA-14BD5B61E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8023" y="3149506"/>
                <a:ext cx="1463040" cy="1463040"/>
              </a:xfrm>
              <a:prstGeom prst="rect">
                <a:avLst/>
              </a:prstGeom>
              <a:effectLst>
                <a:outerShdw blurRad="292100" dist="139700" dir="2700000" algn="tl" rotWithShape="0">
                  <a:prstClr val="black">
                    <a:alpha val="65000"/>
                  </a:prstClr>
                </a:outerShdw>
              </a:effectLst>
            </p:spPr>
          </p:pic>
          <p:pic>
            <p:nvPicPr>
              <p:cNvPr id="27" name="Picture 26" descr="A person smiling for the camera&#10;&#10;Description automatically generated with medium confidence">
                <a:extLst>
                  <a:ext uri="{FF2B5EF4-FFF2-40B4-BE49-F238E27FC236}">
                    <a16:creationId xmlns:a16="http://schemas.microsoft.com/office/drawing/2014/main" id="{5D68C1C0-603B-7E4C-86F9-02CAE3DE5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86063" y="3149506"/>
                <a:ext cx="1463040" cy="1463040"/>
              </a:xfrm>
              <a:prstGeom prst="rect">
                <a:avLst/>
              </a:prstGeom>
              <a:effectLst>
                <a:outerShdw blurRad="292100" dist="139700" dir="2700000" algn="tl" rotWithShape="0">
                  <a:prstClr val="black">
                    <a:alpha val="65000"/>
                  </a:prstClr>
                </a:outerShdw>
              </a:effectLst>
            </p:spPr>
          </p:pic>
        </p:grpSp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D86D99D5-541B-6144-B554-CC7118E8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73033" y="4951095"/>
              <a:ext cx="1689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4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91BEBA-16CE-F94C-B47F-129F6E4C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97" y="408102"/>
            <a:ext cx="7879605" cy="60417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BFE191-D742-3142-ADBD-2DA1F6A8FBA4}"/>
              </a:ext>
            </a:extLst>
          </p:cNvPr>
          <p:cNvSpPr/>
          <p:nvPr/>
        </p:nvSpPr>
        <p:spPr>
          <a:xfrm>
            <a:off x="4092388" y="4078941"/>
            <a:ext cx="4007224" cy="166743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D9D8E7-77E4-5247-8E4D-30C6DBD816C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Top Ten Single Sign-On Authorizations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239B9-5E2B-2748-874B-9BE3BD40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1850" y="-2150856"/>
            <a:ext cx="17435699" cy="22563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55CFB6-5EF5-B344-BDC3-3B2F1073E250}"/>
              </a:ext>
            </a:extLst>
          </p:cNvPr>
          <p:cNvSpPr/>
          <p:nvPr/>
        </p:nvSpPr>
        <p:spPr>
          <a:xfrm>
            <a:off x="3428359" y="2010880"/>
            <a:ext cx="4855670" cy="3290463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C0819-0E23-E844-A43A-0D31128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3657" y="-1345082"/>
            <a:ext cx="14246243" cy="184363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D9D8E7-77E4-5247-8E4D-30C6DBD816C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Top Ten Third-Party Apps with Account 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8B1D0-6EB8-CE48-A2D3-879F26BA5DD6}"/>
              </a:ext>
            </a:extLst>
          </p:cNvPr>
          <p:cNvSpPr/>
          <p:nvPr/>
        </p:nvSpPr>
        <p:spPr>
          <a:xfrm>
            <a:off x="8827673" y="2032653"/>
            <a:ext cx="1579070" cy="292034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617-E4EE-A44A-8D43-E634F3EA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5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Permission Perceptions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0949C-96C7-B045-870D-ED2EBB63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311" y="847261"/>
            <a:ext cx="5163479" cy="51634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606EDA-5831-1649-8320-2928EE863358}"/>
              </a:ext>
            </a:extLst>
          </p:cNvPr>
          <p:cNvSpPr/>
          <p:nvPr/>
        </p:nvSpPr>
        <p:spPr>
          <a:xfrm>
            <a:off x="1846732" y="1559277"/>
            <a:ext cx="2312893" cy="48467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73F0903-C1B4-5D49-AB9B-955065F9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71" y="847260"/>
            <a:ext cx="5163479" cy="51634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A7EB89-5361-DF45-8C6F-2B17C52D7F5A}"/>
              </a:ext>
            </a:extLst>
          </p:cNvPr>
          <p:cNvSpPr/>
          <p:nvPr/>
        </p:nvSpPr>
        <p:spPr>
          <a:xfrm>
            <a:off x="1846731" y="2154894"/>
            <a:ext cx="1703293" cy="48467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0914B2-F823-444F-A8CD-00FC9D42D50A}"/>
              </a:ext>
            </a:extLst>
          </p:cNvPr>
          <p:cNvGrpSpPr/>
          <p:nvPr/>
        </p:nvGrpSpPr>
        <p:grpSpPr>
          <a:xfrm>
            <a:off x="80686" y="1376477"/>
            <a:ext cx="1112697" cy="704834"/>
            <a:chOff x="10130117" y="952981"/>
            <a:chExt cx="1112697" cy="7048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7BF0F-3536-D74A-88D1-092EB6BF8815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61%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B50D5-EE8D-5F43-8AB2-A9ECC18B6B2F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8358BF-AAA8-7F4A-98C6-8E09DE99539E}"/>
              </a:ext>
            </a:extLst>
          </p:cNvPr>
          <p:cNvGrpSpPr/>
          <p:nvPr/>
        </p:nvGrpSpPr>
        <p:grpSpPr>
          <a:xfrm>
            <a:off x="80689" y="2147446"/>
            <a:ext cx="1112697" cy="704834"/>
            <a:chOff x="10130117" y="952981"/>
            <a:chExt cx="1112697" cy="7048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852A0-8AE0-7440-B576-B9566EDEF32F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44%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161E2-BD19-BF49-BF89-D2CA51970731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24B6CE-6692-2444-A030-736709B1A267}"/>
              </a:ext>
            </a:extLst>
          </p:cNvPr>
          <p:cNvSpPr/>
          <p:nvPr/>
        </p:nvSpPr>
        <p:spPr>
          <a:xfrm>
            <a:off x="7871012" y="1569738"/>
            <a:ext cx="1524980" cy="48467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E04B7-04FF-4148-9131-5A8F5A6ABA3B}"/>
              </a:ext>
            </a:extLst>
          </p:cNvPr>
          <p:cNvSpPr/>
          <p:nvPr/>
        </p:nvSpPr>
        <p:spPr>
          <a:xfrm>
            <a:off x="7886015" y="2155809"/>
            <a:ext cx="1078691" cy="484678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34E609-55D0-3F42-8A11-84E68A2E224C}"/>
              </a:ext>
            </a:extLst>
          </p:cNvPr>
          <p:cNvGrpSpPr/>
          <p:nvPr/>
        </p:nvGrpSpPr>
        <p:grpSpPr>
          <a:xfrm>
            <a:off x="6096000" y="1442612"/>
            <a:ext cx="1112697" cy="704834"/>
            <a:chOff x="10130117" y="952981"/>
            <a:chExt cx="1112697" cy="704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0C2D4-75F0-6A4F-ABA7-E9335B7B83E9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39%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D12E7-0F07-3146-9080-CA8F3400BD96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7DCD0C-35A0-E94D-8E7A-1700D0D5EFD4}"/>
              </a:ext>
            </a:extLst>
          </p:cNvPr>
          <p:cNvGrpSpPr/>
          <p:nvPr/>
        </p:nvGrpSpPr>
        <p:grpSpPr>
          <a:xfrm>
            <a:off x="6096000" y="2218594"/>
            <a:ext cx="1112697" cy="704834"/>
            <a:chOff x="10130117" y="952981"/>
            <a:chExt cx="1112697" cy="7048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296A7-F00D-184E-BC23-F8AFE71D6C57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28%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8CF3BF-48FC-2044-8AFF-B11758EAAA2A}"/>
                </a:ext>
              </a:extLst>
            </p:cNvPr>
            <p:cNvSpPr/>
            <p:nvPr/>
          </p:nvSpPr>
          <p:spPr>
            <a:xfrm>
              <a:off x="10157003" y="952981"/>
              <a:ext cx="905435" cy="704834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1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49C9BA-70BD-BE4A-99A6-32F239AB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77" y="-71959"/>
            <a:ext cx="9843246" cy="73605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A626F-A450-6B46-88EA-A2608CE420EF}"/>
              </a:ext>
            </a:extLst>
          </p:cNvPr>
          <p:cNvSpPr/>
          <p:nvPr/>
        </p:nvSpPr>
        <p:spPr>
          <a:xfrm>
            <a:off x="4823447" y="1667434"/>
            <a:ext cx="5277984" cy="4539727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869F23-E29B-7247-BC25-C9FC7297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64" y="67236"/>
            <a:ext cx="3882483" cy="6777318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A09D72-75A0-784E-94B9-0CD22942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0" y="772038"/>
            <a:ext cx="8552330" cy="5649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3959B9-272A-E741-ADE3-A8507F134619}"/>
              </a:ext>
            </a:extLst>
          </p:cNvPr>
          <p:cNvSpPr/>
          <p:nvPr/>
        </p:nvSpPr>
        <p:spPr>
          <a:xfrm>
            <a:off x="2330824" y="1792941"/>
            <a:ext cx="7575176" cy="1174377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73203-463E-E440-B940-7463A7B0B3CB}"/>
              </a:ext>
            </a:extLst>
          </p:cNvPr>
          <p:cNvSpPr/>
          <p:nvPr/>
        </p:nvSpPr>
        <p:spPr>
          <a:xfrm>
            <a:off x="2330824" y="3220570"/>
            <a:ext cx="7575176" cy="1174377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F4BC7-89D8-E943-9A1E-AC87BF6E9B80}"/>
              </a:ext>
            </a:extLst>
          </p:cNvPr>
          <p:cNvSpPr/>
          <p:nvPr/>
        </p:nvSpPr>
        <p:spPr>
          <a:xfrm>
            <a:off x="2330824" y="4648199"/>
            <a:ext cx="7575176" cy="159123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A256-C9EB-F54C-998D-46470344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08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New Features and Design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9511B-88E3-B845-B841-A0B56330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612" y="779333"/>
            <a:ext cx="6984776" cy="52385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612D7B-EB1C-264B-8DCA-D6C5AB808432}"/>
              </a:ext>
            </a:extLst>
          </p:cNvPr>
          <p:cNvSpPr/>
          <p:nvPr/>
        </p:nvSpPr>
        <p:spPr>
          <a:xfrm>
            <a:off x="5724939" y="1682483"/>
            <a:ext cx="3627783" cy="84482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0E794-8AFF-344E-855A-DE83A4BBA21E}"/>
              </a:ext>
            </a:extLst>
          </p:cNvPr>
          <p:cNvSpPr/>
          <p:nvPr/>
        </p:nvSpPr>
        <p:spPr>
          <a:xfrm>
            <a:off x="3424518" y="3760999"/>
            <a:ext cx="5928204" cy="84482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DAA8CF-889E-2649-BB03-50A9BEA34948}"/>
              </a:ext>
            </a:extLst>
          </p:cNvPr>
          <p:cNvGrpSpPr/>
          <p:nvPr/>
        </p:nvGrpSpPr>
        <p:grpSpPr>
          <a:xfrm>
            <a:off x="9554344" y="976216"/>
            <a:ext cx="1112698" cy="844825"/>
            <a:chOff x="10130116" y="892952"/>
            <a:chExt cx="1112698" cy="8448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6711A-87D8-234B-AA05-68619B35436E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53%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288B81-3507-E14A-99DC-5195B9D933FC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44CE5E-6AC5-B04E-91FD-061373A5206D}"/>
              </a:ext>
            </a:extLst>
          </p:cNvPr>
          <p:cNvGrpSpPr/>
          <p:nvPr/>
        </p:nvGrpSpPr>
        <p:grpSpPr>
          <a:xfrm>
            <a:off x="9554344" y="3063299"/>
            <a:ext cx="1112698" cy="844825"/>
            <a:chOff x="10130116" y="892952"/>
            <a:chExt cx="1112698" cy="844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27EA65-176D-444D-89BF-A5764E191CB2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89%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FC5B03-859A-7648-9D77-A76C2CA2CC70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6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217D-5A50-F645-BBD6-AA94AEAB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989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Remind and Reapprove Authorizations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EA93E-83F1-B647-9267-9C4D1331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64" y="863281"/>
            <a:ext cx="9349272" cy="52487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0B1264-66AF-C944-83C4-9E2483FF9EE5}"/>
              </a:ext>
            </a:extLst>
          </p:cNvPr>
          <p:cNvSpPr/>
          <p:nvPr/>
        </p:nvSpPr>
        <p:spPr>
          <a:xfrm>
            <a:off x="5824552" y="1250907"/>
            <a:ext cx="4064884" cy="1123122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D0EF2-A995-D547-9FAC-DB7475C66B4A}"/>
              </a:ext>
            </a:extLst>
          </p:cNvPr>
          <p:cNvSpPr/>
          <p:nvPr/>
        </p:nvSpPr>
        <p:spPr>
          <a:xfrm>
            <a:off x="3319891" y="2875955"/>
            <a:ext cx="4382936" cy="1123122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5FDBA-B078-9F49-AD80-06E2DA657D4D}"/>
              </a:ext>
            </a:extLst>
          </p:cNvPr>
          <p:cNvGrpSpPr/>
          <p:nvPr/>
        </p:nvGrpSpPr>
        <p:grpSpPr>
          <a:xfrm>
            <a:off x="9976334" y="607744"/>
            <a:ext cx="1112698" cy="844825"/>
            <a:chOff x="10130116" y="892952"/>
            <a:chExt cx="1112698" cy="8448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46EDA8-1EC7-FF4F-9796-4A40A37CE830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55%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B5C05-0781-B141-A92A-8E52A1026A73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35F42-812E-AA49-9091-DDA7C5FDB51E}"/>
              </a:ext>
            </a:extLst>
          </p:cNvPr>
          <p:cNvGrpSpPr/>
          <p:nvPr/>
        </p:nvGrpSpPr>
        <p:grpSpPr>
          <a:xfrm>
            <a:off x="7856994" y="3718069"/>
            <a:ext cx="1112698" cy="844825"/>
            <a:chOff x="10130116" y="892952"/>
            <a:chExt cx="1112698" cy="844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B5A9F6-4FC0-394F-AF33-2D541A87C8D7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59%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27B7CE-40E4-D24D-AA27-DA8E379C66AB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1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BBBB-16A1-D248-A41D-9EBF5D06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5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Recall and Awareness of App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AE3CC-0879-3C42-9F54-8CBB9DE5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571" y="783986"/>
            <a:ext cx="7112858" cy="533464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09DC4D-0D4D-3945-8134-31BF981C9689}"/>
              </a:ext>
            </a:extLst>
          </p:cNvPr>
          <p:cNvSpPr/>
          <p:nvPr/>
        </p:nvSpPr>
        <p:spPr>
          <a:xfrm>
            <a:off x="5791201" y="801916"/>
            <a:ext cx="3630705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4E0E0-B060-8149-93A3-681FAFC687B0}"/>
              </a:ext>
            </a:extLst>
          </p:cNvPr>
          <p:cNvSpPr/>
          <p:nvPr/>
        </p:nvSpPr>
        <p:spPr>
          <a:xfrm>
            <a:off x="5414684" y="2352810"/>
            <a:ext cx="4007222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4A30C-E246-1841-BC2A-955C2672FDAA}"/>
              </a:ext>
            </a:extLst>
          </p:cNvPr>
          <p:cNvSpPr/>
          <p:nvPr/>
        </p:nvSpPr>
        <p:spPr>
          <a:xfrm>
            <a:off x="5513295" y="3884763"/>
            <a:ext cx="3908611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9E1EC-A6FA-2142-B4D4-B6D59FB4F8AE}"/>
              </a:ext>
            </a:extLst>
          </p:cNvPr>
          <p:cNvGrpSpPr/>
          <p:nvPr/>
        </p:nvGrpSpPr>
        <p:grpSpPr>
          <a:xfrm>
            <a:off x="9658299" y="552312"/>
            <a:ext cx="1112698" cy="844825"/>
            <a:chOff x="10130116" y="892952"/>
            <a:chExt cx="1112698" cy="844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C8C15E-6692-7F4E-B077-A853180D5AA1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74%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8F3342-54CE-6047-9810-8A6FF0ADDE87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77EF5E-8650-CC47-AC10-EF756D9BBC3B}"/>
              </a:ext>
            </a:extLst>
          </p:cNvPr>
          <p:cNvGrpSpPr/>
          <p:nvPr/>
        </p:nvGrpSpPr>
        <p:grpSpPr>
          <a:xfrm>
            <a:off x="9658299" y="2178875"/>
            <a:ext cx="1112698" cy="844825"/>
            <a:chOff x="10130116" y="892952"/>
            <a:chExt cx="1112698" cy="844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CB3D1C-3C8B-BC42-AB9D-FA6FB3BE82FA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81%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F4F324-D139-964D-934A-914D3B97CB33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C67F65-3923-764F-93F4-EB62FD7CBEC4}"/>
              </a:ext>
            </a:extLst>
          </p:cNvPr>
          <p:cNvGrpSpPr/>
          <p:nvPr/>
        </p:nvGrpSpPr>
        <p:grpSpPr>
          <a:xfrm>
            <a:off x="9658299" y="3710828"/>
            <a:ext cx="1112698" cy="844825"/>
            <a:chOff x="10130116" y="892952"/>
            <a:chExt cx="1112698" cy="8448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654369-D90D-DF4B-BA87-5D990D322FEC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79%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18754A-31AD-0F4B-AB28-FB7231A4BD48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AC98F-A737-2D4C-A980-B1EDC0386E33}"/>
              </a:ext>
            </a:extLst>
          </p:cNvPr>
          <p:cNvSpPr/>
          <p:nvPr/>
        </p:nvSpPr>
        <p:spPr>
          <a:xfrm>
            <a:off x="6185647" y="1258759"/>
            <a:ext cx="3236259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54D262-D084-9C49-8FA4-DE33DE6F5176}"/>
              </a:ext>
            </a:extLst>
          </p:cNvPr>
          <p:cNvSpPr/>
          <p:nvPr/>
        </p:nvSpPr>
        <p:spPr>
          <a:xfrm>
            <a:off x="6095999" y="2802117"/>
            <a:ext cx="3325907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0F9B3-6BB9-D44F-9E83-DC0585A711F1}"/>
              </a:ext>
            </a:extLst>
          </p:cNvPr>
          <p:cNvSpPr/>
          <p:nvPr/>
        </p:nvSpPr>
        <p:spPr>
          <a:xfrm>
            <a:off x="6096000" y="4307175"/>
            <a:ext cx="3325906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0E7C94-47F7-7C44-8C06-C169A85EE0AB}"/>
              </a:ext>
            </a:extLst>
          </p:cNvPr>
          <p:cNvGrpSpPr/>
          <p:nvPr/>
        </p:nvGrpSpPr>
        <p:grpSpPr>
          <a:xfrm>
            <a:off x="9658299" y="1086340"/>
            <a:ext cx="1112698" cy="844825"/>
            <a:chOff x="10130116" y="892952"/>
            <a:chExt cx="1112698" cy="8448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D06701-E53B-924C-9145-F2BD2AB64264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65%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CBAA79-3189-704A-926A-4E65A0437DAA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CE1E0E-74C1-804A-8127-ACA846E12597}"/>
              </a:ext>
            </a:extLst>
          </p:cNvPr>
          <p:cNvGrpSpPr/>
          <p:nvPr/>
        </p:nvGrpSpPr>
        <p:grpSpPr>
          <a:xfrm>
            <a:off x="9652429" y="2673825"/>
            <a:ext cx="1112697" cy="844825"/>
            <a:chOff x="10130116" y="892952"/>
            <a:chExt cx="1112697" cy="8448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BD7E87-3444-3946-B5A8-504DD53FCDAA}"/>
                </a:ext>
              </a:extLst>
            </p:cNvPr>
            <p:cNvSpPr txBox="1"/>
            <p:nvPr/>
          </p:nvSpPr>
          <p:spPr>
            <a:xfrm>
              <a:off x="10130116" y="992198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67%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D175E9-BE4D-CD46-A5F6-03D1C1482C28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877E7D-5270-A24A-A119-53A975136A89}"/>
              </a:ext>
            </a:extLst>
          </p:cNvPr>
          <p:cNvGrpSpPr/>
          <p:nvPr/>
        </p:nvGrpSpPr>
        <p:grpSpPr>
          <a:xfrm>
            <a:off x="9652429" y="4166420"/>
            <a:ext cx="1112698" cy="844825"/>
            <a:chOff x="10130116" y="892952"/>
            <a:chExt cx="1112698" cy="8448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1E1DC3-22F2-464B-AF65-115C145E1FA8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67%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518962-F12F-E446-B117-9D18347030FF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FCFFBA-0D25-BD48-81EC-6517BB39CB6F}"/>
              </a:ext>
            </a:extLst>
          </p:cNvPr>
          <p:cNvSpPr/>
          <p:nvPr/>
        </p:nvSpPr>
        <p:spPr>
          <a:xfrm>
            <a:off x="4521622" y="1716608"/>
            <a:ext cx="2237766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3817AA-95D8-164F-A67A-A49EE85A70AB}"/>
              </a:ext>
            </a:extLst>
          </p:cNvPr>
          <p:cNvSpPr/>
          <p:nvPr/>
        </p:nvSpPr>
        <p:spPr>
          <a:xfrm>
            <a:off x="4520549" y="3276849"/>
            <a:ext cx="1297547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0423B-A74F-3347-82BB-3B79B3B1AD78}"/>
              </a:ext>
            </a:extLst>
          </p:cNvPr>
          <p:cNvSpPr/>
          <p:nvPr/>
        </p:nvSpPr>
        <p:spPr>
          <a:xfrm>
            <a:off x="4520549" y="4762767"/>
            <a:ext cx="2032651" cy="49695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0195F7-57D2-4544-A33C-11070B351D66}"/>
              </a:ext>
            </a:extLst>
          </p:cNvPr>
          <p:cNvGrpSpPr/>
          <p:nvPr/>
        </p:nvGrpSpPr>
        <p:grpSpPr>
          <a:xfrm>
            <a:off x="1438503" y="1583578"/>
            <a:ext cx="1112698" cy="844825"/>
            <a:chOff x="10130116" y="892952"/>
            <a:chExt cx="1112698" cy="84482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54253-5AF8-2144-BB07-5C1BBF697577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44%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E063F6-6069-3846-8832-08F9C91C6B0C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E50A80-6D0C-1243-B8ED-8AF6199EFABC}"/>
              </a:ext>
            </a:extLst>
          </p:cNvPr>
          <p:cNvGrpSpPr/>
          <p:nvPr/>
        </p:nvGrpSpPr>
        <p:grpSpPr>
          <a:xfrm>
            <a:off x="1438503" y="3115811"/>
            <a:ext cx="1112698" cy="844825"/>
            <a:chOff x="10130116" y="892952"/>
            <a:chExt cx="1112698" cy="8448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49E8DF-E102-BD4F-9173-5C6CF5BD1702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25%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7A2A88-F193-6044-814B-67C936EF5DAD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563D5B-A2C2-D045-9974-B1E4692B3610}"/>
              </a:ext>
            </a:extLst>
          </p:cNvPr>
          <p:cNvGrpSpPr/>
          <p:nvPr/>
        </p:nvGrpSpPr>
        <p:grpSpPr>
          <a:xfrm>
            <a:off x="1438503" y="4612184"/>
            <a:ext cx="1112698" cy="844825"/>
            <a:chOff x="10130116" y="892952"/>
            <a:chExt cx="1112698" cy="8448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FF7BE6-99EC-2B44-B58B-9DB293BEA89E}"/>
                </a:ext>
              </a:extLst>
            </p:cNvPr>
            <p:cNvSpPr txBox="1"/>
            <p:nvPr/>
          </p:nvSpPr>
          <p:spPr>
            <a:xfrm>
              <a:off x="10130117" y="1013011"/>
              <a:ext cx="1112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40%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58C29C-8C7D-A943-B2B3-64EB502FBD6E}"/>
                </a:ext>
              </a:extLst>
            </p:cNvPr>
            <p:cNvSpPr/>
            <p:nvPr/>
          </p:nvSpPr>
          <p:spPr>
            <a:xfrm>
              <a:off x="10130116" y="892952"/>
              <a:ext cx="1039907" cy="844825"/>
            </a:xfrm>
            <a:prstGeom prst="rect">
              <a:avLst/>
            </a:prstGeom>
            <a:noFill/>
            <a:ln w="57150">
              <a:solidFill>
                <a:srgbClr val="FF0000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8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1700F-6990-3F46-944A-B013468D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2132" y="-1696513"/>
            <a:ext cx="14914624" cy="193012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62C883-8DF1-374E-89A2-F557CF192EC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Top Ten Third-Party App Authorized Permissions</a:t>
            </a:r>
          </a:p>
        </p:txBody>
      </p:sp>
    </p:spTree>
    <p:extLst>
      <p:ext uri="{BB962C8B-B14F-4D97-AF65-F5344CB8AC3E}">
        <p14:creationId xmlns:p14="http://schemas.microsoft.com/office/powerpoint/2010/main" val="121149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BC14-BB66-BD4E-BC4D-9DA10631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5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Frequency of App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5D110-2000-554B-B479-E1B31216F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523" y="983974"/>
            <a:ext cx="6804953" cy="510371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784951-1C92-D84D-9B1E-997F3059CBBF}"/>
              </a:ext>
            </a:extLst>
          </p:cNvPr>
          <p:cNvSpPr/>
          <p:nvPr/>
        </p:nvSpPr>
        <p:spPr>
          <a:xfrm>
            <a:off x="6450718" y="3846444"/>
            <a:ext cx="2703222" cy="844825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47A9AE1-A46B-4C40-A0E5-D6B232C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  <a:ln w="9525">
            <a:solidFill>
              <a:schemeClr val="bg2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072A8C-D5A3-7A4D-8405-A99347E60AE8}"/>
              </a:ext>
            </a:extLst>
          </p:cNvPr>
          <p:cNvSpPr/>
          <p:nvPr/>
        </p:nvSpPr>
        <p:spPr>
          <a:xfrm>
            <a:off x="4016624" y="1559859"/>
            <a:ext cx="4141258" cy="2232212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26BBC71-FC15-2C49-877C-F1BBB4CA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2" y="82669"/>
            <a:ext cx="11040076" cy="6446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51AAA4-A616-804D-9DD3-C68A94F3EB46}"/>
              </a:ext>
            </a:extLst>
          </p:cNvPr>
          <p:cNvSpPr txBox="1"/>
          <p:nvPr/>
        </p:nvSpPr>
        <p:spPr>
          <a:xfrm>
            <a:off x="4307690" y="6550223"/>
            <a:ext cx="3576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workspace.google.com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/marketplace</a:t>
            </a:r>
          </a:p>
        </p:txBody>
      </p:sp>
    </p:spTree>
    <p:extLst>
      <p:ext uri="{BB962C8B-B14F-4D97-AF65-F5344CB8AC3E}">
        <p14:creationId xmlns:p14="http://schemas.microsoft.com/office/powerpoint/2010/main" val="40891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35FEE5-1C11-FF4D-BF1F-511F5A0B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07" y="139850"/>
            <a:ext cx="8376784" cy="6330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BBDF22-40DF-F740-965E-4D78CBC7DE0F}"/>
              </a:ext>
            </a:extLst>
          </p:cNvPr>
          <p:cNvCxnSpPr>
            <a:cxnSpLocks/>
          </p:cNvCxnSpPr>
          <p:nvPr/>
        </p:nvCxnSpPr>
        <p:spPr>
          <a:xfrm flipH="1" flipV="1">
            <a:off x="9140494" y="465269"/>
            <a:ext cx="2008093" cy="891988"/>
          </a:xfrm>
          <a:prstGeom prst="straightConnector1">
            <a:avLst/>
          </a:prstGeom>
          <a:ln w="15240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9AECC8-7D6D-9346-B230-0DB6099D0CCA}"/>
              </a:ext>
            </a:extLst>
          </p:cNvPr>
          <p:cNvSpPr txBox="1"/>
          <p:nvPr/>
        </p:nvSpPr>
        <p:spPr>
          <a:xfrm>
            <a:off x="2851361" y="6550223"/>
            <a:ext cx="648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workspace.google.com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/marketplace/app/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zoom_for_gmail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/585972765488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619A90-D4F7-964B-BE31-A3DEECCA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04" y="0"/>
            <a:ext cx="310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8C4BE0-1F5F-DC4D-863A-1C63976C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74" y="20329"/>
            <a:ext cx="5981252" cy="6817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E55D3E-B81A-E544-918F-A8CE7A6E3525}"/>
              </a:ext>
            </a:extLst>
          </p:cNvPr>
          <p:cNvSpPr/>
          <p:nvPr/>
        </p:nvSpPr>
        <p:spPr>
          <a:xfrm>
            <a:off x="2840021" y="754827"/>
            <a:ext cx="6453692" cy="1751703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EF194-D68F-4F4B-8F27-42531EF24E12}"/>
              </a:ext>
            </a:extLst>
          </p:cNvPr>
          <p:cNvSpPr/>
          <p:nvPr/>
        </p:nvSpPr>
        <p:spPr>
          <a:xfrm>
            <a:off x="2840021" y="2947596"/>
            <a:ext cx="6453692" cy="2958352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66361-B240-3F4F-8006-0A2368DF64B2}"/>
              </a:ext>
            </a:extLst>
          </p:cNvPr>
          <p:cNvSpPr/>
          <p:nvPr/>
        </p:nvSpPr>
        <p:spPr>
          <a:xfrm>
            <a:off x="2840021" y="6347014"/>
            <a:ext cx="6453692" cy="509936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AD91A6-43C3-FC46-AF5D-7744146E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3" y="451998"/>
            <a:ext cx="3483373" cy="98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E99A1-F35B-484F-960B-F5BA2C90A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50" y="1484964"/>
            <a:ext cx="4975960" cy="901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62629-725A-364D-9544-16FA8EB1C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76" y="3404471"/>
            <a:ext cx="4309886" cy="901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66FC1-1372-2743-9FD4-BEF2E7D51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206" y="4341246"/>
            <a:ext cx="4103145" cy="901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962670-FCB5-6949-8066-9F93AAB11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50" y="5495879"/>
            <a:ext cx="5132682" cy="901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AC921-5652-B94E-AB75-E550EBDEE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2657" y="2492427"/>
            <a:ext cx="5093502" cy="9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21FDF8-DB7E-AA47-84A3-94CD896E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42" y="0"/>
            <a:ext cx="9403915" cy="6858000"/>
          </a:xfrm>
          <a:prstGeom prst="rect">
            <a:avLst/>
          </a:prstGeom>
          <a:ln>
            <a:noFill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22439-5591-FA45-A0A5-396EEAF53714}"/>
              </a:ext>
            </a:extLst>
          </p:cNvPr>
          <p:cNvCxnSpPr>
            <a:cxnSpLocks/>
          </p:cNvCxnSpPr>
          <p:nvPr/>
        </p:nvCxnSpPr>
        <p:spPr>
          <a:xfrm>
            <a:off x="871370" y="5428093"/>
            <a:ext cx="2174837" cy="1024605"/>
          </a:xfrm>
          <a:prstGeom prst="straightConnector1">
            <a:avLst/>
          </a:prstGeom>
          <a:ln w="15240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9DB1E3-49FB-7845-BE24-78A740E3ED25}"/>
              </a:ext>
            </a:extLst>
          </p:cNvPr>
          <p:cNvSpPr txBox="1"/>
          <p:nvPr/>
        </p:nvSpPr>
        <p:spPr>
          <a:xfrm>
            <a:off x="4325149" y="-53133"/>
            <a:ext cx="354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myaccount.google.com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/permissions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D8F645-4F1F-CA4D-9EFD-E9411B76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58" y="0"/>
            <a:ext cx="6634481" cy="68569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485EB9-A43A-0F44-B716-006C3C34C905}"/>
              </a:ext>
            </a:extLst>
          </p:cNvPr>
          <p:cNvSpPr/>
          <p:nvPr/>
        </p:nvSpPr>
        <p:spPr>
          <a:xfrm>
            <a:off x="5221941" y="1013012"/>
            <a:ext cx="4007224" cy="4225962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4374-5606-944C-BD9B-1F7DF801B791}"/>
              </a:ext>
            </a:extLst>
          </p:cNvPr>
          <p:cNvSpPr/>
          <p:nvPr/>
        </p:nvSpPr>
        <p:spPr>
          <a:xfrm>
            <a:off x="3137647" y="5819376"/>
            <a:ext cx="4168587" cy="457200"/>
          </a:xfrm>
          <a:prstGeom prst="rect">
            <a:avLst/>
          </a:prstGeom>
          <a:noFill/>
          <a:ln w="571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46D20-06EE-4342-81FC-144C55CA42E2}"/>
              </a:ext>
            </a:extLst>
          </p:cNvPr>
          <p:cNvCxnSpPr>
            <a:cxnSpLocks/>
          </p:cNvCxnSpPr>
          <p:nvPr/>
        </p:nvCxnSpPr>
        <p:spPr>
          <a:xfrm flipH="1" flipV="1">
            <a:off x="9081248" y="497542"/>
            <a:ext cx="2008093" cy="891988"/>
          </a:xfrm>
          <a:prstGeom prst="straightConnector1">
            <a:avLst/>
          </a:prstGeom>
          <a:ln w="152400">
            <a:solidFill>
              <a:srgbClr val="FF0000">
                <a:alpha val="8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{C6929CE1-19F3-4243-B78C-D2C53777A5F6}tf10001061</Template>
  <TotalTime>34720</TotalTime>
  <Words>2822</Words>
  <Application>Microsoft Macintosh PowerPoint</Application>
  <PresentationFormat>Widescreen</PresentationFormat>
  <Paragraphs>287</Paragraphs>
  <Slides>39</Slides>
  <Notes>32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Avenir Book</vt:lpstr>
      <vt:lpstr>Calibri</vt:lpstr>
      <vt:lpstr>Office Theme</vt:lpstr>
      <vt:lpstr>Security and Privacy Perceptions of Third-Party Application Access for Google Accounts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Study</vt:lpstr>
      <vt:lpstr>Research Questions</vt:lpstr>
      <vt:lpstr>Study Design</vt:lpstr>
      <vt:lpstr>Results</vt:lpstr>
      <vt:lpstr>SSO and App Access is Widely Used</vt:lpstr>
      <vt:lpstr>Single Sign-On Usage</vt:lpstr>
      <vt:lpstr>Usage of Third-Party Apps with Account Access</vt:lpstr>
      <vt:lpstr>Considerations Before Granting App Access</vt:lpstr>
      <vt:lpstr>Concern and Benefit of App Access</vt:lpstr>
      <vt:lpstr>Reasons for concern</vt:lpstr>
      <vt:lpstr>Review of Past Authorizations</vt:lpstr>
      <vt:lpstr>Stale Account Access</vt:lpstr>
      <vt:lpstr>Change Settings and Review Apps</vt:lpstr>
      <vt:lpstr>Review and Change Settings</vt:lpstr>
      <vt:lpstr>New Features Participants Would Like</vt:lpstr>
      <vt:lpstr>Takeaways</vt:lpstr>
      <vt:lpstr>Handling Stale Account Access</vt:lpstr>
      <vt:lpstr>All Or Nothing Permissions</vt:lpstr>
      <vt:lpstr>Possible Design Improvements</vt:lpstr>
      <vt:lpstr>Security and Privacy Perceptions of Third-Party Application Access  for Google Accounts</vt:lpstr>
      <vt:lpstr>PowerPoint Presentation</vt:lpstr>
      <vt:lpstr>PowerPoint Presentation</vt:lpstr>
      <vt:lpstr>Permission Perceptions</vt:lpstr>
      <vt:lpstr>PowerPoint Presentation</vt:lpstr>
      <vt:lpstr>PowerPoint Presentation</vt:lpstr>
      <vt:lpstr>New Features and Design Changes</vt:lpstr>
      <vt:lpstr>Remind and Reapprove Authorizations</vt:lpstr>
      <vt:lpstr>Recall and Awareness of App Access</vt:lpstr>
      <vt:lpstr>PowerPoint Presentation</vt:lpstr>
      <vt:lpstr>Frequency of App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Aviv, Adam</dc:creator>
  <cp:lastModifiedBy>Balash, David Gordon</cp:lastModifiedBy>
  <cp:revision>156</cp:revision>
  <dcterms:created xsi:type="dcterms:W3CDTF">2020-11-06T21:30:58Z</dcterms:created>
  <dcterms:modified xsi:type="dcterms:W3CDTF">2021-12-11T13:00:10Z</dcterms:modified>
</cp:coreProperties>
</file>