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6" r:id="rId7"/>
    <p:sldId id="267" r:id="rId8"/>
    <p:sldId id="268" r:id="rId9"/>
    <p:sldId id="272" r:id="rId10"/>
    <p:sldId id="269" r:id="rId11"/>
    <p:sldId id="270" r:id="rId12"/>
    <p:sldId id="271" r:id="rId13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rsna-pneumonia-detection-challenge" TargetMode="External"/><Relationship Id="rId2" Type="http://schemas.openxmlformats.org/officeDocument/2006/relationships/hyperlink" Target="https://www.mayoclinic.org/diseases-conditions/pneumonia/symptoms-causes/syc-203542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docs/stable/torchvision/models.html" TargetMode="External"/><Relationship Id="rId5" Type="http://schemas.openxmlformats.org/officeDocument/2006/relationships/hyperlink" Target="http://www.image-net.org/" TargetMode="External"/><Relationship Id="rId4" Type="http://schemas.openxmlformats.org/officeDocument/2006/relationships/hyperlink" Target="https://en.wikipedia.org/wiki/Channel_(digital_image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Classifying chest radiographs </a:t>
            </a:r>
            <a:r>
              <a:rPr lang="en-US" dirty="0" smtClean="0"/>
              <a:t>with </a:t>
            </a:r>
            <a:r>
              <a:rPr lang="en-US" dirty="0"/>
              <a:t>CNNs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DATS 6501 Capstone</a:t>
            </a:r>
          </a:p>
          <a:p>
            <a:r>
              <a:rPr lang="en-US" dirty="0" smtClean="0"/>
              <a:t>Vinay </a:t>
            </a:r>
            <a:r>
              <a:rPr lang="en-US" dirty="0" err="1" smtClean="0"/>
              <a:t>Bhandaru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764405"/>
              </p:ext>
            </p:extLst>
          </p:nvPr>
        </p:nvGraphicFramePr>
        <p:xfrm>
          <a:off x="1198721" y="2408940"/>
          <a:ext cx="4303395" cy="2397760"/>
        </p:xfrm>
        <a:graphic>
          <a:graphicData uri="http://schemas.openxmlformats.org/drawingml/2006/table">
            <a:tbl>
              <a:tblPr/>
              <a:tblGrid>
                <a:gridCol w="1888490"/>
                <a:gridCol w="571500"/>
                <a:gridCol w="604520"/>
                <a:gridCol w="765810"/>
                <a:gridCol w="473075"/>
              </a:tblGrid>
              <a:tr h="230505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 of Actual by Predicted for ResNet-18 based on non-normalized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41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95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Lung Opacity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Abnormal: No Lung Opacity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1403</a:t>
                      </a:r>
                      <a:b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81.38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b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301</a:t>
                      </a:r>
                      <a:b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1724</a:t>
                      </a:r>
                      <a:b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Lung Opacity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b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470</a:t>
                      </a:r>
                      <a:b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42.81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568</a:t>
                      </a:r>
                      <a:b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51.73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1098</a:t>
                      </a:r>
                      <a:b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Abnormal: No Lung Opacity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322</a:t>
                      </a:r>
                      <a:b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230</a:t>
                      </a:r>
                      <a:b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1763</a:t>
                      </a:r>
                      <a:b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2315</a:t>
                      </a:r>
                      <a:b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05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63657" y="1828800"/>
            <a:ext cx="4818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below shows the actual and predicted values for the ResNet-18 model which predicted the 3 classes with over 70% accuracy.  </a:t>
            </a:r>
            <a:endParaRPr lang="en-US" dirty="0" smtClean="0"/>
          </a:p>
          <a:p>
            <a:r>
              <a:rPr lang="en-US" dirty="0" smtClean="0"/>
              <a:t>Normal </a:t>
            </a:r>
            <a:r>
              <a:rPr lang="en-US" dirty="0"/>
              <a:t>images were predicted with 81.38% accuracy and abnormal images without lung opacity were predicted with 76% accuracy.  However images with lung opacity were predicted with only 42.8% accuracy and were misclassified as abnormal without lung opacity 52% of the time.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experiment demonstrated that Resnet-18 </a:t>
            </a:r>
            <a:r>
              <a:rPr lang="en-US" dirty="0" err="1"/>
              <a:t>pretrained</a:t>
            </a:r>
            <a:r>
              <a:rPr lang="en-US" dirty="0"/>
              <a:t> on </a:t>
            </a:r>
            <a:r>
              <a:rPr lang="en-US" dirty="0" err="1"/>
              <a:t>ImageNet</a:t>
            </a:r>
            <a:r>
              <a:rPr lang="en-US" dirty="0"/>
              <a:t> can be used to correctly detect abnormal chest x-rays with over 86% accuracy. 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discriminating between abnormal images with and without lung opacities proved to be challenging. 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also demonstrated that ResNet-18 is superior to </a:t>
            </a:r>
            <a:r>
              <a:rPr lang="en-US" dirty="0" err="1"/>
              <a:t>AlexNet</a:t>
            </a:r>
            <a:r>
              <a:rPr lang="en-US" dirty="0"/>
              <a:t> at classifying this set of chest x-rays.  </a:t>
            </a:r>
            <a:endParaRPr lang="en-US" dirty="0" smtClean="0"/>
          </a:p>
          <a:p>
            <a:r>
              <a:rPr lang="en-US" dirty="0" smtClean="0"/>
              <a:t>Although </a:t>
            </a:r>
            <a:r>
              <a:rPr lang="en-US" dirty="0"/>
              <a:t>VGG-16 performed the worst at 82% accuracy, this might be due to the fact that the convolutional layer weights were fixed based on the </a:t>
            </a:r>
            <a:r>
              <a:rPr lang="en-US" dirty="0" err="1"/>
              <a:t>ImageNet</a:t>
            </a:r>
            <a:r>
              <a:rPr lang="en-US" dirty="0"/>
              <a:t> training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findings </a:t>
            </a:r>
            <a:r>
              <a:rPr lang="en-US" dirty="0" smtClean="0"/>
              <a:t>support previous findings of the availability of algorithms </a:t>
            </a:r>
            <a:r>
              <a:rPr lang="en-US" dirty="0"/>
              <a:t>to automate initial detection of potential pneumonia cases.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Rajpurkar</a:t>
            </a:r>
            <a:r>
              <a:rPr lang="en-US" dirty="0"/>
              <a:t> P, Irvin J, Zhu K, Yang B, Mehta H, </a:t>
            </a:r>
            <a:r>
              <a:rPr lang="en-US" dirty="0" err="1"/>
              <a:t>Duan</a:t>
            </a:r>
            <a:r>
              <a:rPr lang="en-US" dirty="0"/>
              <a:t> T, et al.  </a:t>
            </a:r>
            <a:r>
              <a:rPr lang="en-US" dirty="0" err="1"/>
              <a:t>CheXNet</a:t>
            </a:r>
            <a:r>
              <a:rPr lang="en-US" dirty="0"/>
              <a:t>: Radiologist-Level Pneumonia Detection on Chest X-Rays with Deep Learning. </a:t>
            </a:r>
            <a:r>
              <a:rPr lang="en-US" dirty="0" err="1"/>
              <a:t>arXiv</a:t>
            </a:r>
            <a:r>
              <a:rPr lang="en-US" dirty="0"/>
              <a:t> (cs.CV); 2017.</a:t>
            </a:r>
          </a:p>
          <a:p>
            <a:r>
              <a:rPr lang="en-US" dirty="0"/>
              <a:t>J. R. </a:t>
            </a:r>
            <a:r>
              <a:rPr lang="en-US" dirty="0" err="1"/>
              <a:t>Zech</a:t>
            </a:r>
            <a:r>
              <a:rPr lang="en-US" dirty="0"/>
              <a:t>, M. A. </a:t>
            </a:r>
            <a:r>
              <a:rPr lang="en-US" dirty="0" err="1"/>
              <a:t>Badgeley</a:t>
            </a:r>
            <a:r>
              <a:rPr lang="en-US" dirty="0"/>
              <a:t>, M. Liu, A. B. Costa, J. J. </a:t>
            </a:r>
            <a:r>
              <a:rPr lang="en-US" dirty="0" err="1"/>
              <a:t>Titano</a:t>
            </a:r>
            <a:r>
              <a:rPr lang="en-US" dirty="0"/>
              <a:t> and E. K. </a:t>
            </a:r>
            <a:r>
              <a:rPr lang="en-US" dirty="0" err="1"/>
              <a:t>Oermann</a:t>
            </a:r>
            <a:r>
              <a:rPr lang="en-US" dirty="0"/>
              <a:t>, Confounding variables can degrade generalization performance of radiological deep learning models, </a:t>
            </a:r>
            <a:r>
              <a:rPr lang="en-US" dirty="0" err="1"/>
              <a:t>arXi</a:t>
            </a:r>
            <a:r>
              <a:rPr lang="en-US" dirty="0"/>
              <a:t> preprint arXiv:1807.00431 (2018).</a:t>
            </a:r>
          </a:p>
          <a:p>
            <a:r>
              <a:rPr lang="en-US" dirty="0" err="1"/>
              <a:t>Krizhevsky</a:t>
            </a:r>
            <a:r>
              <a:rPr lang="en-US" dirty="0"/>
              <a:t>, A., </a:t>
            </a:r>
            <a:r>
              <a:rPr lang="en-US" dirty="0" err="1"/>
              <a:t>Sutskever</a:t>
            </a:r>
            <a:r>
              <a:rPr lang="en-US" dirty="0"/>
              <a:t>, I., and Hinton, G. E. </a:t>
            </a:r>
            <a:r>
              <a:rPr lang="en-US" dirty="0" err="1"/>
              <a:t>ImageNet</a:t>
            </a:r>
            <a:r>
              <a:rPr lang="en-US" dirty="0"/>
              <a:t> classification with deep convolutional neural networks. In NIPS, pp. 1106–1114, 2012.</a:t>
            </a:r>
          </a:p>
          <a:p>
            <a:r>
              <a:rPr lang="en-US" dirty="0"/>
              <a:t>K. He, X. Zhang, S. Ren, and J. Sun. Deep residual learning for image recognition. In CVPR, 2016. </a:t>
            </a:r>
          </a:p>
          <a:p>
            <a:r>
              <a:rPr lang="en-US" dirty="0" err="1"/>
              <a:t>Simonyan</a:t>
            </a:r>
            <a:r>
              <a:rPr lang="en-US" dirty="0"/>
              <a:t>, K. &amp; </a:t>
            </a:r>
            <a:r>
              <a:rPr lang="en-US" dirty="0" err="1"/>
              <a:t>Zisserman</a:t>
            </a:r>
            <a:r>
              <a:rPr lang="en-US" dirty="0"/>
              <a:t>, A. Very deep convolutional networks for large-scale image recognition. In Proc. International Conference on Learning Representations http://arxiv.org/abs/1409.1556 (2014).</a:t>
            </a:r>
          </a:p>
          <a:p>
            <a:r>
              <a:rPr lang="en-US" u="sng" dirty="0">
                <a:hlinkClick r:id="rId2"/>
              </a:rPr>
              <a:t>https://www.mayoclinic.org/diseases-conditions/pneumonia/symptoms-causes/syc-20354204</a:t>
            </a:r>
            <a:endParaRPr lang="en-US" dirty="0"/>
          </a:p>
          <a:p>
            <a:r>
              <a:rPr lang="en-US" u="sng" dirty="0">
                <a:hlinkClick r:id="rId3"/>
              </a:rPr>
              <a:t>https://www.kaggle.com/c/rsna-pneumonia-detection-challenge</a:t>
            </a:r>
            <a:endParaRPr lang="en-US" dirty="0"/>
          </a:p>
          <a:p>
            <a:r>
              <a:rPr lang="en-US" u="sng" dirty="0">
                <a:hlinkClick r:id="rId4"/>
              </a:rPr>
              <a:t>https://en.wikipedia.org/wiki/Channel_(digital_image)</a:t>
            </a:r>
            <a:endParaRPr lang="en-US" dirty="0"/>
          </a:p>
          <a:p>
            <a:r>
              <a:rPr lang="en-US" u="sng" dirty="0">
                <a:hlinkClick r:id="rId5"/>
              </a:rPr>
              <a:t>http://www.image-net.org/</a:t>
            </a:r>
            <a:endParaRPr lang="en-US" dirty="0"/>
          </a:p>
          <a:p>
            <a:r>
              <a:rPr lang="en-US" u="sng" dirty="0">
                <a:hlinkClick r:id="rId6"/>
              </a:rPr>
              <a:t>https://pytorch.org/docs/stable/torchvision/models.html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an effort to improve diagnostic services the Radiological Society of North America (RSNA) </a:t>
            </a:r>
            <a:r>
              <a:rPr lang="en-US" dirty="0" smtClean="0"/>
              <a:t>created </a:t>
            </a:r>
            <a:r>
              <a:rPr lang="en-US" dirty="0"/>
              <a:t>a database of over 25,000 labeled chest </a:t>
            </a:r>
            <a:r>
              <a:rPr lang="en-US" dirty="0" smtClean="0"/>
              <a:t>radiographs and provided it to </a:t>
            </a:r>
            <a:r>
              <a:rPr lang="en-US" dirty="0" err="1"/>
              <a:t>Kaggle’s</a:t>
            </a:r>
            <a:r>
              <a:rPr lang="en-US" dirty="0"/>
              <a:t> machine learning </a:t>
            </a:r>
            <a:r>
              <a:rPr lang="en-US" dirty="0" smtClean="0"/>
              <a:t>community.</a:t>
            </a:r>
          </a:p>
          <a:p>
            <a:r>
              <a:rPr lang="en-US" dirty="0" smtClean="0"/>
              <a:t>They recognize the </a:t>
            </a:r>
            <a:r>
              <a:rPr lang="en-US" dirty="0"/>
              <a:t>potential for ML to automate initial detection of potential pneumonia cases in order to prioritize and expedite their review.  </a:t>
            </a:r>
            <a:endParaRPr lang="en-US" dirty="0" smtClean="0"/>
          </a:p>
          <a:p>
            <a:r>
              <a:rPr lang="en-US" dirty="0"/>
              <a:t>In the United States in 2015 pneumonia accounted for over half a million visits to the ER and over 50,000 deaths.</a:t>
            </a:r>
            <a:endParaRPr lang="en-US" dirty="0"/>
          </a:p>
          <a:p>
            <a:r>
              <a:rPr lang="en-US" dirty="0"/>
              <a:t>The objective of this project is to determine how well chest radiograms can be classified as normal or </a:t>
            </a:r>
            <a:r>
              <a:rPr lang="en-US" dirty="0" smtClean="0"/>
              <a:t>abnormal or containing lung opacities using </a:t>
            </a:r>
            <a:r>
              <a:rPr lang="en-US" dirty="0"/>
              <a:t>convolutional neural networks.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184" y="1930400"/>
            <a:ext cx="3518702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265"/>
          </a:xfrm>
        </p:spPr>
        <p:txBody>
          <a:bodyPr/>
          <a:lstStyle/>
          <a:p>
            <a:r>
              <a:rPr lang="en-US" dirty="0" smtClean="0"/>
              <a:t>3 classes </a:t>
            </a:r>
            <a:r>
              <a:rPr lang="en-US" dirty="0" smtClean="0"/>
              <a:t>of chest x-rays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3019" y="5791200"/>
            <a:ext cx="2806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Abnormal chest x-ray without regions of opacity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6820" y="6033141"/>
            <a:ext cx="280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chest x-ray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86019" y="5617642"/>
            <a:ext cx="2806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Abnormal chest x-ray with regions of opacity indicated by bounding boxes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07" y="2645385"/>
            <a:ext cx="3518702" cy="3353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285" y="2495785"/>
            <a:ext cx="3607622" cy="33535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611" y="2437636"/>
            <a:ext cx="3569513" cy="3353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8000" y="1410865"/>
            <a:ext cx="1056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-The </a:t>
            </a:r>
            <a:r>
              <a:rPr lang="en-US" dirty="0"/>
              <a:t>data consists of 25,684 </a:t>
            </a:r>
            <a:r>
              <a:rPr lang="en-US" dirty="0" smtClean="0"/>
              <a:t>1024X1024 grayscale chest </a:t>
            </a:r>
            <a:r>
              <a:rPr lang="en-US" dirty="0"/>
              <a:t>radiograph images in </a:t>
            </a:r>
            <a:r>
              <a:rPr lang="en-US" dirty="0" err="1"/>
              <a:t>dicom</a:t>
            </a:r>
            <a:r>
              <a:rPr lang="en-US" dirty="0"/>
              <a:t> format (.</a:t>
            </a:r>
            <a:r>
              <a:rPr lang="en-US" dirty="0" err="1"/>
              <a:t>dcm</a:t>
            </a:r>
            <a:r>
              <a:rPr lang="en-US" dirty="0"/>
              <a:t>)</a:t>
            </a:r>
          </a:p>
          <a:p>
            <a:r>
              <a:rPr lang="en-US" dirty="0" smtClean="0"/>
              <a:t>-8525 </a:t>
            </a:r>
            <a:r>
              <a:rPr lang="en-US" dirty="0"/>
              <a:t>images are </a:t>
            </a:r>
            <a:r>
              <a:rPr lang="en-US" dirty="0" smtClean="0"/>
              <a:t>normal and 17,159 are abnormal.  </a:t>
            </a:r>
          </a:p>
          <a:p>
            <a:r>
              <a:rPr lang="en-US" dirty="0"/>
              <a:t>-</a:t>
            </a:r>
            <a:r>
              <a:rPr lang="en-US" dirty="0" smtClean="0"/>
              <a:t>Among the abnormal images, 5659 have regions of opacity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Preprocessing images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20" y="1930400"/>
            <a:ext cx="3442484" cy="32011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94" y="2013527"/>
            <a:ext cx="3315455" cy="3201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5739" y="2376802"/>
            <a:ext cx="4475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on left is original 1024X1024 image and image on </a:t>
            </a:r>
            <a:r>
              <a:rPr lang="en-US" dirty="0"/>
              <a:t>the right </a:t>
            </a:r>
            <a:r>
              <a:rPr lang="en-US" dirty="0" smtClean="0"/>
              <a:t>is result of cropping1024X1024 </a:t>
            </a:r>
            <a:r>
              <a:rPr lang="en-US" dirty="0"/>
              <a:t>image to 896X896 and then sampled every 4th pixel to resize to </a:t>
            </a:r>
            <a:r>
              <a:rPr lang="en-US" dirty="0" smtClean="0"/>
              <a:t>224X224.  In addition, images with one color channel were converted to 3 color channels.</a:t>
            </a:r>
          </a:p>
          <a:p>
            <a:endParaRPr lang="en-US" dirty="0" smtClean="0"/>
          </a:p>
          <a:p>
            <a:r>
              <a:rPr lang="en-US" dirty="0"/>
              <a:t>The images were </a:t>
            </a:r>
            <a:r>
              <a:rPr lang="en-US" dirty="0" smtClean="0"/>
              <a:t>subsequently normalized </a:t>
            </a:r>
            <a:r>
              <a:rPr lang="en-US" dirty="0"/>
              <a:t>based on the mean and standard deviation of images in the </a:t>
            </a:r>
            <a:r>
              <a:rPr lang="en-US" dirty="0" err="1"/>
              <a:t>ImageNet</a:t>
            </a:r>
            <a:r>
              <a:rPr lang="en-US" dirty="0"/>
              <a:t> training set which are mean = [0.485, 0.456, 0.406] and </a:t>
            </a:r>
            <a:r>
              <a:rPr lang="en-US" dirty="0" err="1"/>
              <a:t>std</a:t>
            </a:r>
            <a:r>
              <a:rPr lang="en-US" dirty="0"/>
              <a:t> = [0.229, 0.224, 0.225]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Convolutional neural networks have become popular for image recognition in recent </a:t>
            </a:r>
            <a:r>
              <a:rPr lang="en-US" dirty="0" smtClean="0"/>
              <a:t>years since they make </a:t>
            </a:r>
            <a:r>
              <a:rPr lang="en-US" dirty="0"/>
              <a:t>better use of spatial information in an image through the use of convolution </a:t>
            </a:r>
            <a:r>
              <a:rPr lang="en-US" dirty="0" smtClean="0"/>
              <a:t>filters.  </a:t>
            </a:r>
          </a:p>
          <a:p>
            <a:r>
              <a:rPr lang="en-US" dirty="0" smtClean="0"/>
              <a:t>Many </a:t>
            </a:r>
            <a:r>
              <a:rPr lang="en-US" dirty="0"/>
              <a:t>different CNN architectures have been implemented, including variations of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 smtClean="0"/>
              <a:t>AlexNet</a:t>
            </a:r>
            <a:r>
              <a:rPr lang="en-US" dirty="0" smtClean="0"/>
              <a:t>, </a:t>
            </a:r>
            <a:r>
              <a:rPr lang="en-US" dirty="0"/>
              <a:t>and VGG.  </a:t>
            </a:r>
          </a:p>
          <a:p>
            <a:r>
              <a:rPr lang="en-US" dirty="0"/>
              <a:t>CNNs are often pre-trained on large image databases, such as </a:t>
            </a:r>
            <a:r>
              <a:rPr lang="en-US" dirty="0" err="1"/>
              <a:t>ImageNet</a:t>
            </a:r>
            <a:r>
              <a:rPr lang="en-US" dirty="0"/>
              <a:t>, instead of being randomly initialized and trained de novo.  Then they are fine-tuned on the dataset of interest.  </a:t>
            </a:r>
            <a:r>
              <a:rPr lang="en-US" dirty="0" smtClean="0"/>
              <a:t>In </a:t>
            </a:r>
            <a:r>
              <a:rPr lang="en-US" dirty="0"/>
              <a:t>general this process reduces training time, promotes model convergence, and reduces </a:t>
            </a:r>
            <a:r>
              <a:rPr lang="en-US" dirty="0" err="1"/>
              <a:t>overfitting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the approach that is followed by </a:t>
            </a:r>
            <a:r>
              <a:rPr lang="en-US" dirty="0" err="1"/>
              <a:t>Rajpurkar</a:t>
            </a:r>
            <a:r>
              <a:rPr lang="en-US" dirty="0"/>
              <a:t> in the development of the </a:t>
            </a:r>
            <a:r>
              <a:rPr lang="en-US" dirty="0" err="1"/>
              <a:t>CheXNet</a:t>
            </a:r>
            <a:r>
              <a:rPr lang="en-US" dirty="0"/>
              <a:t> </a:t>
            </a:r>
            <a:r>
              <a:rPr lang="en-US" dirty="0" smtClean="0"/>
              <a:t>algorithm which is </a:t>
            </a:r>
            <a:r>
              <a:rPr lang="en-US" dirty="0"/>
              <a:t>an algorithm designed to detect pneumonia from chest x-rays using </a:t>
            </a:r>
            <a:r>
              <a:rPr lang="en-US" dirty="0" smtClean="0"/>
              <a:t>DenseNet-121.  The </a:t>
            </a:r>
            <a:r>
              <a:rPr lang="en-US" dirty="0"/>
              <a:t>final fully connected layer of DenseNet-121 was replaced with one that has a single output.  The weights of the network were initialized with weights from a model </a:t>
            </a:r>
            <a:r>
              <a:rPr lang="en-US" dirty="0" err="1"/>
              <a:t>pretrained</a:t>
            </a:r>
            <a:r>
              <a:rPr lang="en-US" dirty="0"/>
              <a:t> on </a:t>
            </a:r>
            <a:r>
              <a:rPr lang="en-US" dirty="0" err="1"/>
              <a:t>ImageNet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also common practice to only train the last few fully connected layers of a network and leave the weights for the convolutional layers unchanged from the pre-trained model.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CNNs for this project were trained with ResNet-18 and </a:t>
            </a:r>
            <a:r>
              <a:rPr lang="en-US" dirty="0" err="1"/>
              <a:t>AleNet</a:t>
            </a:r>
            <a:r>
              <a:rPr lang="en-US" dirty="0"/>
              <a:t> architectures initialized with </a:t>
            </a:r>
            <a:r>
              <a:rPr lang="en-US" dirty="0" err="1"/>
              <a:t>pretrained</a:t>
            </a:r>
            <a:r>
              <a:rPr lang="en-US" dirty="0"/>
              <a:t> weights with the last fully-connected layer with output dimension 1000 replaced by a linear layer with output dimension equal to the number of classes.  </a:t>
            </a:r>
            <a:r>
              <a:rPr lang="en-US" dirty="0" smtClean="0"/>
              <a:t>Also VGG-16 was used with the convolutional layer weights unchanged and only training the fully connected layers. 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weights that are available for download are tuned for a particular </a:t>
            </a:r>
            <a:r>
              <a:rPr lang="en-US" dirty="0" err="1"/>
              <a:t>ImageNet</a:t>
            </a:r>
            <a:r>
              <a:rPr lang="en-US" dirty="0"/>
              <a:t> classification problem of predicting 1000 different categories, including cars, ships, fish, cats, and dogs. </a:t>
            </a:r>
            <a:endParaRPr lang="en-US" dirty="0" smtClean="0"/>
          </a:p>
          <a:p>
            <a:r>
              <a:rPr lang="en-US" dirty="0" smtClean="0"/>
              <a:t>Resnet-18 </a:t>
            </a:r>
            <a:r>
              <a:rPr lang="en-US" dirty="0"/>
              <a:t>has 20 convolution layers and also 20 batch normalization layers and a single fully connected layer.  The first convolution layer utilizes </a:t>
            </a:r>
            <a:r>
              <a:rPr lang="en-US" dirty="0" err="1"/>
              <a:t>kernals</a:t>
            </a:r>
            <a:r>
              <a:rPr lang="en-US" dirty="0"/>
              <a:t> of size 7, but all others use </a:t>
            </a:r>
            <a:r>
              <a:rPr lang="en-US" dirty="0" err="1"/>
              <a:t>kernals</a:t>
            </a:r>
            <a:r>
              <a:rPr lang="en-US" dirty="0"/>
              <a:t> of size 3.  </a:t>
            </a:r>
            <a:endParaRPr lang="en-US" dirty="0" smtClean="0"/>
          </a:p>
          <a:p>
            <a:r>
              <a:rPr lang="en-US" dirty="0" err="1" smtClean="0"/>
              <a:t>AlexNet</a:t>
            </a:r>
            <a:r>
              <a:rPr lang="en-US" dirty="0" smtClean="0"/>
              <a:t> </a:t>
            </a:r>
            <a:r>
              <a:rPr lang="en-US" dirty="0"/>
              <a:t>has 5 convolution layers and 3 fully connected layers and no batch normalization layers.  </a:t>
            </a:r>
            <a:r>
              <a:rPr lang="en-US" dirty="0" err="1"/>
              <a:t>AlexNet</a:t>
            </a:r>
            <a:r>
              <a:rPr lang="en-US" dirty="0"/>
              <a:t> utilizes </a:t>
            </a:r>
            <a:r>
              <a:rPr lang="en-US" dirty="0" err="1"/>
              <a:t>kernals</a:t>
            </a:r>
            <a:r>
              <a:rPr lang="en-US" dirty="0"/>
              <a:t> of size 11, 5, and 3.  </a:t>
            </a:r>
            <a:endParaRPr lang="en-US" dirty="0" smtClean="0"/>
          </a:p>
          <a:p>
            <a:r>
              <a:rPr lang="en-US" dirty="0" smtClean="0"/>
              <a:t>VGG-16 </a:t>
            </a:r>
            <a:r>
              <a:rPr lang="en-US" dirty="0"/>
              <a:t>has 13 convolutional layers and 3 fully-connected layers and no batch normalization layers. 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Following </a:t>
            </a:r>
            <a:r>
              <a:rPr lang="en-US" dirty="0"/>
              <a:t>the method of </a:t>
            </a:r>
            <a:r>
              <a:rPr lang="en-US" dirty="0" err="1"/>
              <a:t>Rajpurkar</a:t>
            </a:r>
            <a:r>
              <a:rPr lang="en-US" dirty="0"/>
              <a:t>, the dataset was split into a training set consisting of 17,978 images (70%), a validation set consisting of 2569 images (10%), and a test set consisting of the remaining 5137 (20%) images. 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models were initialized with </a:t>
            </a:r>
            <a:r>
              <a:rPr lang="en-US" dirty="0" err="1"/>
              <a:t>pretrained</a:t>
            </a:r>
            <a:r>
              <a:rPr lang="en-US" dirty="0"/>
              <a:t> weights from </a:t>
            </a:r>
            <a:r>
              <a:rPr lang="en-US" dirty="0" err="1"/>
              <a:t>ImageNet</a:t>
            </a:r>
            <a:r>
              <a:rPr lang="en-US" dirty="0"/>
              <a:t> and were trained using a cross-entropy loss </a:t>
            </a:r>
            <a:r>
              <a:rPr lang="en-US" dirty="0" smtClean="0"/>
              <a:t>function.  The VGG-16 models only trained the fully connected layers.</a:t>
            </a:r>
          </a:p>
          <a:p>
            <a:r>
              <a:rPr lang="en-US" dirty="0"/>
              <a:t>P</a:t>
            </a:r>
            <a:r>
              <a:rPr lang="en-US" dirty="0" smtClean="0"/>
              <a:t>arameter </a:t>
            </a:r>
            <a:r>
              <a:rPr lang="en-US" dirty="0"/>
              <a:t>update by Adam </a:t>
            </a:r>
            <a:r>
              <a:rPr lang="en-US" dirty="0" smtClean="0"/>
              <a:t>optimization with an initial learning rate of 0.0001 and which decays by a factor of 0.1 after 5 epochs and again after 8 epochs.  </a:t>
            </a:r>
          </a:p>
          <a:p>
            <a:r>
              <a:rPr lang="en-US" dirty="0" smtClean="0"/>
              <a:t>To </a:t>
            </a:r>
            <a:r>
              <a:rPr lang="en-US" dirty="0"/>
              <a:t>reduce </a:t>
            </a:r>
            <a:r>
              <a:rPr lang="en-US" dirty="0" err="1"/>
              <a:t>overfitting</a:t>
            </a:r>
            <a:r>
              <a:rPr lang="en-US" dirty="0"/>
              <a:t>, L2 regularization was used which adds the sum of squares of all weights to the cost. 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mini-batch size of 32 was selected, and each model was trained for </a:t>
            </a:r>
            <a:r>
              <a:rPr lang="en-US" dirty="0" smtClean="0"/>
              <a:t>at most10 </a:t>
            </a:r>
            <a:r>
              <a:rPr lang="en-US" dirty="0"/>
              <a:t>epochs.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138969"/>
              </p:ext>
            </p:extLst>
          </p:nvPr>
        </p:nvGraphicFramePr>
        <p:xfrm>
          <a:off x="972457" y="1785258"/>
          <a:ext cx="4913199" cy="2341438"/>
        </p:xfrm>
        <a:graphic>
          <a:graphicData uri="http://schemas.openxmlformats.org/drawingml/2006/table">
            <a:tbl>
              <a:tblPr firstRow="1" firstCol="1" bandRow="1"/>
              <a:tblGrid>
                <a:gridCol w="1161131"/>
                <a:gridCol w="1248216"/>
                <a:gridCol w="1248216"/>
                <a:gridCol w="1255636"/>
              </a:tblGrid>
              <a:tr h="26481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Normalized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classes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classes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ResNet-18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0.864707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0.7078061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ResNet-18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0.8503017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0.6904808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AlexNet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0.8483551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0.6778275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AlexNet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0.8302511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0.4512361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VGG-16*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0.8228538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0.6527156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VGG-16*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0.7714619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0.6558303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958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*Pre-trained weights in convolutional layers not trained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16914" y="1683657"/>
            <a:ext cx="52396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 Each architecture was trained for both the 2-level classification and the 3-level classification and with normalized data and non-normalized data for a total of 12 experiments.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ResNet-18 model performed better than both </a:t>
            </a:r>
            <a:r>
              <a:rPr lang="en-US" dirty="0" err="1"/>
              <a:t>AlexNet</a:t>
            </a:r>
            <a:r>
              <a:rPr lang="en-US" dirty="0"/>
              <a:t> and VGG-16 for both classifications for both normalized and non-normalized data.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 </a:t>
            </a:r>
            <a:r>
              <a:rPr lang="en-US" dirty="0"/>
              <a:t>3 models showed a decline in prediction accuracy for normalized data compared to non-normalized data. 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AlexNet</a:t>
            </a:r>
            <a:r>
              <a:rPr lang="en-US" dirty="0" smtClean="0"/>
              <a:t> </a:t>
            </a:r>
            <a:r>
              <a:rPr lang="en-US" dirty="0"/>
              <a:t>performed better than VGG-16 with both normalized and non-normalized data for the 2-level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17" y="2335604"/>
            <a:ext cx="4839803" cy="3531405"/>
          </a:xfrm>
        </p:spPr>
      </p:pic>
      <p:sp>
        <p:nvSpPr>
          <p:cNvPr id="11" name="TextBox 10"/>
          <p:cNvSpPr txBox="1"/>
          <p:nvPr/>
        </p:nvSpPr>
        <p:spPr>
          <a:xfrm>
            <a:off x="8519886" y="2394857"/>
            <a:ext cx="21771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Model with </a:t>
            </a:r>
            <a:r>
              <a:rPr lang="en-US" dirty="0"/>
              <a:t>highest accuracy for predicting normal vs. abnormal images at 86.5%.  The training and validation accuracy and loss for this model are shown below.  Training was stopped after 6 epochs because training accuracy was greater than 99%.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1997</TotalTime>
  <Words>1356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Trebuchet MS</vt:lpstr>
      <vt:lpstr>Wingdings 3</vt:lpstr>
      <vt:lpstr>Facet</vt:lpstr>
      <vt:lpstr>Classifying chest radiographs with CNNs</vt:lpstr>
      <vt:lpstr>Background</vt:lpstr>
      <vt:lpstr>3 classes of chest x-rays</vt:lpstr>
      <vt:lpstr> Preprocessing images </vt:lpstr>
      <vt:lpstr>CNNs</vt:lpstr>
      <vt:lpstr>CNNs</vt:lpstr>
      <vt:lpstr>Methods</vt:lpstr>
      <vt:lpstr>Results</vt:lpstr>
      <vt:lpstr>Results</vt:lpstr>
      <vt:lpstr>Confusion matrix</vt:lpstr>
      <vt:lpstr>Conclusions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chest radiographs with CNNs</dc:title>
  <dc:creator>Vin B</dc:creator>
  <cp:lastModifiedBy>Vin B</cp:lastModifiedBy>
  <cp:revision>28</cp:revision>
  <dcterms:created xsi:type="dcterms:W3CDTF">2018-11-23T00:45:16Z</dcterms:created>
  <dcterms:modified xsi:type="dcterms:W3CDTF">2018-12-04T16:01:04Z</dcterms:modified>
</cp:coreProperties>
</file>