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8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0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9174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20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113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18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82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4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2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9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1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1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3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8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1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2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9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emineyetm/fake-news-detection-datase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C95F-64BF-F3FE-3F4C-3DDEF1E3C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Fake news detection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715B5-0A68-1D58-59A2-63A15B238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Vinay Bhandaru</a:t>
            </a:r>
          </a:p>
        </p:txBody>
      </p:sp>
    </p:spTree>
    <p:extLst>
      <p:ext uri="{BB962C8B-B14F-4D97-AF65-F5344CB8AC3E}">
        <p14:creationId xmlns:p14="http://schemas.microsoft.com/office/powerpoint/2010/main" val="117954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C139-56A1-C13C-1994-86A97A09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fake news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07F5-0380-0AC9-4870-6237F5DC3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https://www.kaggle.com/datasets/emineyetm/fake-news-detection-datasets</a:t>
            </a:r>
            <a:endParaRPr lang="en-US" dirty="0"/>
          </a:p>
          <a:p>
            <a:r>
              <a:rPr lang="en-US" dirty="0"/>
              <a:t>21,417 Real-News articles collected from Reuters.com</a:t>
            </a:r>
          </a:p>
          <a:p>
            <a:r>
              <a:rPr lang="en-US" dirty="0"/>
              <a:t>23,481 Fake News articles collected from unreliable websites flagged by </a:t>
            </a:r>
            <a:r>
              <a:rPr lang="en-US" dirty="0" err="1"/>
              <a:t>Politifact</a:t>
            </a:r>
            <a:endParaRPr lang="en-US" dirty="0"/>
          </a:p>
          <a:p>
            <a:r>
              <a:rPr lang="en-US" dirty="0"/>
              <a:t>The majority of articles are about politics and world news</a:t>
            </a:r>
          </a:p>
          <a:p>
            <a:endParaRPr lang="en-US" dirty="0"/>
          </a:p>
          <a:p>
            <a:r>
              <a:rPr lang="en-US" dirty="0"/>
              <a:t>Examples of fake news websites flagged by </a:t>
            </a:r>
            <a:r>
              <a:rPr lang="en-US" dirty="0" err="1"/>
              <a:t>Politifact</a:t>
            </a:r>
            <a:endParaRPr lang="en-US" dirty="0"/>
          </a:p>
          <a:p>
            <a:r>
              <a:rPr lang="en-US" dirty="0"/>
              <a:t>16WMPO.com</a:t>
            </a:r>
          </a:p>
          <a:p>
            <a:r>
              <a:rPr lang="en-US" dirty="0"/>
              <a:t>24online.news</a:t>
            </a:r>
          </a:p>
          <a:p>
            <a:r>
              <a:rPr lang="en-US" dirty="0"/>
              <a:t>24wpn.com</a:t>
            </a:r>
          </a:p>
          <a:p>
            <a:r>
              <a:rPr lang="en-US" dirty="0"/>
              <a:t>24x365live.com</a:t>
            </a:r>
          </a:p>
          <a:p>
            <a:r>
              <a:rPr lang="en-US" dirty="0"/>
              <a:t>247NewsMedia.com</a:t>
            </a:r>
          </a:p>
          <a:p>
            <a:r>
              <a:rPr lang="en-US" dirty="0"/>
              <a:t>a-news24.com</a:t>
            </a:r>
          </a:p>
          <a:p>
            <a:endParaRPr lang="en-US" dirty="0"/>
          </a:p>
          <a:p>
            <a:r>
              <a:rPr lang="en-US" dirty="0"/>
              <a:t>https://www.politifact.com/article/2017/apr/20/politifacts-guide-fake-news-websites-and-what-they/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5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A9E6-93CB-C8B0-CF95-1B568D0A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new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FA07-42A3-3F59-5CB6-1375F888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objective of this project is to build a logistic regression model to detect fake news articles based on the Kaggle dataset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unnest_tokens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() function from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tidytext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 package was used to tokenize the text into individual words and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then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word frequencies and proportions were calculated and used to predict whether an article is real or fake:</a:t>
            </a:r>
            <a:endParaRPr lang="en-US" dirty="0"/>
          </a:p>
          <a:p>
            <a:pPr lvl="1"/>
            <a:r>
              <a:rPr lang="en-US" dirty="0"/>
              <a:t>Number and proportion of stop words, which are frequently used words like "a," "the," "is," and "and" </a:t>
            </a:r>
          </a:p>
          <a:p>
            <a:pPr lvl="1"/>
            <a:r>
              <a:rPr lang="en-US" dirty="0"/>
              <a:t>Number and proportion of negative words like “bad”</a:t>
            </a:r>
          </a:p>
          <a:p>
            <a:pPr lvl="1"/>
            <a:r>
              <a:rPr lang="en-US" dirty="0"/>
              <a:t>Number and proportion of positive words like “good”</a:t>
            </a:r>
          </a:p>
          <a:p>
            <a:pPr lvl="1"/>
            <a:r>
              <a:rPr lang="en-US" dirty="0"/>
              <a:t>Number and proportion of words only common in fake news articles</a:t>
            </a:r>
          </a:p>
          <a:p>
            <a:pPr lvl="1"/>
            <a:r>
              <a:rPr lang="en-US" dirty="0"/>
              <a:t>Number and proportion of words only common in real news articles</a:t>
            </a:r>
          </a:p>
        </p:txBody>
      </p:sp>
    </p:spTree>
    <p:extLst>
      <p:ext uri="{BB962C8B-B14F-4D97-AF65-F5344CB8AC3E}">
        <p14:creationId xmlns:p14="http://schemas.microsoft.com/office/powerpoint/2010/main" val="247008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83E1-955D-EBF7-45EC-BF1F968A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specific to real or fake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DE4C-7A97-ADD6-A3FB-66878C85E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graph with blue bars&#10;&#10;AI-generated content may be incorrect.">
            <a:extLst>
              <a:ext uri="{FF2B5EF4-FFF2-40B4-BE49-F238E27FC236}">
                <a16:creationId xmlns:a16="http://schemas.microsoft.com/office/drawing/2014/main" id="{0FB51661-A6FC-2B9D-F29B-68A6EFEC9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31" y="1293694"/>
            <a:ext cx="5022376" cy="5022376"/>
          </a:xfrm>
          <a:prstGeom prst="rect">
            <a:avLst/>
          </a:prstGeom>
        </p:spPr>
      </p:pic>
      <p:pic>
        <p:nvPicPr>
          <p:cNvPr id="7" name="Picture 6" descr="A bar graph with blue bars&#10;&#10;AI-generated content may be incorrect.">
            <a:extLst>
              <a:ext uri="{FF2B5EF4-FFF2-40B4-BE49-F238E27FC236}">
                <a16:creationId xmlns:a16="http://schemas.microsoft.com/office/drawing/2014/main" id="{8924FEBF-1957-6F85-F1FC-200D0288E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6" y="1439839"/>
            <a:ext cx="4863153" cy="48631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AA6A65-50A2-69DC-CF1C-297EBC9E49E5}"/>
              </a:ext>
            </a:extLst>
          </p:cNvPr>
          <p:cNvSpPr txBox="1"/>
          <p:nvPr/>
        </p:nvSpPr>
        <p:spPr>
          <a:xfrm>
            <a:off x="2576052" y="6041362"/>
            <a:ext cx="617216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</a:t>
            </a:r>
            <a:r>
              <a:rPr lang="en-US" sz="1600" dirty="0" err="1"/>
              <a:t>reuters</a:t>
            </a:r>
            <a:r>
              <a:rPr lang="en-US" sz="1600" dirty="0"/>
              <a:t>" was the most common word distinguishing real articles but it was excluded because all real articles are from </a:t>
            </a:r>
            <a:r>
              <a:rPr lang="en-US" sz="1600" dirty="0" err="1"/>
              <a:t>reuter's</a:t>
            </a:r>
            <a:r>
              <a:rPr lang="en-US" sz="16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98227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783-E1E6-2F3D-ABC7-16895619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B9BF6-321B-5091-8482-C87A2C3A1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8968" cy="2910148"/>
          </a:xfrm>
        </p:spPr>
        <p:txBody>
          <a:bodyPr/>
          <a:lstStyle/>
          <a:p>
            <a:r>
              <a:rPr lang="en-US" dirty="0"/>
              <a:t>Sentiment is the difference between the number of positive words and negative words in an article</a:t>
            </a:r>
          </a:p>
          <a:p>
            <a:r>
              <a:rPr lang="en-US" dirty="0"/>
              <a:t>Both types of articles had a negative mean sentiment score, but fake news articles were more negative on average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E83B89-1F59-1FB8-9758-329866018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561193"/>
              </p:ext>
            </p:extLst>
          </p:nvPr>
        </p:nvGraphicFramePr>
        <p:xfrm>
          <a:off x="1651380" y="5257800"/>
          <a:ext cx="4246919" cy="926624"/>
        </p:xfrm>
        <a:graphic>
          <a:graphicData uri="http://schemas.openxmlformats.org/drawingml/2006/table">
            <a:tbl>
              <a:tblPr/>
              <a:tblGrid>
                <a:gridCol w="675007">
                  <a:extLst>
                    <a:ext uri="{9D8B030D-6E8A-4147-A177-3AD203B41FA5}">
                      <a16:colId xmlns:a16="http://schemas.microsoft.com/office/drawing/2014/main" val="1798768175"/>
                    </a:ext>
                  </a:extLst>
                </a:gridCol>
                <a:gridCol w="675007">
                  <a:extLst>
                    <a:ext uri="{9D8B030D-6E8A-4147-A177-3AD203B41FA5}">
                      <a16:colId xmlns:a16="http://schemas.microsoft.com/office/drawing/2014/main" val="838318478"/>
                    </a:ext>
                  </a:extLst>
                </a:gridCol>
                <a:gridCol w="871884">
                  <a:extLst>
                    <a:ext uri="{9D8B030D-6E8A-4147-A177-3AD203B41FA5}">
                      <a16:colId xmlns:a16="http://schemas.microsoft.com/office/drawing/2014/main" val="3865469868"/>
                    </a:ext>
                  </a:extLst>
                </a:gridCol>
                <a:gridCol w="675007">
                  <a:extLst>
                    <a:ext uri="{9D8B030D-6E8A-4147-A177-3AD203B41FA5}">
                      <a16:colId xmlns:a16="http://schemas.microsoft.com/office/drawing/2014/main" val="4081666964"/>
                    </a:ext>
                  </a:extLst>
                </a:gridCol>
                <a:gridCol w="675007">
                  <a:extLst>
                    <a:ext uri="{9D8B030D-6E8A-4147-A177-3AD203B41FA5}">
                      <a16:colId xmlns:a16="http://schemas.microsoft.com/office/drawing/2014/main" val="2178696695"/>
                    </a:ext>
                  </a:extLst>
                </a:gridCol>
                <a:gridCol w="675007">
                  <a:extLst>
                    <a:ext uri="{9D8B030D-6E8A-4147-A177-3AD203B41FA5}">
                      <a16:colId xmlns:a16="http://schemas.microsoft.com/office/drawing/2014/main" val="1389094496"/>
                    </a:ext>
                  </a:extLst>
                </a:gridCol>
              </a:tblGrid>
              <a:tr h="448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Standard Dev.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025970"/>
                  </a:ext>
                </a:extLst>
              </a:tr>
              <a:tr h="2391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Fake news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-1.24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-281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458211"/>
                  </a:ext>
                </a:extLst>
              </a:tr>
              <a:tr h="2391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Real news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409490"/>
                  </a:ext>
                </a:extLst>
              </a:tr>
            </a:tbl>
          </a:graphicData>
        </a:graphic>
      </p:graphicFrame>
      <p:pic>
        <p:nvPicPr>
          <p:cNvPr id="6" name="Picture 5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8F9545EC-7AE1-7D2B-9FA1-7F56869B9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168" y="1208965"/>
            <a:ext cx="4816522" cy="481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3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2C17-0210-1543-E473-90780DA02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1559"/>
          </a:xfrm>
        </p:spPr>
        <p:txBody>
          <a:bodyPr>
            <a:normAutofit fontScale="90000"/>
          </a:bodyPr>
          <a:lstStyle/>
          <a:p>
            <a:r>
              <a:rPr lang="en-US" dirty="0"/>
              <a:t>Fake news detection: Results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47CA-A63D-15FD-B9CC-ED2634D95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1524000"/>
            <a:ext cx="10586884" cy="465296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Split data into 70% training set and 30% test set</a:t>
            </a:r>
          </a:p>
          <a:p>
            <a:endParaRPr lang="en-US" dirty="0"/>
          </a:p>
          <a:p>
            <a:r>
              <a:rPr lang="en-US" dirty="0"/>
              <a:t>The logistic regression model predicted correctly in the test set with an accuracy of 85% and an AUC if 0.92.</a:t>
            </a:r>
          </a:p>
          <a:p>
            <a:endParaRPr lang="en-US" dirty="0"/>
          </a:p>
          <a:p>
            <a:r>
              <a:rPr lang="en-US" dirty="0"/>
              <a:t>The variables from most predictive to least with individual test AUCs</a:t>
            </a:r>
          </a:p>
          <a:p>
            <a:pPr lvl="1"/>
            <a:r>
              <a:rPr lang="en-US" dirty="0"/>
              <a:t>Number and proportion of words only common in fake news articles (AUC: 0.81)</a:t>
            </a:r>
          </a:p>
          <a:p>
            <a:pPr lvl="1"/>
            <a:r>
              <a:rPr lang="en-US" dirty="0"/>
              <a:t>Number and proportion of words only common in real news articles (AUC: 0.71)</a:t>
            </a:r>
          </a:p>
          <a:p>
            <a:pPr lvl="1"/>
            <a:r>
              <a:rPr lang="en-US" dirty="0"/>
              <a:t>Number and proportion of stop words, which are frequently used words like "a," "the," "is," and "and"  (AUC: 0.70)</a:t>
            </a:r>
          </a:p>
          <a:p>
            <a:pPr lvl="1"/>
            <a:r>
              <a:rPr lang="en-US" dirty="0"/>
              <a:t>Number and proportion of negative words like “bad” (AUC: 0.64)</a:t>
            </a:r>
          </a:p>
          <a:p>
            <a:pPr lvl="1"/>
            <a:r>
              <a:rPr lang="en-US" dirty="0"/>
              <a:t>Number and proportion of positive words like “good” (AUC: 0.63)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6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B32B-8CF6-B95A-D9C1-E03D53DE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9D8FB-4EFE-6116-1355-B6570882D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7197" cy="4351338"/>
          </a:xfrm>
        </p:spPr>
        <p:txBody>
          <a:bodyPr/>
          <a:lstStyle/>
          <a:p>
            <a:r>
              <a:rPr lang="en-US" dirty="0"/>
              <a:t>I created an R Shiny App with this model and you can paste text into the box and it will report the sentiment and predicted probability of being fake news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A1B80-5391-9BC2-9375-EB68B8F7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602" y="709682"/>
            <a:ext cx="5861960" cy="546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67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459</TotalTime>
  <Words>501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 Narrow</vt:lpstr>
      <vt:lpstr>Arial</vt:lpstr>
      <vt:lpstr>Trebuchet MS</vt:lpstr>
      <vt:lpstr>Wingdings 3</vt:lpstr>
      <vt:lpstr>Facet</vt:lpstr>
      <vt:lpstr>Fake news detection with R</vt:lpstr>
      <vt:lpstr>Kaggle fake news dataset</vt:lpstr>
      <vt:lpstr>Fake new detection</vt:lpstr>
      <vt:lpstr>Words specific to real or fake articles</vt:lpstr>
      <vt:lpstr>Positive and negative words</vt:lpstr>
      <vt:lpstr>Fake news detection: Results </vt:lpstr>
      <vt:lpstr>Shiny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Vinay Bhandaru</dc:creator>
  <cp:lastModifiedBy>Vinay Bhandaru</cp:lastModifiedBy>
  <cp:revision>6</cp:revision>
  <dcterms:created xsi:type="dcterms:W3CDTF">2025-04-09T07:12:05Z</dcterms:created>
  <dcterms:modified xsi:type="dcterms:W3CDTF">2025-04-09T21:46:25Z</dcterms:modified>
</cp:coreProperties>
</file>