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3" r:id="rId6"/>
    <p:sldId id="321" r:id="rId7"/>
    <p:sldId id="314" r:id="rId8"/>
    <p:sldId id="315" r:id="rId9"/>
    <p:sldId id="316" r:id="rId10"/>
    <p:sldId id="323" r:id="rId11"/>
    <p:sldId id="317" r:id="rId12"/>
    <p:sldId id="318" r:id="rId13"/>
    <p:sldId id="322" r:id="rId14"/>
    <p:sldId id="319" r:id="rId15"/>
    <p:sldId id="32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573A5-348F-C43B-968B-2A90F042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38293E-4765-AEC8-011D-53BF7307F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ADD7B-204D-9646-B462-4864E6ED6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DD428-57A2-28FE-1B61-D8B263072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51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D8862-BEA0-1800-C270-0931F75FC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A9F1C0-7405-2186-AE49-84C3C21870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0D0D89-FC0C-88A5-034A-B8E731D97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91612-D61E-DF1D-DD29-E6210EF1A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1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12941-4584-8B4A-D4AD-359721385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0EA78-6931-B123-98EF-E61AE5472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E2D96-4A4C-3EE8-B2BC-2A155803F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B399-8782-E53E-7827-92D510D0B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01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63827-0295-B43F-33AC-0235A899A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FD4791-DB53-0546-4EE5-70DF57043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C3A28-17E2-4BC0-E984-4B949718A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D2FA3-C754-964D-03D5-5F8868A30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9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57BEF-A9C7-DA27-8B75-12FD2C8C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12EEA0-7C99-E2BF-5F3C-2978AC373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5F607A-D8A6-0DBD-F892-1D9EA09AB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E1DAC-E6C7-9EE7-043A-D730B1E3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B270D-091D-4ED2-8C85-0898DD7D9F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33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10525-4829-97A4-2665-174D6CA34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A259D-3F31-DBA3-B96C-5FA6AC6E5C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83C29D-2FDA-8C63-0113-53567DE35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5C5F-0673-A57E-99CA-0B36C7723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8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46A67-8618-C0EE-AE4F-A05162478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49CB64-18B6-CE5D-6126-50A9420DF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32088F-9207-699A-ACCA-31C815F4F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2442D-F522-B2B0-8C17-3180E1C41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57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816A8-76EA-F82A-F154-253DEE49F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334128-3254-2E7B-79A6-C77CDFF2A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6149AF-101B-E952-FC32-DE49031C5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60DB9-3089-A61E-3404-36DCF802C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0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CF645-9865-DA74-ACEB-71897797F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51C904-DF80-A45C-D306-7535B872D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71D73-3E4D-B4E1-9B1A-4D8A4A1BD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DC691-0084-05B1-C7E4-E7317CE44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09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E3890-6275-5D44-24C8-0D7DB4B48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58D8A-1F31-17DD-1E5E-B255BCEB15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EF5A3-6499-E4E8-2DD3-050DCABB6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C662E-B67A-3614-3D6B-912B92FC2B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01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78A6F-3C20-ADAD-DEB2-1D7BFDD08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1A8AAD-2529-92B9-7A8F-CAF06F89C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CE860-D341-668D-07BE-25D9B9650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FF24A-B915-C653-9B34-C9D19A5FA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3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4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17" r:id="rId13"/>
    <p:sldLayoutId id="2147483672" r:id="rId14"/>
    <p:sldLayoutId id="2147483718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osephcrispell.github.io/2018/08/27/multi-threading-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298564"/>
            <a:ext cx="9958781" cy="6260873"/>
          </a:xfrm>
        </p:spPr>
        <p:txBody>
          <a:bodyPr>
            <a:noAutofit/>
          </a:bodyPr>
          <a:lstStyle/>
          <a:p>
            <a:r>
              <a:rPr lang="en-US" dirty="0"/>
              <a:t>Evaluation of the 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AB702-E74F-039D-0BC4-A54678768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778BCC-CE4E-6C39-230D-9C009DD1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 and Event Handling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CFC83C-3729-6C00-6A72-CD5750B39AF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tryCatch</a:t>
            </a:r>
            <a:r>
              <a:rPr lang="en-US" dirty="0"/>
              <a:t>() function allows a message, warning, or error to be caught by specifying the appropriate argument for a handler function.  Once the condition has been caught the code exits.</a:t>
            </a:r>
          </a:p>
          <a:p>
            <a:r>
              <a:rPr lang="en-US" dirty="0"/>
              <a:t>The handler functions have a single argument which is a condition object</a:t>
            </a:r>
          </a:p>
          <a:p>
            <a:pPr marL="0" indent="0">
              <a:buNone/>
            </a:pPr>
            <a:r>
              <a:rPr lang="en-US" b="1" dirty="0" err="1"/>
              <a:t>tryCatch</a:t>
            </a:r>
            <a:r>
              <a:rPr lang="en-US" b="1" dirty="0"/>
              <a:t>(warning = function(</a:t>
            </a:r>
            <a:r>
              <a:rPr lang="en-US" b="1" dirty="0" err="1"/>
              <a:t>cnd</a:t>
            </a:r>
            <a:r>
              <a:rPr lang="en-US" b="1" dirty="0"/>
              <a:t>) cat("Caught a warning!\n"),   {#Code})</a:t>
            </a:r>
          </a:p>
          <a:p>
            <a:pPr marL="0" indent="0">
              <a:buNone/>
            </a:pPr>
            <a:r>
              <a:rPr lang="en-US" b="1" dirty="0" err="1"/>
              <a:t>tryCatch</a:t>
            </a:r>
            <a:r>
              <a:rPr lang="en-US" b="1" dirty="0"/>
              <a:t>(message = function(</a:t>
            </a:r>
            <a:r>
              <a:rPr lang="en-US" b="1" dirty="0" err="1"/>
              <a:t>cnd</a:t>
            </a:r>
            <a:r>
              <a:rPr lang="en-US" b="1" dirty="0"/>
              <a:t>) cat("Caught a message!\n"),   { #Code})</a:t>
            </a:r>
          </a:p>
          <a:p>
            <a:pPr marL="0" indent="0">
              <a:buNone/>
            </a:pPr>
            <a:r>
              <a:rPr lang="en-US" b="1" dirty="0" err="1"/>
              <a:t>tryCatch</a:t>
            </a:r>
            <a:r>
              <a:rPr lang="en-US" b="1" dirty="0"/>
              <a:t>(error = function(</a:t>
            </a:r>
            <a:r>
              <a:rPr lang="en-US" b="1" dirty="0" err="1"/>
              <a:t>cnd</a:t>
            </a:r>
            <a:r>
              <a:rPr lang="en-US" b="1" dirty="0"/>
              <a:t>) cat("Caught an error!\n"),   {#Code})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8FA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The function </a:t>
            </a:r>
            <a:r>
              <a:rPr kumimoji="0" lang="en-US" sz="18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withCallingHandlers</a:t>
            </a: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() differs because once the condition is caught the code continues executing.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9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A62CC-3C9C-D656-8EA4-7B9478B87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4D7AD5-B925-165E-F5EA-674084E3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678D9C-86D3-79F5-8A28-E90B189DC46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Some built-in functions in R are mean, median, min, max</a:t>
            </a:r>
          </a:p>
          <a:p>
            <a:r>
              <a:rPr lang="en-US" dirty="0"/>
              <a:t>This is an example of a user-defined function f with two vectors as inputs that returns another vector</a:t>
            </a:r>
          </a:p>
          <a:p>
            <a:pPr lvl="1"/>
            <a:r>
              <a:rPr lang="en-US" b="1" dirty="0"/>
              <a:t>f &lt;- function(a, b) {a * 10+b*9}</a:t>
            </a:r>
          </a:p>
          <a:p>
            <a:r>
              <a:rPr lang="en-US" dirty="0"/>
              <a:t>This is an example of using a function as an input and returns a vector as output. </a:t>
            </a:r>
          </a:p>
          <a:p>
            <a:pPr lvl="1"/>
            <a:r>
              <a:rPr lang="en-US" b="1" dirty="0" err="1"/>
              <a:t>randomise</a:t>
            </a:r>
            <a:r>
              <a:rPr lang="en-US" b="1" dirty="0"/>
              <a:t> &lt;- function(f) f(</a:t>
            </a:r>
            <a:r>
              <a:rPr lang="en-US" b="1" dirty="0" err="1"/>
              <a:t>runif</a:t>
            </a:r>
            <a:r>
              <a:rPr lang="en-US" b="1" dirty="0"/>
              <a:t>(50))</a:t>
            </a:r>
          </a:p>
          <a:p>
            <a:pPr lvl="1"/>
            <a:r>
              <a:rPr lang="en-US" b="1" dirty="0" err="1"/>
              <a:t>randomise</a:t>
            </a:r>
            <a:r>
              <a:rPr lang="en-US" b="1" dirty="0"/>
              <a:t>(mean)</a:t>
            </a:r>
          </a:p>
          <a:p>
            <a:r>
              <a:rPr lang="en-US" dirty="0"/>
              <a:t>This is an example of a function that makes functions, such as square or cube depending on the value of the exponent.</a:t>
            </a:r>
          </a:p>
          <a:p>
            <a:pPr lvl="1"/>
            <a:r>
              <a:rPr lang="en-US" b="1" dirty="0"/>
              <a:t>power1 &lt;- function(exp) {function(x) {x ^ exp}} </a:t>
            </a:r>
          </a:p>
          <a:p>
            <a:pPr lvl="1"/>
            <a:r>
              <a:rPr lang="en-US" b="1" dirty="0"/>
              <a:t>square &lt;- power1(2)</a:t>
            </a:r>
          </a:p>
          <a:p>
            <a:pPr lvl="1"/>
            <a:r>
              <a:rPr lang="en-US" b="1" dirty="0"/>
              <a:t>cube &lt;- power1(3)</a:t>
            </a:r>
          </a:p>
        </p:txBody>
      </p:sp>
    </p:spTree>
    <p:extLst>
      <p:ext uri="{BB962C8B-B14F-4D97-AF65-F5344CB8AC3E}">
        <p14:creationId xmlns:p14="http://schemas.microsoft.com/office/powerpoint/2010/main" val="90800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F4338-2BFB-C4F0-4EF3-F806E5A4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C38AB4-9165-C09B-AA3D-C2B06DED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EE313F-FACD-DC3C-8BF8-099FA04048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70000" lnSpcReduction="20000"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your project</a:t>
            </a:r>
          </a:p>
          <a:p>
            <a:pPr marL="7029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Classif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 news articles as real or fake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Constraints</a:t>
            </a:r>
          </a:p>
          <a:p>
            <a:pPr marL="7029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dataset from Kaggle of 21000 real news articles and 23000 fake news articles</a:t>
            </a:r>
          </a:p>
          <a:p>
            <a:pPr marL="7029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https://www.kaggle.com/datasets/emineyetm/fake-news-detection-datasets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</a:t>
            </a:r>
          </a:p>
          <a:p>
            <a:pPr marL="1062900" lvl="2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model will be built by using text analysis techniques, such as Naive Bayes, SVM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Technology that will be used</a:t>
            </a:r>
          </a:p>
          <a:p>
            <a:pPr marL="7029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 machine learning models packages and </a:t>
            </a:r>
            <a:r>
              <a:rPr lang="en-US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NLP packages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this project can be applied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029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News articles to classify them as real or fake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0290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lphaLcPeriod"/>
              <a:tabLst>
                <a:tab pos="457200" algn="l"/>
              </a:tabLst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5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3F3E0-86D9-9EE7-D5E4-79D94BD2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https://josephcrispell.github.io/2018/08/27/multi-threading-R.html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https://adv-r.hadley.nz/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70F73-7975-F42D-4236-24AE2E1D9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50A72A-D328-0295-CBD9-5943F156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Names, Binding, and Scopes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2DB6A2-251C-A0B1-A650-EA5C7A0A02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997132"/>
            <a:ext cx="8908346" cy="4232218"/>
          </a:xfrm>
        </p:spPr>
        <p:txBody>
          <a:bodyPr>
            <a:normAutofit/>
          </a:bodyPr>
          <a:lstStyle/>
          <a:p>
            <a:r>
              <a:rPr lang="en-US" dirty="0"/>
              <a:t>A valid name in R consists of letters, digits, periods, and/or underscores and must begin with a letter or period.  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abc</a:t>
            </a:r>
            <a:r>
              <a:rPr lang="en-US" dirty="0"/>
              <a:t> is not valid but .</a:t>
            </a:r>
            <a:r>
              <a:rPr lang="en-US" dirty="0" err="1"/>
              <a:t>abc</a:t>
            </a:r>
            <a:r>
              <a:rPr lang="en-US" dirty="0"/>
              <a:t> is a valid name</a:t>
            </a:r>
          </a:p>
          <a:p>
            <a:pPr marL="360000" lvl="1" indent="0">
              <a:buNone/>
            </a:pPr>
            <a:endParaRPr lang="en-US" dirty="0"/>
          </a:p>
          <a:p>
            <a:r>
              <a:rPr lang="en-US" dirty="0"/>
              <a:t>Reserved words like TRUE, NULL, or function cannot be used</a:t>
            </a:r>
          </a:p>
          <a:p>
            <a:endParaRPr lang="en-US" dirty="0"/>
          </a:p>
          <a:p>
            <a:r>
              <a:rPr lang="en-US" dirty="0"/>
              <a:t>But any sequence of characters enclosed with backticks is a valid name: `_</a:t>
            </a:r>
            <a:r>
              <a:rPr lang="en-US" dirty="0" err="1"/>
              <a:t>abc</a:t>
            </a:r>
            <a:r>
              <a:rPr lang="en-US" dirty="0"/>
              <a:t>`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6621B-3F8A-4892-5E0B-089B7A531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F6FA9D-3EDE-4CB9-B91C-691C3DCE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Names, Binding, and Scopes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B967B4-0345-DBC8-A67F-00A8AE1EBA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997131"/>
            <a:ext cx="8908346" cy="4590481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x &lt;- c(1, 2, 3)</a:t>
            </a:r>
          </a:p>
          <a:p>
            <a:pPr lvl="2"/>
            <a:r>
              <a:rPr lang="en-US" dirty="0"/>
              <a:t>This statement creates a vector [1,2,3], and binds it to x.</a:t>
            </a:r>
          </a:p>
          <a:p>
            <a:pPr lvl="1"/>
            <a:r>
              <a:rPr lang="en-US" b="1" dirty="0"/>
              <a:t>y &lt;- x</a:t>
            </a:r>
          </a:p>
          <a:p>
            <a:pPr lvl="2"/>
            <a:r>
              <a:rPr lang="en-US" dirty="0"/>
              <a:t>This statement creates another binding of the vector to y</a:t>
            </a:r>
          </a:p>
          <a:p>
            <a:pPr lvl="1"/>
            <a:r>
              <a:rPr lang="en-US" b="1" dirty="0"/>
              <a:t>y[1]&lt;-0</a:t>
            </a:r>
          </a:p>
          <a:p>
            <a:pPr lvl="2"/>
            <a:r>
              <a:rPr lang="en-US" dirty="0"/>
              <a:t>This statement causes R to create a new vector [0,2,3] and bind it to y.  The original vector [1,2,3] does not change and is still bound to x. 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Objects not bound to any name are deleted by the garbage  collector.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E0638-743C-861F-0ACA-8A72B6FF0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8E78C3-A19A-34E2-2BC2-C55E1A96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B7C560-F3AC-48BC-C4CF-3EB588DE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6" y="1685925"/>
            <a:ext cx="10347194" cy="45083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approximately 25 data types in R</a:t>
            </a:r>
          </a:p>
          <a:p>
            <a:r>
              <a:rPr lang="en-US" dirty="0"/>
              <a:t>Atomic vectors are vectors where all elements have the same data type The 4 data types used in atomic vectors are logical, double, integer, and character</a:t>
            </a:r>
          </a:p>
          <a:p>
            <a:pPr lvl="2"/>
            <a:r>
              <a:rPr lang="en-US" dirty="0" err="1"/>
              <a:t>Logicals</a:t>
            </a:r>
            <a:r>
              <a:rPr lang="en-US" dirty="0"/>
              <a:t> are TRUE or FALSE, or can be abbreviated T or F.</a:t>
            </a:r>
          </a:p>
          <a:p>
            <a:pPr lvl="2"/>
            <a:r>
              <a:rPr lang="en-US" dirty="0"/>
              <a:t>Doubles can be specified in decimal, scientific, or hexadecimal (0xcafe) form. </a:t>
            </a:r>
          </a:p>
          <a:p>
            <a:pPr lvl="2"/>
            <a:r>
              <a:rPr lang="en-US" dirty="0"/>
              <a:t>Integers must be followed by L (1234L).</a:t>
            </a:r>
          </a:p>
          <a:p>
            <a:pPr lvl="2"/>
            <a:r>
              <a:rPr lang="en-US" dirty="0"/>
              <a:t>Strings are surrounded by double or single quotes. </a:t>
            </a:r>
          </a:p>
          <a:p>
            <a:r>
              <a:rPr lang="en-US" dirty="0"/>
              <a:t>Other data types for vectors are NULL, complex, list, raw</a:t>
            </a:r>
          </a:p>
          <a:p>
            <a:r>
              <a:rPr lang="en-US" dirty="0"/>
              <a:t>Data types for functions: closure, special, </a:t>
            </a:r>
            <a:r>
              <a:rPr lang="en-US" dirty="0" err="1"/>
              <a:t>builtin</a:t>
            </a:r>
            <a:r>
              <a:rPr lang="en-US" dirty="0"/>
              <a:t> </a:t>
            </a:r>
          </a:p>
          <a:p>
            <a:r>
              <a:rPr lang="en-US" dirty="0"/>
              <a:t>Other base types: environment, The S4 type, symbol, language, </a:t>
            </a:r>
            <a:r>
              <a:rPr lang="en-US" dirty="0" err="1"/>
              <a:t>pairlist</a:t>
            </a:r>
            <a:r>
              <a:rPr lang="en-US" dirty="0"/>
              <a:t>, expression, </a:t>
            </a:r>
            <a:r>
              <a:rPr lang="en-US" dirty="0" err="1"/>
              <a:t>externalptr</a:t>
            </a:r>
            <a:r>
              <a:rPr lang="en-US" dirty="0"/>
              <a:t>, </a:t>
            </a:r>
            <a:r>
              <a:rPr lang="en-US" dirty="0" err="1"/>
              <a:t>weakref</a:t>
            </a:r>
            <a:r>
              <a:rPr lang="en-US" dirty="0"/>
              <a:t>, bytecode, promise, ..., </a:t>
            </a:r>
            <a:r>
              <a:rPr lang="en-US" dirty="0" err="1"/>
              <a:t>anyes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7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E52ED-B0EE-F4DD-6813-09D95810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68292F-2A82-16C1-29B4-4CFAB40E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Expressions and Assignment Statements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0DA928-CB5E-F418-DBC5-B255AE3A75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These</a:t>
            </a:r>
            <a:r>
              <a:rPr lang="pt-BR" dirty="0"/>
              <a:t> are 3 </a:t>
            </a:r>
            <a:r>
              <a:rPr lang="pt-BR" dirty="0" err="1"/>
              <a:t>equivalent</a:t>
            </a:r>
            <a:r>
              <a:rPr lang="pt-BR" dirty="0"/>
              <a:t> </a:t>
            </a:r>
            <a:r>
              <a:rPr lang="pt-BR" dirty="0" err="1"/>
              <a:t>assignment</a:t>
            </a:r>
            <a:r>
              <a:rPr lang="pt-BR" dirty="0"/>
              <a:t> </a:t>
            </a:r>
            <a:r>
              <a:rPr lang="pt-BR" dirty="0" err="1"/>
              <a:t>statements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arrow</a:t>
            </a:r>
            <a:r>
              <a:rPr lang="pt-BR" dirty="0"/>
              <a:t>, </a:t>
            </a:r>
            <a:r>
              <a:rPr lang="pt-BR" dirty="0" err="1"/>
              <a:t>equals</a:t>
            </a:r>
            <a:r>
              <a:rPr lang="pt-BR" dirty="0"/>
              <a:t> </a:t>
            </a:r>
            <a:r>
              <a:rPr lang="pt-BR" dirty="0" err="1"/>
              <a:t>sign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assign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pPr lvl="1"/>
            <a:r>
              <a:rPr lang="pt-BR" b="1" dirty="0"/>
              <a:t>a &lt;- c(1, 5, 3, 2) + 3</a:t>
            </a:r>
          </a:p>
          <a:p>
            <a:pPr lvl="1"/>
            <a:r>
              <a:rPr lang="pt-BR" b="1" dirty="0"/>
              <a:t>a= c(1,5,3,2) + 3</a:t>
            </a:r>
          </a:p>
          <a:p>
            <a:pPr lvl="1"/>
            <a:r>
              <a:rPr lang="en-US" b="1" dirty="0"/>
              <a:t>assign(‘a’, c(1,5,3,2) + 3)</a:t>
            </a:r>
            <a:endParaRPr lang="pt-BR" b="1" dirty="0"/>
          </a:p>
          <a:p>
            <a:r>
              <a:rPr lang="en-US" dirty="0"/>
              <a:t>The scope can be changed by using a double arrow or the inherits parameter so that if these statements are inside a function, they will assign the value to the variable a in the global environment outside the function</a:t>
            </a:r>
          </a:p>
          <a:p>
            <a:pPr lvl="1"/>
            <a:r>
              <a:rPr lang="pt-BR" b="1" dirty="0"/>
              <a:t>a &lt;&lt;- c(1, 5, 3, 2) + 3</a:t>
            </a:r>
          </a:p>
          <a:p>
            <a:pPr lvl="1"/>
            <a:r>
              <a:rPr lang="en-US" b="1" dirty="0"/>
              <a:t>assign(‘a’, c(1,5,3,2) + 3, inherits=T)</a:t>
            </a:r>
            <a:endParaRPr lang="pt-BR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F698-5C3C-2590-8C59-CABA2A450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A57D9B-CA74-569A-47F9-1E50D049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to OO programming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898110-FB39-46E6-445B-5CB43475770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R provides three Object-oriented programming systems: S3, S4, and reference classes (RC):</a:t>
            </a:r>
          </a:p>
          <a:p>
            <a:r>
              <a:rPr lang="en-US" dirty="0"/>
              <a:t>In S3 objects are created with the class attribute</a:t>
            </a:r>
          </a:p>
          <a:p>
            <a:pPr lvl="1"/>
            <a:r>
              <a:rPr lang="en-US" b="1" dirty="0"/>
              <a:t>x &lt;- list()</a:t>
            </a:r>
          </a:p>
          <a:p>
            <a:pPr lvl="1"/>
            <a:r>
              <a:rPr lang="en-US" b="1" dirty="0"/>
              <a:t>class(x) &lt;- "</a:t>
            </a:r>
            <a:r>
              <a:rPr lang="en-US" b="1" dirty="0" err="1"/>
              <a:t>my_class</a:t>
            </a:r>
            <a:r>
              <a:rPr lang="en-US" b="1" dirty="0"/>
              <a:t>"</a:t>
            </a:r>
          </a:p>
          <a:p>
            <a:r>
              <a:rPr lang="en-US" dirty="0"/>
              <a:t>An example of S3 object is a factor.  It has a class attribute of “factor”.</a:t>
            </a:r>
          </a:p>
          <a:p>
            <a:r>
              <a:rPr lang="en-US" b="1" dirty="0"/>
              <a:t>print(x)</a:t>
            </a:r>
          </a:p>
          <a:p>
            <a:r>
              <a:rPr lang="en-US" dirty="0"/>
              <a:t>Print is an example of a generic function that uses a different implementation depending on the class of an argument.</a:t>
            </a:r>
          </a:p>
        </p:txBody>
      </p:sp>
    </p:spTree>
    <p:extLst>
      <p:ext uri="{BB962C8B-B14F-4D97-AF65-F5344CB8AC3E}">
        <p14:creationId xmlns:p14="http://schemas.microsoft.com/office/powerpoint/2010/main" val="216119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4AA43-E880-F171-425F-0EE79A626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AA24F4-29E4-28A9-8DBD-CB60C07D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to OO programming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A9076C-3C5B-1E32-885D-7A5CCC41E52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S4 objects the function </a:t>
            </a:r>
            <a:r>
              <a:rPr lang="en-US" dirty="0" err="1"/>
              <a:t>setClass</a:t>
            </a:r>
            <a:r>
              <a:rPr lang="en-US" dirty="0"/>
              <a:t>() creates a class definition and returns a generator function to create objects from the class.</a:t>
            </a:r>
          </a:p>
          <a:p>
            <a:pPr lvl="1"/>
            <a:r>
              <a:rPr lang="en-US" b="1" dirty="0" err="1"/>
              <a:t>setClass</a:t>
            </a:r>
            <a:r>
              <a:rPr lang="en-US" b="1" dirty="0"/>
              <a:t>("Person", slots = c(name = "character",  age = "numeric"), contains=“”)</a:t>
            </a:r>
          </a:p>
          <a:p>
            <a:pPr lvl="1"/>
            <a:r>
              <a:rPr lang="en-US" b="1" dirty="0"/>
              <a:t>john &lt;- new("Person", name = "John Smith", age = </a:t>
            </a:r>
            <a:r>
              <a:rPr lang="en-US" b="1" dirty="0" err="1"/>
              <a:t>NA_real</a:t>
            </a:r>
            <a:r>
              <a:rPr lang="en-US" b="1" dirty="0"/>
              <a:t>_)</a:t>
            </a:r>
          </a:p>
          <a:p>
            <a:r>
              <a:rPr lang="en-US" dirty="0"/>
              <a:t>The slots argument defines the attributes, and the contains argument is used to specify a vector of existing classes from which this class should inherit</a:t>
            </a:r>
          </a:p>
          <a:p>
            <a:r>
              <a:rPr lang="en-US" dirty="0"/>
              <a:t>RC objects are a special type of S4 objects that can be modified in place.</a:t>
            </a:r>
          </a:p>
        </p:txBody>
      </p:sp>
    </p:spTree>
    <p:extLst>
      <p:ext uri="{BB962C8B-B14F-4D97-AF65-F5344CB8AC3E}">
        <p14:creationId xmlns:p14="http://schemas.microsoft.com/office/powerpoint/2010/main" val="97310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2CC6A-444F-152E-A3AA-B373153E6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7E94D4-B231-1005-7A3D-887E4EDA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D82354-3881-1281-CDC0-CEAD9FB36B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example of concurrency in R is with the </a:t>
            </a:r>
            <a:r>
              <a:rPr lang="en-US" b="1" dirty="0"/>
              <a:t>parallel</a:t>
            </a:r>
            <a:r>
              <a:rPr lang="en-US" dirty="0"/>
              <a:t> package. It allows you to run multiple tasks at the same time using multiple cores</a:t>
            </a:r>
          </a:p>
          <a:p>
            <a:r>
              <a:rPr lang="en-US" dirty="0"/>
              <a:t>The </a:t>
            </a:r>
            <a:r>
              <a:rPr lang="en-US" dirty="0" err="1"/>
              <a:t>detectCores</a:t>
            </a:r>
            <a:r>
              <a:rPr lang="en-US" dirty="0"/>
              <a:t>() function is used to find out how many threads are available on the current machine</a:t>
            </a:r>
          </a:p>
          <a:p>
            <a:pPr lvl="1"/>
            <a:r>
              <a:rPr lang="en-US" b="1" dirty="0" err="1"/>
              <a:t>nThreads</a:t>
            </a:r>
            <a:r>
              <a:rPr lang="en-US" b="1" dirty="0"/>
              <a:t> &lt;- </a:t>
            </a:r>
            <a:r>
              <a:rPr lang="en-US" b="1" dirty="0" err="1"/>
              <a:t>detectCores</a:t>
            </a:r>
            <a:r>
              <a:rPr lang="en-US" b="1" dirty="0"/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makeCluster</a:t>
            </a:r>
            <a:r>
              <a:rPr lang="en-US" dirty="0"/>
              <a:t>() function initializes a cluster of threads</a:t>
            </a:r>
          </a:p>
          <a:p>
            <a:pPr lvl="1"/>
            <a:r>
              <a:rPr lang="en-US" b="1" dirty="0" err="1"/>
              <a:t>clusterOfThreads</a:t>
            </a:r>
            <a:r>
              <a:rPr lang="en-US" b="1" dirty="0"/>
              <a:t> &lt;- </a:t>
            </a:r>
            <a:r>
              <a:rPr lang="en-US" b="1" dirty="0" err="1"/>
              <a:t>makeCluster</a:t>
            </a:r>
            <a:r>
              <a:rPr lang="en-US" b="1" dirty="0"/>
              <a:t>(</a:t>
            </a:r>
            <a:r>
              <a:rPr lang="en-US" b="1" dirty="0" err="1"/>
              <a:t>nThreads</a:t>
            </a:r>
            <a:r>
              <a:rPr lang="en-US" b="1" dirty="0"/>
              <a:t>)</a:t>
            </a:r>
          </a:p>
          <a:p>
            <a:r>
              <a:rPr lang="en-US" dirty="0"/>
              <a:t>The </a:t>
            </a:r>
            <a:r>
              <a:rPr lang="en-US" dirty="0" err="1"/>
              <a:t>clusterApply</a:t>
            </a:r>
            <a:r>
              <a:rPr lang="en-US" dirty="0"/>
              <a:t>() function is used to apply a function to a vector using multiple cores</a:t>
            </a:r>
          </a:p>
          <a:p>
            <a:pPr lvl="1"/>
            <a:r>
              <a:rPr lang="en-US" b="1" dirty="0" err="1"/>
              <a:t>clusterApply</a:t>
            </a:r>
            <a:r>
              <a:rPr lang="en-US" b="1" dirty="0"/>
              <a:t>(cl=</a:t>
            </a:r>
            <a:r>
              <a:rPr lang="en-US" b="1" dirty="0" err="1"/>
              <a:t>clusterOfThreads</a:t>
            </a:r>
            <a:r>
              <a:rPr lang="en-US" b="1" dirty="0"/>
              <a:t>, x=,fun=)</a:t>
            </a:r>
          </a:p>
        </p:txBody>
      </p:sp>
    </p:spTree>
    <p:extLst>
      <p:ext uri="{BB962C8B-B14F-4D97-AF65-F5344CB8AC3E}">
        <p14:creationId xmlns:p14="http://schemas.microsoft.com/office/powerpoint/2010/main" val="243849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0994D-1009-7B1C-9513-87D32AD44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9A8527-16A8-4059-0FBF-3A342C65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Handling and Event Handling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5DAD3C-C5FF-6246-180F-0B89EF0DFFA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behavior in R:</a:t>
            </a:r>
          </a:p>
          <a:p>
            <a:pPr lvl="1"/>
            <a:r>
              <a:rPr lang="en-US" dirty="0"/>
              <a:t>errors stop code execution and return to the top level</a:t>
            </a:r>
          </a:p>
          <a:p>
            <a:pPr lvl="1"/>
            <a:r>
              <a:rPr lang="en-US" dirty="0"/>
              <a:t>warnings are captured and displayed in aggregate</a:t>
            </a:r>
          </a:p>
          <a:p>
            <a:pPr lvl="1"/>
            <a:r>
              <a:rPr lang="en-US" dirty="0"/>
              <a:t>messages are immediately displayed.</a:t>
            </a:r>
          </a:p>
          <a:p>
            <a:r>
              <a:rPr lang="en-US" dirty="0"/>
              <a:t>The default behavior can be overridden with condition handling functions </a:t>
            </a:r>
            <a:r>
              <a:rPr lang="en-US" dirty="0" err="1"/>
              <a:t>tryCatch</a:t>
            </a:r>
            <a:r>
              <a:rPr lang="en-US" dirty="0"/>
              <a:t>() and </a:t>
            </a:r>
            <a:r>
              <a:rPr lang="en-US" dirty="0" err="1"/>
              <a:t>withCallingHandlers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9051841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9740</TotalTime>
  <Words>1147</Words>
  <Application>Microsoft Office PowerPoint</Application>
  <PresentationFormat>Widescreen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Avenir Next LT Pro</vt:lpstr>
      <vt:lpstr>Calibri</vt:lpstr>
      <vt:lpstr>Goudy Old Style</vt:lpstr>
      <vt:lpstr>Symbol</vt:lpstr>
      <vt:lpstr>Wingdings</vt:lpstr>
      <vt:lpstr>FrostyVTI</vt:lpstr>
      <vt:lpstr>Evaluation of the R Programming Language</vt:lpstr>
      <vt:lpstr>Names, Binding, and Scopes </vt:lpstr>
      <vt:lpstr>Names, Binding, and Scopes </vt:lpstr>
      <vt:lpstr>Data Types </vt:lpstr>
      <vt:lpstr>Expressions and Assignment Statements </vt:lpstr>
      <vt:lpstr>Support to OO programming </vt:lpstr>
      <vt:lpstr>Support to OO programming </vt:lpstr>
      <vt:lpstr>Concurrency </vt:lpstr>
      <vt:lpstr>Exception Handling and Event Handling </vt:lpstr>
      <vt:lpstr>Exception Handling and Event Handling </vt:lpstr>
      <vt:lpstr>Functional Programming</vt:lpstr>
      <vt:lpstr>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Bhandaru</dc:creator>
  <cp:lastModifiedBy>Vinay Bhandaru</cp:lastModifiedBy>
  <cp:revision>45</cp:revision>
  <dcterms:created xsi:type="dcterms:W3CDTF">2025-02-09T19:35:54Z</dcterms:created>
  <dcterms:modified xsi:type="dcterms:W3CDTF">2025-02-19T15:25:35Z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