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6" d="100"/>
          <a:sy n="56" d="100"/>
        </p:scale>
        <p:origin x="830" y="5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66FB-E979-DD3B-9549-92D0A7138B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A91E3E-01FA-EE7A-DDE9-19DA062849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DA1296-8619-E041-D1A0-F13B485B918F}"/>
              </a:ext>
            </a:extLst>
          </p:cNvPr>
          <p:cNvSpPr>
            <a:spLocks noGrp="1"/>
          </p:cNvSpPr>
          <p:nvPr>
            <p:ph type="dt" sz="half" idx="10"/>
          </p:nvPr>
        </p:nvSpPr>
        <p:spPr/>
        <p:txBody>
          <a:bodyPr/>
          <a:lstStyle/>
          <a:p>
            <a:fld id="{B7DE09F4-E858-4F8C-95E4-ABCF9EDF8635}" type="datetimeFigureOut">
              <a:rPr lang="en-US" smtClean="0"/>
              <a:t>4/9/2025</a:t>
            </a:fld>
            <a:endParaRPr lang="en-US"/>
          </a:p>
        </p:txBody>
      </p:sp>
      <p:sp>
        <p:nvSpPr>
          <p:cNvPr id="5" name="Footer Placeholder 4">
            <a:extLst>
              <a:ext uri="{FF2B5EF4-FFF2-40B4-BE49-F238E27FC236}">
                <a16:creationId xmlns:a16="http://schemas.microsoft.com/office/drawing/2014/main" id="{77692B59-7E2E-A274-86B2-3CF6F4501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5EA391-2B03-B991-873F-BE5DFE9E9F15}"/>
              </a:ext>
            </a:extLst>
          </p:cNvPr>
          <p:cNvSpPr>
            <a:spLocks noGrp="1"/>
          </p:cNvSpPr>
          <p:nvPr>
            <p:ph type="sldNum" sz="quarter" idx="12"/>
          </p:nvPr>
        </p:nvSpPr>
        <p:spPr/>
        <p:txBody>
          <a:bodyPr/>
          <a:lstStyle/>
          <a:p>
            <a:fld id="{7CE0C6C3-F034-4BBA-B331-8D8BC6225147}" type="slidenum">
              <a:rPr lang="en-US" smtClean="0"/>
              <a:t>‹#›</a:t>
            </a:fld>
            <a:endParaRPr lang="en-US"/>
          </a:p>
        </p:txBody>
      </p:sp>
    </p:spTree>
    <p:extLst>
      <p:ext uri="{BB962C8B-B14F-4D97-AF65-F5344CB8AC3E}">
        <p14:creationId xmlns:p14="http://schemas.microsoft.com/office/powerpoint/2010/main" val="2336574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FC0A-AE0D-D333-529E-7A49407FF7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0B3E7B-C3A1-C21D-C8A2-F3DEE477FA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8EA5F-791F-CED0-5FA8-483468F9A8C8}"/>
              </a:ext>
            </a:extLst>
          </p:cNvPr>
          <p:cNvSpPr>
            <a:spLocks noGrp="1"/>
          </p:cNvSpPr>
          <p:nvPr>
            <p:ph type="dt" sz="half" idx="10"/>
          </p:nvPr>
        </p:nvSpPr>
        <p:spPr/>
        <p:txBody>
          <a:bodyPr/>
          <a:lstStyle/>
          <a:p>
            <a:fld id="{B7DE09F4-E858-4F8C-95E4-ABCF9EDF8635}" type="datetimeFigureOut">
              <a:rPr lang="en-US" smtClean="0"/>
              <a:t>4/9/2025</a:t>
            </a:fld>
            <a:endParaRPr lang="en-US"/>
          </a:p>
        </p:txBody>
      </p:sp>
      <p:sp>
        <p:nvSpPr>
          <p:cNvPr id="5" name="Footer Placeholder 4">
            <a:extLst>
              <a:ext uri="{FF2B5EF4-FFF2-40B4-BE49-F238E27FC236}">
                <a16:creationId xmlns:a16="http://schemas.microsoft.com/office/drawing/2014/main" id="{DE9AA6E3-7E67-5C77-E914-65A2F1F5B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EF7DD-47BB-1B62-C791-C9999FCB4166}"/>
              </a:ext>
            </a:extLst>
          </p:cNvPr>
          <p:cNvSpPr>
            <a:spLocks noGrp="1"/>
          </p:cNvSpPr>
          <p:nvPr>
            <p:ph type="sldNum" sz="quarter" idx="12"/>
          </p:nvPr>
        </p:nvSpPr>
        <p:spPr/>
        <p:txBody>
          <a:bodyPr/>
          <a:lstStyle/>
          <a:p>
            <a:fld id="{7CE0C6C3-F034-4BBA-B331-8D8BC6225147}" type="slidenum">
              <a:rPr lang="en-US" smtClean="0"/>
              <a:t>‹#›</a:t>
            </a:fld>
            <a:endParaRPr lang="en-US"/>
          </a:p>
        </p:txBody>
      </p:sp>
    </p:spTree>
    <p:extLst>
      <p:ext uri="{BB962C8B-B14F-4D97-AF65-F5344CB8AC3E}">
        <p14:creationId xmlns:p14="http://schemas.microsoft.com/office/powerpoint/2010/main" val="1636142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A8CC88-4335-FA2D-B05C-9BF0EAB6FC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9315B3-CF23-A178-1AAF-6541E21BD1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C20D0A-72B5-82B9-3DD7-6D076AB2CF05}"/>
              </a:ext>
            </a:extLst>
          </p:cNvPr>
          <p:cNvSpPr>
            <a:spLocks noGrp="1"/>
          </p:cNvSpPr>
          <p:nvPr>
            <p:ph type="dt" sz="half" idx="10"/>
          </p:nvPr>
        </p:nvSpPr>
        <p:spPr/>
        <p:txBody>
          <a:bodyPr/>
          <a:lstStyle/>
          <a:p>
            <a:fld id="{B7DE09F4-E858-4F8C-95E4-ABCF9EDF8635}" type="datetimeFigureOut">
              <a:rPr lang="en-US" smtClean="0"/>
              <a:t>4/9/2025</a:t>
            </a:fld>
            <a:endParaRPr lang="en-US"/>
          </a:p>
        </p:txBody>
      </p:sp>
      <p:sp>
        <p:nvSpPr>
          <p:cNvPr id="5" name="Footer Placeholder 4">
            <a:extLst>
              <a:ext uri="{FF2B5EF4-FFF2-40B4-BE49-F238E27FC236}">
                <a16:creationId xmlns:a16="http://schemas.microsoft.com/office/drawing/2014/main" id="{5929580F-E9CC-0533-B9D3-5AF445FAE0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56AE0C-F6FF-197A-D146-A59FBEADCA44}"/>
              </a:ext>
            </a:extLst>
          </p:cNvPr>
          <p:cNvSpPr>
            <a:spLocks noGrp="1"/>
          </p:cNvSpPr>
          <p:nvPr>
            <p:ph type="sldNum" sz="quarter" idx="12"/>
          </p:nvPr>
        </p:nvSpPr>
        <p:spPr/>
        <p:txBody>
          <a:bodyPr/>
          <a:lstStyle/>
          <a:p>
            <a:fld id="{7CE0C6C3-F034-4BBA-B331-8D8BC6225147}" type="slidenum">
              <a:rPr lang="en-US" smtClean="0"/>
              <a:t>‹#›</a:t>
            </a:fld>
            <a:endParaRPr lang="en-US"/>
          </a:p>
        </p:txBody>
      </p:sp>
    </p:spTree>
    <p:extLst>
      <p:ext uri="{BB962C8B-B14F-4D97-AF65-F5344CB8AC3E}">
        <p14:creationId xmlns:p14="http://schemas.microsoft.com/office/powerpoint/2010/main" val="193495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EECAB-8485-9BBF-9EBB-E0CA850BBA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07F7-9241-112D-E686-8EFAE1494D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D4F179-9BF7-9175-8120-C5171443DFE6}"/>
              </a:ext>
            </a:extLst>
          </p:cNvPr>
          <p:cNvSpPr>
            <a:spLocks noGrp="1"/>
          </p:cNvSpPr>
          <p:nvPr>
            <p:ph type="dt" sz="half" idx="10"/>
          </p:nvPr>
        </p:nvSpPr>
        <p:spPr/>
        <p:txBody>
          <a:bodyPr/>
          <a:lstStyle/>
          <a:p>
            <a:fld id="{B7DE09F4-E858-4F8C-95E4-ABCF9EDF8635}" type="datetimeFigureOut">
              <a:rPr lang="en-US" smtClean="0"/>
              <a:t>4/9/2025</a:t>
            </a:fld>
            <a:endParaRPr lang="en-US"/>
          </a:p>
        </p:txBody>
      </p:sp>
      <p:sp>
        <p:nvSpPr>
          <p:cNvPr id="5" name="Footer Placeholder 4">
            <a:extLst>
              <a:ext uri="{FF2B5EF4-FFF2-40B4-BE49-F238E27FC236}">
                <a16:creationId xmlns:a16="http://schemas.microsoft.com/office/drawing/2014/main" id="{2D214A2F-79A3-F5CE-F8CA-FCE1ED83C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D3CA03-8EBD-A5F8-629F-7085BE863023}"/>
              </a:ext>
            </a:extLst>
          </p:cNvPr>
          <p:cNvSpPr>
            <a:spLocks noGrp="1"/>
          </p:cNvSpPr>
          <p:nvPr>
            <p:ph type="sldNum" sz="quarter" idx="12"/>
          </p:nvPr>
        </p:nvSpPr>
        <p:spPr/>
        <p:txBody>
          <a:bodyPr/>
          <a:lstStyle/>
          <a:p>
            <a:fld id="{7CE0C6C3-F034-4BBA-B331-8D8BC6225147}" type="slidenum">
              <a:rPr lang="en-US" smtClean="0"/>
              <a:t>‹#›</a:t>
            </a:fld>
            <a:endParaRPr lang="en-US"/>
          </a:p>
        </p:txBody>
      </p:sp>
    </p:spTree>
    <p:extLst>
      <p:ext uri="{BB962C8B-B14F-4D97-AF65-F5344CB8AC3E}">
        <p14:creationId xmlns:p14="http://schemas.microsoft.com/office/powerpoint/2010/main" val="393717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EB100-2F4E-9FCF-F6E1-FF28789C47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054721-7D10-328D-1FC8-D367F4EA44F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50A859-7E0D-D1D0-4E2F-C921C86851FA}"/>
              </a:ext>
            </a:extLst>
          </p:cNvPr>
          <p:cNvSpPr>
            <a:spLocks noGrp="1"/>
          </p:cNvSpPr>
          <p:nvPr>
            <p:ph type="dt" sz="half" idx="10"/>
          </p:nvPr>
        </p:nvSpPr>
        <p:spPr/>
        <p:txBody>
          <a:bodyPr/>
          <a:lstStyle/>
          <a:p>
            <a:fld id="{B7DE09F4-E858-4F8C-95E4-ABCF9EDF8635}" type="datetimeFigureOut">
              <a:rPr lang="en-US" smtClean="0"/>
              <a:t>4/9/2025</a:t>
            </a:fld>
            <a:endParaRPr lang="en-US"/>
          </a:p>
        </p:txBody>
      </p:sp>
      <p:sp>
        <p:nvSpPr>
          <p:cNvPr id="5" name="Footer Placeholder 4">
            <a:extLst>
              <a:ext uri="{FF2B5EF4-FFF2-40B4-BE49-F238E27FC236}">
                <a16:creationId xmlns:a16="http://schemas.microsoft.com/office/drawing/2014/main" id="{086DE944-1381-94EA-319F-390D3CCBC2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B1E75F-A338-0A40-DC79-69493DBC6D34}"/>
              </a:ext>
            </a:extLst>
          </p:cNvPr>
          <p:cNvSpPr>
            <a:spLocks noGrp="1"/>
          </p:cNvSpPr>
          <p:nvPr>
            <p:ph type="sldNum" sz="quarter" idx="12"/>
          </p:nvPr>
        </p:nvSpPr>
        <p:spPr/>
        <p:txBody>
          <a:bodyPr/>
          <a:lstStyle/>
          <a:p>
            <a:fld id="{7CE0C6C3-F034-4BBA-B331-8D8BC6225147}" type="slidenum">
              <a:rPr lang="en-US" smtClean="0"/>
              <a:t>‹#›</a:t>
            </a:fld>
            <a:endParaRPr lang="en-US"/>
          </a:p>
        </p:txBody>
      </p:sp>
    </p:spTree>
    <p:extLst>
      <p:ext uri="{BB962C8B-B14F-4D97-AF65-F5344CB8AC3E}">
        <p14:creationId xmlns:p14="http://schemas.microsoft.com/office/powerpoint/2010/main" val="626933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5F434-CA6A-0EB2-249F-DC3752168E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8DDA1A-EC15-1BB9-F9B2-FAFE9474CA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282424-8749-D0F3-6FE8-3BB8732E06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B770BE-A434-829D-2099-C659695D30DF}"/>
              </a:ext>
            </a:extLst>
          </p:cNvPr>
          <p:cNvSpPr>
            <a:spLocks noGrp="1"/>
          </p:cNvSpPr>
          <p:nvPr>
            <p:ph type="dt" sz="half" idx="10"/>
          </p:nvPr>
        </p:nvSpPr>
        <p:spPr/>
        <p:txBody>
          <a:bodyPr/>
          <a:lstStyle/>
          <a:p>
            <a:fld id="{B7DE09F4-E858-4F8C-95E4-ABCF9EDF8635}" type="datetimeFigureOut">
              <a:rPr lang="en-US" smtClean="0"/>
              <a:t>4/9/2025</a:t>
            </a:fld>
            <a:endParaRPr lang="en-US"/>
          </a:p>
        </p:txBody>
      </p:sp>
      <p:sp>
        <p:nvSpPr>
          <p:cNvPr id="6" name="Footer Placeholder 5">
            <a:extLst>
              <a:ext uri="{FF2B5EF4-FFF2-40B4-BE49-F238E27FC236}">
                <a16:creationId xmlns:a16="http://schemas.microsoft.com/office/drawing/2014/main" id="{14D7819E-48E3-4DB5-96D6-EA09E637C0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31B89A-565B-923A-BD6A-4AB83A1E39DA}"/>
              </a:ext>
            </a:extLst>
          </p:cNvPr>
          <p:cNvSpPr>
            <a:spLocks noGrp="1"/>
          </p:cNvSpPr>
          <p:nvPr>
            <p:ph type="sldNum" sz="quarter" idx="12"/>
          </p:nvPr>
        </p:nvSpPr>
        <p:spPr/>
        <p:txBody>
          <a:bodyPr/>
          <a:lstStyle/>
          <a:p>
            <a:fld id="{7CE0C6C3-F034-4BBA-B331-8D8BC6225147}" type="slidenum">
              <a:rPr lang="en-US" smtClean="0"/>
              <a:t>‹#›</a:t>
            </a:fld>
            <a:endParaRPr lang="en-US"/>
          </a:p>
        </p:txBody>
      </p:sp>
    </p:spTree>
    <p:extLst>
      <p:ext uri="{BB962C8B-B14F-4D97-AF65-F5344CB8AC3E}">
        <p14:creationId xmlns:p14="http://schemas.microsoft.com/office/powerpoint/2010/main" val="1169915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AF466-6928-E591-E38B-C56BDD2346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FF3B3C-0DC7-50FB-9691-98589DC6EF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97B253-B55F-776D-985F-6AAF97D244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2D943F-4C4D-38E1-0B05-7A06F49FF4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B36954-F7A6-160A-7447-235D9E97A8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249E2D-5CD6-C865-2E86-916AAD445913}"/>
              </a:ext>
            </a:extLst>
          </p:cNvPr>
          <p:cNvSpPr>
            <a:spLocks noGrp="1"/>
          </p:cNvSpPr>
          <p:nvPr>
            <p:ph type="dt" sz="half" idx="10"/>
          </p:nvPr>
        </p:nvSpPr>
        <p:spPr/>
        <p:txBody>
          <a:bodyPr/>
          <a:lstStyle/>
          <a:p>
            <a:fld id="{B7DE09F4-E858-4F8C-95E4-ABCF9EDF8635}" type="datetimeFigureOut">
              <a:rPr lang="en-US" smtClean="0"/>
              <a:t>4/9/2025</a:t>
            </a:fld>
            <a:endParaRPr lang="en-US"/>
          </a:p>
        </p:txBody>
      </p:sp>
      <p:sp>
        <p:nvSpPr>
          <p:cNvPr id="8" name="Footer Placeholder 7">
            <a:extLst>
              <a:ext uri="{FF2B5EF4-FFF2-40B4-BE49-F238E27FC236}">
                <a16:creationId xmlns:a16="http://schemas.microsoft.com/office/drawing/2014/main" id="{0DB825DC-3B4D-3FC4-B600-4F6289DD7B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8738DD-05B6-CAA7-3E60-6F497CEDEDFB}"/>
              </a:ext>
            </a:extLst>
          </p:cNvPr>
          <p:cNvSpPr>
            <a:spLocks noGrp="1"/>
          </p:cNvSpPr>
          <p:nvPr>
            <p:ph type="sldNum" sz="quarter" idx="12"/>
          </p:nvPr>
        </p:nvSpPr>
        <p:spPr/>
        <p:txBody>
          <a:bodyPr/>
          <a:lstStyle/>
          <a:p>
            <a:fld id="{7CE0C6C3-F034-4BBA-B331-8D8BC6225147}" type="slidenum">
              <a:rPr lang="en-US" smtClean="0"/>
              <a:t>‹#›</a:t>
            </a:fld>
            <a:endParaRPr lang="en-US"/>
          </a:p>
        </p:txBody>
      </p:sp>
    </p:spTree>
    <p:extLst>
      <p:ext uri="{BB962C8B-B14F-4D97-AF65-F5344CB8AC3E}">
        <p14:creationId xmlns:p14="http://schemas.microsoft.com/office/powerpoint/2010/main" val="922557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364F6-F00E-E7AD-F2BA-9EB943C8B8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79C437-D0A1-9EA5-1548-E6670FA16FB8}"/>
              </a:ext>
            </a:extLst>
          </p:cNvPr>
          <p:cNvSpPr>
            <a:spLocks noGrp="1"/>
          </p:cNvSpPr>
          <p:nvPr>
            <p:ph type="dt" sz="half" idx="10"/>
          </p:nvPr>
        </p:nvSpPr>
        <p:spPr/>
        <p:txBody>
          <a:bodyPr/>
          <a:lstStyle/>
          <a:p>
            <a:fld id="{B7DE09F4-E858-4F8C-95E4-ABCF9EDF8635}" type="datetimeFigureOut">
              <a:rPr lang="en-US" smtClean="0"/>
              <a:t>4/9/2025</a:t>
            </a:fld>
            <a:endParaRPr lang="en-US"/>
          </a:p>
        </p:txBody>
      </p:sp>
      <p:sp>
        <p:nvSpPr>
          <p:cNvPr id="4" name="Footer Placeholder 3">
            <a:extLst>
              <a:ext uri="{FF2B5EF4-FFF2-40B4-BE49-F238E27FC236}">
                <a16:creationId xmlns:a16="http://schemas.microsoft.com/office/drawing/2014/main" id="{2325F4A0-8906-C49B-37F1-0A51308C37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40C2A0-2485-F5E3-182A-CD90CDB408F2}"/>
              </a:ext>
            </a:extLst>
          </p:cNvPr>
          <p:cNvSpPr>
            <a:spLocks noGrp="1"/>
          </p:cNvSpPr>
          <p:nvPr>
            <p:ph type="sldNum" sz="quarter" idx="12"/>
          </p:nvPr>
        </p:nvSpPr>
        <p:spPr/>
        <p:txBody>
          <a:bodyPr/>
          <a:lstStyle/>
          <a:p>
            <a:fld id="{7CE0C6C3-F034-4BBA-B331-8D8BC6225147}" type="slidenum">
              <a:rPr lang="en-US" smtClean="0"/>
              <a:t>‹#›</a:t>
            </a:fld>
            <a:endParaRPr lang="en-US"/>
          </a:p>
        </p:txBody>
      </p:sp>
    </p:spTree>
    <p:extLst>
      <p:ext uri="{BB962C8B-B14F-4D97-AF65-F5344CB8AC3E}">
        <p14:creationId xmlns:p14="http://schemas.microsoft.com/office/powerpoint/2010/main" val="402619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159AB0-D570-0AFB-268A-7ABB99C123F1}"/>
              </a:ext>
            </a:extLst>
          </p:cNvPr>
          <p:cNvSpPr>
            <a:spLocks noGrp="1"/>
          </p:cNvSpPr>
          <p:nvPr>
            <p:ph type="dt" sz="half" idx="10"/>
          </p:nvPr>
        </p:nvSpPr>
        <p:spPr/>
        <p:txBody>
          <a:bodyPr/>
          <a:lstStyle/>
          <a:p>
            <a:fld id="{B7DE09F4-E858-4F8C-95E4-ABCF9EDF8635}" type="datetimeFigureOut">
              <a:rPr lang="en-US" smtClean="0"/>
              <a:t>4/9/2025</a:t>
            </a:fld>
            <a:endParaRPr lang="en-US"/>
          </a:p>
        </p:txBody>
      </p:sp>
      <p:sp>
        <p:nvSpPr>
          <p:cNvPr id="3" name="Footer Placeholder 2">
            <a:extLst>
              <a:ext uri="{FF2B5EF4-FFF2-40B4-BE49-F238E27FC236}">
                <a16:creationId xmlns:a16="http://schemas.microsoft.com/office/drawing/2014/main" id="{1A3D9F77-2147-F18D-3024-9B98A91F65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24E4F6-874C-3B4F-F8FB-19118D870947}"/>
              </a:ext>
            </a:extLst>
          </p:cNvPr>
          <p:cNvSpPr>
            <a:spLocks noGrp="1"/>
          </p:cNvSpPr>
          <p:nvPr>
            <p:ph type="sldNum" sz="quarter" idx="12"/>
          </p:nvPr>
        </p:nvSpPr>
        <p:spPr/>
        <p:txBody>
          <a:bodyPr/>
          <a:lstStyle/>
          <a:p>
            <a:fld id="{7CE0C6C3-F034-4BBA-B331-8D8BC6225147}" type="slidenum">
              <a:rPr lang="en-US" smtClean="0"/>
              <a:t>‹#›</a:t>
            </a:fld>
            <a:endParaRPr lang="en-US"/>
          </a:p>
        </p:txBody>
      </p:sp>
    </p:spTree>
    <p:extLst>
      <p:ext uri="{BB962C8B-B14F-4D97-AF65-F5344CB8AC3E}">
        <p14:creationId xmlns:p14="http://schemas.microsoft.com/office/powerpoint/2010/main" val="332440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3C156-0883-CDA9-A30F-9169360E6E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890F28-D91B-ADB6-BF61-08B7146F74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DF9A9A-3111-BA7A-0EE6-9697B84816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F36B49-D15D-81CE-20D1-203F011DEA50}"/>
              </a:ext>
            </a:extLst>
          </p:cNvPr>
          <p:cNvSpPr>
            <a:spLocks noGrp="1"/>
          </p:cNvSpPr>
          <p:nvPr>
            <p:ph type="dt" sz="half" idx="10"/>
          </p:nvPr>
        </p:nvSpPr>
        <p:spPr/>
        <p:txBody>
          <a:bodyPr/>
          <a:lstStyle/>
          <a:p>
            <a:fld id="{B7DE09F4-E858-4F8C-95E4-ABCF9EDF8635}" type="datetimeFigureOut">
              <a:rPr lang="en-US" smtClean="0"/>
              <a:t>4/9/2025</a:t>
            </a:fld>
            <a:endParaRPr lang="en-US"/>
          </a:p>
        </p:txBody>
      </p:sp>
      <p:sp>
        <p:nvSpPr>
          <p:cNvPr id="6" name="Footer Placeholder 5">
            <a:extLst>
              <a:ext uri="{FF2B5EF4-FFF2-40B4-BE49-F238E27FC236}">
                <a16:creationId xmlns:a16="http://schemas.microsoft.com/office/drawing/2014/main" id="{8019B140-3CCA-358E-4EB9-C7E0B8E148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CE37AC-7F79-4A6F-8401-127108BE503E}"/>
              </a:ext>
            </a:extLst>
          </p:cNvPr>
          <p:cNvSpPr>
            <a:spLocks noGrp="1"/>
          </p:cNvSpPr>
          <p:nvPr>
            <p:ph type="sldNum" sz="quarter" idx="12"/>
          </p:nvPr>
        </p:nvSpPr>
        <p:spPr/>
        <p:txBody>
          <a:bodyPr/>
          <a:lstStyle/>
          <a:p>
            <a:fld id="{7CE0C6C3-F034-4BBA-B331-8D8BC6225147}" type="slidenum">
              <a:rPr lang="en-US" smtClean="0"/>
              <a:t>‹#›</a:t>
            </a:fld>
            <a:endParaRPr lang="en-US"/>
          </a:p>
        </p:txBody>
      </p:sp>
    </p:spTree>
    <p:extLst>
      <p:ext uri="{BB962C8B-B14F-4D97-AF65-F5344CB8AC3E}">
        <p14:creationId xmlns:p14="http://schemas.microsoft.com/office/powerpoint/2010/main" val="800017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E95FE-9E50-AA30-4B25-BC44381FCE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28E11B-0547-2998-BF02-17743971B1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65B57D-721E-4B1D-4ED9-8691723C61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27FA3-070D-DD14-D1A2-E25DE0E04714}"/>
              </a:ext>
            </a:extLst>
          </p:cNvPr>
          <p:cNvSpPr>
            <a:spLocks noGrp="1"/>
          </p:cNvSpPr>
          <p:nvPr>
            <p:ph type="dt" sz="half" idx="10"/>
          </p:nvPr>
        </p:nvSpPr>
        <p:spPr/>
        <p:txBody>
          <a:bodyPr/>
          <a:lstStyle/>
          <a:p>
            <a:fld id="{B7DE09F4-E858-4F8C-95E4-ABCF9EDF8635}" type="datetimeFigureOut">
              <a:rPr lang="en-US" smtClean="0"/>
              <a:t>4/9/2025</a:t>
            </a:fld>
            <a:endParaRPr lang="en-US"/>
          </a:p>
        </p:txBody>
      </p:sp>
      <p:sp>
        <p:nvSpPr>
          <p:cNvPr id="6" name="Footer Placeholder 5">
            <a:extLst>
              <a:ext uri="{FF2B5EF4-FFF2-40B4-BE49-F238E27FC236}">
                <a16:creationId xmlns:a16="http://schemas.microsoft.com/office/drawing/2014/main" id="{DDFB136D-CD90-C07B-5124-CAF87B28B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32106-78F8-A0C4-028F-59D7D0B520EE}"/>
              </a:ext>
            </a:extLst>
          </p:cNvPr>
          <p:cNvSpPr>
            <a:spLocks noGrp="1"/>
          </p:cNvSpPr>
          <p:nvPr>
            <p:ph type="sldNum" sz="quarter" idx="12"/>
          </p:nvPr>
        </p:nvSpPr>
        <p:spPr/>
        <p:txBody>
          <a:bodyPr/>
          <a:lstStyle/>
          <a:p>
            <a:fld id="{7CE0C6C3-F034-4BBA-B331-8D8BC6225147}" type="slidenum">
              <a:rPr lang="en-US" smtClean="0"/>
              <a:t>‹#›</a:t>
            </a:fld>
            <a:endParaRPr lang="en-US"/>
          </a:p>
        </p:txBody>
      </p:sp>
    </p:spTree>
    <p:extLst>
      <p:ext uri="{BB962C8B-B14F-4D97-AF65-F5344CB8AC3E}">
        <p14:creationId xmlns:p14="http://schemas.microsoft.com/office/powerpoint/2010/main" val="3813902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79EDC1-63C3-1165-1D5C-77F8A67D18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2C7CBC-A8C4-775F-8375-D6F887506C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9F1FD-CCCC-3CD2-824D-2E12CC265B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DE09F4-E858-4F8C-95E4-ABCF9EDF8635}" type="datetimeFigureOut">
              <a:rPr lang="en-US" smtClean="0"/>
              <a:t>4/9/2025</a:t>
            </a:fld>
            <a:endParaRPr lang="en-US"/>
          </a:p>
        </p:txBody>
      </p:sp>
      <p:sp>
        <p:nvSpPr>
          <p:cNvPr id="5" name="Footer Placeholder 4">
            <a:extLst>
              <a:ext uri="{FF2B5EF4-FFF2-40B4-BE49-F238E27FC236}">
                <a16:creationId xmlns:a16="http://schemas.microsoft.com/office/drawing/2014/main" id="{2F639168-868F-056A-92D4-E81451F6F1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A8D0849-029F-29D6-1EA4-6C940403E5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CE0C6C3-F034-4BBA-B331-8D8BC6225147}" type="slidenum">
              <a:rPr lang="en-US" smtClean="0"/>
              <a:t>‹#›</a:t>
            </a:fld>
            <a:endParaRPr lang="en-US"/>
          </a:p>
        </p:txBody>
      </p:sp>
    </p:spTree>
    <p:extLst>
      <p:ext uri="{BB962C8B-B14F-4D97-AF65-F5344CB8AC3E}">
        <p14:creationId xmlns:p14="http://schemas.microsoft.com/office/powerpoint/2010/main" val="830433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emineyetm/fake-news-detection-datase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BC95F-64BF-F3FE-3F4C-3DDEF1E3CD0B}"/>
              </a:ext>
            </a:extLst>
          </p:cNvPr>
          <p:cNvSpPr>
            <a:spLocks noGrp="1"/>
          </p:cNvSpPr>
          <p:nvPr>
            <p:ph type="ctrTitle"/>
          </p:nvPr>
        </p:nvSpPr>
        <p:spPr/>
        <p:txBody>
          <a:bodyPr/>
          <a:lstStyle/>
          <a:p>
            <a:r>
              <a:rPr lang="en-US" dirty="0"/>
              <a:t>Fake news detection with R</a:t>
            </a:r>
          </a:p>
        </p:txBody>
      </p:sp>
      <p:sp>
        <p:nvSpPr>
          <p:cNvPr id="3" name="Subtitle 2">
            <a:extLst>
              <a:ext uri="{FF2B5EF4-FFF2-40B4-BE49-F238E27FC236}">
                <a16:creationId xmlns:a16="http://schemas.microsoft.com/office/drawing/2014/main" id="{C77715B5-0A68-1D58-59A2-63A15B238507}"/>
              </a:ext>
            </a:extLst>
          </p:cNvPr>
          <p:cNvSpPr>
            <a:spLocks noGrp="1"/>
          </p:cNvSpPr>
          <p:nvPr>
            <p:ph type="subTitle" idx="1"/>
          </p:nvPr>
        </p:nvSpPr>
        <p:spPr/>
        <p:txBody>
          <a:bodyPr/>
          <a:lstStyle/>
          <a:p>
            <a:r>
              <a:rPr lang="en-US" dirty="0"/>
              <a:t>Vinay Bhandaru</a:t>
            </a:r>
          </a:p>
        </p:txBody>
      </p:sp>
    </p:spTree>
    <p:extLst>
      <p:ext uri="{BB962C8B-B14F-4D97-AF65-F5344CB8AC3E}">
        <p14:creationId xmlns:p14="http://schemas.microsoft.com/office/powerpoint/2010/main" val="1179546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C139-56A1-C13C-1994-86A97A09300B}"/>
              </a:ext>
            </a:extLst>
          </p:cNvPr>
          <p:cNvSpPr>
            <a:spLocks noGrp="1"/>
          </p:cNvSpPr>
          <p:nvPr>
            <p:ph type="title"/>
          </p:nvPr>
        </p:nvSpPr>
        <p:spPr/>
        <p:txBody>
          <a:bodyPr/>
          <a:lstStyle/>
          <a:p>
            <a:r>
              <a:rPr lang="en-US" dirty="0"/>
              <a:t>Kaggle fake news dataset</a:t>
            </a:r>
          </a:p>
        </p:txBody>
      </p:sp>
      <p:sp>
        <p:nvSpPr>
          <p:cNvPr id="3" name="Content Placeholder 2">
            <a:extLst>
              <a:ext uri="{FF2B5EF4-FFF2-40B4-BE49-F238E27FC236}">
                <a16:creationId xmlns:a16="http://schemas.microsoft.com/office/drawing/2014/main" id="{169007F5-0380-0AC9-4870-6237F5DC36C1}"/>
              </a:ext>
            </a:extLst>
          </p:cNvPr>
          <p:cNvSpPr>
            <a:spLocks noGrp="1"/>
          </p:cNvSpPr>
          <p:nvPr>
            <p:ph idx="1"/>
          </p:nvPr>
        </p:nvSpPr>
        <p:spPr/>
        <p:txBody>
          <a:bodyPr>
            <a:normAutofit fontScale="55000" lnSpcReduction="20000"/>
          </a:bodyPr>
          <a:lstStyle/>
          <a:p>
            <a:r>
              <a:rPr lang="en-US" dirty="0">
                <a:hlinkClick r:id="rId2"/>
              </a:rPr>
              <a:t>https://www.kaggle.com/datasets/emineyetm/fake-news-detection-datasets</a:t>
            </a:r>
            <a:endParaRPr lang="en-US" dirty="0"/>
          </a:p>
          <a:p>
            <a:r>
              <a:rPr lang="en-US" dirty="0"/>
              <a:t>21,417 Real-News articles collected from Reuters.com</a:t>
            </a:r>
          </a:p>
          <a:p>
            <a:r>
              <a:rPr lang="en-US" dirty="0"/>
              <a:t>23,481 Fake News articles collected from unreliable websites flagged by </a:t>
            </a:r>
            <a:r>
              <a:rPr lang="en-US" dirty="0" err="1"/>
              <a:t>Politifact</a:t>
            </a:r>
            <a:endParaRPr lang="en-US" dirty="0"/>
          </a:p>
          <a:p>
            <a:r>
              <a:rPr lang="en-US" dirty="0"/>
              <a:t>The majority of articles are about politics and world news</a:t>
            </a:r>
          </a:p>
          <a:p>
            <a:endParaRPr lang="en-US" dirty="0"/>
          </a:p>
          <a:p>
            <a:r>
              <a:rPr lang="en-US" dirty="0"/>
              <a:t>Examples of fake news websites flagged by </a:t>
            </a:r>
            <a:r>
              <a:rPr lang="en-US" dirty="0" err="1"/>
              <a:t>Politifact</a:t>
            </a:r>
            <a:endParaRPr lang="en-US" dirty="0"/>
          </a:p>
          <a:p>
            <a:r>
              <a:rPr lang="en-US" dirty="0"/>
              <a:t>16WMPO.com</a:t>
            </a:r>
          </a:p>
          <a:p>
            <a:r>
              <a:rPr lang="en-US" dirty="0"/>
              <a:t>24online.news</a:t>
            </a:r>
          </a:p>
          <a:p>
            <a:r>
              <a:rPr lang="en-US" dirty="0"/>
              <a:t>24wpn.com</a:t>
            </a:r>
          </a:p>
          <a:p>
            <a:r>
              <a:rPr lang="en-US" dirty="0"/>
              <a:t>24x365live.com</a:t>
            </a:r>
          </a:p>
          <a:p>
            <a:r>
              <a:rPr lang="en-US" dirty="0"/>
              <a:t>247NewsMedia.com</a:t>
            </a:r>
          </a:p>
          <a:p>
            <a:r>
              <a:rPr lang="en-US" dirty="0"/>
              <a:t>a-news24.com</a:t>
            </a:r>
          </a:p>
          <a:p>
            <a:endParaRPr lang="en-US" dirty="0"/>
          </a:p>
          <a:p>
            <a:r>
              <a:rPr lang="en-US" dirty="0"/>
              <a:t>https://www.politifact.com/article/2017/apr/20/politifacts-guide-fake-news-websites-and-what-they/</a:t>
            </a:r>
          </a:p>
          <a:p>
            <a:endParaRPr lang="en-US" dirty="0"/>
          </a:p>
        </p:txBody>
      </p:sp>
    </p:spTree>
    <p:extLst>
      <p:ext uri="{BB962C8B-B14F-4D97-AF65-F5344CB8AC3E}">
        <p14:creationId xmlns:p14="http://schemas.microsoft.com/office/powerpoint/2010/main" val="1447959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5A9E6-93CB-C8B0-CF95-1B568D0A3EE3}"/>
              </a:ext>
            </a:extLst>
          </p:cNvPr>
          <p:cNvSpPr>
            <a:spLocks noGrp="1"/>
          </p:cNvSpPr>
          <p:nvPr>
            <p:ph type="title"/>
          </p:nvPr>
        </p:nvSpPr>
        <p:spPr/>
        <p:txBody>
          <a:bodyPr/>
          <a:lstStyle/>
          <a:p>
            <a:r>
              <a:rPr lang="en-US" dirty="0"/>
              <a:t>Fake new detection</a:t>
            </a:r>
          </a:p>
        </p:txBody>
      </p:sp>
      <p:sp>
        <p:nvSpPr>
          <p:cNvPr id="3" name="Content Placeholder 2">
            <a:extLst>
              <a:ext uri="{FF2B5EF4-FFF2-40B4-BE49-F238E27FC236}">
                <a16:creationId xmlns:a16="http://schemas.microsoft.com/office/drawing/2014/main" id="{9D8EFA07-42A3-3F59-5CB6-1375F888BBAE}"/>
              </a:ext>
            </a:extLst>
          </p:cNvPr>
          <p:cNvSpPr>
            <a:spLocks noGrp="1"/>
          </p:cNvSpPr>
          <p:nvPr>
            <p:ph idx="1"/>
          </p:nvPr>
        </p:nvSpPr>
        <p:spPr/>
        <p:txBody>
          <a:bodyPr/>
          <a:lstStyle/>
          <a:p>
            <a:r>
              <a:rPr lang="en-US" dirty="0"/>
              <a:t>Goal was to build a logistic regression model to detect fake news articles using the </a:t>
            </a:r>
            <a:r>
              <a:rPr lang="en-US" dirty="0" err="1"/>
              <a:t>tidytext</a:t>
            </a:r>
            <a:r>
              <a:rPr lang="en-US" dirty="0"/>
              <a:t> and other R packages to calculate these measures</a:t>
            </a:r>
          </a:p>
          <a:p>
            <a:pPr lvl="1"/>
            <a:r>
              <a:rPr lang="en-US" dirty="0"/>
              <a:t>Number and proportion of stop words, which are frequently used words like "a," "the," "is," and "and" </a:t>
            </a:r>
          </a:p>
          <a:p>
            <a:pPr lvl="1"/>
            <a:r>
              <a:rPr lang="en-US" dirty="0"/>
              <a:t>Number and proportion of negative words</a:t>
            </a:r>
          </a:p>
          <a:p>
            <a:pPr lvl="1"/>
            <a:r>
              <a:rPr lang="en-US" dirty="0"/>
              <a:t>Number and proportion of positive words</a:t>
            </a:r>
          </a:p>
          <a:p>
            <a:pPr lvl="1"/>
            <a:r>
              <a:rPr lang="en-US" dirty="0"/>
              <a:t>Number and proportion of words only common in fake news</a:t>
            </a:r>
          </a:p>
          <a:p>
            <a:pPr lvl="1"/>
            <a:r>
              <a:rPr lang="en-US" dirty="0"/>
              <a:t>Number and proportion of words only common in real news</a:t>
            </a:r>
          </a:p>
        </p:txBody>
      </p:sp>
    </p:spTree>
    <p:extLst>
      <p:ext uri="{BB962C8B-B14F-4D97-AF65-F5344CB8AC3E}">
        <p14:creationId xmlns:p14="http://schemas.microsoft.com/office/powerpoint/2010/main" val="2470088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22783-E1E6-2F3D-ABC7-168956198EB4}"/>
              </a:ext>
            </a:extLst>
          </p:cNvPr>
          <p:cNvSpPr>
            <a:spLocks noGrp="1"/>
          </p:cNvSpPr>
          <p:nvPr>
            <p:ph type="title"/>
          </p:nvPr>
        </p:nvSpPr>
        <p:spPr/>
        <p:txBody>
          <a:bodyPr/>
          <a:lstStyle/>
          <a:p>
            <a:r>
              <a:rPr lang="en-US" dirty="0"/>
              <a:t>Sentiment analysis</a:t>
            </a:r>
          </a:p>
        </p:txBody>
      </p:sp>
      <p:sp>
        <p:nvSpPr>
          <p:cNvPr id="3" name="Content Placeholder 2">
            <a:extLst>
              <a:ext uri="{FF2B5EF4-FFF2-40B4-BE49-F238E27FC236}">
                <a16:creationId xmlns:a16="http://schemas.microsoft.com/office/drawing/2014/main" id="{4A8B9BF6-321B-5091-8482-C87A2C3A112B}"/>
              </a:ext>
            </a:extLst>
          </p:cNvPr>
          <p:cNvSpPr>
            <a:spLocks noGrp="1"/>
          </p:cNvSpPr>
          <p:nvPr>
            <p:ph idx="1"/>
          </p:nvPr>
        </p:nvSpPr>
        <p:spPr>
          <a:xfrm>
            <a:off x="838200" y="1825625"/>
            <a:ext cx="6268968" cy="2910148"/>
          </a:xfrm>
        </p:spPr>
        <p:txBody>
          <a:bodyPr/>
          <a:lstStyle/>
          <a:p>
            <a:r>
              <a:rPr lang="en-US" dirty="0"/>
              <a:t>Sentiment is the difference between the number of positive words and negative words in an article</a:t>
            </a:r>
          </a:p>
          <a:p>
            <a:r>
              <a:rPr lang="en-US" dirty="0"/>
              <a:t>Both types of articles had a negative mean sentiment score, but fake news articles were more negative on average</a:t>
            </a:r>
          </a:p>
          <a:p>
            <a:endParaRPr lang="en-US" dirty="0"/>
          </a:p>
          <a:p>
            <a:endParaRPr lang="en-US" dirty="0"/>
          </a:p>
        </p:txBody>
      </p:sp>
      <p:graphicFrame>
        <p:nvGraphicFramePr>
          <p:cNvPr id="4" name="Table 3">
            <a:extLst>
              <a:ext uri="{FF2B5EF4-FFF2-40B4-BE49-F238E27FC236}">
                <a16:creationId xmlns:a16="http://schemas.microsoft.com/office/drawing/2014/main" id="{85E83B89-1F59-1FB8-9758-329866018C39}"/>
              </a:ext>
            </a:extLst>
          </p:cNvPr>
          <p:cNvGraphicFramePr>
            <a:graphicFrameLocks noGrp="1"/>
          </p:cNvGraphicFramePr>
          <p:nvPr>
            <p:extLst>
              <p:ext uri="{D42A27DB-BD31-4B8C-83A1-F6EECF244321}">
                <p14:modId xmlns:p14="http://schemas.microsoft.com/office/powerpoint/2010/main" val="3792561193"/>
              </p:ext>
            </p:extLst>
          </p:nvPr>
        </p:nvGraphicFramePr>
        <p:xfrm>
          <a:off x="1651380" y="5257800"/>
          <a:ext cx="4246919" cy="926624"/>
        </p:xfrm>
        <a:graphic>
          <a:graphicData uri="http://schemas.openxmlformats.org/drawingml/2006/table">
            <a:tbl>
              <a:tblPr/>
              <a:tblGrid>
                <a:gridCol w="675007">
                  <a:extLst>
                    <a:ext uri="{9D8B030D-6E8A-4147-A177-3AD203B41FA5}">
                      <a16:colId xmlns:a16="http://schemas.microsoft.com/office/drawing/2014/main" val="1798768175"/>
                    </a:ext>
                  </a:extLst>
                </a:gridCol>
                <a:gridCol w="675007">
                  <a:extLst>
                    <a:ext uri="{9D8B030D-6E8A-4147-A177-3AD203B41FA5}">
                      <a16:colId xmlns:a16="http://schemas.microsoft.com/office/drawing/2014/main" val="838318478"/>
                    </a:ext>
                  </a:extLst>
                </a:gridCol>
                <a:gridCol w="871884">
                  <a:extLst>
                    <a:ext uri="{9D8B030D-6E8A-4147-A177-3AD203B41FA5}">
                      <a16:colId xmlns:a16="http://schemas.microsoft.com/office/drawing/2014/main" val="3865469868"/>
                    </a:ext>
                  </a:extLst>
                </a:gridCol>
                <a:gridCol w="675007">
                  <a:extLst>
                    <a:ext uri="{9D8B030D-6E8A-4147-A177-3AD203B41FA5}">
                      <a16:colId xmlns:a16="http://schemas.microsoft.com/office/drawing/2014/main" val="4081666964"/>
                    </a:ext>
                  </a:extLst>
                </a:gridCol>
                <a:gridCol w="675007">
                  <a:extLst>
                    <a:ext uri="{9D8B030D-6E8A-4147-A177-3AD203B41FA5}">
                      <a16:colId xmlns:a16="http://schemas.microsoft.com/office/drawing/2014/main" val="2178696695"/>
                    </a:ext>
                  </a:extLst>
                </a:gridCol>
                <a:gridCol w="675007">
                  <a:extLst>
                    <a:ext uri="{9D8B030D-6E8A-4147-A177-3AD203B41FA5}">
                      <a16:colId xmlns:a16="http://schemas.microsoft.com/office/drawing/2014/main" val="1389094496"/>
                    </a:ext>
                  </a:extLst>
                </a:gridCol>
              </a:tblGrid>
              <a:tr h="448366">
                <a:tc>
                  <a:txBody>
                    <a:bodyPr/>
                    <a:lstStyle/>
                    <a:p>
                      <a:pPr algn="l" fontAlgn="b"/>
                      <a:r>
                        <a:rPr lang="en-US" sz="1100" b="0" i="0" u="none" strike="noStrike">
                          <a:solidFill>
                            <a:srgbClr val="000000"/>
                          </a:solidFill>
                          <a:effectLs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Mean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Standard Dev.</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Median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Minimum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Maximum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15025970"/>
                  </a:ext>
                </a:extLst>
              </a:tr>
              <a:tr h="239129">
                <a:tc>
                  <a:txBody>
                    <a:bodyPr/>
                    <a:lstStyle/>
                    <a:p>
                      <a:pPr algn="l" fontAlgn="b"/>
                      <a:r>
                        <a:rPr lang="en-US" sz="1100" b="0" i="0" u="none" strike="noStrike">
                          <a:solidFill>
                            <a:srgbClr val="000000"/>
                          </a:solidFill>
                          <a:effectLst/>
                          <a:latin typeface="Aptos Narrow" panose="020B0004020202020204" pitchFamily="34" charset="0"/>
                        </a:rPr>
                        <a:t>Fake news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-1.24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12.55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-281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108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7458211"/>
                  </a:ext>
                </a:extLst>
              </a:tr>
              <a:tr h="239129">
                <a:tc>
                  <a:txBody>
                    <a:bodyPr/>
                    <a:lstStyle/>
                    <a:p>
                      <a:pPr algn="l" fontAlgn="b"/>
                      <a:r>
                        <a:rPr lang="en-US" sz="1100" b="0" i="0" u="none" strike="noStrike">
                          <a:solidFill>
                            <a:srgbClr val="000000"/>
                          </a:solidFill>
                          <a:effectLst/>
                          <a:latin typeface="Aptos Narrow" panose="020B0004020202020204" pitchFamily="34" charset="0"/>
                        </a:rPr>
                        <a:t>Real news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dirty="0">
                          <a:solidFill>
                            <a:srgbClr val="000000"/>
                          </a:solidFill>
                          <a:effectLst/>
                          <a:latin typeface="Aptos Narrow" panose="020B0004020202020204" pitchFamily="34" charset="0"/>
                        </a:rPr>
                        <a:t>-0.57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9.41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-89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dirty="0">
                          <a:solidFill>
                            <a:srgbClr val="000000"/>
                          </a:solidFill>
                          <a:effectLst/>
                          <a:latin typeface="Aptos Narrow" panose="020B0004020202020204" pitchFamily="34" charset="0"/>
                        </a:rPr>
                        <a:t>72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6409490"/>
                  </a:ext>
                </a:extLst>
              </a:tr>
            </a:tbl>
          </a:graphicData>
        </a:graphic>
      </p:graphicFrame>
      <p:pic>
        <p:nvPicPr>
          <p:cNvPr id="6" name="Picture 5" descr="A graph with red and blue lines&#10;&#10;AI-generated content may be incorrect.">
            <a:extLst>
              <a:ext uri="{FF2B5EF4-FFF2-40B4-BE49-F238E27FC236}">
                <a16:creationId xmlns:a16="http://schemas.microsoft.com/office/drawing/2014/main" id="{8F9545EC-7AE1-7D2B-9FA1-7F56869B9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7168" y="1208965"/>
            <a:ext cx="4816522" cy="4816522"/>
          </a:xfrm>
          <a:prstGeom prst="rect">
            <a:avLst/>
          </a:prstGeom>
        </p:spPr>
      </p:pic>
    </p:spTree>
    <p:extLst>
      <p:ext uri="{BB962C8B-B14F-4D97-AF65-F5344CB8AC3E}">
        <p14:creationId xmlns:p14="http://schemas.microsoft.com/office/powerpoint/2010/main" val="525331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383E1-955D-EBF7-45EC-BF1F968AB5CD}"/>
              </a:ext>
            </a:extLst>
          </p:cNvPr>
          <p:cNvSpPr>
            <a:spLocks noGrp="1"/>
          </p:cNvSpPr>
          <p:nvPr>
            <p:ph type="title"/>
          </p:nvPr>
        </p:nvSpPr>
        <p:spPr/>
        <p:txBody>
          <a:bodyPr/>
          <a:lstStyle/>
          <a:p>
            <a:r>
              <a:rPr lang="en-US" dirty="0"/>
              <a:t>Words specific to real or fake articles</a:t>
            </a:r>
          </a:p>
        </p:txBody>
      </p:sp>
      <p:sp>
        <p:nvSpPr>
          <p:cNvPr id="3" name="Content Placeholder 2">
            <a:extLst>
              <a:ext uri="{FF2B5EF4-FFF2-40B4-BE49-F238E27FC236}">
                <a16:creationId xmlns:a16="http://schemas.microsoft.com/office/drawing/2014/main" id="{CE05DE4C-7A97-ADD6-A3FB-66878C85E3BB}"/>
              </a:ext>
            </a:extLst>
          </p:cNvPr>
          <p:cNvSpPr>
            <a:spLocks noGrp="1"/>
          </p:cNvSpPr>
          <p:nvPr>
            <p:ph idx="1"/>
          </p:nvPr>
        </p:nvSpPr>
        <p:spPr/>
        <p:txBody>
          <a:bodyPr/>
          <a:lstStyle/>
          <a:p>
            <a:endParaRPr lang="en-US" dirty="0"/>
          </a:p>
        </p:txBody>
      </p:sp>
      <p:pic>
        <p:nvPicPr>
          <p:cNvPr id="5" name="Picture 4" descr="A graph with blue bars&#10;&#10;AI-generated content may be incorrect.">
            <a:extLst>
              <a:ext uri="{FF2B5EF4-FFF2-40B4-BE49-F238E27FC236}">
                <a16:creationId xmlns:a16="http://schemas.microsoft.com/office/drawing/2014/main" id="{0FB51661-A6FC-2B9D-F29B-68A6EFEC9A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9731" y="1293694"/>
            <a:ext cx="5022376" cy="5022376"/>
          </a:xfrm>
          <a:prstGeom prst="rect">
            <a:avLst/>
          </a:prstGeom>
        </p:spPr>
      </p:pic>
      <p:pic>
        <p:nvPicPr>
          <p:cNvPr id="7" name="Picture 6" descr="A bar graph with blue bars&#10;&#10;AI-generated content may be incorrect.">
            <a:extLst>
              <a:ext uri="{FF2B5EF4-FFF2-40B4-BE49-F238E27FC236}">
                <a16:creationId xmlns:a16="http://schemas.microsoft.com/office/drawing/2014/main" id="{8924FEBF-1957-6F85-F1FC-200D0288E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486" y="1439839"/>
            <a:ext cx="4863153" cy="4863153"/>
          </a:xfrm>
          <a:prstGeom prst="rect">
            <a:avLst/>
          </a:prstGeom>
        </p:spPr>
      </p:pic>
      <p:sp>
        <p:nvSpPr>
          <p:cNvPr id="9" name="TextBox 8">
            <a:extLst>
              <a:ext uri="{FF2B5EF4-FFF2-40B4-BE49-F238E27FC236}">
                <a16:creationId xmlns:a16="http://schemas.microsoft.com/office/drawing/2014/main" id="{0AAA6A65-50A2-69DC-CF1C-297EBC9E49E5}"/>
              </a:ext>
            </a:extLst>
          </p:cNvPr>
          <p:cNvSpPr txBox="1"/>
          <p:nvPr/>
        </p:nvSpPr>
        <p:spPr>
          <a:xfrm>
            <a:off x="2654491" y="5917420"/>
            <a:ext cx="6093724" cy="923330"/>
          </a:xfrm>
          <a:prstGeom prst="rect">
            <a:avLst/>
          </a:prstGeom>
          <a:noFill/>
        </p:spPr>
        <p:txBody>
          <a:bodyPr wrap="square">
            <a:spAutoFit/>
          </a:bodyPr>
          <a:lstStyle/>
          <a:p>
            <a:r>
              <a:rPr lang="en-US" dirty="0"/>
              <a:t>"</a:t>
            </a:r>
            <a:r>
              <a:rPr lang="en-US" dirty="0" err="1"/>
              <a:t>reuters</a:t>
            </a:r>
            <a:r>
              <a:rPr lang="en-US" dirty="0"/>
              <a:t>" was the most common word distinguishing real articles but it was excluded because all real articles are from </a:t>
            </a:r>
            <a:r>
              <a:rPr lang="en-US" dirty="0" err="1"/>
              <a:t>reuter's</a:t>
            </a:r>
            <a:r>
              <a:rPr lang="en-US" dirty="0"/>
              <a:t> website</a:t>
            </a:r>
          </a:p>
        </p:txBody>
      </p:sp>
    </p:spTree>
    <p:extLst>
      <p:ext uri="{BB962C8B-B14F-4D97-AF65-F5344CB8AC3E}">
        <p14:creationId xmlns:p14="http://schemas.microsoft.com/office/powerpoint/2010/main" val="982277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52C17-0210-1543-E473-90780DA02E53}"/>
              </a:ext>
            </a:extLst>
          </p:cNvPr>
          <p:cNvSpPr>
            <a:spLocks noGrp="1"/>
          </p:cNvSpPr>
          <p:nvPr>
            <p:ph type="title"/>
          </p:nvPr>
        </p:nvSpPr>
        <p:spPr/>
        <p:txBody>
          <a:bodyPr/>
          <a:lstStyle/>
          <a:p>
            <a:r>
              <a:rPr lang="en-US" dirty="0"/>
              <a:t>Results</a:t>
            </a:r>
            <a:br>
              <a:rPr lang="en-US" dirty="0"/>
            </a:br>
            <a:endParaRPr lang="en-US" dirty="0"/>
          </a:p>
        </p:txBody>
      </p:sp>
      <p:sp>
        <p:nvSpPr>
          <p:cNvPr id="3" name="Content Placeholder 2">
            <a:extLst>
              <a:ext uri="{FF2B5EF4-FFF2-40B4-BE49-F238E27FC236}">
                <a16:creationId xmlns:a16="http://schemas.microsoft.com/office/drawing/2014/main" id="{A68F47CA-A63D-15FD-B9CC-ED2634D95A5D}"/>
              </a:ext>
            </a:extLst>
          </p:cNvPr>
          <p:cNvSpPr>
            <a:spLocks noGrp="1"/>
          </p:cNvSpPr>
          <p:nvPr>
            <p:ph idx="1"/>
          </p:nvPr>
        </p:nvSpPr>
        <p:spPr/>
        <p:txBody>
          <a:bodyPr>
            <a:normAutofit lnSpcReduction="10000"/>
          </a:bodyPr>
          <a:lstStyle/>
          <a:p>
            <a:endParaRPr lang="en-US" dirty="0"/>
          </a:p>
          <a:p>
            <a:r>
              <a:rPr lang="en-US" dirty="0"/>
              <a:t>Split data into 70% training set and 30% test set</a:t>
            </a:r>
          </a:p>
          <a:p>
            <a:endParaRPr lang="en-US" dirty="0"/>
          </a:p>
          <a:p>
            <a:r>
              <a:rPr lang="en-US" dirty="0"/>
              <a:t>Logistic regression model predicted correctly in the test set with an accuracy of 85% and an AUC if 0.92.</a:t>
            </a:r>
          </a:p>
          <a:p>
            <a:endParaRPr lang="en-US" dirty="0"/>
          </a:p>
          <a:p>
            <a:r>
              <a:rPr lang="en-US" dirty="0"/>
              <a:t>The number and proportion of words more common in fake news were most predictive, followed by words more common in true news and stop words.  Positive and negative words were somewhat less predictive.</a:t>
            </a:r>
          </a:p>
        </p:txBody>
      </p:sp>
    </p:spTree>
    <p:extLst>
      <p:ext uri="{BB962C8B-B14F-4D97-AF65-F5344CB8AC3E}">
        <p14:creationId xmlns:p14="http://schemas.microsoft.com/office/powerpoint/2010/main" val="320166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8B32B-8CF6-B95A-D9C1-E03D53DE346E}"/>
              </a:ext>
            </a:extLst>
          </p:cNvPr>
          <p:cNvSpPr>
            <a:spLocks noGrp="1"/>
          </p:cNvSpPr>
          <p:nvPr>
            <p:ph type="title"/>
          </p:nvPr>
        </p:nvSpPr>
        <p:spPr/>
        <p:txBody>
          <a:bodyPr/>
          <a:lstStyle/>
          <a:p>
            <a:r>
              <a:rPr lang="en-US" dirty="0"/>
              <a:t>Shiny App</a:t>
            </a:r>
          </a:p>
        </p:txBody>
      </p:sp>
      <p:sp>
        <p:nvSpPr>
          <p:cNvPr id="3" name="Content Placeholder 2">
            <a:extLst>
              <a:ext uri="{FF2B5EF4-FFF2-40B4-BE49-F238E27FC236}">
                <a16:creationId xmlns:a16="http://schemas.microsoft.com/office/drawing/2014/main" id="{ACC9D8FB-4EFE-6116-1355-B6570882DB23}"/>
              </a:ext>
            </a:extLst>
          </p:cNvPr>
          <p:cNvSpPr>
            <a:spLocks noGrp="1"/>
          </p:cNvSpPr>
          <p:nvPr>
            <p:ph idx="1"/>
          </p:nvPr>
        </p:nvSpPr>
        <p:spPr>
          <a:xfrm>
            <a:off x="838200" y="1825625"/>
            <a:ext cx="3447197" cy="4351338"/>
          </a:xfrm>
        </p:spPr>
        <p:txBody>
          <a:bodyPr/>
          <a:lstStyle/>
          <a:p>
            <a:r>
              <a:rPr lang="en-US" dirty="0"/>
              <a:t>I created an R Shiny App with this model and you can paste text into the box and it will report the sentiment and predicted probability of being fake news</a:t>
            </a:r>
          </a:p>
        </p:txBody>
      </p:sp>
      <p:pic>
        <p:nvPicPr>
          <p:cNvPr id="5" name="Picture 4">
            <a:extLst>
              <a:ext uri="{FF2B5EF4-FFF2-40B4-BE49-F238E27FC236}">
                <a16:creationId xmlns:a16="http://schemas.microsoft.com/office/drawing/2014/main" id="{D0DA1B80-5391-9BC2-9375-EB68B8F771F7}"/>
              </a:ext>
            </a:extLst>
          </p:cNvPr>
          <p:cNvPicPr>
            <a:picLocks noChangeAspect="1"/>
          </p:cNvPicPr>
          <p:nvPr/>
        </p:nvPicPr>
        <p:blipFill>
          <a:blip r:embed="rId2"/>
          <a:stretch>
            <a:fillRect/>
          </a:stretch>
        </p:blipFill>
        <p:spPr>
          <a:xfrm>
            <a:off x="5765602" y="709682"/>
            <a:ext cx="5861960" cy="5467281"/>
          </a:xfrm>
          <a:prstGeom prst="rect">
            <a:avLst/>
          </a:prstGeom>
        </p:spPr>
      </p:pic>
    </p:spTree>
    <p:extLst>
      <p:ext uri="{BB962C8B-B14F-4D97-AF65-F5344CB8AC3E}">
        <p14:creationId xmlns:p14="http://schemas.microsoft.com/office/powerpoint/2010/main" val="339286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169</TotalTime>
  <Words>379</Words>
  <Application>Microsoft Office PowerPoint</Application>
  <PresentationFormat>Widescreen</PresentationFormat>
  <Paragraphs>56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Aptos Narrow</vt:lpstr>
      <vt:lpstr>Arial</vt:lpstr>
      <vt:lpstr>Office Theme</vt:lpstr>
      <vt:lpstr>Fake news detection with R</vt:lpstr>
      <vt:lpstr>Kaggle fake news dataset</vt:lpstr>
      <vt:lpstr>Fake new detection</vt:lpstr>
      <vt:lpstr>Sentiment analysis</vt:lpstr>
      <vt:lpstr>Words specific to real or fake articles</vt:lpstr>
      <vt:lpstr>Results </vt:lpstr>
      <vt:lpstr>Shiny 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Vinay Bhandaru</dc:creator>
  <cp:lastModifiedBy>Vinay Bhandaru</cp:lastModifiedBy>
  <cp:revision>3</cp:revision>
  <dcterms:created xsi:type="dcterms:W3CDTF">2025-04-09T07:12:05Z</dcterms:created>
  <dcterms:modified xsi:type="dcterms:W3CDTF">2025-04-09T11:02:44Z</dcterms:modified>
</cp:coreProperties>
</file>