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4E97E-763D-63C8-7C0C-49B7238AD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ED780D-5A9C-B9BE-3465-A1003D38B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93850C-EE9F-1CBF-B911-E7BB8A6CE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E709-FB14-4E11-8A78-32B909E4108E}" type="datetimeFigureOut">
              <a:rPr lang="zh-CN" altLang="en-US" smtClean="0"/>
              <a:t>2025/2/15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27AFD-672B-F11A-0AEE-2C898ABC4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FAEFE9-C29D-D13D-80C5-D542B31A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DFD8-8561-4DF9-A4B0-DE1AE1459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7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63437-7D6F-0427-DCB1-B76C4EE6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0E462C-F1C0-524F-E424-558A0984C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8C22C3-F5F0-AD93-7928-0EFFC677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E709-FB14-4E11-8A78-32B909E4108E}" type="datetimeFigureOut">
              <a:rPr lang="zh-CN" altLang="en-US" smtClean="0"/>
              <a:t>2025/2/15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1B5A39-CA28-D4D7-C076-7E55A291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736274-5E92-BAE4-167D-539F1935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DFD8-8561-4DF9-A4B0-DE1AE1459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0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AC3180-572B-0229-6F3E-3338B7812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894E12-30E5-631E-D5A8-A918623E1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9EE3D2-8734-2359-F575-C0069ECFB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E709-FB14-4E11-8A78-32B909E4108E}" type="datetimeFigureOut">
              <a:rPr lang="zh-CN" altLang="en-US" smtClean="0"/>
              <a:t>2025/2/15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0DE540-E6A9-75D4-3B6A-4EC50137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792AF-F4C0-584B-E6EA-B2E580CC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DFD8-8561-4DF9-A4B0-DE1AE1459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21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1CEDE-3E75-5451-45BC-628B0ADD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53900-16E5-C249-3A83-9E31C76DD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C116EC-1358-72B5-3A4B-0494C509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E709-FB14-4E11-8A78-32B909E4108E}" type="datetimeFigureOut">
              <a:rPr lang="zh-CN" altLang="en-US" smtClean="0"/>
              <a:t>2025/2/15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2BAF0D-F0DF-73BB-8657-9148BCDE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3DB95-5D34-71F0-91DA-A15EEC190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DFD8-8561-4DF9-A4B0-DE1AE1459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58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CC29C-7AEF-FE06-949A-2D4BB50B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4BD46E-717E-761C-6EEA-B9A707FFE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0F6146-86E1-DB94-382C-B47A8D875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E709-FB14-4E11-8A78-32B909E4108E}" type="datetimeFigureOut">
              <a:rPr lang="zh-CN" altLang="en-US" smtClean="0"/>
              <a:t>2025/2/15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E8399-97C9-798F-1FC2-020A9BF3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7040D0-8E36-A831-8034-B49DA14B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DFD8-8561-4DF9-A4B0-DE1AE1459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39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08C04-8A66-2955-7F51-AFA80B91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2B5A02-9732-AA5C-7E97-F7B50D921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F98704-85C2-EED9-AC65-B810ECE20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FD8A5A-2ECB-67D3-F1F5-A2C0DE392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E709-FB14-4E11-8A78-32B909E4108E}" type="datetimeFigureOut">
              <a:rPr lang="zh-CN" altLang="en-US" smtClean="0"/>
              <a:t>2025/2/15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C08FAC-469C-1026-9212-349E68A96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4BC1DB-CAE6-3242-0B21-D3ADC5B3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DFD8-8561-4DF9-A4B0-DE1AE1459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62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FA47D-4202-2857-F004-822D44FB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704FB4-2E7A-604D-4F23-A62351957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BB0E9B-4400-D9D7-52E6-1A335D76F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66599A-3EBF-188F-25A7-30DE2426C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666AE6-5EDE-A261-A4B9-D8313D365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C358F1-63A1-90BA-B5DC-804D9A3E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E709-FB14-4E11-8A78-32B909E4108E}" type="datetimeFigureOut">
              <a:rPr lang="zh-CN" altLang="en-US" smtClean="0"/>
              <a:t>2025/2/15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8E228F-8B5D-3266-8607-24B821D3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6A6F4F-2D0D-ADD5-139B-D7074B3A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DFD8-8561-4DF9-A4B0-DE1AE1459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35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1CDEB-3C94-15D5-423F-E48A79D9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C5ABF6-F90C-B9F3-10EA-0ED1E22B0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E709-FB14-4E11-8A78-32B909E4108E}" type="datetimeFigureOut">
              <a:rPr lang="zh-CN" altLang="en-US" smtClean="0"/>
              <a:t>2025/2/15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6D48C6-D289-4466-0160-FA21658B6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4712A5-17DD-4086-EA0C-DE22E6EF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DFD8-8561-4DF9-A4B0-DE1AE1459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7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F92A68-23DA-7AFA-FBC8-775898CA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E709-FB14-4E11-8A78-32B909E4108E}" type="datetimeFigureOut">
              <a:rPr lang="zh-CN" altLang="en-US" smtClean="0"/>
              <a:t>2025/2/15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121A82-A0A1-46EC-84A7-EF92B4979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719AB9-9B09-299B-C5AD-A9BD5F0C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DFD8-8561-4DF9-A4B0-DE1AE1459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78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BBB30-558E-0C25-2F4E-0CF003318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4759A7-14C5-78AE-C3EB-12552E8A4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4BFAC6-2F47-0E0D-1F79-97D430F9D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14790E-8686-9D8C-71BE-2F7C35811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E709-FB14-4E11-8A78-32B909E4108E}" type="datetimeFigureOut">
              <a:rPr lang="zh-CN" altLang="en-US" smtClean="0"/>
              <a:t>2025/2/15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2A0DC3-8D41-28BD-AA21-FA6B4E3A5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2E6539-E20F-4ECD-8488-AFB04381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DFD8-8561-4DF9-A4B0-DE1AE1459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9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215CC-3BA2-7881-DD59-47B405BED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E0531E-1211-5963-04FB-DB3F595BA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06ED60-AE2A-83C3-6060-DB4DFD9E2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2C6532-BEFF-2DC8-E141-B1F6CEB69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3E709-FB14-4E11-8A78-32B909E4108E}" type="datetimeFigureOut">
              <a:rPr lang="zh-CN" altLang="en-US" smtClean="0"/>
              <a:t>2025/2/15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BC2EF2-D107-CA41-708B-D50E60D5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AF3271-9218-8D92-1937-F2EE09A10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4DFD8-8561-4DF9-A4B0-DE1AE1459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46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5E7481-1DB2-919C-355B-D41C27ECF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6E4D66-78B4-E1EF-B763-2B483C0D0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B008CF-D4B7-5757-B621-B9A8F2F1E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3E709-FB14-4E11-8A78-32B909E4108E}" type="datetimeFigureOut">
              <a:rPr lang="zh-CN" altLang="en-US" smtClean="0"/>
              <a:t>2025/2/15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474D5-8A2C-7E56-0AC1-61BC94E6D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98B73C-E16C-1504-57D4-B985774D4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4DFD8-8561-4DF9-A4B0-DE1AE14593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41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734EF00-CB68-6272-C138-E42163A951FE}"/>
              </a:ext>
            </a:extLst>
          </p:cNvPr>
          <p:cNvSpPr/>
          <p:nvPr/>
        </p:nvSpPr>
        <p:spPr>
          <a:xfrm>
            <a:off x="575353" y="791110"/>
            <a:ext cx="3390472" cy="51268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F29BF8-F411-7DAB-5A9E-F959F57885E9}"/>
              </a:ext>
            </a:extLst>
          </p:cNvPr>
          <p:cNvSpPr txBox="1"/>
          <p:nvPr/>
        </p:nvSpPr>
        <p:spPr>
          <a:xfrm>
            <a:off x="1368045" y="1117600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ResumeGPT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简历优化助手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9FCD6C3-E258-08FF-8F45-55DCCA93E447}"/>
              </a:ext>
            </a:extLst>
          </p:cNvPr>
          <p:cNvSpPr/>
          <p:nvPr/>
        </p:nvSpPr>
        <p:spPr>
          <a:xfrm>
            <a:off x="872067" y="2370667"/>
            <a:ext cx="2844800" cy="1507066"/>
          </a:xfrm>
          <a:prstGeom prst="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点击或拖拽简历至此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支持Word/PDF/图片 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848E0F-AC7B-C41B-547E-8F4ECB93DBC1}"/>
              </a:ext>
            </a:extLst>
          </p:cNvPr>
          <p:cNvSpPr txBox="1"/>
          <p:nvPr/>
        </p:nvSpPr>
        <p:spPr>
          <a:xfrm>
            <a:off x="1695056" y="2001335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上传简历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B5AD47B-62BC-30EB-884E-133757792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1069203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点击或拖拽简历至此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C86FD69-313C-D3C1-B9B2-C45D2257929E}"/>
              </a:ext>
            </a:extLst>
          </p:cNvPr>
          <p:cNvSpPr/>
          <p:nvPr/>
        </p:nvSpPr>
        <p:spPr>
          <a:xfrm>
            <a:off x="880532" y="3968750"/>
            <a:ext cx="719667" cy="2592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新建简历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AFBC97A-4848-A834-C264-D1830BDEF836}"/>
              </a:ext>
            </a:extLst>
          </p:cNvPr>
          <p:cNvSpPr/>
          <p:nvPr/>
        </p:nvSpPr>
        <p:spPr>
          <a:xfrm>
            <a:off x="1938866" y="3968750"/>
            <a:ext cx="719667" cy="2592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选择简历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E878887-2F91-6A52-57AD-8DFD53B61EBF}"/>
              </a:ext>
            </a:extLst>
          </p:cNvPr>
          <p:cNvSpPr/>
          <p:nvPr/>
        </p:nvSpPr>
        <p:spPr>
          <a:xfrm>
            <a:off x="2997200" y="3968750"/>
            <a:ext cx="719667" cy="2592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上传简历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460497F-3379-11F9-6A71-E46623A79406}"/>
              </a:ext>
            </a:extLst>
          </p:cNvPr>
          <p:cNvSpPr/>
          <p:nvPr/>
        </p:nvSpPr>
        <p:spPr>
          <a:xfrm>
            <a:off x="4400764" y="791110"/>
            <a:ext cx="3390472" cy="51268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79D0852-A506-9C80-ECA6-C3FA8DB7F166}"/>
              </a:ext>
            </a:extLst>
          </p:cNvPr>
          <p:cNvSpPr txBox="1"/>
          <p:nvPr/>
        </p:nvSpPr>
        <p:spPr>
          <a:xfrm>
            <a:off x="5193456" y="1117600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ResumeGPT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简历优化助手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0171FF0-66A4-7096-4E6A-E4803F7FC962}"/>
              </a:ext>
            </a:extLst>
          </p:cNvPr>
          <p:cNvSpPr/>
          <p:nvPr/>
        </p:nvSpPr>
        <p:spPr>
          <a:xfrm>
            <a:off x="4697478" y="2370667"/>
            <a:ext cx="2844800" cy="150706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b="0" i="1" dirty="0">
                <a:solidFill>
                  <a:srgbClr val="40404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请粘贴招聘信息（建议</a:t>
            </a:r>
            <a:r>
              <a:rPr lang="en-US" altLang="zh-CN" sz="1200" b="0" i="1" dirty="0">
                <a:solidFill>
                  <a:srgbClr val="40404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300</a:t>
            </a:r>
            <a:r>
              <a:rPr lang="zh-CN" altLang="en-US" sz="1200" b="0" i="1" dirty="0">
                <a:solidFill>
                  <a:srgbClr val="404040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字以上）</a:t>
            </a:r>
            <a:endParaRPr kumimoji="0" lang="zh-CN" altLang="zh-CN" sz="1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A72733D-55C2-2291-D774-6AA39BEC4224}"/>
              </a:ext>
            </a:extLst>
          </p:cNvPr>
          <p:cNvSpPr txBox="1"/>
          <p:nvPr/>
        </p:nvSpPr>
        <p:spPr>
          <a:xfrm>
            <a:off x="5308072" y="20013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输入岗位描述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F9215926-B678-C91E-CA59-FBF93F858A6F}"/>
              </a:ext>
            </a:extLst>
          </p:cNvPr>
          <p:cNvSpPr/>
          <p:nvPr/>
        </p:nvSpPr>
        <p:spPr>
          <a:xfrm>
            <a:off x="6822611" y="3968750"/>
            <a:ext cx="719667" cy="2592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立即分析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363A5E3-27E7-ADA1-C03D-5F8DE186644D}"/>
              </a:ext>
            </a:extLst>
          </p:cNvPr>
          <p:cNvSpPr txBox="1"/>
          <p:nvPr/>
        </p:nvSpPr>
        <p:spPr>
          <a:xfrm>
            <a:off x="534601" y="42177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界面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32D1348-0635-9E4E-B77C-150AAC669F2B}"/>
              </a:ext>
            </a:extLst>
          </p:cNvPr>
          <p:cNvSpPr txBox="1"/>
          <p:nvPr/>
        </p:nvSpPr>
        <p:spPr>
          <a:xfrm>
            <a:off x="4313398" y="42177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界面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349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9253C-7C0E-8A54-4F3A-BCCC4756E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77B62E-B091-AC9B-767A-4137871F0E79}"/>
              </a:ext>
            </a:extLst>
          </p:cNvPr>
          <p:cNvSpPr/>
          <p:nvPr/>
        </p:nvSpPr>
        <p:spPr>
          <a:xfrm>
            <a:off x="4329205" y="810361"/>
            <a:ext cx="3390472" cy="51268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559075-4C64-630B-C0F1-3AA4AFA1253F}"/>
              </a:ext>
            </a:extLst>
          </p:cNvPr>
          <p:cNvSpPr txBox="1"/>
          <p:nvPr/>
        </p:nvSpPr>
        <p:spPr>
          <a:xfrm>
            <a:off x="5121897" y="1136851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ResumeGPT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简历优化助手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9EDA2C-25A6-0DBE-0745-C3FE587BBFD8}"/>
              </a:ext>
            </a:extLst>
          </p:cNvPr>
          <p:cNvSpPr/>
          <p:nvPr/>
        </p:nvSpPr>
        <p:spPr>
          <a:xfrm>
            <a:off x="4478292" y="2006801"/>
            <a:ext cx="3086100" cy="3168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5DCF125-5032-BF0A-4ABC-73CDCB6E70B1}"/>
              </a:ext>
            </a:extLst>
          </p:cNvPr>
          <p:cNvCxnSpPr>
            <a:cxnSpLocks/>
          </p:cNvCxnSpPr>
          <p:nvPr/>
        </p:nvCxnSpPr>
        <p:spPr>
          <a:xfrm>
            <a:off x="6497052" y="2006801"/>
            <a:ext cx="0" cy="31686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4832B7D-A9EC-AEA8-6826-86F3EBE7348F}"/>
              </a:ext>
            </a:extLst>
          </p:cNvPr>
          <p:cNvSpPr txBox="1"/>
          <p:nvPr/>
        </p:nvSpPr>
        <p:spPr>
          <a:xfrm>
            <a:off x="5087774" y="202553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简历原文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030F216-784F-F4AC-60A4-5794F782F266}"/>
              </a:ext>
            </a:extLst>
          </p:cNvPr>
          <p:cNvSpPr txBox="1"/>
          <p:nvPr/>
        </p:nvSpPr>
        <p:spPr>
          <a:xfrm>
            <a:off x="6630613" y="202553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优化建议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712612B-886B-3135-9165-90991C3913CB}"/>
              </a:ext>
            </a:extLst>
          </p:cNvPr>
          <p:cNvCxnSpPr/>
          <p:nvPr/>
        </p:nvCxnSpPr>
        <p:spPr>
          <a:xfrm>
            <a:off x="4478292" y="2302537"/>
            <a:ext cx="3086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04A2B2F-B7A2-F227-5F24-089001E65479}"/>
              </a:ext>
            </a:extLst>
          </p:cNvPr>
          <p:cNvSpPr txBox="1"/>
          <p:nvPr/>
        </p:nvSpPr>
        <p:spPr>
          <a:xfrm>
            <a:off x="6469800" y="2458342"/>
            <a:ext cx="11323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0" i="0" dirty="0">
                <a:solidFill>
                  <a:srgbClr val="404040"/>
                </a:solidFill>
                <a:effectLst/>
                <a:latin typeface="Inter"/>
              </a:rPr>
              <a:t>建议改为：独立开发用户增长模型（</a:t>
            </a:r>
            <a:r>
              <a:rPr lang="en-US" altLang="zh-CN" sz="1050" b="0" i="0" dirty="0">
                <a:solidFill>
                  <a:srgbClr val="404040"/>
                </a:solidFill>
                <a:effectLst/>
                <a:latin typeface="Inter"/>
              </a:rPr>
              <a:t>DAU</a:t>
            </a:r>
            <a:r>
              <a:rPr lang="zh-CN" altLang="en-US" sz="1050" b="0" i="0" dirty="0">
                <a:solidFill>
                  <a:srgbClr val="404040"/>
                </a:solidFill>
                <a:effectLst/>
                <a:latin typeface="Inter"/>
              </a:rPr>
              <a:t>提升</a:t>
            </a:r>
            <a:r>
              <a:rPr lang="en-US" altLang="zh-CN" sz="1050" b="0" i="0" dirty="0">
                <a:solidFill>
                  <a:srgbClr val="404040"/>
                </a:solidFill>
                <a:effectLst/>
                <a:latin typeface="Inter"/>
              </a:rPr>
              <a:t>20%</a:t>
            </a:r>
            <a:r>
              <a:rPr lang="zh-CN" altLang="en-US" sz="1050" b="0" i="0" dirty="0">
                <a:solidFill>
                  <a:srgbClr val="404040"/>
                </a:solidFill>
                <a:effectLst/>
                <a:latin typeface="Inter"/>
              </a:rPr>
              <a:t>）</a:t>
            </a:r>
            <a:endParaRPr lang="en-US" altLang="zh-CN" sz="1050" b="0" i="0" dirty="0">
              <a:solidFill>
                <a:srgbClr val="404040"/>
              </a:solidFill>
              <a:effectLst/>
              <a:latin typeface="Inter"/>
            </a:endParaRPr>
          </a:p>
          <a:p>
            <a:endParaRPr lang="en-US" altLang="zh-CN" sz="1050" dirty="0">
              <a:solidFill>
                <a:srgbClr val="404040"/>
              </a:solidFill>
              <a:latin typeface="Inter"/>
            </a:endParaRPr>
          </a:p>
          <a:p>
            <a:r>
              <a:rPr lang="en-US" altLang="zh-CN" sz="1050" dirty="0">
                <a:solidFill>
                  <a:srgbClr val="404040"/>
                </a:solidFill>
                <a:latin typeface="Inter"/>
              </a:rPr>
              <a:t>……</a:t>
            </a:r>
          </a:p>
          <a:p>
            <a:endParaRPr lang="en-US" altLang="zh-CN" sz="1050" dirty="0">
              <a:solidFill>
                <a:srgbClr val="404040"/>
              </a:solidFill>
              <a:latin typeface="Inter"/>
            </a:endParaRPr>
          </a:p>
          <a:p>
            <a:r>
              <a:rPr lang="en-US" altLang="zh-CN" sz="1050" dirty="0">
                <a:solidFill>
                  <a:srgbClr val="404040"/>
                </a:solidFill>
                <a:latin typeface="Inter"/>
              </a:rPr>
              <a:t>……</a:t>
            </a:r>
            <a:endParaRPr lang="zh-CN" altLang="en-US" sz="105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E5D9390-D211-BF4C-6FB9-7C12B3958C4B}"/>
              </a:ext>
            </a:extLst>
          </p:cNvPr>
          <p:cNvSpPr txBox="1"/>
          <p:nvPr/>
        </p:nvSpPr>
        <p:spPr>
          <a:xfrm>
            <a:off x="4410385" y="2526156"/>
            <a:ext cx="20815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rgbClr val="404040"/>
                </a:solidFill>
                <a:latin typeface="Inter"/>
              </a:rPr>
              <a:t>本项目</a:t>
            </a:r>
            <a:r>
              <a:rPr lang="zh-CN" altLang="en-US" sz="1050" dirty="0">
                <a:solidFill>
                  <a:srgbClr val="404040"/>
                </a:solidFill>
                <a:highlight>
                  <a:srgbClr val="FFFF00"/>
                </a:highlight>
                <a:latin typeface="Inter"/>
              </a:rPr>
              <a:t>开发了一个模型，以展示用户增长</a:t>
            </a:r>
            <a:r>
              <a:rPr lang="zh-CN" altLang="en-US" sz="1050" dirty="0">
                <a:solidFill>
                  <a:srgbClr val="404040"/>
                </a:solidFill>
                <a:latin typeface="Inter"/>
              </a:rPr>
              <a:t>。</a:t>
            </a:r>
            <a:endParaRPr lang="en-US" altLang="zh-CN" sz="1050" dirty="0">
              <a:solidFill>
                <a:srgbClr val="404040"/>
              </a:solidFill>
              <a:latin typeface="Inter"/>
            </a:endParaRPr>
          </a:p>
          <a:p>
            <a:r>
              <a:rPr lang="en-US" altLang="zh-CN" sz="1050" dirty="0">
                <a:solidFill>
                  <a:srgbClr val="404040"/>
                </a:solidFill>
                <a:latin typeface="Inter"/>
              </a:rPr>
              <a:t>…</a:t>
            </a:r>
          </a:p>
          <a:p>
            <a:r>
              <a:rPr lang="en-US" altLang="zh-CN" sz="1050" dirty="0">
                <a:solidFill>
                  <a:srgbClr val="404040"/>
                </a:solidFill>
                <a:latin typeface="Inter"/>
              </a:rPr>
              <a:t>…….</a:t>
            </a:r>
            <a:endParaRPr lang="zh-CN" altLang="en-US" sz="1050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6A2F59D-D45D-8D4E-4ACC-3D1D4DF2C0AB}"/>
              </a:ext>
            </a:extLst>
          </p:cNvPr>
          <p:cNvCxnSpPr>
            <a:endCxn id="21" idx="1"/>
          </p:cNvCxnSpPr>
          <p:nvPr/>
        </p:nvCxnSpPr>
        <p:spPr>
          <a:xfrm>
            <a:off x="6084302" y="2741599"/>
            <a:ext cx="385498" cy="409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7B38C9E-8D19-AE5E-3FD2-883CF7D27836}"/>
              </a:ext>
            </a:extLst>
          </p:cNvPr>
          <p:cNvSpPr/>
          <p:nvPr/>
        </p:nvSpPr>
        <p:spPr>
          <a:xfrm>
            <a:off x="4478292" y="5243265"/>
            <a:ext cx="743363" cy="3716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一键接受所有建议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B13AEB0C-4120-1BCA-1C16-907A56056F5D}"/>
              </a:ext>
            </a:extLst>
          </p:cNvPr>
          <p:cNvSpPr/>
          <p:nvPr/>
        </p:nvSpPr>
        <p:spPr>
          <a:xfrm>
            <a:off x="6920787" y="3021206"/>
            <a:ext cx="620177" cy="2592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接受建议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EEEA5741-8AA1-2E19-D56B-031F5C406677}"/>
              </a:ext>
            </a:extLst>
          </p:cNvPr>
          <p:cNvSpPr/>
          <p:nvPr/>
        </p:nvSpPr>
        <p:spPr>
          <a:xfrm>
            <a:off x="6821029" y="5306790"/>
            <a:ext cx="743363" cy="2446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0" i="0" dirty="0">
                <a:solidFill>
                  <a:schemeClr val="bg1"/>
                </a:solidFill>
                <a:effectLst/>
                <a:latin typeface="Inter"/>
              </a:rPr>
              <a:t>导出</a:t>
            </a:r>
            <a:r>
              <a:rPr lang="en-US" altLang="zh-CN" sz="1000" b="0" i="0" dirty="0">
                <a:solidFill>
                  <a:schemeClr val="bg1"/>
                </a:solidFill>
                <a:effectLst/>
                <a:latin typeface="Inter"/>
              </a:rPr>
              <a:t>PDF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1EBD5F3-6E71-87EF-A2C7-033E92B415B3}"/>
              </a:ext>
            </a:extLst>
          </p:cNvPr>
          <p:cNvSpPr/>
          <p:nvPr/>
        </p:nvSpPr>
        <p:spPr>
          <a:xfrm>
            <a:off x="576508" y="818385"/>
            <a:ext cx="3390472" cy="51268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E1BDED2-EC55-7161-4A04-24C6EA00D5B7}"/>
              </a:ext>
            </a:extLst>
          </p:cNvPr>
          <p:cNvSpPr txBox="1"/>
          <p:nvPr/>
        </p:nvSpPr>
        <p:spPr>
          <a:xfrm>
            <a:off x="1369200" y="1144875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ResumeGPT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简历优化助手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EFAA819B-0F83-5DD3-CD46-C7CE4AA92BA9}"/>
              </a:ext>
            </a:extLst>
          </p:cNvPr>
          <p:cNvSpPr/>
          <p:nvPr/>
        </p:nvSpPr>
        <p:spPr>
          <a:xfrm>
            <a:off x="2998355" y="5486160"/>
            <a:ext cx="719667" cy="2592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立即分析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318C72C8-FE0D-B2E7-CA79-E15EAD2B4EF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184" t="6848" r="9081" b="1324"/>
          <a:stretch/>
        </p:blipFill>
        <p:spPr>
          <a:xfrm>
            <a:off x="723106" y="1876040"/>
            <a:ext cx="651542" cy="778935"/>
          </a:xfrm>
          <a:prstGeom prst="rect">
            <a:avLst/>
          </a:prstGeom>
          <a:blipFill dpi="0"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0"/>
            </a:blip>
            <a:srcRect/>
            <a:tile tx="0" ty="0" sx="100000" sy="100000" flip="none" algn="tl"/>
          </a:blip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0869B373-9731-4DD7-24E8-78265F703A0F}"/>
              </a:ext>
            </a:extLst>
          </p:cNvPr>
          <p:cNvSpPr txBox="1"/>
          <p:nvPr/>
        </p:nvSpPr>
        <p:spPr>
          <a:xfrm>
            <a:off x="1548968" y="2186306"/>
            <a:ext cx="14493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0" i="0" dirty="0">
                <a:solidFill>
                  <a:srgbClr val="404040"/>
                </a:solidFill>
                <a:effectLst/>
                <a:latin typeface="Inter"/>
              </a:rPr>
              <a:t>匹配度</a:t>
            </a:r>
            <a:r>
              <a:rPr lang="en-US" altLang="zh-CN" sz="1400" b="0" i="0" dirty="0">
                <a:solidFill>
                  <a:srgbClr val="404040"/>
                </a:solidFill>
                <a:effectLst/>
                <a:latin typeface="Inter"/>
              </a:rPr>
              <a:t>63%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B169A1DF-326C-BC5C-2143-332247AEA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257300"/>
              </p:ext>
            </p:extLst>
          </p:nvPr>
        </p:nvGraphicFramePr>
        <p:xfrm>
          <a:off x="656133" y="2889183"/>
          <a:ext cx="3213100" cy="2294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550">
                  <a:extLst>
                    <a:ext uri="{9D8B030D-6E8A-4147-A177-3AD203B41FA5}">
                      <a16:colId xmlns:a16="http://schemas.microsoft.com/office/drawing/2014/main" val="2310733316"/>
                    </a:ext>
                  </a:extLst>
                </a:gridCol>
                <a:gridCol w="1606550">
                  <a:extLst>
                    <a:ext uri="{9D8B030D-6E8A-4147-A177-3AD203B41FA5}">
                      <a16:colId xmlns:a16="http://schemas.microsoft.com/office/drawing/2014/main" val="3169318204"/>
                    </a:ext>
                  </a:extLst>
                </a:gridCol>
              </a:tblGrid>
              <a:tr h="3454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岗位</a:t>
                      </a:r>
                      <a:r>
                        <a:rPr lang="en-US" altLang="zh-CN" sz="1600" dirty="0"/>
                        <a:t>JD</a:t>
                      </a:r>
                      <a:r>
                        <a:rPr lang="zh-CN" altLang="en-US" sz="1600" dirty="0"/>
                        <a:t>高频词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简历命中词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05528"/>
                  </a:ext>
                </a:extLst>
              </a:tr>
              <a:tr h="1948814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466318"/>
                  </a:ext>
                </a:extLst>
              </a:tr>
            </a:tbl>
          </a:graphicData>
        </a:graphic>
      </p:graphicFrame>
      <p:sp>
        <p:nvSpPr>
          <p:cNvPr id="45" name="文本框 44">
            <a:extLst>
              <a:ext uri="{FF2B5EF4-FFF2-40B4-BE49-F238E27FC236}">
                <a16:creationId xmlns:a16="http://schemas.microsoft.com/office/drawing/2014/main" id="{79B8039C-8DB2-B84A-4767-23EF8CADBFDE}"/>
              </a:ext>
            </a:extLst>
          </p:cNvPr>
          <p:cNvSpPr txBox="1"/>
          <p:nvPr/>
        </p:nvSpPr>
        <p:spPr>
          <a:xfrm>
            <a:off x="534601" y="44102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界面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E175AE7-2D46-B4FA-C5EF-A7A3E11F2857}"/>
              </a:ext>
            </a:extLst>
          </p:cNvPr>
          <p:cNvSpPr txBox="1"/>
          <p:nvPr/>
        </p:nvSpPr>
        <p:spPr>
          <a:xfrm>
            <a:off x="4313398" y="44102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界面</a:t>
            </a:r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334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128</Words>
  <Application>Microsoft Office PowerPoint</Application>
  <PresentationFormat>宽屏</PresentationFormat>
  <Paragraphs>39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Inter</vt:lpstr>
      <vt:lpstr>等线</vt:lpstr>
      <vt:lpstr>等线 Light</vt:lpstr>
      <vt:lpstr>仿宋</vt:lpstr>
      <vt:lpstr>微软雅黑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玮熠 管</dc:creator>
  <cp:lastModifiedBy>玮熠 管</cp:lastModifiedBy>
  <cp:revision>1</cp:revision>
  <dcterms:created xsi:type="dcterms:W3CDTF">2025-02-15T02:43:22Z</dcterms:created>
  <dcterms:modified xsi:type="dcterms:W3CDTF">2025-02-15T04:25:09Z</dcterms:modified>
</cp:coreProperties>
</file>