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7" r:id="rId4"/>
    <p:sldId id="269" r:id="rId5"/>
    <p:sldId id="276" r:id="rId6"/>
    <p:sldId id="270" r:id="rId7"/>
    <p:sldId id="271" r:id="rId8"/>
    <p:sldId id="283" r:id="rId9"/>
    <p:sldId id="272" r:id="rId10"/>
    <p:sldId id="277" r:id="rId11"/>
    <p:sldId id="278" r:id="rId12"/>
    <p:sldId id="279" r:id="rId13"/>
    <p:sldId id="280" r:id="rId14"/>
    <p:sldId id="281" r:id="rId15"/>
    <p:sldId id="28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C2E49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48" autoAdjust="0"/>
  </p:normalViewPr>
  <p:slideViewPr>
    <p:cSldViewPr>
      <p:cViewPr varScale="1">
        <p:scale>
          <a:sx n="46" d="100"/>
          <a:sy n="46" d="100"/>
        </p:scale>
        <p:origin x="67" y="8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b="1" dirty="0"/>
            <a:t>Getting started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en-US" sz="2800" dirty="0"/>
            <a:t>$git </a:t>
          </a:r>
          <a:r>
            <a:rPr lang="en-US" sz="2800" dirty="0" err="1"/>
            <a:t>init</a:t>
          </a:r>
          <a:endParaRPr lang="en-US" sz="2800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en-US" sz="2800" dirty="0"/>
            <a:t>$git add .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 custT="1"/>
      <dgm:spPr/>
      <dgm:t>
        <a:bodyPr/>
        <a:lstStyle/>
        <a:p>
          <a:endParaRPr lang="en-US" sz="2400" b="0" i="0" dirty="0"/>
        </a:p>
        <a:p>
          <a:r>
            <a:rPr lang="en-US" sz="2400" b="0" i="0" dirty="0"/>
            <a:t>Initialized empty Git repository in .git/</a:t>
          </a:r>
        </a:p>
        <a:p>
          <a:endParaRPr lang="en-US" sz="1500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 custT="1"/>
      <dgm:spPr/>
      <dgm:t>
        <a:bodyPr/>
        <a:lstStyle/>
        <a:p>
          <a:r>
            <a:rPr lang="en-US" sz="2400" dirty="0"/>
            <a:t> take a snapshot of the contents of all files under the current directory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en-US" sz="2800" dirty="0"/>
            <a:t>$git commit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5945A609-F721-4590-8575-1F636E68EB08}">
      <dgm:prSet phldrT="[Text]" custT="1"/>
      <dgm:spPr/>
      <dgm:t>
        <a:bodyPr/>
        <a:lstStyle/>
        <a:p>
          <a:r>
            <a:rPr lang="en-US" sz="2400" b="0" i="0" dirty="0"/>
            <a:t>permanently store the contents of the index in the repository</a:t>
          </a:r>
          <a:endParaRPr lang="en-US" sz="2400" dirty="0"/>
        </a:p>
      </dgm:t>
    </dgm:pt>
    <dgm:pt modelId="{B748987D-57A4-419E-A784-9560190FAAE4}" type="parTrans" cxnId="{89BD8182-11D0-464F-934B-3F6CB9D02656}">
      <dgm:prSet/>
      <dgm:spPr/>
      <dgm:t>
        <a:bodyPr/>
        <a:lstStyle/>
        <a:p>
          <a:endParaRPr lang="en-IN"/>
        </a:p>
      </dgm:t>
    </dgm:pt>
    <dgm:pt modelId="{5026E6B5-3878-403E-AB7B-94B75F3E81F0}" type="sibTrans" cxnId="{89BD8182-11D0-464F-934B-3F6CB9D02656}">
      <dgm:prSet/>
      <dgm:spPr/>
      <dgm:t>
        <a:bodyPr/>
        <a:lstStyle/>
        <a:p>
          <a:endParaRPr lang="en-IN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LinFactY="-81908" custLinFactNeighborX="-1565" custLinFactNeighborY="-100000"/>
      <dgm:spPr/>
    </dgm:pt>
    <dgm:pt modelId="{1B1F80F4-E9A5-4A99-A630-6548067B7CB5}" type="pres">
      <dgm:prSet presAssocID="{995C4470-49EF-4BD9-B00A-AD612181AB58}" presName="parTrans" presStyleLbl="sibTrans2D1" presStyleIdx="0" presStyleCnt="5" custScaleX="87895" custScaleY="457343"/>
      <dgm:spPr/>
    </dgm:pt>
    <dgm:pt modelId="{85447532-8740-4202-B6A5-AE63748B9291}" type="pres">
      <dgm:prSet presAssocID="{CD410504-9F7F-47AE-B46E-CE985680360F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5"/>
      <dgm:spPr/>
    </dgm:pt>
    <dgm:pt modelId="{459BBFF8-CE50-41AE-9B5E-F6026BBE4F45}" type="pres">
      <dgm:prSet presAssocID="{C4FF5CFA-9CEF-4C34-984A-CC28F232798F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5"/>
      <dgm:spPr/>
    </dgm:pt>
    <dgm:pt modelId="{9A5E1799-26FB-4959-97AA-0FCC22761318}" type="pres">
      <dgm:prSet presAssocID="{F7CED298-1605-4B60-9FC8-0A4C25C5AA00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BB72E744-CC0D-438E-B98C-018244508D90}" type="pres">
      <dgm:prSet presAssocID="{5CBEC7DD-A25D-4956-9A65-6EA385F6FCB5}" presName="vertFlow" presStyleCnt="0"/>
      <dgm:spPr/>
    </dgm:pt>
    <dgm:pt modelId="{2484C087-57FA-470A-97ED-9C2C39F4E7F6}" type="pres">
      <dgm:prSet presAssocID="{5CBEC7DD-A25D-4956-9A65-6EA385F6FCB5}" presName="header" presStyleLbl="node1" presStyleIdx="1" presStyleCnt="2" custScaleX="276905" custScaleY="84280" custLinFactY="98818" custLinFactNeighborX="8626" custLinFactNeighborY="100000"/>
      <dgm:spPr/>
    </dgm:pt>
    <dgm:pt modelId="{904CF97B-AC17-4464-9F22-7EC6FCB39A48}" type="pres">
      <dgm:prSet presAssocID="{F8C31ED9-A2C0-4A09-A419-0AE9A44BB8DF}" presName="parTrans" presStyleLbl="sibTrans2D1" presStyleIdx="3" presStyleCnt="5"/>
      <dgm:spPr/>
    </dgm:pt>
    <dgm:pt modelId="{73DBFA1A-3823-4209-9CD6-DBDD456F39FB}" type="pres">
      <dgm:prSet presAssocID="{33BF0E2A-2B00-40A5-832E-FC800DCA5982}" presName="child" presStyleLbl="alignAccFollowNode1" presStyleIdx="3" presStyleCnt="5" custScaleX="275167" custLinFactY="100000" custLinFactNeighborX="3629" custLinFactNeighborY="118049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5"/>
      <dgm:spPr/>
    </dgm:pt>
    <dgm:pt modelId="{2F6F1146-83D8-48B6-B8D7-042C29B69872}" type="pres">
      <dgm:prSet presAssocID="{5945A609-F721-4590-8575-1F636E68EB08}" presName="child" presStyleLbl="alignAccFollowNode1" presStyleIdx="4" presStyleCnt="5" custScaleX="275893" custLinFactY="97748" custLinFactNeighborX="8626" custLinFactNeighborY="100000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FE4A190E-93FF-4EA6-8475-5AC8CAB24754}" type="presOf" srcId="{5CBEC7DD-A25D-4956-9A65-6EA385F6FCB5}" destId="{2484C087-57FA-470A-97ED-9C2C39F4E7F6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3FEDF82F-F05F-48BC-A8B9-D9E9AE9B81FC}" type="presOf" srcId="{E373698D-1356-47A7-A591-B72BFE77C3D1}" destId="{E7F7C4A8-2F3A-49BA-B2E4-CF48FCA5D8D8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30D013A-9967-46DF-A378-4D6AC31C2D05}" type="presOf" srcId="{F8C31ED9-A2C0-4A09-A419-0AE9A44BB8DF}" destId="{904CF97B-AC17-4464-9F22-7EC6FCB39A4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89BD8182-11D0-464F-934B-3F6CB9D02656}" srcId="{5CBEC7DD-A25D-4956-9A65-6EA385F6FCB5}" destId="{5945A609-F721-4590-8575-1F636E68EB08}" srcOrd="1" destOrd="0" parTransId="{B748987D-57A4-419E-A784-9560190FAAE4}" sibTransId="{5026E6B5-3878-403E-AB7B-94B75F3E81F0}"/>
    <dgm:cxn modelId="{0687A885-2354-4E9E-B313-4269283F0057}" srcId="{C53CC6D8-DEFC-45FD-8207-E1ECCC27EA85}" destId="{5CBEC7DD-A25D-4956-9A65-6EA385F6FCB5}" srcOrd="1" destOrd="0" parTransId="{F342D04F-4D11-41CC-AB66-36041A902B44}" sibTransId="{BD0F67B1-39E4-45ED-9534-FB8F89E8EEF6}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5CBEC7DD-A25D-4956-9A65-6EA385F6FCB5}" destId="{33BF0E2A-2B00-40A5-832E-FC800DCA5982}" srcOrd="0" destOrd="0" parTransId="{F8C31ED9-A2C0-4A09-A419-0AE9A44BB8DF}" sibTransId="{E373698D-1356-47A7-A591-B72BFE77C3D1}"/>
    <dgm:cxn modelId="{6BE152E0-365E-459C-92B7-9E1AC5F432F6}" type="presOf" srcId="{5945A609-F721-4590-8575-1F636E68EB08}" destId="{2F6F1146-83D8-48B6-B8D7-042C29B69872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C2C8F3F7-5B6D-4279-81F9-C3CE80F5EED9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981C9BE5-7055-407D-AE5F-0F28CA61B993}" type="presParOf" srcId="{22D8E0AF-322E-4A8E-BC3C-6E9E9A51F58F}" destId="{BB72E744-CC0D-438E-B98C-018244508D90}" srcOrd="2" destOrd="0" presId="urn:microsoft.com/office/officeart/2005/8/layout/lProcess1"/>
    <dgm:cxn modelId="{927CC77D-AD8F-4368-B74D-EA6695950C25}" type="presParOf" srcId="{BB72E744-CC0D-438E-B98C-018244508D90}" destId="{2484C087-57FA-470A-97ED-9C2C39F4E7F6}" srcOrd="0" destOrd="0" presId="urn:microsoft.com/office/officeart/2005/8/layout/lProcess1"/>
    <dgm:cxn modelId="{A4F66C5E-5EA5-4F8A-AB05-2DF18585C0AF}" type="presParOf" srcId="{BB72E744-CC0D-438E-B98C-018244508D90}" destId="{904CF97B-AC17-4464-9F22-7EC6FCB39A48}" srcOrd="1" destOrd="0" presId="urn:microsoft.com/office/officeart/2005/8/layout/lProcess1"/>
    <dgm:cxn modelId="{0664FA7D-1110-40C7-B763-6BE661785190}" type="presParOf" srcId="{BB72E744-CC0D-438E-B98C-018244508D90}" destId="{73DBFA1A-3823-4209-9CD6-DBDD456F39FB}" srcOrd="2" destOrd="0" presId="urn:microsoft.com/office/officeart/2005/8/layout/lProcess1"/>
    <dgm:cxn modelId="{E5A4CD98-3ABD-4C06-91C4-0F4CF0194C0C}" type="presParOf" srcId="{BB72E744-CC0D-438E-B98C-018244508D90}" destId="{E7F7C4A8-2F3A-49BA-B2E4-CF48FCA5D8D8}" srcOrd="3" destOrd="0" presId="urn:microsoft.com/office/officeart/2005/8/layout/lProcess1"/>
    <dgm:cxn modelId="{5885DA2E-8731-4B38-AE2A-5ACE9870005A}" type="presParOf" srcId="{BB72E744-CC0D-438E-B98C-018244508D90}" destId="{2F6F1146-83D8-48B6-B8D7-042C29B6987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0" y="591971"/>
          <a:ext cx="2339134" cy="584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Getting started</a:t>
          </a:r>
        </a:p>
      </dsp:txBody>
      <dsp:txXfrm>
        <a:off x="17128" y="609099"/>
        <a:ext cx="2304878" cy="550527"/>
      </dsp:txXfrm>
    </dsp:sp>
    <dsp:sp modelId="{1B1F80F4-E9A5-4A99-A630-6548067B7CB5}">
      <dsp:nvSpPr>
        <dsp:cNvPr id="0" name=""/>
        <dsp:cNvSpPr/>
      </dsp:nvSpPr>
      <dsp:spPr>
        <a:xfrm rot="5399732">
          <a:off x="1009559" y="1306945"/>
          <a:ext cx="320118" cy="46803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02" y="1905167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</a:t>
          </a:r>
          <a:r>
            <a:rPr lang="en-US" sz="2800" kern="1200" dirty="0" err="1"/>
            <a:t>init</a:t>
          </a:r>
          <a:endParaRPr lang="en-US" sz="2800" kern="1200" dirty="0"/>
        </a:p>
      </dsp:txBody>
      <dsp:txXfrm>
        <a:off x="17230" y="1922295"/>
        <a:ext cx="2304878" cy="550527"/>
      </dsp:txXfrm>
    </dsp:sp>
    <dsp:sp modelId="{7CAEA63C-96B5-40D4-900F-409598FDB0C1}">
      <dsp:nvSpPr>
        <dsp:cNvPr id="0" name=""/>
        <dsp:cNvSpPr/>
      </dsp:nvSpPr>
      <dsp:spPr>
        <a:xfrm rot="5400000">
          <a:off x="1118501" y="2541119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02" y="2694625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add .</a:t>
          </a:r>
        </a:p>
      </dsp:txBody>
      <dsp:txXfrm>
        <a:off x="17230" y="2711753"/>
        <a:ext cx="2304878" cy="550527"/>
      </dsp:txXfrm>
    </dsp:sp>
    <dsp:sp modelId="{A65C4264-24F4-4122-844B-F5E582EC0111}">
      <dsp:nvSpPr>
        <dsp:cNvPr id="0" name=""/>
        <dsp:cNvSpPr/>
      </dsp:nvSpPr>
      <dsp:spPr>
        <a:xfrm rot="5400000">
          <a:off x="1118501" y="3330577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102" y="3484083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commit</a:t>
          </a:r>
        </a:p>
      </dsp:txBody>
      <dsp:txXfrm>
        <a:off x="17230" y="3501211"/>
        <a:ext cx="2304878" cy="550527"/>
      </dsp:txXfrm>
    </dsp:sp>
    <dsp:sp modelId="{2484C087-57FA-470A-97ED-9C2C39F4E7F6}">
      <dsp:nvSpPr>
        <dsp:cNvPr id="0" name=""/>
        <dsp:cNvSpPr/>
      </dsp:nvSpPr>
      <dsp:spPr>
        <a:xfrm>
          <a:off x="2666818" y="1898254"/>
          <a:ext cx="6477181" cy="492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Initialized empty Git repository in .git/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681253" y="1912689"/>
        <a:ext cx="6448311" cy="463985"/>
      </dsp:txXfrm>
    </dsp:sp>
    <dsp:sp modelId="{904CF97B-AC17-4464-9F22-7EC6FCB39A48}">
      <dsp:nvSpPr>
        <dsp:cNvPr id="0" name=""/>
        <dsp:cNvSpPr/>
      </dsp:nvSpPr>
      <dsp:spPr>
        <a:xfrm rot="5311267">
          <a:off x="5852826" y="2464206"/>
          <a:ext cx="124305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707472" y="2639638"/>
          <a:ext cx="6436527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take a snapshot of the contents of all files under the current directory</a:t>
          </a:r>
        </a:p>
      </dsp:txBody>
      <dsp:txXfrm>
        <a:off x="2724600" y="2656766"/>
        <a:ext cx="6402271" cy="550527"/>
      </dsp:txXfrm>
    </dsp:sp>
    <dsp:sp modelId="{E7F7C4A8-2F3A-49BA-B2E4-CF48FCA5D8D8}">
      <dsp:nvSpPr>
        <dsp:cNvPr id="0" name=""/>
        <dsp:cNvSpPr/>
      </dsp:nvSpPr>
      <dsp:spPr>
        <a:xfrm rot="5439479">
          <a:off x="5895372" y="3250535"/>
          <a:ext cx="52236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F1146-83D8-48B6-B8D7-042C29B69872}">
      <dsp:nvSpPr>
        <dsp:cNvPr id="0" name=""/>
        <dsp:cNvSpPr/>
      </dsp:nvSpPr>
      <dsp:spPr>
        <a:xfrm>
          <a:off x="2690490" y="3378985"/>
          <a:ext cx="6453509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permanently store the contents of the index in the repository</a:t>
          </a:r>
          <a:endParaRPr lang="en-US" sz="2400" kern="1200" dirty="0"/>
        </a:p>
      </dsp:txBody>
      <dsp:txXfrm>
        <a:off x="2707618" y="3396113"/>
        <a:ext cx="6419253" cy="55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 Git Concepts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Koss interview task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89BD6193-FBAF-6A33-27DC-7BA538CBBC66}"/>
              </a:ext>
            </a:extLst>
          </p:cNvPr>
          <p:cNvSpPr/>
          <p:nvPr/>
        </p:nvSpPr>
        <p:spPr>
          <a:xfrm>
            <a:off x="7824192" y="3645024"/>
            <a:ext cx="4032448" cy="148972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Name: Abhishek Kumar</a:t>
            </a:r>
          </a:p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Roll: 21EC30001</a:t>
            </a:r>
          </a:p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548680"/>
            <a:ext cx="3127248" cy="892696"/>
          </a:xfrm>
        </p:spPr>
        <p:txBody>
          <a:bodyPr/>
          <a:lstStyle/>
          <a:p>
            <a:r>
              <a:rPr lang="en-IN" dirty="0"/>
              <a:t>Git stash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4192" y="1628799"/>
            <a:ext cx="4367808" cy="4824533"/>
          </a:xfrm>
        </p:spPr>
        <p:txBody>
          <a:bodyPr>
            <a:normAutofit/>
          </a:bodyPr>
          <a:lstStyle/>
          <a:p>
            <a:r>
              <a:rPr lang="en-IN" sz="2400" dirty="0"/>
              <a:t>It allows one to save a copy of the code without making a commit.</a:t>
            </a:r>
          </a:p>
          <a:p>
            <a:r>
              <a:rPr lang="en-US" sz="2400" dirty="0"/>
              <a:t>Stashing is like saving a temporary local commit to your branch.</a:t>
            </a:r>
          </a:p>
          <a:p>
            <a:r>
              <a:rPr lang="en-IN" sz="2400" dirty="0"/>
              <a:t>$git stash list</a:t>
            </a:r>
          </a:p>
          <a:p>
            <a:r>
              <a:rPr lang="en-IN" sz="2400" dirty="0"/>
              <a:t>Enable one to see the list of the stashes</a:t>
            </a:r>
          </a:p>
          <a:p>
            <a:r>
              <a:rPr lang="en-IN" sz="2400" dirty="0"/>
              <a:t>And </a:t>
            </a:r>
          </a:p>
          <a:p>
            <a:r>
              <a:rPr lang="en-IN" sz="2400" dirty="0"/>
              <a:t>$git stash apply</a:t>
            </a:r>
          </a:p>
          <a:p>
            <a:r>
              <a:rPr lang="en-IN" sz="2400" dirty="0"/>
              <a:t>To reapply the stashed code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DB7853-3C8C-EA5C-2A3E-19C7BD34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D3D"/>
                </a:solidFill>
                <a:effectLst/>
                <a:latin typeface="Merriweather" panose="00000500000000000000" pitchFamily="2" charset="0"/>
              </a:rPr>
              <a:t> run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55065"/>
                </a:solidFill>
                <a:effectLst/>
                <a:latin typeface="IBM Plex Mono" panose="020B0604020202020204" pitchFamily="49" charset="0"/>
              </a:rPr>
              <a:t>git stash list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D3D"/>
                </a:solidFill>
                <a:effectLst/>
                <a:latin typeface="Merriweather" panose="00000500000000000000" pitchFamily="2" charset="0"/>
              </a:rPr>
              <a:t> you’ll see a list of stashes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3F0D75F-BEA9-097E-1F66-14DCBA1B6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D3D"/>
                </a:solidFill>
                <a:effectLst/>
                <a:latin typeface="Merriweather" panose="00000500000000000000" pitchFamily="2" charset="0"/>
              </a:rPr>
              <a:t> run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55065"/>
                </a:solidFill>
                <a:effectLst/>
                <a:latin typeface="IBM Plex Mono" panose="020B0509050203000203" pitchFamily="49" charset="0"/>
              </a:rPr>
              <a:t>git stash list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D3D"/>
                </a:solidFill>
                <a:effectLst/>
                <a:latin typeface="Merriweather" panose="00000500000000000000" pitchFamily="2" charset="0"/>
              </a:rPr>
              <a:t> you’ll see a list of stashes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0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9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06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2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12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57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9720" y="188640"/>
            <a:ext cx="9144000" cy="1143000"/>
          </a:xfrm>
        </p:spPr>
        <p:txBody>
          <a:bodyPr/>
          <a:lstStyle/>
          <a:p>
            <a:r>
              <a:rPr dirty="0"/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331640"/>
            <a:ext cx="9612560" cy="53377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What is Git</a:t>
            </a:r>
            <a:endParaRPr dirty="0"/>
          </a:p>
          <a:p>
            <a:r>
              <a:rPr lang="en-IN" dirty="0"/>
              <a:t>Getting started(creating a repo)</a:t>
            </a:r>
          </a:p>
          <a:p>
            <a:r>
              <a:rPr lang="en-IN" dirty="0"/>
              <a:t>Making changes</a:t>
            </a:r>
            <a:endParaRPr dirty="0"/>
          </a:p>
          <a:p>
            <a:r>
              <a:rPr lang="en-IN" dirty="0"/>
              <a:t>Viewing project history( logs/diffs)</a:t>
            </a:r>
          </a:p>
          <a:p>
            <a:r>
              <a:rPr lang="en-IN" dirty="0"/>
              <a:t>branches/switch/merging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bisect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relog</a:t>
            </a:r>
          </a:p>
          <a:p>
            <a:r>
              <a:rPr lang="en-IN" dirty="0"/>
              <a:t>Git rebase</a:t>
            </a:r>
          </a:p>
          <a:p>
            <a:r>
              <a:rPr lang="en-IN" dirty="0"/>
              <a:t>Git Cherry-pick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449D6-405F-2CB8-85CA-382DA294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744" y="3308920"/>
            <a:ext cx="7956130" cy="3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072" y="548680"/>
            <a:ext cx="3275856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What is Git </a:t>
            </a:r>
            <a:endParaRPr sz="40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BE68C01-5D61-1352-D1CB-66D16C2F4510}"/>
              </a:ext>
            </a:extLst>
          </p:cNvPr>
          <p:cNvSpPr/>
          <p:nvPr/>
        </p:nvSpPr>
        <p:spPr>
          <a:xfrm>
            <a:off x="623392" y="2060848"/>
            <a:ext cx="10945216" cy="4464496"/>
          </a:xfrm>
          <a:prstGeom prst="round2DiagRect">
            <a:avLst/>
          </a:prstGeom>
          <a:blipFill dpi="0" rotWithShape="1">
            <a:blip r:embed="rId2">
              <a:alphaModFix amt="37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Git, is a version control system.</a:t>
            </a:r>
            <a:b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</a:b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It is free, open source and is used by most of the open source software developers to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Create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Managing/tracking status of the projects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Store the code at the local git servers</a:t>
            </a: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Basically it is a all in one Swiss knife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87919"/>
              </p:ext>
            </p:extLst>
          </p:nvPr>
        </p:nvGraphicFramePr>
        <p:xfrm>
          <a:off x="1524000" y="1052736"/>
          <a:ext cx="914400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804EB-9DA7-E0CE-6107-63EE77AC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116632"/>
            <a:ext cx="9370057" cy="662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61374-BEE1-F883-3E8F-487AFD66607A}"/>
              </a:ext>
            </a:extLst>
          </p:cNvPr>
          <p:cNvSpPr txBox="1"/>
          <p:nvPr/>
        </p:nvSpPr>
        <p:spPr>
          <a:xfrm>
            <a:off x="9840416" y="980728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preview of the said commands .</a:t>
            </a:r>
          </a:p>
          <a:p>
            <a:r>
              <a:rPr lang="en-IN" dirty="0"/>
              <a:t>I have used them to create  a repo and push them to GitHub </a:t>
            </a:r>
          </a:p>
        </p:txBody>
      </p:sp>
    </p:spTree>
    <p:extLst>
      <p:ext uri="{BB962C8B-B14F-4D97-AF65-F5344CB8AC3E}">
        <p14:creationId xmlns:p14="http://schemas.microsoft.com/office/powerpoint/2010/main" val="255966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D46C1-8FD2-99D7-FBEC-5CEF02F5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144016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Making changes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78EEBE02-97D6-ED6B-C82E-5E9104C3E921}"/>
              </a:ext>
            </a:extLst>
          </p:cNvPr>
          <p:cNvSpPr/>
          <p:nvPr/>
        </p:nvSpPr>
        <p:spPr>
          <a:xfrm>
            <a:off x="767408" y="1628800"/>
            <a:ext cx="6264696" cy="4824536"/>
          </a:xfrm>
          <a:prstGeom prst="corner">
            <a:avLst>
              <a:gd name="adj1" fmla="val 471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1D81F0CD-3C88-7BFF-43CA-553687D37271}"/>
              </a:ext>
            </a:extLst>
          </p:cNvPr>
          <p:cNvSpPr/>
          <p:nvPr/>
        </p:nvSpPr>
        <p:spPr>
          <a:xfrm rot="10800000">
            <a:off x="3647728" y="1628800"/>
            <a:ext cx="7200800" cy="4824536"/>
          </a:xfrm>
          <a:prstGeom prst="corner">
            <a:avLst>
              <a:gd name="adj1" fmla="val 44740"/>
              <a:gd name="adj2" fmla="val 69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026C4-F319-662E-47B5-A7C8AFF9F971}"/>
              </a:ext>
            </a:extLst>
          </p:cNvPr>
          <p:cNvSpPr/>
          <p:nvPr/>
        </p:nvSpPr>
        <p:spPr>
          <a:xfrm>
            <a:off x="623392" y="1448779"/>
            <a:ext cx="10441160" cy="5184576"/>
          </a:xfrm>
          <a:prstGeom prst="rect">
            <a:avLst/>
          </a:prstGeom>
          <a:solidFill>
            <a:srgbClr val="92D05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highlight>
                  <a:srgbClr val="000080"/>
                </a:highlight>
              </a:rPr>
              <a:t>After modifying some files to add specific files(say file1, file2) to the index</a:t>
            </a:r>
            <a:br>
              <a:rPr lang="en-IN" sz="2400" dirty="0">
                <a:highlight>
                  <a:srgbClr val="000080"/>
                </a:highlight>
              </a:rPr>
            </a:b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$git add file1 file2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highlight>
                  <a:srgbClr val="000080"/>
                </a:highlight>
              </a:rPr>
              <a:t>Using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</a:t>
            </a:r>
            <a:r>
              <a:rPr lang="en-IN" sz="2400" dirty="0">
                <a:highlight>
                  <a:srgbClr val="000080"/>
                </a:highlight>
              </a:rPr>
              <a:t> or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–cached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highlight>
                  <a:srgbClr val="000080"/>
                </a:highlight>
              </a:rPr>
              <a:t> </a:t>
            </a:r>
            <a:r>
              <a:rPr lang="en-IN" sz="2400" dirty="0">
                <a:highlight>
                  <a:srgbClr val="000080"/>
                </a:highlight>
              </a:rPr>
              <a:t>we can see the changes that will occur after the next commit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</a:t>
            </a:r>
            <a:r>
              <a:rPr lang="en-IN" sz="2400" dirty="0">
                <a:highlight>
                  <a:srgbClr val="000080"/>
                </a:highlight>
              </a:rPr>
              <a:t>will show changes that are made but not yet added to the index.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 </a:t>
            </a:r>
            <a:r>
              <a:rPr lang="en-IN" sz="2400" dirty="0">
                <a:highlight>
                  <a:srgbClr val="000080"/>
                </a:highlight>
              </a:rPr>
              <a:t>gives a brief summary of the situation of the changes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commit –a</a:t>
            </a:r>
          </a:p>
          <a:p>
            <a:pPr algn="ctr"/>
            <a:r>
              <a:rPr lang="en-IN" sz="2400" dirty="0">
                <a:highlight>
                  <a:srgbClr val="000080"/>
                </a:highlight>
              </a:rPr>
              <a:t>Can be used to commit without using git add beforehand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30" y="-197062"/>
            <a:ext cx="9144000" cy="883568"/>
          </a:xfrm>
        </p:spPr>
        <p:txBody>
          <a:bodyPr/>
          <a:lstStyle/>
          <a:p>
            <a:r>
              <a:rPr lang="en-IN" b="1" i="1" dirty="0"/>
              <a:t>The Project History</a:t>
            </a:r>
            <a:endParaRPr b="1" i="1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D1F45-EDED-8E13-0A8E-5B2576E945CA}"/>
              </a:ext>
            </a:extLst>
          </p:cNvPr>
          <p:cNvSpPr/>
          <p:nvPr/>
        </p:nvSpPr>
        <p:spPr>
          <a:xfrm>
            <a:off x="142935" y="646357"/>
            <a:ext cx="11953328" cy="6332342"/>
          </a:xfrm>
          <a:prstGeom prst="rect">
            <a:avLst/>
          </a:prstGeom>
          <a:solidFill>
            <a:srgbClr val="C2E49C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i="0" dirty="0">
                <a:solidFill>
                  <a:srgbClr val="171717"/>
                </a:solidFill>
                <a:effectLst/>
                <a:latin typeface="-apple-system"/>
              </a:rPr>
              <a:t>📋 </a:t>
            </a:r>
            <a:r>
              <a:rPr lang="en-IN" sz="32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-apple-system"/>
              </a:rPr>
              <a:t>Logging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</a:p>
          <a:p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</a:t>
            </a:r>
            <a:r>
              <a:rPr lang="en-US" sz="2400" b="1" dirty="0" err="1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oneline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 more succinct output</a:t>
            </a:r>
            <a:endParaRPr lang="en-IN" sz="2400" b="1" dirty="0">
              <a:solidFill>
                <a:srgbClr val="00B0F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IN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--graph    </a:t>
            </a:r>
            <a:r>
              <a:rPr lang="en-IN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#with a visual graph of branches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TO VEIW THE “undo” history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</a:t>
            </a:r>
            <a:r>
              <a:rPr lang="en-IN" sz="2400" b="1" dirty="0" err="1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reflog</a:t>
            </a:r>
            <a:endParaRPr lang="en-IN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View your current state + any merge conflicts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status</a:t>
            </a:r>
          </a:p>
          <a:p>
            <a:pPr algn="l"/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See the differences in your staged (or </a:t>
            </a:r>
            <a:r>
              <a:rPr lang="en-US" sz="28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unstaged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) changes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git diff--</a:t>
            </a:r>
            <a:r>
              <a:rPr lang="en-US" sz="2400" b="1" i="0" dirty="0">
                <a:solidFill>
                  <a:srgbClr val="FFFFCC"/>
                </a:solidFill>
                <a:effectLst/>
                <a:latin typeface="-apple-system"/>
                <a:sym typeface="Wingdings" panose="05000000000000000000" pitchFamily="2" charset="2"/>
              </a:rPr>
              <a:t>staged   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-apple-system"/>
                <a:sym typeface="Wingdings" panose="05000000000000000000" pitchFamily="2" charset="2"/>
              </a:rPr>
              <a:t># for staged changes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 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#for </a:t>
            </a:r>
            <a:r>
              <a:rPr lang="en-US" sz="2400" b="1" dirty="0" err="1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unstaged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 changes</a:t>
            </a:r>
            <a:endParaRPr lang="en-US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branch1..branch2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#see differences between two branches</a:t>
            </a:r>
          </a:p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Uncommit the previous changes(this will uncommit and leave the files in the working directory}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reset &lt;commit-sha&gt;</a:t>
            </a:r>
          </a:p>
          <a:p>
            <a:endParaRPr lang="en-IN" sz="28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1736"/>
            <a:ext cx="9144000" cy="883568"/>
          </a:xfrm>
        </p:spPr>
        <p:txBody>
          <a:bodyPr/>
          <a:lstStyle/>
          <a:p>
            <a:r>
              <a:rPr lang="en-IN" dirty="0"/>
              <a:t>The project history</a:t>
            </a:r>
            <a:endParaRPr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8CBE4-5661-CEC8-D09D-C7376F76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" y="1442568"/>
            <a:ext cx="6485182" cy="3299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08235-2157-A9CA-74E0-8A915919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50" y="5318499"/>
            <a:ext cx="7071973" cy="9525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9FC3E2E-4259-07CD-9B2B-6EE11B03D2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5" r="4396"/>
          <a:stretch/>
        </p:blipFill>
        <p:spPr>
          <a:xfrm>
            <a:off x="6470945" y="1805308"/>
            <a:ext cx="5721055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-315416"/>
            <a:ext cx="9144000" cy="1143000"/>
          </a:xfrm>
        </p:spPr>
        <p:txBody>
          <a:bodyPr/>
          <a:lstStyle/>
          <a:p>
            <a:r>
              <a:rPr lang="en-US" dirty="0"/>
              <a:t>Branches-switching/merging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9625-70B8-5BCF-DABC-C8B997D8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1196916"/>
            <a:ext cx="4877223" cy="1440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675F4-6635-02AB-D8E2-F950E7EDB221}"/>
              </a:ext>
            </a:extLst>
          </p:cNvPr>
          <p:cNvSpPr txBox="1"/>
          <p:nvPr/>
        </p:nvSpPr>
        <p:spPr>
          <a:xfrm>
            <a:off x="220662" y="82758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Creating a branch: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A7E2-FE54-78C8-384E-C5793B0E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511754"/>
            <a:ext cx="6858594" cy="3346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1372F-CB16-ABFC-193C-2039448AD3E4}"/>
              </a:ext>
            </a:extLst>
          </p:cNvPr>
          <p:cNvSpPr txBox="1"/>
          <p:nvPr/>
        </p:nvSpPr>
        <p:spPr>
          <a:xfrm>
            <a:off x="767408" y="3142422"/>
            <a:ext cx="5222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Switching branch and changing in </a:t>
            </a:r>
            <a:r>
              <a:rPr lang="en-IN" sz="2000"/>
              <a:t>new branch: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887</TotalTime>
  <Words>467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Arial Black</vt:lpstr>
      <vt:lpstr>Candara</vt:lpstr>
      <vt:lpstr>Consolas</vt:lpstr>
      <vt:lpstr>IBM Plex Mono</vt:lpstr>
      <vt:lpstr>Merriweather</vt:lpstr>
      <vt:lpstr>Sitka Small Semibold</vt:lpstr>
      <vt:lpstr>Symbol</vt:lpstr>
      <vt:lpstr>Tech Computer 16x9</vt:lpstr>
      <vt:lpstr>New Git Concepts</vt:lpstr>
      <vt:lpstr>Content Layout</vt:lpstr>
      <vt:lpstr>What is Git </vt:lpstr>
      <vt:lpstr>PowerPoint Presentation</vt:lpstr>
      <vt:lpstr>PowerPoint Presentation</vt:lpstr>
      <vt:lpstr>Making changes </vt:lpstr>
      <vt:lpstr>The Project History</vt:lpstr>
      <vt:lpstr>The project history</vt:lpstr>
      <vt:lpstr>Branches-switching/merging</vt:lpstr>
      <vt:lpstr>Git stash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Git Concepts</dc:title>
  <dc:creator>anonymous</dc:creator>
  <cp:lastModifiedBy>anonymous user</cp:lastModifiedBy>
  <cp:revision>8</cp:revision>
  <dcterms:created xsi:type="dcterms:W3CDTF">2022-06-06T02:38:21Z</dcterms:created>
  <dcterms:modified xsi:type="dcterms:W3CDTF">2022-06-07T09:55:27Z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