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5" r:id="rId14"/>
    <p:sldId id="284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5EB"/>
    <a:srgbClr val="000000"/>
    <a:srgbClr val="FFFFCC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 varScale="1">
        <p:scale>
          <a:sx n="46" d="100"/>
          <a:sy n="46" d="100"/>
        </p:scale>
        <p:origin x="67" y="9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init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>
        <a:solidFill>
          <a:srgbClr val="BED5EB"/>
        </a:solidFill>
      </dgm:spPr>
      <dgm:t>
        <a:bodyPr/>
        <a:lstStyle/>
        <a:p>
          <a:endParaRPr lang="en-US" sz="2400" b="0" i="0" dirty="0"/>
        </a:p>
        <a:p>
          <a:r>
            <a:rPr lang="en-US" sz="2400" b="0" i="0" dirty="0">
              <a:solidFill>
                <a:schemeClr val="bg1"/>
              </a:solidFill>
            </a:rPr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ScaleX="111515" custScaleY="186920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 custLinFactNeighborX="-19" custLinFactNeighborY="29180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 custLinFactNeighborX="-19" custLinFactNeighborY="67637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104075" custLinFactY="151799" custLinFactNeighborX="-3483" custLinFactNeighborY="2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58058" custLinFactNeighborX="-4352" custLinFactNeighborY="200000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171518" custLinFactNeighborX="-3989" custLinFactNeighborY="2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399492"/>
          <a:ext cx="3245316" cy="13599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Getting started</a:t>
          </a:r>
        </a:p>
      </dsp:txBody>
      <dsp:txXfrm>
        <a:off x="39831" y="439323"/>
        <a:ext cx="3165654" cy="1280277"/>
      </dsp:txXfrm>
    </dsp:sp>
    <dsp:sp modelId="{1B1F80F4-E9A5-4A99-A630-6548067B7CB5}">
      <dsp:nvSpPr>
        <dsp:cNvPr id="0" name=""/>
        <dsp:cNvSpPr/>
      </dsp:nvSpPr>
      <dsp:spPr>
        <a:xfrm rot="5398790">
          <a:off x="1423920" y="1921406"/>
          <a:ext cx="398271" cy="582296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68241" y="2665676"/>
          <a:ext cx="2910206" cy="7275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init</a:t>
          </a:r>
        </a:p>
      </dsp:txBody>
      <dsp:txXfrm>
        <a:off x="189550" y="2686985"/>
        <a:ext cx="2867588" cy="684933"/>
      </dsp:txXfrm>
    </dsp:sp>
    <dsp:sp modelId="{7CAEA63C-96B5-40D4-900F-409598FDB0C1}">
      <dsp:nvSpPr>
        <dsp:cNvPr id="0" name=""/>
        <dsp:cNvSpPr/>
      </dsp:nvSpPr>
      <dsp:spPr>
        <a:xfrm rot="5401799">
          <a:off x="1522254" y="3494041"/>
          <a:ext cx="201626" cy="127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67688" y="3722176"/>
          <a:ext cx="2910206" cy="7275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88997" y="3743485"/>
        <a:ext cx="2867588" cy="684933"/>
      </dsp:txXfrm>
    </dsp:sp>
    <dsp:sp modelId="{A65C4264-24F4-4122-844B-F5E582EC0111}">
      <dsp:nvSpPr>
        <dsp:cNvPr id="0" name=""/>
        <dsp:cNvSpPr/>
      </dsp:nvSpPr>
      <dsp:spPr>
        <a:xfrm rot="5400000">
          <a:off x="1510166" y="4562352"/>
          <a:ext cx="225249" cy="127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67688" y="4802298"/>
          <a:ext cx="2910206" cy="7275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88997" y="4823607"/>
        <a:ext cx="2867588" cy="684933"/>
      </dsp:txXfrm>
    </dsp:sp>
    <dsp:sp modelId="{2484C087-57FA-470A-97ED-9C2C39F4E7F6}">
      <dsp:nvSpPr>
        <dsp:cNvPr id="0" name=""/>
        <dsp:cNvSpPr/>
      </dsp:nvSpPr>
      <dsp:spPr>
        <a:xfrm>
          <a:off x="3552068" y="2664796"/>
          <a:ext cx="8058506" cy="757199"/>
        </a:xfrm>
        <a:prstGeom prst="roundRect">
          <a:avLst>
            <a:gd name="adj" fmla="val 10000"/>
          </a:avLst>
        </a:prstGeom>
        <a:solidFill>
          <a:srgbClr val="BED5EB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</a:rPr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574246" y="2686974"/>
        <a:ext cx="8014150" cy="712843"/>
      </dsp:txXfrm>
    </dsp:sp>
    <dsp:sp modelId="{904CF97B-AC17-4464-9F22-7EC6FCB39A48}">
      <dsp:nvSpPr>
        <dsp:cNvPr id="0" name=""/>
        <dsp:cNvSpPr/>
      </dsp:nvSpPr>
      <dsp:spPr>
        <a:xfrm rot="5483374">
          <a:off x="7493430" y="3508425"/>
          <a:ext cx="150134" cy="127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552068" y="3722176"/>
          <a:ext cx="8007926" cy="7275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3573377" y="3743485"/>
        <a:ext cx="7965308" cy="684933"/>
      </dsp:txXfrm>
    </dsp:sp>
    <dsp:sp modelId="{E7F7C4A8-2F3A-49BA-B2E4-CF48FCA5D8D8}">
      <dsp:nvSpPr>
        <dsp:cNvPr id="0" name=""/>
        <dsp:cNvSpPr/>
      </dsp:nvSpPr>
      <dsp:spPr>
        <a:xfrm rot="5366378">
          <a:off x="7448681" y="4562352"/>
          <a:ext cx="225266" cy="127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3552068" y="4802299"/>
          <a:ext cx="8029055" cy="7275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3573377" y="4823608"/>
        <a:ext cx="7986437" cy="68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F8F40-8DC3-E540-62B5-7E6F4F417A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40AF-5FDD-1EEB-66EC-2027C17C60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C7B435B8-DE33-F51F-8D79-1B8651E4BB1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9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ydion6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git/the-advanced-git-guide" TargetMode="External"/><Relationship Id="rId2" Type="http://schemas.openxmlformats.org/officeDocument/2006/relationships/hyperlink" Target="https://dev.to/g_abud/advanced-git-reference-1o9j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-scm.com/docs/gittutorial" TargetMode="External"/><Relationship Id="rId4" Type="http://schemas.openxmlformats.org/officeDocument/2006/relationships/hyperlink" Target="https://www.atlassian.com/git/tutori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176" y="1441376"/>
            <a:ext cx="3600400" cy="4147864"/>
          </a:xfrm>
        </p:spPr>
        <p:txBody>
          <a:bodyPr>
            <a:normAutofit fontScale="4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It allows one to save a copy of the code without making a commit.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list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#Enable one to see the list of the stashes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apply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#To reapply the stashed code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push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Creates a new stash and rolls back the state of all modified files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pop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Takes the files in a stash, places them back into the development workspace and deletes the stash from history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$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git stash clea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24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Removes all entries in the git stash history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git stash save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"message to go along with changes"</a:t>
            </a:r>
          </a:p>
          <a:p>
            <a:r>
              <a:rPr lang="en-US" sz="2400" dirty="0">
                <a:solidFill>
                  <a:schemeClr val="bg1"/>
                </a:solidFill>
              </a:rPr>
              <a:t>$git stash –u 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#stash untracked files as well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83F3-47BA-E401-6400-C489C384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t="3798" r="2592" b="6329"/>
          <a:stretch/>
        </p:blipFill>
        <p:spPr>
          <a:xfrm>
            <a:off x="607940" y="548680"/>
            <a:ext cx="6727647" cy="568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6B5BF-0AA8-8BBE-84B2-88A1A19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08720"/>
            <a:ext cx="640871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6BBA0-3953-EEB3-562D-7B0E3E2AF0DC}"/>
              </a:ext>
            </a:extLst>
          </p:cNvPr>
          <p:cNvSpPr txBox="1"/>
          <p:nvPr/>
        </p:nvSpPr>
        <p:spPr>
          <a:xfrm>
            <a:off x="7968208" y="77556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Git bisect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29B-DE00-B29F-036F-BB992DBAFD54}"/>
              </a:ext>
            </a:extLst>
          </p:cNvPr>
          <p:cNvSpPr txBox="1"/>
          <p:nvPr/>
        </p:nvSpPr>
        <p:spPr>
          <a:xfrm>
            <a:off x="7896200" y="1181279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The git bisect command implements a binary search algorithm to track which commit caused the 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6F07C-CE52-A845-5C90-658FDAA8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12447"/>
            <a:ext cx="3384376" cy="3388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20A2-2656-1C21-DFB7-81789F70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692696"/>
            <a:ext cx="655272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836713"/>
            <a:ext cx="3372088" cy="504055"/>
          </a:xfrm>
        </p:spPr>
        <p:txBody>
          <a:bodyPr>
            <a:normAutofit fontScale="90000"/>
          </a:bodyPr>
          <a:lstStyle/>
          <a:p>
            <a:r>
              <a:rPr lang="en-IN" dirty="0"/>
              <a:t>Git rebase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EF25-697F-12F7-6D53-FDBBDE3A67A2}"/>
              </a:ext>
            </a:extLst>
          </p:cNvPr>
          <p:cNvSpPr txBox="1"/>
          <p:nvPr/>
        </p:nvSpPr>
        <p:spPr>
          <a:xfrm>
            <a:off x="7811992" y="1168864"/>
            <a:ext cx="330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4D4D4D"/>
                </a:solidFill>
                <a:effectLst/>
                <a:latin typeface="-apple-system"/>
              </a:rPr>
              <a:t>Rebasing is the process of moving or combining a sequence of commits to a new base commit.  rebasing is changing the base of your branch from one commit to another making it appear as if you'd created your branch from a different commit.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B6925-481C-E942-165E-6EA14100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9071" b="6907"/>
          <a:stretch/>
        </p:blipFill>
        <p:spPr>
          <a:xfrm>
            <a:off x="7811992" y="3200189"/>
            <a:ext cx="3384288" cy="2317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98F7-2B05-4C2F-6011-BA388960D3F5}"/>
              </a:ext>
            </a:extLst>
          </p:cNvPr>
          <p:cNvSpPr txBox="1"/>
          <p:nvPr/>
        </p:nvSpPr>
        <p:spPr>
          <a:xfrm>
            <a:off x="695400" y="612844"/>
            <a:ext cx="6105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Assume the following history exists and the current branch is</a:t>
            </a:r>
          </a:p>
          <a:p>
            <a:r>
              <a:rPr lang="en-IN" dirty="0"/>
              <a:t>       "topic":</a:t>
            </a:r>
          </a:p>
          <a:p>
            <a:endParaRPr lang="en-IN" dirty="0"/>
          </a:p>
          <a:p>
            <a:r>
              <a:rPr lang="en-IN" dirty="0"/>
              <a:t>               	         A---B---C topic</a:t>
            </a:r>
          </a:p>
          <a:p>
            <a:r>
              <a:rPr lang="en-IN" dirty="0"/>
              <a:t>                	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  <a:p>
            <a:r>
              <a:rPr lang="en-IN" dirty="0"/>
              <a:t>       From this point, the result of either of the following commands:</a:t>
            </a:r>
          </a:p>
          <a:p>
            <a:endParaRPr lang="en-IN" dirty="0"/>
          </a:p>
          <a:p>
            <a:r>
              <a:rPr lang="en-IN" dirty="0"/>
              <a:t>           git rebase main</a:t>
            </a:r>
          </a:p>
          <a:p>
            <a:r>
              <a:rPr lang="en-IN" dirty="0"/>
              <a:t>           git rebase main topic</a:t>
            </a:r>
          </a:p>
          <a:p>
            <a:endParaRPr lang="en-IN" dirty="0"/>
          </a:p>
          <a:p>
            <a:r>
              <a:rPr lang="en-IN" dirty="0"/>
              <a:t>       would be:</a:t>
            </a:r>
          </a:p>
          <a:p>
            <a:endParaRPr lang="en-IN" dirty="0"/>
          </a:p>
          <a:p>
            <a:r>
              <a:rPr lang="en-IN" dirty="0"/>
              <a:t>                       		      A'--B'--C' topic</a:t>
            </a:r>
          </a:p>
          <a:p>
            <a:r>
              <a:rPr lang="en-IN" dirty="0"/>
              <a:t>                           	     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C57ED89-09FA-819C-088F-865148EACC12}"/>
              </a:ext>
            </a:extLst>
          </p:cNvPr>
          <p:cNvSpPr/>
          <p:nvPr/>
        </p:nvSpPr>
        <p:spPr>
          <a:xfrm>
            <a:off x="2423592" y="188640"/>
            <a:ext cx="9552384" cy="5328592"/>
          </a:xfrm>
          <a:prstGeom prst="flowChartInputOutput">
            <a:avLst/>
          </a:prstGeom>
          <a:solidFill>
            <a:schemeClr val="bg1">
              <a:lumMod val="65000"/>
              <a:lumOff val="3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7827D18-5649-B828-D824-D535290705DE}"/>
              </a:ext>
            </a:extLst>
          </p:cNvPr>
          <p:cNvSpPr/>
          <p:nvPr/>
        </p:nvSpPr>
        <p:spPr>
          <a:xfrm>
            <a:off x="839416" y="476672"/>
            <a:ext cx="5472608" cy="4104456"/>
          </a:xfrm>
          <a:prstGeom prst="parallelogram">
            <a:avLst/>
          </a:prstGeom>
          <a:solidFill>
            <a:schemeClr val="bg1">
              <a:lumMod val="75000"/>
              <a:lumOff val="2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0483D-87B1-FEAF-49A0-B76836CCE205}"/>
              </a:ext>
            </a:extLst>
          </p:cNvPr>
          <p:cNvSpPr/>
          <p:nvPr/>
        </p:nvSpPr>
        <p:spPr>
          <a:xfrm>
            <a:off x="0" y="0"/>
            <a:ext cx="12192000" cy="1340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rebase can also be used to squash two or more commits into one</a:t>
            </a:r>
            <a:b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well to rename a commit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BCCA35-92A7-B853-BAA4-3C723F3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61"/>
          <a:stretch/>
        </p:blipFill>
        <p:spPr>
          <a:xfrm>
            <a:off x="262993" y="1503696"/>
            <a:ext cx="5602535" cy="19442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DBE46D-AB63-F05B-2BF2-50E8EC04D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8" y="2840427"/>
            <a:ext cx="575004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4FED7C-29C3-1271-0CB2-E346FE32FE2C}"/>
              </a:ext>
            </a:extLst>
          </p:cNvPr>
          <p:cNvSpPr/>
          <p:nvPr/>
        </p:nvSpPr>
        <p:spPr>
          <a:xfrm>
            <a:off x="5825119" y="1552442"/>
            <a:ext cx="6312024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This will squash the commits B,C,D into a single commit i.e. 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77683-D5EB-5D5E-A91C-2800A73B9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78" t="14634"/>
          <a:stretch/>
        </p:blipFill>
        <p:spPr>
          <a:xfrm>
            <a:off x="617565" y="4235013"/>
            <a:ext cx="5219600" cy="2520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EBA979-9EFF-0A01-8A34-23BAB07338B7}"/>
              </a:ext>
            </a:extLst>
          </p:cNvPr>
          <p:cNvSpPr txBox="1"/>
          <p:nvPr/>
        </p:nvSpPr>
        <p:spPr>
          <a:xfrm>
            <a:off x="383049" y="3275377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To change the commit message we use reword</a:t>
            </a:r>
          </a:p>
        </p:txBody>
      </p:sp>
    </p:spTree>
    <p:extLst>
      <p:ext uri="{BB962C8B-B14F-4D97-AF65-F5344CB8AC3E}">
        <p14:creationId xmlns:p14="http://schemas.microsoft.com/office/powerpoint/2010/main" val="1701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97CD-BD34-B186-D303-947F8F18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747117"/>
            <a:ext cx="3372088" cy="953692"/>
          </a:xfrm>
        </p:spPr>
        <p:txBody>
          <a:bodyPr>
            <a:normAutofit fontScale="90000"/>
          </a:bodyPr>
          <a:lstStyle/>
          <a:p>
            <a:r>
              <a:rPr lang="en-IN" dirty="0"/>
              <a:t>Git cherry-pick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EDD0-4827-87AB-2A6B-BBADBFD3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256" y="1916832"/>
            <a:ext cx="3372088" cy="33123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is used to merge specific commits from one branch to other 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&lt;commit-sha&gt;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This merges the particular commit to the current branch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**cherry-pick is rarely used as it can easily arise merge conflicts</a:t>
            </a:r>
          </a:p>
          <a:p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A5811-CE9B-CF4C-1062-89BA7DD39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6"/>
          <a:stretch/>
        </p:blipFill>
        <p:spPr>
          <a:xfrm>
            <a:off x="695400" y="706057"/>
            <a:ext cx="6480720" cy="54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2531979" y="1196752"/>
            <a:ext cx="7128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Arigatogozaimashita!!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For further contacts:</a:t>
            </a:r>
          </a:p>
          <a:p>
            <a:endParaRPr lang="en-IN" sz="2400" b="1" dirty="0"/>
          </a:p>
          <a:p>
            <a:r>
              <a:rPr lang="en-IN" sz="2400" b="1" dirty="0"/>
              <a:t>ʘ Telegram--@maranio67</a:t>
            </a:r>
          </a:p>
          <a:p>
            <a:r>
              <a:rPr lang="en-IN" sz="2400" b="1" dirty="0"/>
              <a:t>ʘ GitHub--</a:t>
            </a:r>
            <a:r>
              <a:rPr lang="en-IN" sz="2400" b="1" dirty="0">
                <a:hlinkClick r:id="rId2"/>
              </a:rPr>
              <a:t>gwydion67</a:t>
            </a:r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773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4556958" y="1196752"/>
            <a:ext cx="3078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Sources</a:t>
            </a:r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:</a:t>
            </a:r>
            <a:endParaRPr lang="en-US" sz="5400" b="0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2"/>
              </a:rPr>
              <a:t>dev.to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3"/>
              </a:rPr>
              <a:t>toptal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4"/>
              </a:rPr>
              <a:t>Atlassian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5"/>
              </a:rPr>
              <a:t>git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91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1691680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324795"/>
              </p:ext>
            </p:extLst>
          </p:nvPr>
        </p:nvGraphicFramePr>
        <p:xfrm>
          <a:off x="239688" y="-5145"/>
          <a:ext cx="1171262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489392" y="980728"/>
            <a:ext cx="2511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This is the preview of the said commands .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80"/>
            <a:ext cx="9144000" cy="1440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875420" y="1196752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/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/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/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/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9000">
              <a:srgbClr val="1E1E1E"/>
            </a:gs>
            <a:gs pos="6000">
              <a:schemeClr val="tx1">
                <a:lumMod val="85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39554" y="525658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" y="766061"/>
            <a:ext cx="5598111" cy="3299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r="4396"/>
          <a:stretch/>
        </p:blipFill>
        <p:spPr>
          <a:xfrm>
            <a:off x="101018" y="4213103"/>
            <a:ext cx="5514571" cy="207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E75F3-3501-C800-869E-B7CBDD3F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10" y="731082"/>
            <a:ext cx="6130305" cy="524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93" y="5912325"/>
            <a:ext cx="70719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194702" y="598416"/>
            <a:ext cx="20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282507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Switching branch and changing in new branch: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7A41DEC-4397-2B33-FF56-604CB2A6EA0C}"/>
              </a:ext>
            </a:extLst>
          </p:cNvPr>
          <p:cNvSpPr/>
          <p:nvPr/>
        </p:nvSpPr>
        <p:spPr>
          <a:xfrm rot="11708192" flipH="1">
            <a:off x="223453" y="2692076"/>
            <a:ext cx="572912" cy="637326"/>
          </a:xfrm>
          <a:prstGeom prst="bentArrow">
            <a:avLst>
              <a:gd name="adj1" fmla="val 22732"/>
              <a:gd name="adj2" fmla="val 25000"/>
              <a:gd name="adj3" fmla="val 25000"/>
              <a:gd name="adj4" fmla="val 3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E9760-7466-4BD4-4D86-E49CEDE0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00" y="3461747"/>
            <a:ext cx="4732430" cy="914479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39AC7DA-250C-7039-F314-F50EC3A3B5F1}"/>
              </a:ext>
            </a:extLst>
          </p:cNvPr>
          <p:cNvSpPr/>
          <p:nvPr/>
        </p:nvSpPr>
        <p:spPr>
          <a:xfrm rot="17527987" flipV="1">
            <a:off x="7022609" y="4567567"/>
            <a:ext cx="1742040" cy="1151578"/>
          </a:xfrm>
          <a:prstGeom prst="bentArrow">
            <a:avLst>
              <a:gd name="adj1" fmla="val 17346"/>
              <a:gd name="adj2" fmla="val 20795"/>
              <a:gd name="adj3" fmla="val 2394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A71CD-41E0-7078-18DE-FAEA90A60A78}"/>
              </a:ext>
            </a:extLst>
          </p:cNvPr>
          <p:cNvSpPr txBox="1"/>
          <p:nvPr/>
        </p:nvSpPr>
        <p:spPr>
          <a:xfrm>
            <a:off x="7824192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two branches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EEEA-B6B9-09F5-4BB1-736191F9BF94}"/>
              </a:ext>
            </a:extLst>
          </p:cNvPr>
          <p:cNvSpPr txBox="1"/>
          <p:nvPr/>
        </p:nvSpPr>
        <p:spPr>
          <a:xfrm>
            <a:off x="5155149" y="509140"/>
            <a:ext cx="687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branch is used to create a new branch</a:t>
            </a: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switch/git checkout is used to switch between branches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merge is used to merge the branch with any other branch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case of a merge conflict use git diff to check the conflict and merge after resolving the conflict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1250</TotalTime>
  <Words>834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Candara</vt:lpstr>
      <vt:lpstr>Rockwell</vt:lpstr>
      <vt:lpstr>Sitka Small Semibold</vt:lpstr>
      <vt:lpstr>Symbol</vt:lpstr>
      <vt:lpstr>Gallery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Git rebase</vt:lpstr>
      <vt:lpstr>PowerPoint Presentation</vt:lpstr>
      <vt:lpstr>Git cherry-pick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18</cp:revision>
  <dcterms:created xsi:type="dcterms:W3CDTF">2022-06-06T02:38:21Z</dcterms:created>
  <dcterms:modified xsi:type="dcterms:W3CDTF">2022-06-07T19:02:25Z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