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2E49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b="1" dirty="0"/>
            <a:t>Getting started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 custT="1"/>
      <dgm:spPr/>
      <dgm:t>
        <a:bodyPr/>
        <a:lstStyle/>
        <a:p>
          <a:r>
            <a:rPr lang="en-US" sz="2800" dirty="0"/>
            <a:t>$git </a:t>
          </a:r>
          <a:r>
            <a:rPr lang="en-US" sz="2800" dirty="0" err="1"/>
            <a:t>init</a:t>
          </a:r>
          <a:endParaRPr lang="en-US" sz="2800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 custT="1"/>
      <dgm:spPr/>
      <dgm:t>
        <a:bodyPr/>
        <a:lstStyle/>
        <a:p>
          <a:r>
            <a:rPr lang="en-US" sz="2800" dirty="0"/>
            <a:t>$git add .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 custT="1"/>
      <dgm:spPr/>
      <dgm:t>
        <a:bodyPr/>
        <a:lstStyle/>
        <a:p>
          <a:endParaRPr lang="en-US" sz="2400" b="0" i="0" dirty="0"/>
        </a:p>
        <a:p>
          <a:r>
            <a:rPr lang="en-US" sz="2400" b="0" i="0" dirty="0"/>
            <a:t>Initialized empty Git repository in .git/</a:t>
          </a:r>
        </a:p>
        <a:p>
          <a:endParaRPr lang="en-US" sz="1500" dirty="0"/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 custT="1"/>
      <dgm:spPr/>
      <dgm:t>
        <a:bodyPr/>
        <a:lstStyle/>
        <a:p>
          <a:r>
            <a:rPr lang="en-US" sz="2400" dirty="0"/>
            <a:t> take a snapshot of the contents of all files under the current directory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 custT="1"/>
      <dgm:spPr/>
      <dgm:t>
        <a:bodyPr/>
        <a:lstStyle/>
        <a:p>
          <a:r>
            <a:rPr lang="en-US" sz="2800" dirty="0"/>
            <a:t>$git commit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5945A609-F721-4590-8575-1F636E68EB08}">
      <dgm:prSet phldrT="[Text]" custT="1"/>
      <dgm:spPr/>
      <dgm:t>
        <a:bodyPr/>
        <a:lstStyle/>
        <a:p>
          <a:r>
            <a:rPr lang="en-US" sz="2400" b="0" i="0" dirty="0"/>
            <a:t>permanently store the contents of the index in the repository</a:t>
          </a:r>
          <a:endParaRPr lang="en-US" sz="2400" dirty="0"/>
        </a:p>
      </dgm:t>
    </dgm:pt>
    <dgm:pt modelId="{B748987D-57A4-419E-A784-9560190FAAE4}" type="parTrans" cxnId="{89BD8182-11D0-464F-934B-3F6CB9D02656}">
      <dgm:prSet/>
      <dgm:spPr/>
      <dgm:t>
        <a:bodyPr/>
        <a:lstStyle/>
        <a:p>
          <a:endParaRPr lang="en-IN"/>
        </a:p>
      </dgm:t>
    </dgm:pt>
    <dgm:pt modelId="{5026E6B5-3878-403E-AB7B-94B75F3E81F0}" type="sibTrans" cxnId="{89BD8182-11D0-464F-934B-3F6CB9D02656}">
      <dgm:prSet/>
      <dgm:spPr/>
      <dgm:t>
        <a:bodyPr/>
        <a:lstStyle/>
        <a:p>
          <a:endParaRPr lang="en-IN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81908" custLinFactNeighborX="-1565" custLinFactNeighborY="-100000"/>
      <dgm:spPr/>
    </dgm:pt>
    <dgm:pt modelId="{1B1F80F4-E9A5-4A99-A630-6548067B7CB5}" type="pres">
      <dgm:prSet presAssocID="{995C4470-49EF-4BD9-B00A-AD612181AB58}" presName="parTrans" presStyleLbl="sibTrans2D1" presStyleIdx="0" presStyleCnt="5" custScaleX="87895" custScaleY="457343"/>
      <dgm:spPr/>
    </dgm:pt>
    <dgm:pt modelId="{85447532-8740-4202-B6A5-AE63748B9291}" type="pres">
      <dgm:prSet presAssocID="{CD410504-9F7F-47AE-B46E-CE985680360F}" presName="child" presStyleLbl="alignAccFollowNode1" presStyleIdx="0" presStyleCnt="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5"/>
      <dgm:spPr/>
    </dgm:pt>
    <dgm:pt modelId="{459BBFF8-CE50-41AE-9B5E-F6026BBE4F45}" type="pres">
      <dgm:prSet presAssocID="{C4FF5CFA-9CEF-4C34-984A-CC28F232798F}" presName="child" presStyleLbl="alignAccFollowNode1" presStyleIdx="1" presStyleCnt="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5"/>
      <dgm:spPr/>
    </dgm:pt>
    <dgm:pt modelId="{9A5E1799-26FB-4959-97AA-0FCC22761318}" type="pres">
      <dgm:prSet presAssocID="{F7CED298-1605-4B60-9FC8-0A4C25C5AA00}" presName="child" presStyleLbl="alignAccFollowNode1" presStyleIdx="2" presStyleCnt="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BB72E744-CC0D-438E-B98C-018244508D90}" type="pres">
      <dgm:prSet presAssocID="{5CBEC7DD-A25D-4956-9A65-6EA385F6FCB5}" presName="vertFlow" presStyleCnt="0"/>
      <dgm:spPr/>
    </dgm:pt>
    <dgm:pt modelId="{2484C087-57FA-470A-97ED-9C2C39F4E7F6}" type="pres">
      <dgm:prSet presAssocID="{5CBEC7DD-A25D-4956-9A65-6EA385F6FCB5}" presName="header" presStyleLbl="node1" presStyleIdx="1" presStyleCnt="2" custScaleX="276905" custScaleY="84280" custLinFactY="98818" custLinFactNeighborX="8626" custLinFactNeighborY="100000"/>
      <dgm:spPr/>
    </dgm:pt>
    <dgm:pt modelId="{904CF97B-AC17-4464-9F22-7EC6FCB39A48}" type="pres">
      <dgm:prSet presAssocID="{F8C31ED9-A2C0-4A09-A419-0AE9A44BB8DF}" presName="parTrans" presStyleLbl="sibTrans2D1" presStyleIdx="3" presStyleCnt="5"/>
      <dgm:spPr/>
    </dgm:pt>
    <dgm:pt modelId="{73DBFA1A-3823-4209-9CD6-DBDD456F39FB}" type="pres">
      <dgm:prSet presAssocID="{33BF0E2A-2B00-40A5-832E-FC800DCA5982}" presName="child" presStyleLbl="alignAccFollowNode1" presStyleIdx="3" presStyleCnt="5" custScaleX="275167" custLinFactY="100000" custLinFactNeighborX="3629" custLinFactNeighborY="118049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4" presStyleCnt="5"/>
      <dgm:spPr/>
    </dgm:pt>
    <dgm:pt modelId="{2F6F1146-83D8-48B6-B8D7-042C29B69872}" type="pres">
      <dgm:prSet presAssocID="{5945A609-F721-4590-8575-1F636E68EB08}" presName="child" presStyleLbl="alignAccFollowNode1" presStyleIdx="4" presStyleCnt="5" custScaleX="275893" custLinFactY="97748" custLinFactNeighborX="8626" custLinFactNeighborY="100000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FE4A190E-93FF-4EA6-8475-5AC8CAB24754}" type="presOf" srcId="{5CBEC7DD-A25D-4956-9A65-6EA385F6FCB5}" destId="{2484C087-57FA-470A-97ED-9C2C39F4E7F6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3FEDF82F-F05F-48BC-A8B9-D9E9AE9B81FC}" type="presOf" srcId="{E373698D-1356-47A7-A591-B72BFE77C3D1}" destId="{E7F7C4A8-2F3A-49BA-B2E4-CF48FCA5D8D8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30D013A-9967-46DF-A378-4D6AC31C2D05}" type="presOf" srcId="{F8C31ED9-A2C0-4A09-A419-0AE9A44BB8DF}" destId="{904CF97B-AC17-4464-9F22-7EC6FCB39A4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89BD8182-11D0-464F-934B-3F6CB9D02656}" srcId="{5CBEC7DD-A25D-4956-9A65-6EA385F6FCB5}" destId="{5945A609-F721-4590-8575-1F636E68EB08}" srcOrd="1" destOrd="0" parTransId="{B748987D-57A4-419E-A784-9560190FAAE4}" sibTransId="{5026E6B5-3878-403E-AB7B-94B75F3E81F0}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6BE152E0-365E-459C-92B7-9E1AC5F432F6}" type="presOf" srcId="{5945A609-F721-4590-8575-1F636E68EB08}" destId="{2F6F1146-83D8-48B6-B8D7-042C29B69872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C2C8F3F7-5B6D-4279-81F9-C3CE80F5EED9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981C9BE5-7055-407D-AE5F-0F28CA61B993}" type="presParOf" srcId="{22D8E0AF-322E-4A8E-BC3C-6E9E9A51F58F}" destId="{BB72E744-CC0D-438E-B98C-018244508D90}" srcOrd="2" destOrd="0" presId="urn:microsoft.com/office/officeart/2005/8/layout/lProcess1"/>
    <dgm:cxn modelId="{927CC77D-AD8F-4368-B74D-EA6695950C25}" type="presParOf" srcId="{BB72E744-CC0D-438E-B98C-018244508D90}" destId="{2484C087-57FA-470A-97ED-9C2C39F4E7F6}" srcOrd="0" destOrd="0" presId="urn:microsoft.com/office/officeart/2005/8/layout/lProcess1"/>
    <dgm:cxn modelId="{A4F66C5E-5EA5-4F8A-AB05-2DF18585C0AF}" type="presParOf" srcId="{BB72E744-CC0D-438E-B98C-018244508D90}" destId="{904CF97B-AC17-4464-9F22-7EC6FCB39A48}" srcOrd="1" destOrd="0" presId="urn:microsoft.com/office/officeart/2005/8/layout/lProcess1"/>
    <dgm:cxn modelId="{0664FA7D-1110-40C7-B763-6BE661785190}" type="presParOf" srcId="{BB72E744-CC0D-438E-B98C-018244508D90}" destId="{73DBFA1A-3823-4209-9CD6-DBDD456F39FB}" srcOrd="2" destOrd="0" presId="urn:microsoft.com/office/officeart/2005/8/layout/lProcess1"/>
    <dgm:cxn modelId="{E5A4CD98-3ABD-4C06-91C4-0F4CF0194C0C}" type="presParOf" srcId="{BB72E744-CC0D-438E-B98C-018244508D90}" destId="{E7F7C4A8-2F3A-49BA-B2E4-CF48FCA5D8D8}" srcOrd="3" destOrd="0" presId="urn:microsoft.com/office/officeart/2005/8/layout/lProcess1"/>
    <dgm:cxn modelId="{5885DA2E-8731-4B38-AE2A-5ACE9870005A}" type="presParOf" srcId="{BB72E744-CC0D-438E-B98C-018244508D90}" destId="{2F6F1146-83D8-48B6-B8D7-042C29B6987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0" y="591971"/>
          <a:ext cx="2339134" cy="584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Getting started</a:t>
          </a:r>
        </a:p>
      </dsp:txBody>
      <dsp:txXfrm>
        <a:off x="17128" y="609099"/>
        <a:ext cx="2304878" cy="550527"/>
      </dsp:txXfrm>
    </dsp:sp>
    <dsp:sp modelId="{1B1F80F4-E9A5-4A99-A630-6548067B7CB5}">
      <dsp:nvSpPr>
        <dsp:cNvPr id="0" name=""/>
        <dsp:cNvSpPr/>
      </dsp:nvSpPr>
      <dsp:spPr>
        <a:xfrm rot="5399732">
          <a:off x="1009559" y="1306945"/>
          <a:ext cx="320118" cy="46803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102" y="1905167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</a:t>
          </a:r>
          <a:r>
            <a:rPr lang="en-US" sz="2800" kern="1200" dirty="0" err="1"/>
            <a:t>init</a:t>
          </a:r>
          <a:endParaRPr lang="en-US" sz="2800" kern="1200" dirty="0"/>
        </a:p>
      </dsp:txBody>
      <dsp:txXfrm>
        <a:off x="17230" y="1922295"/>
        <a:ext cx="2304878" cy="550527"/>
      </dsp:txXfrm>
    </dsp:sp>
    <dsp:sp modelId="{7CAEA63C-96B5-40D4-900F-409598FDB0C1}">
      <dsp:nvSpPr>
        <dsp:cNvPr id="0" name=""/>
        <dsp:cNvSpPr/>
      </dsp:nvSpPr>
      <dsp:spPr>
        <a:xfrm rot="5400000">
          <a:off x="1118501" y="2541119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102" y="2694625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add .</a:t>
          </a:r>
        </a:p>
      </dsp:txBody>
      <dsp:txXfrm>
        <a:off x="17230" y="2711753"/>
        <a:ext cx="2304878" cy="550527"/>
      </dsp:txXfrm>
    </dsp:sp>
    <dsp:sp modelId="{A65C4264-24F4-4122-844B-F5E582EC0111}">
      <dsp:nvSpPr>
        <dsp:cNvPr id="0" name=""/>
        <dsp:cNvSpPr/>
      </dsp:nvSpPr>
      <dsp:spPr>
        <a:xfrm rot="5400000">
          <a:off x="1118501" y="3330577"/>
          <a:ext cx="102337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102" y="3484083"/>
          <a:ext cx="2339134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$git commit</a:t>
          </a:r>
        </a:p>
      </dsp:txBody>
      <dsp:txXfrm>
        <a:off x="17230" y="3501211"/>
        <a:ext cx="2304878" cy="550527"/>
      </dsp:txXfrm>
    </dsp:sp>
    <dsp:sp modelId="{2484C087-57FA-470A-97ED-9C2C39F4E7F6}">
      <dsp:nvSpPr>
        <dsp:cNvPr id="0" name=""/>
        <dsp:cNvSpPr/>
      </dsp:nvSpPr>
      <dsp:spPr>
        <a:xfrm>
          <a:off x="2666818" y="1898254"/>
          <a:ext cx="6477181" cy="492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Initialized empty Git repository in .git/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2681253" y="1912689"/>
        <a:ext cx="6448311" cy="463985"/>
      </dsp:txXfrm>
    </dsp:sp>
    <dsp:sp modelId="{904CF97B-AC17-4464-9F22-7EC6FCB39A48}">
      <dsp:nvSpPr>
        <dsp:cNvPr id="0" name=""/>
        <dsp:cNvSpPr/>
      </dsp:nvSpPr>
      <dsp:spPr>
        <a:xfrm rot="5311267">
          <a:off x="5852826" y="2464206"/>
          <a:ext cx="124305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707472" y="2639638"/>
          <a:ext cx="6436527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take a snapshot of the contents of all files under the current directory</a:t>
          </a:r>
        </a:p>
      </dsp:txBody>
      <dsp:txXfrm>
        <a:off x="2724600" y="2656766"/>
        <a:ext cx="6402271" cy="550527"/>
      </dsp:txXfrm>
    </dsp:sp>
    <dsp:sp modelId="{E7F7C4A8-2F3A-49BA-B2E4-CF48FCA5D8D8}">
      <dsp:nvSpPr>
        <dsp:cNvPr id="0" name=""/>
        <dsp:cNvSpPr/>
      </dsp:nvSpPr>
      <dsp:spPr>
        <a:xfrm rot="5439479">
          <a:off x="5895372" y="3250535"/>
          <a:ext cx="52236" cy="10233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F1146-83D8-48B6-B8D7-042C29B69872}">
      <dsp:nvSpPr>
        <dsp:cNvPr id="0" name=""/>
        <dsp:cNvSpPr/>
      </dsp:nvSpPr>
      <dsp:spPr>
        <a:xfrm>
          <a:off x="2690490" y="3378985"/>
          <a:ext cx="6453509" cy="584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permanently store the contents of the index in the repository</a:t>
          </a:r>
          <a:endParaRPr lang="en-US" sz="2400" kern="1200" dirty="0"/>
        </a:p>
      </dsp:txBody>
      <dsp:txXfrm>
        <a:off x="2707618" y="3396113"/>
        <a:ext cx="6419253" cy="55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 Git Concepts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Koss interview task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9BD6193-FBAF-6A33-27DC-7BA538CBBC66}"/>
              </a:ext>
            </a:extLst>
          </p:cNvPr>
          <p:cNvSpPr/>
          <p:nvPr/>
        </p:nvSpPr>
        <p:spPr>
          <a:xfrm>
            <a:off x="7824192" y="3645024"/>
            <a:ext cx="4032448" cy="1489720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Name: Abhishek Kumar</a:t>
            </a:r>
          </a:p>
          <a:p>
            <a:pPr algn="ctr"/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Roll: 21EC30001</a:t>
            </a:r>
          </a:p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Content Layout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5440" y="1700808"/>
            <a:ext cx="9612560" cy="4968552"/>
          </a:xfrm>
        </p:spPr>
        <p:txBody>
          <a:bodyPr>
            <a:normAutofit/>
          </a:bodyPr>
          <a:lstStyle/>
          <a:p>
            <a:r>
              <a:rPr lang="en-IN" dirty="0"/>
              <a:t>What is Git</a:t>
            </a:r>
            <a:endParaRPr dirty="0"/>
          </a:p>
          <a:p>
            <a:r>
              <a:rPr lang="en-IN" dirty="0"/>
              <a:t>Getting started(creating a repo)</a:t>
            </a:r>
          </a:p>
          <a:p>
            <a:r>
              <a:rPr lang="en-IN" dirty="0"/>
              <a:t>Making changes</a:t>
            </a:r>
            <a:endParaRPr dirty="0"/>
          </a:p>
          <a:p>
            <a:r>
              <a:rPr lang="en-IN" dirty="0"/>
              <a:t>Viewing project history( logs/diffs/branches/merging)</a:t>
            </a:r>
          </a:p>
          <a:p>
            <a:r>
              <a:rPr lang="en-IN" dirty="0"/>
              <a:t>Git switch</a:t>
            </a:r>
          </a:p>
          <a:p>
            <a:r>
              <a:rPr lang="en-IN" dirty="0"/>
              <a:t>Git bisect</a:t>
            </a:r>
          </a:p>
          <a:p>
            <a:r>
              <a:rPr lang="en-IN" dirty="0"/>
              <a:t>Git stash</a:t>
            </a:r>
          </a:p>
          <a:p>
            <a:r>
              <a:rPr lang="en-IN" dirty="0"/>
              <a:t>Git relog</a:t>
            </a:r>
          </a:p>
          <a:p>
            <a:r>
              <a:rPr lang="en-IN" dirty="0"/>
              <a:t>Git rebase</a:t>
            </a:r>
          </a:p>
          <a:p>
            <a:r>
              <a:rPr lang="en-IN" dirty="0"/>
              <a:t>Git Cherry-pick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2" y="548680"/>
            <a:ext cx="3275856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What is Git </a:t>
            </a:r>
            <a:endParaRPr sz="4000" b="1" dirty="0">
              <a:latin typeface="Arial Black" panose="020B0A04020102020204" pitchFamily="34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6BE68C01-5D61-1352-D1CB-66D16C2F4510}"/>
              </a:ext>
            </a:extLst>
          </p:cNvPr>
          <p:cNvSpPr/>
          <p:nvPr/>
        </p:nvSpPr>
        <p:spPr>
          <a:xfrm>
            <a:off x="623392" y="2060848"/>
            <a:ext cx="10945216" cy="4464496"/>
          </a:xfrm>
          <a:prstGeom prst="round2DiagRect">
            <a:avLst/>
          </a:prstGeom>
          <a:blipFill dpi="0" rotWithShape="1">
            <a:blip r:embed="rId2">
              <a:alphaModFix amt="37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Sitka Small Semibold" pitchFamily="2" charset="0"/>
              </a:rPr>
              <a:t>Git, is a version control system.</a:t>
            </a:r>
            <a:br>
              <a:rPr lang="en-IN" b="1" dirty="0">
                <a:latin typeface="Sitka Small Semibold" pitchFamily="2" charset="0"/>
              </a:rPr>
            </a:br>
            <a:r>
              <a:rPr lang="en-IN" b="1" dirty="0">
                <a:latin typeface="Sitka Small Semibold" pitchFamily="2" charset="0"/>
              </a:rPr>
              <a:t>It is free, open source and is used by most of the open source software developers to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latin typeface="Sitka Small Semibold" pitchFamily="2" charset="0"/>
              </a:rPr>
              <a:t>Create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latin typeface="Sitka Small Semibold" pitchFamily="2" charset="0"/>
              </a:rPr>
              <a:t>Managing/tracking status of the projects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IN" b="1" dirty="0">
                <a:latin typeface="Sitka Small Semibold" pitchFamily="2" charset="0"/>
              </a:rPr>
              <a:t>Store the code at the local git servers</a:t>
            </a:r>
          </a:p>
          <a:p>
            <a:pPr algn="ctr"/>
            <a:endParaRPr lang="en-IN" b="1" dirty="0">
              <a:latin typeface="Sitka Small Semibold" pitchFamily="2" charset="0"/>
            </a:endParaRPr>
          </a:p>
          <a:p>
            <a:pPr algn="ctr"/>
            <a:endParaRPr lang="en-IN" b="1" dirty="0">
              <a:latin typeface="Sitka Small Semibold" pitchFamily="2" charset="0"/>
            </a:endParaRPr>
          </a:p>
          <a:p>
            <a:pPr algn="ctr"/>
            <a:endParaRPr lang="en-IN" b="1" dirty="0">
              <a:latin typeface="Sitka Small Semibold" pitchFamily="2" charset="0"/>
            </a:endParaRPr>
          </a:p>
          <a:p>
            <a:pPr algn="ctr"/>
            <a:r>
              <a:rPr lang="en-IN" b="1" dirty="0">
                <a:latin typeface="Sitka Small Semibold" pitchFamily="2" charset="0"/>
              </a:rPr>
              <a:t>Basically it is a all in one Swiss knife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887919"/>
              </p:ext>
            </p:extLst>
          </p:nvPr>
        </p:nvGraphicFramePr>
        <p:xfrm>
          <a:off x="1524000" y="1052736"/>
          <a:ext cx="914400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3D46C1-8FD2-99D7-FBEC-5CEF02F5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20688"/>
            <a:ext cx="9144000" cy="1440160"/>
          </a:xfrm>
        </p:spPr>
        <p:txBody>
          <a:bodyPr>
            <a:normAutofit fontScale="90000"/>
          </a:bodyPr>
          <a:lstStyle/>
          <a:p>
            <a:r>
              <a:rPr lang="en-IN" dirty="0"/>
              <a:t>Making changes</a:t>
            </a:r>
            <a:br>
              <a:rPr lang="en-IN" dirty="0"/>
            </a:br>
            <a:endParaRPr lang="en-IN" dirty="0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78EEBE02-97D6-ED6B-C82E-5E9104C3E921}"/>
              </a:ext>
            </a:extLst>
          </p:cNvPr>
          <p:cNvSpPr/>
          <p:nvPr/>
        </p:nvSpPr>
        <p:spPr>
          <a:xfrm>
            <a:off x="767408" y="1628800"/>
            <a:ext cx="6264696" cy="4824536"/>
          </a:xfrm>
          <a:prstGeom prst="corner">
            <a:avLst>
              <a:gd name="adj1" fmla="val 471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1D81F0CD-3C88-7BFF-43CA-553687D37271}"/>
              </a:ext>
            </a:extLst>
          </p:cNvPr>
          <p:cNvSpPr/>
          <p:nvPr/>
        </p:nvSpPr>
        <p:spPr>
          <a:xfrm rot="10800000">
            <a:off x="3647728" y="1628800"/>
            <a:ext cx="7200800" cy="4824536"/>
          </a:xfrm>
          <a:prstGeom prst="corner">
            <a:avLst>
              <a:gd name="adj1" fmla="val 44740"/>
              <a:gd name="adj2" fmla="val 69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026C4-F319-662E-47B5-A7C8AFF9F971}"/>
              </a:ext>
            </a:extLst>
          </p:cNvPr>
          <p:cNvSpPr/>
          <p:nvPr/>
        </p:nvSpPr>
        <p:spPr>
          <a:xfrm>
            <a:off x="551384" y="1448779"/>
            <a:ext cx="10441160" cy="5184576"/>
          </a:xfrm>
          <a:prstGeom prst="rect">
            <a:avLst/>
          </a:prstGeom>
          <a:solidFill>
            <a:srgbClr val="92D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highlight>
                  <a:srgbClr val="000080"/>
                </a:highlight>
              </a:rPr>
              <a:t>After modifying some files to add specific files(say file1, file2) to the index</a:t>
            </a:r>
            <a:br>
              <a:rPr lang="en-IN" sz="2400" dirty="0">
                <a:highlight>
                  <a:srgbClr val="000080"/>
                </a:highlight>
              </a:rPr>
            </a:b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$git add file1 file2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highlight>
                  <a:srgbClr val="000080"/>
                </a:highlight>
              </a:rPr>
              <a:t>Using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</a:t>
            </a:r>
            <a:r>
              <a:rPr lang="en-IN" sz="2400" dirty="0">
                <a:highlight>
                  <a:srgbClr val="000080"/>
                </a:highlight>
              </a:rPr>
              <a:t> or </a:t>
            </a:r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–cached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ighlight>
                  <a:srgbClr val="000080"/>
                </a:highlight>
              </a:rPr>
              <a:t> </a:t>
            </a:r>
            <a:r>
              <a:rPr lang="en-IN" sz="2400" dirty="0">
                <a:highlight>
                  <a:srgbClr val="000080"/>
                </a:highlight>
              </a:rPr>
              <a:t>we can see the changes that will occur after the next commit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diff </a:t>
            </a:r>
            <a:r>
              <a:rPr lang="en-IN" sz="2400" dirty="0">
                <a:highlight>
                  <a:srgbClr val="000080"/>
                </a:highlight>
              </a:rPr>
              <a:t>will show changes that are made but not yet added to the index.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status </a:t>
            </a:r>
            <a:r>
              <a:rPr lang="en-IN" sz="2400" dirty="0">
                <a:highlight>
                  <a:srgbClr val="000080"/>
                </a:highlight>
              </a:rPr>
              <a:t>gives a brief summary of the situation of the changes</a:t>
            </a:r>
          </a:p>
          <a:p>
            <a:pPr algn="ctr"/>
            <a:endParaRPr lang="en-IN" sz="2400" dirty="0">
              <a:highlight>
                <a:srgbClr val="000080"/>
              </a:highlight>
            </a:endParaRPr>
          </a:p>
          <a:p>
            <a:pPr algn="ctr"/>
            <a:r>
              <a:rPr lang="en-IN" sz="2400" dirty="0">
                <a:solidFill>
                  <a:srgbClr val="C2E49C"/>
                </a:solidFill>
                <a:highlight>
                  <a:srgbClr val="000000"/>
                </a:highlight>
              </a:rPr>
              <a:t>git commit –a</a:t>
            </a:r>
          </a:p>
          <a:p>
            <a:pPr algn="ctr"/>
            <a:r>
              <a:rPr lang="en-IN" sz="2400" dirty="0">
                <a:highlight>
                  <a:srgbClr val="000080"/>
                </a:highlight>
              </a:rPr>
              <a:t>Can be used to commit without using git add beforehand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1736"/>
            <a:ext cx="9144000" cy="883568"/>
          </a:xfrm>
        </p:spPr>
        <p:txBody>
          <a:bodyPr/>
          <a:lstStyle/>
          <a:p>
            <a:r>
              <a:rPr lang="en-IN" dirty="0"/>
              <a:t>The project history</a:t>
            </a:r>
            <a:endParaRPr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1EF18C1-C554-E04F-ABBE-FABC6993DDF4}"/>
              </a:ext>
            </a:extLst>
          </p:cNvPr>
          <p:cNvSpPr/>
          <p:nvPr/>
        </p:nvSpPr>
        <p:spPr>
          <a:xfrm>
            <a:off x="7233396" y="3164456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7C5A8AD8-6C26-6087-9329-F7E4638A4205}"/>
              </a:ext>
            </a:extLst>
          </p:cNvPr>
          <p:cNvSpPr/>
          <p:nvPr/>
        </p:nvSpPr>
        <p:spPr>
          <a:xfrm>
            <a:off x="7230656" y="1009684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09472992-BECB-AEC3-73AA-B8C102193024}"/>
              </a:ext>
            </a:extLst>
          </p:cNvPr>
          <p:cNvSpPr/>
          <p:nvPr/>
        </p:nvSpPr>
        <p:spPr>
          <a:xfrm>
            <a:off x="8895988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B7F3D97-69A2-A617-4072-4F2948E9D2D3}"/>
              </a:ext>
            </a:extLst>
          </p:cNvPr>
          <p:cNvSpPr/>
          <p:nvPr/>
        </p:nvSpPr>
        <p:spPr>
          <a:xfrm>
            <a:off x="8049736" y="428258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16677BDA-2BDF-8056-98D7-6C8BAF084160}"/>
              </a:ext>
            </a:extLst>
          </p:cNvPr>
          <p:cNvSpPr/>
          <p:nvPr/>
        </p:nvSpPr>
        <p:spPr>
          <a:xfrm>
            <a:off x="8067132" y="208184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326D728-678A-1F0D-BD24-8DF0E62F239F}"/>
              </a:ext>
            </a:extLst>
          </p:cNvPr>
          <p:cNvSpPr/>
          <p:nvPr/>
        </p:nvSpPr>
        <p:spPr>
          <a:xfrm>
            <a:off x="8931932" y="1007103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A8CFA3FD-339B-3C5A-D6E4-DF37A2CEC0D1}"/>
              </a:ext>
            </a:extLst>
          </p:cNvPr>
          <p:cNvSpPr/>
          <p:nvPr/>
        </p:nvSpPr>
        <p:spPr>
          <a:xfrm>
            <a:off x="8931932" y="3163727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31CF822C-E5D8-4503-ED47-73828637E9F3}"/>
              </a:ext>
            </a:extLst>
          </p:cNvPr>
          <p:cNvSpPr/>
          <p:nvPr/>
        </p:nvSpPr>
        <p:spPr>
          <a:xfrm>
            <a:off x="10608030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AA3EC296-F8A7-812D-0845-0F2BEA032A22}"/>
              </a:ext>
            </a:extLst>
          </p:cNvPr>
          <p:cNvSpPr/>
          <p:nvPr/>
        </p:nvSpPr>
        <p:spPr>
          <a:xfrm>
            <a:off x="9748676" y="428258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597A57B6-7E84-FEAA-087D-4200D3E241A3}"/>
              </a:ext>
            </a:extLst>
          </p:cNvPr>
          <p:cNvSpPr/>
          <p:nvPr/>
        </p:nvSpPr>
        <p:spPr>
          <a:xfrm>
            <a:off x="10668000" y="3163727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4715741F-9ACE-1C8E-AD5A-D838242C6EA2}"/>
              </a:ext>
            </a:extLst>
          </p:cNvPr>
          <p:cNvSpPr/>
          <p:nvPr/>
        </p:nvSpPr>
        <p:spPr>
          <a:xfrm>
            <a:off x="9768408" y="2070624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DE7B58C-EE55-AFB0-97CE-0E906CF096CF}"/>
              </a:ext>
            </a:extLst>
          </p:cNvPr>
          <p:cNvSpPr/>
          <p:nvPr/>
        </p:nvSpPr>
        <p:spPr>
          <a:xfrm>
            <a:off x="10641893" y="1007103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90666E1-352F-E367-8DEC-040666032D64}"/>
              </a:ext>
            </a:extLst>
          </p:cNvPr>
          <p:cNvSpPr/>
          <p:nvPr/>
        </p:nvSpPr>
        <p:spPr>
          <a:xfrm>
            <a:off x="1234655" y="2079008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3F2929B-7078-43C0-5DB1-82DEBB431AF4}"/>
              </a:ext>
            </a:extLst>
          </p:cNvPr>
          <p:cNvSpPr/>
          <p:nvPr/>
        </p:nvSpPr>
        <p:spPr>
          <a:xfrm>
            <a:off x="3738690" y="1007103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35C6A0BA-A613-3FBE-7755-AE46A81F7A70}"/>
              </a:ext>
            </a:extLst>
          </p:cNvPr>
          <p:cNvSpPr/>
          <p:nvPr/>
        </p:nvSpPr>
        <p:spPr>
          <a:xfrm>
            <a:off x="3776378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F9487FB-E3B8-E055-4B85-ED830D1E1029}"/>
              </a:ext>
            </a:extLst>
          </p:cNvPr>
          <p:cNvSpPr/>
          <p:nvPr/>
        </p:nvSpPr>
        <p:spPr>
          <a:xfrm>
            <a:off x="3802296" y="3163727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FF64C1C-BECA-A3D3-6937-CD104025BE23}"/>
              </a:ext>
            </a:extLst>
          </p:cNvPr>
          <p:cNvSpPr/>
          <p:nvPr/>
        </p:nvSpPr>
        <p:spPr>
          <a:xfrm>
            <a:off x="4623853" y="2110311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E2D529CD-A217-90DE-B625-B766DDCF982B}"/>
              </a:ext>
            </a:extLst>
          </p:cNvPr>
          <p:cNvSpPr/>
          <p:nvPr/>
        </p:nvSpPr>
        <p:spPr>
          <a:xfrm>
            <a:off x="5509017" y="1009304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116692F-46D1-1E9E-A07C-96F099E551F6}"/>
              </a:ext>
            </a:extLst>
          </p:cNvPr>
          <p:cNvSpPr/>
          <p:nvPr/>
        </p:nvSpPr>
        <p:spPr>
          <a:xfrm>
            <a:off x="5475248" y="3164456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E3051729-C0BE-C0C9-A73A-F579B5FF4958}"/>
              </a:ext>
            </a:extLst>
          </p:cNvPr>
          <p:cNvSpPr/>
          <p:nvPr/>
        </p:nvSpPr>
        <p:spPr>
          <a:xfrm>
            <a:off x="6394180" y="2079008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9745704A-A29D-94DF-8729-1D1FFB1C43D0}"/>
              </a:ext>
            </a:extLst>
          </p:cNvPr>
          <p:cNvSpPr/>
          <p:nvPr/>
        </p:nvSpPr>
        <p:spPr>
          <a:xfrm>
            <a:off x="4575224" y="428258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192A230D-AF41-A7F2-D74D-B72B914CCD86}"/>
              </a:ext>
            </a:extLst>
          </p:cNvPr>
          <p:cNvSpPr/>
          <p:nvPr/>
        </p:nvSpPr>
        <p:spPr>
          <a:xfrm>
            <a:off x="5458066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3D808002-C270-96AE-E343-A05596EDE1B9}"/>
              </a:ext>
            </a:extLst>
          </p:cNvPr>
          <p:cNvSpPr/>
          <p:nvPr/>
        </p:nvSpPr>
        <p:spPr>
          <a:xfrm>
            <a:off x="7214300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A5150A94-2699-106E-C8E9-4B78E4EB186D}"/>
              </a:ext>
            </a:extLst>
          </p:cNvPr>
          <p:cNvSpPr/>
          <p:nvPr/>
        </p:nvSpPr>
        <p:spPr>
          <a:xfrm>
            <a:off x="6344072" y="4282580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51367301-ED85-3091-8A8A-126C13F1DC29}"/>
              </a:ext>
            </a:extLst>
          </p:cNvPr>
          <p:cNvSpPr/>
          <p:nvPr/>
        </p:nvSpPr>
        <p:spPr>
          <a:xfrm>
            <a:off x="463292" y="3157715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DDC0ED6D-7485-1BD7-2FAA-887934372503}"/>
              </a:ext>
            </a:extLst>
          </p:cNvPr>
          <p:cNvSpPr/>
          <p:nvPr/>
        </p:nvSpPr>
        <p:spPr>
          <a:xfrm>
            <a:off x="2093004" y="1029631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D2F272-E3E8-D463-2115-E3F4D4E1B163}"/>
              </a:ext>
            </a:extLst>
          </p:cNvPr>
          <p:cNvSpPr/>
          <p:nvPr/>
        </p:nvSpPr>
        <p:spPr>
          <a:xfrm>
            <a:off x="398543" y="1010269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285FE07-8FDD-3C89-B0DA-B96F211701CD}"/>
              </a:ext>
            </a:extLst>
          </p:cNvPr>
          <p:cNvSpPr/>
          <p:nvPr/>
        </p:nvSpPr>
        <p:spPr>
          <a:xfrm>
            <a:off x="2051162" y="3163727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6C4ECCAA-DA22-7C21-17DC-0C7F4CC9A3EB}"/>
              </a:ext>
            </a:extLst>
          </p:cNvPr>
          <p:cNvSpPr/>
          <p:nvPr/>
        </p:nvSpPr>
        <p:spPr>
          <a:xfrm>
            <a:off x="1279799" y="4290928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85A22EA9-D03A-0A4B-59A1-0AF80FE5DA9B}"/>
              </a:ext>
            </a:extLst>
          </p:cNvPr>
          <p:cNvSpPr/>
          <p:nvPr/>
        </p:nvSpPr>
        <p:spPr>
          <a:xfrm>
            <a:off x="432824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0DC55E0-08EA-A0C5-3C2A-E72E0C0731BC}"/>
              </a:ext>
            </a:extLst>
          </p:cNvPr>
          <p:cNvSpPr/>
          <p:nvPr/>
        </p:nvSpPr>
        <p:spPr>
          <a:xfrm>
            <a:off x="2067831" y="5434672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219CDC07-B3FA-69EC-B907-A5BAF09F8D76}"/>
              </a:ext>
            </a:extLst>
          </p:cNvPr>
          <p:cNvSpPr/>
          <p:nvPr/>
        </p:nvSpPr>
        <p:spPr>
          <a:xfrm>
            <a:off x="2902272" y="4282948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68BCCC4-C1A1-665E-B774-F836231753A8}"/>
              </a:ext>
            </a:extLst>
          </p:cNvPr>
          <p:cNvSpPr/>
          <p:nvPr/>
        </p:nvSpPr>
        <p:spPr>
          <a:xfrm>
            <a:off x="2958716" y="2085415"/>
            <a:ext cx="1368152" cy="129614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5318C2-96BF-742F-C54D-B3BCC2EA179D}"/>
              </a:ext>
            </a:extLst>
          </p:cNvPr>
          <p:cNvSpPr/>
          <p:nvPr/>
        </p:nvSpPr>
        <p:spPr>
          <a:xfrm>
            <a:off x="191344" y="908720"/>
            <a:ext cx="11953328" cy="5822096"/>
          </a:xfrm>
          <a:prstGeom prst="rect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694</TotalTime>
  <Words>261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Candara</vt:lpstr>
      <vt:lpstr>Consolas</vt:lpstr>
      <vt:lpstr>Sitka Small Semibold</vt:lpstr>
      <vt:lpstr>Symbol</vt:lpstr>
      <vt:lpstr>Tech Computer 16x9</vt:lpstr>
      <vt:lpstr>New Git Concepts</vt:lpstr>
      <vt:lpstr>Content Layout</vt:lpstr>
      <vt:lpstr>What is Git </vt:lpstr>
      <vt:lpstr>PowerPoint Presentation</vt:lpstr>
      <vt:lpstr>Making changes </vt:lpstr>
      <vt:lpstr>The project history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Git Concepts</dc:title>
  <dc:creator>anonymous</dc:creator>
  <cp:lastModifiedBy>anonymous user</cp:lastModifiedBy>
  <cp:revision>5</cp:revision>
  <dcterms:created xsi:type="dcterms:W3CDTF">2022-06-06T02:38:21Z</dcterms:created>
  <dcterms:modified xsi:type="dcterms:W3CDTF">2022-06-07T03:38:22Z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