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5" r:id="rId3"/>
    <p:sldId id="267" r:id="rId4"/>
    <p:sldId id="269" r:id="rId5"/>
    <p:sldId id="276" r:id="rId6"/>
    <p:sldId id="270" r:id="rId7"/>
    <p:sldId id="271" r:id="rId8"/>
    <p:sldId id="283" r:id="rId9"/>
    <p:sldId id="272" r:id="rId10"/>
    <p:sldId id="277" r:id="rId11"/>
    <p:sldId id="278" r:id="rId12"/>
    <p:sldId id="279" r:id="rId13"/>
    <p:sldId id="285" r:id="rId14"/>
    <p:sldId id="284" r:id="rId15"/>
    <p:sldId id="286" r:id="rId16"/>
    <p:sldId id="28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00"/>
    <a:srgbClr val="C2E49C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48" autoAdjust="0"/>
  </p:normalViewPr>
  <p:slideViewPr>
    <p:cSldViewPr>
      <p:cViewPr>
        <p:scale>
          <a:sx n="50" d="100"/>
          <a:sy n="50" d="100"/>
        </p:scale>
        <p:origin x="-96" y="76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b="1" dirty="0"/>
            <a:t>Getting started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 custT="1"/>
      <dgm:spPr/>
      <dgm:t>
        <a:bodyPr/>
        <a:lstStyle/>
        <a:p>
          <a:r>
            <a:rPr lang="en-US" sz="2800" dirty="0"/>
            <a:t>$git init</a:t>
          </a:r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 custT="1"/>
      <dgm:spPr/>
      <dgm:t>
        <a:bodyPr/>
        <a:lstStyle/>
        <a:p>
          <a:r>
            <a:rPr lang="en-US" sz="2800" dirty="0"/>
            <a:t>$git add .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 custT="1"/>
      <dgm:spPr/>
      <dgm:t>
        <a:bodyPr/>
        <a:lstStyle/>
        <a:p>
          <a:endParaRPr lang="en-US" sz="2400" b="0" i="0" dirty="0"/>
        </a:p>
        <a:p>
          <a:r>
            <a:rPr lang="en-US" sz="2400" b="0" i="0" dirty="0"/>
            <a:t>Initialized empty Git repository in .git/</a:t>
          </a:r>
        </a:p>
        <a:p>
          <a:endParaRPr lang="en-US" sz="1500" dirty="0"/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 custT="1"/>
      <dgm:spPr/>
      <dgm:t>
        <a:bodyPr/>
        <a:lstStyle/>
        <a:p>
          <a:r>
            <a:rPr lang="en-US" sz="2400" dirty="0"/>
            <a:t> take a snapshot of the contents of all files under the current directory</a:t>
          </a: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 custT="1"/>
      <dgm:spPr/>
      <dgm:t>
        <a:bodyPr/>
        <a:lstStyle/>
        <a:p>
          <a:r>
            <a:rPr lang="en-US" sz="2800" dirty="0"/>
            <a:t>$git commit</a:t>
          </a:r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5945A609-F721-4590-8575-1F636E68EB08}">
      <dgm:prSet phldrT="[Text]" custT="1"/>
      <dgm:spPr/>
      <dgm:t>
        <a:bodyPr/>
        <a:lstStyle/>
        <a:p>
          <a:r>
            <a:rPr lang="en-US" sz="2400" b="0" i="0" dirty="0"/>
            <a:t>permanently store the contents of the index in the repository</a:t>
          </a:r>
          <a:endParaRPr lang="en-US" sz="2400" dirty="0"/>
        </a:p>
      </dgm:t>
    </dgm:pt>
    <dgm:pt modelId="{B748987D-57A4-419E-A784-9560190FAAE4}" type="parTrans" cxnId="{89BD8182-11D0-464F-934B-3F6CB9D02656}">
      <dgm:prSet/>
      <dgm:spPr/>
      <dgm:t>
        <a:bodyPr/>
        <a:lstStyle/>
        <a:p>
          <a:endParaRPr lang="en-IN"/>
        </a:p>
      </dgm:t>
    </dgm:pt>
    <dgm:pt modelId="{5026E6B5-3878-403E-AB7B-94B75F3E81F0}" type="sibTrans" cxnId="{89BD8182-11D0-464F-934B-3F6CB9D02656}">
      <dgm:prSet/>
      <dgm:spPr/>
      <dgm:t>
        <a:bodyPr/>
        <a:lstStyle/>
        <a:p>
          <a:endParaRPr lang="en-IN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2" custLinFactY="-81908" custLinFactNeighborX="-1565" custLinFactNeighborY="-100000"/>
      <dgm:spPr/>
    </dgm:pt>
    <dgm:pt modelId="{1B1F80F4-E9A5-4A99-A630-6548067B7CB5}" type="pres">
      <dgm:prSet presAssocID="{995C4470-49EF-4BD9-B00A-AD612181AB58}" presName="parTrans" presStyleLbl="sibTrans2D1" presStyleIdx="0" presStyleCnt="5" custScaleX="87895" custScaleY="457343"/>
      <dgm:spPr/>
    </dgm:pt>
    <dgm:pt modelId="{85447532-8740-4202-B6A5-AE63748B9291}" type="pres">
      <dgm:prSet presAssocID="{CD410504-9F7F-47AE-B46E-CE985680360F}" presName="child" presStyleLbl="alignAccFollowNode1" presStyleIdx="0" presStyleCnt="5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5"/>
      <dgm:spPr/>
    </dgm:pt>
    <dgm:pt modelId="{459BBFF8-CE50-41AE-9B5E-F6026BBE4F45}" type="pres">
      <dgm:prSet presAssocID="{C4FF5CFA-9CEF-4C34-984A-CC28F232798F}" presName="child" presStyleLbl="alignAccFollowNode1" presStyleIdx="1" presStyleCnt="5">
        <dgm:presLayoutVars>
          <dgm:chMax val="0"/>
          <dgm:bulletEnabled val="1"/>
        </dgm:presLayoutVars>
      </dgm:prSet>
      <dgm:spPr/>
    </dgm:pt>
    <dgm:pt modelId="{A65C4264-24F4-4122-844B-F5E582EC0111}" type="pres">
      <dgm:prSet presAssocID="{B551F8FA-E415-4EE1-BA68-D13E7D2E980B}" presName="sibTrans" presStyleLbl="sibTrans2D1" presStyleIdx="2" presStyleCnt="5"/>
      <dgm:spPr/>
    </dgm:pt>
    <dgm:pt modelId="{9A5E1799-26FB-4959-97AA-0FCC22761318}" type="pres">
      <dgm:prSet presAssocID="{F7CED298-1605-4B60-9FC8-0A4C25C5AA00}" presName="child" presStyleLbl="alignAccFollowNode1" presStyleIdx="2" presStyleCnt="5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BB72E744-CC0D-438E-B98C-018244508D90}" type="pres">
      <dgm:prSet presAssocID="{5CBEC7DD-A25D-4956-9A65-6EA385F6FCB5}" presName="vertFlow" presStyleCnt="0"/>
      <dgm:spPr/>
    </dgm:pt>
    <dgm:pt modelId="{2484C087-57FA-470A-97ED-9C2C39F4E7F6}" type="pres">
      <dgm:prSet presAssocID="{5CBEC7DD-A25D-4956-9A65-6EA385F6FCB5}" presName="header" presStyleLbl="node1" presStyleIdx="1" presStyleCnt="2" custScaleX="276905" custScaleY="84280" custLinFactY="98818" custLinFactNeighborX="8626" custLinFactNeighborY="100000"/>
      <dgm:spPr/>
    </dgm:pt>
    <dgm:pt modelId="{904CF97B-AC17-4464-9F22-7EC6FCB39A48}" type="pres">
      <dgm:prSet presAssocID="{F8C31ED9-A2C0-4A09-A419-0AE9A44BB8DF}" presName="parTrans" presStyleLbl="sibTrans2D1" presStyleIdx="3" presStyleCnt="5"/>
      <dgm:spPr/>
    </dgm:pt>
    <dgm:pt modelId="{73DBFA1A-3823-4209-9CD6-DBDD456F39FB}" type="pres">
      <dgm:prSet presAssocID="{33BF0E2A-2B00-40A5-832E-FC800DCA5982}" presName="child" presStyleLbl="alignAccFollowNode1" presStyleIdx="3" presStyleCnt="5" custScaleX="275167" custLinFactY="100000" custLinFactNeighborX="3629" custLinFactNeighborY="118049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4" presStyleCnt="5"/>
      <dgm:spPr/>
    </dgm:pt>
    <dgm:pt modelId="{2F6F1146-83D8-48B6-B8D7-042C29B69872}" type="pres">
      <dgm:prSet presAssocID="{5945A609-F721-4590-8575-1F636E68EB08}" presName="child" presStyleLbl="alignAccFollowNode1" presStyleIdx="4" presStyleCnt="5" custScaleX="275893" custLinFactY="97748" custLinFactNeighborX="8626" custLinFactNeighborY="100000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FE4A190E-93FF-4EA6-8475-5AC8CAB24754}" type="presOf" srcId="{5CBEC7DD-A25D-4956-9A65-6EA385F6FCB5}" destId="{2484C087-57FA-470A-97ED-9C2C39F4E7F6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3FEDF82F-F05F-48BC-A8B9-D9E9AE9B81FC}" type="presOf" srcId="{E373698D-1356-47A7-A591-B72BFE77C3D1}" destId="{E7F7C4A8-2F3A-49BA-B2E4-CF48FCA5D8D8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D30D013A-9967-46DF-A378-4D6AC31C2D05}" type="presOf" srcId="{F8C31ED9-A2C0-4A09-A419-0AE9A44BB8DF}" destId="{904CF97B-AC17-4464-9F22-7EC6FCB39A48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89BD8182-11D0-464F-934B-3F6CB9D02656}" srcId="{5CBEC7DD-A25D-4956-9A65-6EA385F6FCB5}" destId="{5945A609-F721-4590-8575-1F636E68EB08}" srcOrd="1" destOrd="0" parTransId="{B748987D-57A4-419E-A784-9560190FAAE4}" sibTransId="{5026E6B5-3878-403E-AB7B-94B75F3E81F0}"/>
    <dgm:cxn modelId="{0687A885-2354-4E9E-B313-4269283F0057}" srcId="{C53CC6D8-DEFC-45FD-8207-E1ECCC27EA85}" destId="{5CBEC7DD-A25D-4956-9A65-6EA385F6FCB5}" srcOrd="1" destOrd="0" parTransId="{F342D04F-4D11-41CC-AB66-36041A902B44}" sibTransId="{BD0F67B1-39E4-45ED-9534-FB8F89E8EEF6}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5CBEC7DD-A25D-4956-9A65-6EA385F6FCB5}" destId="{33BF0E2A-2B00-40A5-832E-FC800DCA5982}" srcOrd="0" destOrd="0" parTransId="{F8C31ED9-A2C0-4A09-A419-0AE9A44BB8DF}" sibTransId="{E373698D-1356-47A7-A591-B72BFE77C3D1}"/>
    <dgm:cxn modelId="{6BE152E0-365E-459C-92B7-9E1AC5F432F6}" type="presOf" srcId="{5945A609-F721-4590-8575-1F636E68EB08}" destId="{2F6F1146-83D8-48B6-B8D7-042C29B69872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C2C8F3F7-5B6D-4279-81F9-C3CE80F5EED9}" type="presOf" srcId="{33BF0E2A-2B00-40A5-832E-FC800DCA5982}" destId="{73DBFA1A-3823-4209-9CD6-DBDD456F39FB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981C9BE5-7055-407D-AE5F-0F28CA61B993}" type="presParOf" srcId="{22D8E0AF-322E-4A8E-BC3C-6E9E9A51F58F}" destId="{BB72E744-CC0D-438E-B98C-018244508D90}" srcOrd="2" destOrd="0" presId="urn:microsoft.com/office/officeart/2005/8/layout/lProcess1"/>
    <dgm:cxn modelId="{927CC77D-AD8F-4368-B74D-EA6695950C25}" type="presParOf" srcId="{BB72E744-CC0D-438E-B98C-018244508D90}" destId="{2484C087-57FA-470A-97ED-9C2C39F4E7F6}" srcOrd="0" destOrd="0" presId="urn:microsoft.com/office/officeart/2005/8/layout/lProcess1"/>
    <dgm:cxn modelId="{A4F66C5E-5EA5-4F8A-AB05-2DF18585C0AF}" type="presParOf" srcId="{BB72E744-CC0D-438E-B98C-018244508D90}" destId="{904CF97B-AC17-4464-9F22-7EC6FCB39A48}" srcOrd="1" destOrd="0" presId="urn:microsoft.com/office/officeart/2005/8/layout/lProcess1"/>
    <dgm:cxn modelId="{0664FA7D-1110-40C7-B763-6BE661785190}" type="presParOf" srcId="{BB72E744-CC0D-438E-B98C-018244508D90}" destId="{73DBFA1A-3823-4209-9CD6-DBDD456F39FB}" srcOrd="2" destOrd="0" presId="urn:microsoft.com/office/officeart/2005/8/layout/lProcess1"/>
    <dgm:cxn modelId="{E5A4CD98-3ABD-4C06-91C4-0F4CF0194C0C}" type="presParOf" srcId="{BB72E744-CC0D-438E-B98C-018244508D90}" destId="{E7F7C4A8-2F3A-49BA-B2E4-CF48FCA5D8D8}" srcOrd="3" destOrd="0" presId="urn:microsoft.com/office/officeart/2005/8/layout/lProcess1"/>
    <dgm:cxn modelId="{5885DA2E-8731-4B38-AE2A-5ACE9870005A}" type="presParOf" srcId="{BB72E744-CC0D-438E-B98C-018244508D90}" destId="{2F6F1146-83D8-48B6-B8D7-042C29B69872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0" y="591971"/>
          <a:ext cx="2339134" cy="5847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Getting started</a:t>
          </a:r>
        </a:p>
      </dsp:txBody>
      <dsp:txXfrm>
        <a:off x="17128" y="609099"/>
        <a:ext cx="2304878" cy="550527"/>
      </dsp:txXfrm>
    </dsp:sp>
    <dsp:sp modelId="{1B1F80F4-E9A5-4A99-A630-6548067B7CB5}">
      <dsp:nvSpPr>
        <dsp:cNvPr id="0" name=""/>
        <dsp:cNvSpPr/>
      </dsp:nvSpPr>
      <dsp:spPr>
        <a:xfrm rot="5399732">
          <a:off x="1009559" y="1306945"/>
          <a:ext cx="320118" cy="468031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102" y="1905167"/>
          <a:ext cx="2339134" cy="58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$git init</a:t>
          </a:r>
        </a:p>
      </dsp:txBody>
      <dsp:txXfrm>
        <a:off x="17230" y="1922295"/>
        <a:ext cx="2304878" cy="550527"/>
      </dsp:txXfrm>
    </dsp:sp>
    <dsp:sp modelId="{7CAEA63C-96B5-40D4-900F-409598FDB0C1}">
      <dsp:nvSpPr>
        <dsp:cNvPr id="0" name=""/>
        <dsp:cNvSpPr/>
      </dsp:nvSpPr>
      <dsp:spPr>
        <a:xfrm rot="5400000">
          <a:off x="1118501" y="2541119"/>
          <a:ext cx="102337" cy="10233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102" y="2694625"/>
          <a:ext cx="2339134" cy="58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$git add .</a:t>
          </a:r>
        </a:p>
      </dsp:txBody>
      <dsp:txXfrm>
        <a:off x="17230" y="2711753"/>
        <a:ext cx="2304878" cy="550527"/>
      </dsp:txXfrm>
    </dsp:sp>
    <dsp:sp modelId="{A65C4264-24F4-4122-844B-F5E582EC0111}">
      <dsp:nvSpPr>
        <dsp:cNvPr id="0" name=""/>
        <dsp:cNvSpPr/>
      </dsp:nvSpPr>
      <dsp:spPr>
        <a:xfrm rot="5400000">
          <a:off x="1118501" y="3330577"/>
          <a:ext cx="102337" cy="10233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102" y="3484083"/>
          <a:ext cx="2339134" cy="58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$git commit</a:t>
          </a:r>
        </a:p>
      </dsp:txBody>
      <dsp:txXfrm>
        <a:off x="17230" y="3501211"/>
        <a:ext cx="2304878" cy="550527"/>
      </dsp:txXfrm>
    </dsp:sp>
    <dsp:sp modelId="{2484C087-57FA-470A-97ED-9C2C39F4E7F6}">
      <dsp:nvSpPr>
        <dsp:cNvPr id="0" name=""/>
        <dsp:cNvSpPr/>
      </dsp:nvSpPr>
      <dsp:spPr>
        <a:xfrm>
          <a:off x="2666818" y="1898254"/>
          <a:ext cx="6477181" cy="4928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0" i="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Initialized empty Git repository in .git/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2681253" y="1912689"/>
        <a:ext cx="6448311" cy="463985"/>
      </dsp:txXfrm>
    </dsp:sp>
    <dsp:sp modelId="{904CF97B-AC17-4464-9F22-7EC6FCB39A48}">
      <dsp:nvSpPr>
        <dsp:cNvPr id="0" name=""/>
        <dsp:cNvSpPr/>
      </dsp:nvSpPr>
      <dsp:spPr>
        <a:xfrm rot="5311267">
          <a:off x="5852826" y="2464206"/>
          <a:ext cx="124305" cy="10233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707472" y="2639638"/>
          <a:ext cx="6436527" cy="58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take a snapshot of the contents of all files under the current directory</a:t>
          </a:r>
        </a:p>
      </dsp:txBody>
      <dsp:txXfrm>
        <a:off x="2724600" y="2656766"/>
        <a:ext cx="6402271" cy="550527"/>
      </dsp:txXfrm>
    </dsp:sp>
    <dsp:sp modelId="{E7F7C4A8-2F3A-49BA-B2E4-CF48FCA5D8D8}">
      <dsp:nvSpPr>
        <dsp:cNvPr id="0" name=""/>
        <dsp:cNvSpPr/>
      </dsp:nvSpPr>
      <dsp:spPr>
        <a:xfrm rot="5439479">
          <a:off x="5895372" y="3250535"/>
          <a:ext cx="52236" cy="10233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6F1146-83D8-48B6-B8D7-042C29B69872}">
      <dsp:nvSpPr>
        <dsp:cNvPr id="0" name=""/>
        <dsp:cNvSpPr/>
      </dsp:nvSpPr>
      <dsp:spPr>
        <a:xfrm>
          <a:off x="2690490" y="3378985"/>
          <a:ext cx="6453509" cy="58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permanently store the contents of the index in the repository</a:t>
          </a:r>
          <a:endParaRPr lang="en-US" sz="2400" kern="1200" dirty="0"/>
        </a:p>
      </dsp:txBody>
      <dsp:txXfrm>
        <a:off x="2707618" y="3396113"/>
        <a:ext cx="6419253" cy="550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6/7/2022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6/7/2022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F8F40-8DC3-E540-62B5-7E6F4F417AFD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CD40AF-5FDD-1EEB-66EC-2027C17C608D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7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6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17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0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8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0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2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0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8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C7B435B8-DE33-F51F-8D79-1B8651E4BB18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596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338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56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wydion67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git/the-advanced-git-guide" TargetMode="External"/><Relationship Id="rId2" Type="http://schemas.openxmlformats.org/officeDocument/2006/relationships/hyperlink" Target="https://dev.to/g_abud/advanced-git-reference-1o9j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-scm.com/docs/gittutorial" TargetMode="External"/><Relationship Id="rId4" Type="http://schemas.openxmlformats.org/officeDocument/2006/relationships/hyperlink" Target="https://www.atlassian.com/git/tutorial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ewiki.net/wiki/Gi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New Git Concepts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Koss interview task</a:t>
            </a: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89BD6193-FBAF-6A33-27DC-7BA538CBBC66}"/>
              </a:ext>
            </a:extLst>
          </p:cNvPr>
          <p:cNvSpPr/>
          <p:nvPr/>
        </p:nvSpPr>
        <p:spPr>
          <a:xfrm>
            <a:off x="7824192" y="3645024"/>
            <a:ext cx="4032448" cy="148972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Name: Abhishek Kumar</a:t>
            </a:r>
          </a:p>
          <a:p>
            <a:pPr algn="ctr"/>
            <a:r>
              <a:rPr lang="en-I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Roll: 21EC30001</a:t>
            </a:r>
          </a:p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4192" y="548680"/>
            <a:ext cx="3127248" cy="892696"/>
          </a:xfrm>
        </p:spPr>
        <p:txBody>
          <a:bodyPr/>
          <a:lstStyle/>
          <a:p>
            <a:r>
              <a:rPr lang="en-IN" dirty="0"/>
              <a:t>Git stash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176" y="1441376"/>
            <a:ext cx="3600400" cy="4147864"/>
          </a:xfrm>
        </p:spPr>
        <p:txBody>
          <a:bodyPr>
            <a:normAutofit fontScale="47500" lnSpcReduction="20000"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It allows one to save a copy of the code without making a commit.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r>
              <a:rPr lang="en-IN" sz="2400" dirty="0">
                <a:solidFill>
                  <a:schemeClr val="bg1"/>
                </a:solidFill>
              </a:rPr>
              <a:t>$git stash list </a:t>
            </a:r>
            <a:r>
              <a:rPr lang="en-IN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#Enable one to see the list of the stashes</a:t>
            </a:r>
          </a:p>
          <a:p>
            <a:r>
              <a:rPr lang="en-IN" sz="2400" dirty="0">
                <a:solidFill>
                  <a:schemeClr val="bg1"/>
                </a:solidFill>
              </a:rPr>
              <a:t>$git stash apply </a:t>
            </a:r>
            <a:r>
              <a:rPr lang="en-IN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#To reapply the stashed code</a:t>
            </a:r>
          </a:p>
          <a:p>
            <a:r>
              <a:rPr lang="en-IN" sz="2400" dirty="0">
                <a:solidFill>
                  <a:schemeClr val="bg1"/>
                </a:solidFill>
              </a:rPr>
              <a:t>$git stash push </a:t>
            </a:r>
            <a:r>
              <a:rPr lang="en-IN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</a:t>
            </a:r>
            <a:r>
              <a:rPr lang="en-US" sz="24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Creates a new stash and rolls back the state of all modified files</a:t>
            </a:r>
          </a:p>
          <a:p>
            <a:r>
              <a:rPr lang="en-IN" sz="2400" dirty="0">
                <a:solidFill>
                  <a:schemeClr val="bg1"/>
                </a:solidFill>
              </a:rPr>
              <a:t>$git stash pop </a:t>
            </a:r>
            <a:r>
              <a:rPr lang="en-IN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</a:t>
            </a:r>
            <a:r>
              <a:rPr lang="en-US" sz="24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Takes the files in a stash, places them back into the development workspace and deletes the stash from history</a:t>
            </a:r>
          </a:p>
          <a:p>
            <a:r>
              <a:rPr lang="en-IN" sz="2400" dirty="0">
                <a:solidFill>
                  <a:schemeClr val="bg1"/>
                </a:solidFill>
              </a:rPr>
              <a:t>$</a:t>
            </a:r>
            <a:r>
              <a:rPr lang="en-US" sz="2400" i="0" dirty="0">
                <a:solidFill>
                  <a:schemeClr val="bg1"/>
                </a:solidFill>
                <a:effectLst/>
                <a:latin typeface="+mj-lt"/>
              </a:rPr>
              <a:t>git stash clea</a:t>
            </a:r>
            <a:r>
              <a:rPr lang="en-US" sz="24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 </a:t>
            </a:r>
            <a:r>
              <a:rPr lang="en-US" sz="2400" b="1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#</a:t>
            </a:r>
            <a:r>
              <a:rPr lang="en-US" sz="24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Removes all entries in the git stash history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$</a:t>
            </a:r>
            <a:r>
              <a:rPr lang="en-US" sz="2400" dirty="0">
                <a:solidFill>
                  <a:schemeClr val="bg1"/>
                </a:solidFill>
              </a:rPr>
              <a:t>git stash save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"message to go along with changes"</a:t>
            </a:r>
          </a:p>
          <a:p>
            <a:r>
              <a:rPr lang="en-US" sz="2400" dirty="0">
                <a:solidFill>
                  <a:schemeClr val="bg1"/>
                </a:solidFill>
              </a:rPr>
              <a:t>$git stash –u  </a:t>
            </a: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#stash untracked files as well</a:t>
            </a:r>
            <a:endParaRPr lang="en-IN" sz="24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7F83F3-47BA-E401-6400-C489C38443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2" t="3798" r="2592" b="6329"/>
          <a:stretch/>
        </p:blipFill>
        <p:spPr>
          <a:xfrm>
            <a:off x="607940" y="548680"/>
            <a:ext cx="6727647" cy="5688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16B5BF-0AA8-8BBE-84B2-88A1A19FB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908720"/>
            <a:ext cx="6408712" cy="50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04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E6BBA0-3953-EEB3-562D-7B0E3E2AF0DC}"/>
              </a:ext>
            </a:extLst>
          </p:cNvPr>
          <p:cNvSpPr txBox="1"/>
          <p:nvPr/>
        </p:nvSpPr>
        <p:spPr>
          <a:xfrm>
            <a:off x="7968208" y="775569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Git bisect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D329B-DE00-B29F-036F-BB992DBAFD54}"/>
              </a:ext>
            </a:extLst>
          </p:cNvPr>
          <p:cNvSpPr txBox="1"/>
          <p:nvPr/>
        </p:nvSpPr>
        <p:spPr>
          <a:xfrm>
            <a:off x="7896200" y="1181279"/>
            <a:ext cx="3168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The git bisect command implements a binary search algorithm to track which commit caused the bug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A6F07C-CE52-A845-5C90-658FDAA8B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192" y="1912447"/>
            <a:ext cx="3384376" cy="33887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AF20A2-2656-1C21-DFB7-81789F70D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692696"/>
            <a:ext cx="6552728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4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4192" y="836713"/>
            <a:ext cx="3372088" cy="504055"/>
          </a:xfrm>
        </p:spPr>
        <p:txBody>
          <a:bodyPr>
            <a:normAutofit fontScale="90000"/>
          </a:bodyPr>
          <a:lstStyle/>
          <a:p>
            <a:r>
              <a:rPr lang="en-IN" dirty="0"/>
              <a:t>Git rebase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FEF25-697F-12F7-6D53-FDBBDE3A67A2}"/>
              </a:ext>
            </a:extLst>
          </p:cNvPr>
          <p:cNvSpPr txBox="1"/>
          <p:nvPr/>
        </p:nvSpPr>
        <p:spPr>
          <a:xfrm>
            <a:off x="7811992" y="1168864"/>
            <a:ext cx="33000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t"/>
            <a:r>
              <a:rPr lang="en-US" sz="1600" b="0" i="0" dirty="0">
                <a:solidFill>
                  <a:srgbClr val="4D4D4D"/>
                </a:solidFill>
                <a:effectLst/>
                <a:latin typeface="-apple-system"/>
              </a:rPr>
              <a:t>Rebasing is the process of moving or combining a sequence of commits to a new base commit.  rebasing is changing the base of your branch from one commit to another making it appear as if you'd created your branch from a different commit.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BB6925-481C-E942-165E-6EA1410019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75" r="9071" b="6907"/>
          <a:stretch/>
        </p:blipFill>
        <p:spPr>
          <a:xfrm>
            <a:off x="7811992" y="3200189"/>
            <a:ext cx="3384288" cy="23170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E598F7-2B05-4C2F-6011-BA388960D3F5}"/>
              </a:ext>
            </a:extLst>
          </p:cNvPr>
          <p:cNvSpPr txBox="1"/>
          <p:nvPr/>
        </p:nvSpPr>
        <p:spPr>
          <a:xfrm>
            <a:off x="695400" y="612844"/>
            <a:ext cx="610564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Assume the following history exists and the current branch is</a:t>
            </a:r>
          </a:p>
          <a:p>
            <a:r>
              <a:rPr lang="en-IN" dirty="0"/>
              <a:t>       "topic":</a:t>
            </a:r>
          </a:p>
          <a:p>
            <a:endParaRPr lang="en-IN" dirty="0"/>
          </a:p>
          <a:p>
            <a:r>
              <a:rPr lang="en-IN" dirty="0"/>
              <a:t>               	         A---B---C topic</a:t>
            </a:r>
          </a:p>
          <a:p>
            <a:r>
              <a:rPr lang="en-IN" dirty="0"/>
              <a:t>                	/</a:t>
            </a:r>
          </a:p>
          <a:p>
            <a:r>
              <a:rPr lang="en-IN" dirty="0"/>
              <a:t>               D---E---F---G main</a:t>
            </a:r>
          </a:p>
          <a:p>
            <a:endParaRPr lang="en-IN" dirty="0"/>
          </a:p>
          <a:p>
            <a:r>
              <a:rPr lang="en-IN" dirty="0"/>
              <a:t>       From this point, the result of either of the following commands:</a:t>
            </a:r>
          </a:p>
          <a:p>
            <a:endParaRPr lang="en-IN" dirty="0"/>
          </a:p>
          <a:p>
            <a:r>
              <a:rPr lang="en-IN" dirty="0"/>
              <a:t>           git rebase main</a:t>
            </a:r>
          </a:p>
          <a:p>
            <a:r>
              <a:rPr lang="en-IN" dirty="0"/>
              <a:t>           git rebase main topic</a:t>
            </a:r>
          </a:p>
          <a:p>
            <a:endParaRPr lang="en-IN" dirty="0"/>
          </a:p>
          <a:p>
            <a:r>
              <a:rPr lang="en-IN" dirty="0"/>
              <a:t>       would be:</a:t>
            </a:r>
          </a:p>
          <a:p>
            <a:endParaRPr lang="en-IN" dirty="0"/>
          </a:p>
          <a:p>
            <a:r>
              <a:rPr lang="en-IN" dirty="0"/>
              <a:t>                       		      A'--B'--C' topic</a:t>
            </a:r>
          </a:p>
          <a:p>
            <a:r>
              <a:rPr lang="en-IN" dirty="0"/>
              <a:t>                           	     /</a:t>
            </a:r>
          </a:p>
          <a:p>
            <a:r>
              <a:rPr lang="en-IN" dirty="0"/>
              <a:t>               D---E---F---G main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6068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50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97CD-BD34-B186-D303-947F8F18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92" y="747117"/>
            <a:ext cx="3372088" cy="953692"/>
          </a:xfrm>
        </p:spPr>
        <p:txBody>
          <a:bodyPr>
            <a:normAutofit fontScale="90000"/>
          </a:bodyPr>
          <a:lstStyle/>
          <a:p>
            <a:r>
              <a:rPr lang="en-IN" dirty="0"/>
              <a:t>Git cherry-pick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EEDD0-4827-87AB-2A6B-BBADBFD39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19256" y="1916832"/>
            <a:ext cx="3372088" cy="3312368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tx2">
                    <a:lumMod val="25000"/>
                  </a:schemeClr>
                </a:solidFill>
              </a:rPr>
              <a:t>Git cherry-pick is used to merge specific commits from one branch to other </a:t>
            </a:r>
          </a:p>
          <a:p>
            <a:r>
              <a:rPr lang="en-IN" dirty="0">
                <a:solidFill>
                  <a:schemeClr val="tx2">
                    <a:lumMod val="25000"/>
                  </a:schemeClr>
                </a:solidFill>
              </a:rPr>
              <a:t>git cherry-pick &lt;commit-sha&gt;</a:t>
            </a:r>
          </a:p>
          <a:p>
            <a:r>
              <a:rPr lang="en-IN" dirty="0">
                <a:solidFill>
                  <a:schemeClr val="tx2">
                    <a:lumMod val="25000"/>
                  </a:schemeClr>
                </a:solidFill>
              </a:rPr>
              <a:t>This merges the particular commit to the current branch</a:t>
            </a:r>
          </a:p>
          <a:p>
            <a:r>
              <a:rPr lang="en-IN" dirty="0">
                <a:solidFill>
                  <a:schemeClr val="tx2">
                    <a:lumMod val="25000"/>
                  </a:schemeClr>
                </a:solidFill>
              </a:rPr>
              <a:t>**cherry-pick is rarely used as it can easily arise merge conflicts</a:t>
            </a:r>
          </a:p>
          <a:p>
            <a:endParaRPr lang="en-IN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4A5811-CE9B-CF4C-1062-89BA7DD396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86"/>
          <a:stretch/>
        </p:blipFill>
        <p:spPr>
          <a:xfrm>
            <a:off x="695400" y="706057"/>
            <a:ext cx="6480720" cy="545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62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BCCA33-752D-E4F7-F665-560200481EBB}"/>
              </a:ext>
            </a:extLst>
          </p:cNvPr>
          <p:cNvSpPr/>
          <p:nvPr/>
        </p:nvSpPr>
        <p:spPr>
          <a:xfrm>
            <a:off x="2531979" y="1196752"/>
            <a:ext cx="71280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Arigatogozaimashita!!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0BB6A2-91BD-40CA-D469-7FF2BB06B9D0}"/>
              </a:ext>
            </a:extLst>
          </p:cNvPr>
          <p:cNvSpPr txBox="1"/>
          <p:nvPr/>
        </p:nvSpPr>
        <p:spPr>
          <a:xfrm>
            <a:off x="3287688" y="2348880"/>
            <a:ext cx="5256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For further contacts:</a:t>
            </a:r>
          </a:p>
          <a:p>
            <a:endParaRPr lang="en-IN" sz="2400" b="1" dirty="0"/>
          </a:p>
          <a:p>
            <a:r>
              <a:rPr lang="en-IN" sz="2400" b="1" dirty="0"/>
              <a:t>ʘ Telegram--@maranio67</a:t>
            </a:r>
          </a:p>
          <a:p>
            <a:r>
              <a:rPr lang="en-IN" sz="2400" b="1" dirty="0"/>
              <a:t>ʘ GitHub--</a:t>
            </a:r>
            <a:r>
              <a:rPr lang="en-IN" sz="2400" b="1" dirty="0">
                <a:hlinkClick r:id="rId2"/>
              </a:rPr>
              <a:t>gwydion67</a:t>
            </a:r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767738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BCCA33-752D-E4F7-F665-560200481EBB}"/>
              </a:ext>
            </a:extLst>
          </p:cNvPr>
          <p:cNvSpPr/>
          <p:nvPr/>
        </p:nvSpPr>
        <p:spPr>
          <a:xfrm>
            <a:off x="4556958" y="1196752"/>
            <a:ext cx="30780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Sources:</a:t>
            </a:r>
            <a:endParaRPr lang="en-US" sz="5400" b="0" u="sng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0BB6A2-91BD-40CA-D469-7FF2BB06B9D0}"/>
              </a:ext>
            </a:extLst>
          </p:cNvPr>
          <p:cNvSpPr txBox="1"/>
          <p:nvPr/>
        </p:nvSpPr>
        <p:spPr>
          <a:xfrm>
            <a:off x="3287688" y="2348880"/>
            <a:ext cx="52565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ym typeface="Wingdings" panose="05000000000000000000" pitchFamily="2" charset="2"/>
              </a:rPr>
              <a:t></a:t>
            </a:r>
            <a:r>
              <a:rPr lang="en-IN" sz="2400" b="1" dirty="0">
                <a:sym typeface="Wingdings" panose="05000000000000000000" pitchFamily="2" charset="2"/>
                <a:hlinkClick r:id="rId2"/>
              </a:rPr>
              <a:t>dev.to</a:t>
            </a:r>
            <a:endParaRPr lang="en-IN" sz="2400" b="1" dirty="0">
              <a:sym typeface="Wingdings" panose="05000000000000000000" pitchFamily="2" charset="2"/>
            </a:endParaRPr>
          </a:p>
          <a:p>
            <a:r>
              <a:rPr lang="en-IN" sz="2400" b="1" dirty="0">
                <a:sym typeface="Wingdings" panose="05000000000000000000" pitchFamily="2" charset="2"/>
              </a:rPr>
              <a:t></a:t>
            </a:r>
            <a:r>
              <a:rPr lang="en-IN" sz="2400" b="1" dirty="0">
                <a:sym typeface="Wingdings" panose="05000000000000000000" pitchFamily="2" charset="2"/>
                <a:hlinkClick r:id="rId3"/>
              </a:rPr>
              <a:t>toptal</a:t>
            </a:r>
            <a:endParaRPr lang="en-IN" sz="2400" b="1" dirty="0">
              <a:sym typeface="Wingdings" panose="05000000000000000000" pitchFamily="2" charset="2"/>
            </a:endParaRPr>
          </a:p>
          <a:p>
            <a:r>
              <a:rPr lang="en-IN" sz="2400" b="1" dirty="0">
                <a:sym typeface="Wingdings" panose="05000000000000000000" pitchFamily="2" charset="2"/>
              </a:rPr>
              <a:t></a:t>
            </a:r>
            <a:r>
              <a:rPr lang="en-IN" sz="2400" b="1" dirty="0">
                <a:sym typeface="Wingdings" panose="05000000000000000000" pitchFamily="2" charset="2"/>
                <a:hlinkClick r:id="rId4"/>
              </a:rPr>
              <a:t>Atlassian</a:t>
            </a:r>
            <a:endParaRPr lang="en-IN" sz="2400" b="1" dirty="0">
              <a:sym typeface="Wingdings" panose="05000000000000000000" pitchFamily="2" charset="2"/>
            </a:endParaRPr>
          </a:p>
          <a:p>
            <a:r>
              <a:rPr lang="en-IN" sz="2400" b="1" dirty="0">
                <a:sym typeface="Wingdings" panose="05000000000000000000" pitchFamily="2" charset="2"/>
              </a:rPr>
              <a:t></a:t>
            </a:r>
            <a:r>
              <a:rPr lang="en-IN" sz="2400" b="1" dirty="0">
                <a:sym typeface="Wingdings" panose="05000000000000000000" pitchFamily="2" charset="2"/>
                <a:hlinkClick r:id="rId5"/>
              </a:rPr>
              <a:t>git</a:t>
            </a:r>
            <a:endParaRPr lang="en-IN" sz="2400" b="1" dirty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53912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89720" y="188640"/>
            <a:ext cx="9144000" cy="1143000"/>
          </a:xfrm>
        </p:spPr>
        <p:txBody>
          <a:bodyPr/>
          <a:lstStyle/>
          <a:p>
            <a:r>
              <a:rPr dirty="0"/>
              <a:t>Content Layout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55440" y="1331640"/>
            <a:ext cx="9612560" cy="5337720"/>
          </a:xfrm>
        </p:spPr>
        <p:txBody>
          <a:bodyPr>
            <a:normAutofit/>
          </a:bodyPr>
          <a:lstStyle/>
          <a:p>
            <a:r>
              <a:rPr lang="en-IN" dirty="0"/>
              <a:t>What is Git</a:t>
            </a:r>
            <a:endParaRPr dirty="0"/>
          </a:p>
          <a:p>
            <a:r>
              <a:rPr lang="en-IN" dirty="0"/>
              <a:t>Getting started(creating a repo)</a:t>
            </a:r>
          </a:p>
          <a:p>
            <a:r>
              <a:rPr lang="en-IN" dirty="0"/>
              <a:t>Making changes</a:t>
            </a:r>
            <a:endParaRPr dirty="0"/>
          </a:p>
          <a:p>
            <a:r>
              <a:rPr lang="en-IN" dirty="0"/>
              <a:t>Viewing project history( logs/diffs)</a:t>
            </a:r>
          </a:p>
          <a:p>
            <a:r>
              <a:rPr lang="en-IN" dirty="0"/>
              <a:t>branches/switch/merging</a:t>
            </a:r>
          </a:p>
          <a:p>
            <a:r>
              <a:rPr lang="en-IN" dirty="0"/>
              <a:t>Git stash</a:t>
            </a:r>
          </a:p>
          <a:p>
            <a:r>
              <a:rPr lang="en-IN" dirty="0"/>
              <a:t>Git bisect</a:t>
            </a:r>
          </a:p>
          <a:p>
            <a:r>
              <a:rPr lang="en-IN" dirty="0"/>
              <a:t>Git rebase</a:t>
            </a:r>
          </a:p>
          <a:p>
            <a:r>
              <a:rPr lang="en-IN" dirty="0"/>
              <a:t>Git Cherry-pick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6449D6-405F-2CB8-85CA-382DA294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91744" y="3308920"/>
            <a:ext cx="7956130" cy="332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8072" y="548680"/>
            <a:ext cx="3275856" cy="1143000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Arial Black" panose="020B0A04020102020204" pitchFamily="34" charset="0"/>
              </a:rPr>
              <a:t>What is Git </a:t>
            </a:r>
            <a:endParaRPr sz="4000" b="1" dirty="0">
              <a:latin typeface="Arial Black" panose="020B0A04020102020204" pitchFamily="34" charset="0"/>
            </a:endParaRP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6BE68C01-5D61-1352-D1CB-66D16C2F4510}"/>
              </a:ext>
            </a:extLst>
          </p:cNvPr>
          <p:cNvSpPr/>
          <p:nvPr/>
        </p:nvSpPr>
        <p:spPr>
          <a:xfrm>
            <a:off x="623392" y="1691680"/>
            <a:ext cx="10945216" cy="4464496"/>
          </a:xfrm>
          <a:prstGeom prst="round2DiagRect">
            <a:avLst/>
          </a:prstGeom>
          <a:blipFill dpi="0" rotWithShape="1">
            <a:blip r:embed="rId2">
              <a:alphaModFix amt="59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Git, is a version control system.</a:t>
            </a:r>
            <a:b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</a:br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It is free, open source and is used by most of the open source software developers to 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Create 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Managing/tracking status of the projects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Store the code at the local git servers</a:t>
            </a:r>
          </a:p>
          <a:p>
            <a:pPr algn="ctr"/>
            <a:endParaRPr lang="en-IN" b="1" dirty="0">
              <a:solidFill>
                <a:srgbClr val="FFFFCC"/>
              </a:solidFill>
              <a:latin typeface="Sitka Small Semibold" pitchFamily="2" charset="0"/>
            </a:endParaRPr>
          </a:p>
          <a:p>
            <a:pPr algn="ctr"/>
            <a:endParaRPr lang="en-IN" b="1" dirty="0">
              <a:solidFill>
                <a:srgbClr val="FFFFCC"/>
              </a:solidFill>
              <a:latin typeface="Sitka Small Semibold" pitchFamily="2" charset="0"/>
            </a:endParaRPr>
          </a:p>
          <a:p>
            <a:pPr algn="ctr"/>
            <a:endParaRPr lang="en-IN" b="1" dirty="0">
              <a:solidFill>
                <a:srgbClr val="FFFFCC"/>
              </a:solidFill>
              <a:latin typeface="Sitka Small Semibold" pitchFamily="2" charset="0"/>
            </a:endParaRPr>
          </a:p>
          <a:p>
            <a:pPr algn="ctr"/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Basically it is a all in one Swiss knife for programmers</a:t>
            </a: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887919"/>
              </p:ext>
            </p:extLst>
          </p:nvPr>
        </p:nvGraphicFramePr>
        <p:xfrm>
          <a:off x="1524000" y="1052736"/>
          <a:ext cx="914400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6804EB-9DA7-E0CE-6107-63EE77AC0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5" y="116632"/>
            <a:ext cx="9370057" cy="6624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561374-BEE1-F883-3E8F-487AFD66607A}"/>
              </a:ext>
            </a:extLst>
          </p:cNvPr>
          <p:cNvSpPr txBox="1"/>
          <p:nvPr/>
        </p:nvSpPr>
        <p:spPr>
          <a:xfrm>
            <a:off x="9840416" y="980728"/>
            <a:ext cx="2160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the preview of the said commands .</a:t>
            </a:r>
          </a:p>
          <a:p>
            <a:r>
              <a:rPr lang="en-IN" dirty="0"/>
              <a:t>I have used them to create  a repo and push them to GitHub </a:t>
            </a:r>
          </a:p>
        </p:txBody>
      </p:sp>
    </p:spTree>
    <p:extLst>
      <p:ext uri="{BB962C8B-B14F-4D97-AF65-F5344CB8AC3E}">
        <p14:creationId xmlns:p14="http://schemas.microsoft.com/office/powerpoint/2010/main" val="255966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3D46C1-8FD2-99D7-FBEC-5CEF02F5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80"/>
            <a:ext cx="9144000" cy="144016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Making changes</a:t>
            </a:r>
            <a:br>
              <a:rPr lang="en-IN" dirty="0">
                <a:solidFill>
                  <a:schemeClr val="accent2">
                    <a:lumMod val="75000"/>
                  </a:schemeClr>
                </a:solidFill>
              </a:rPr>
            </a:b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D026C4-F319-662E-47B5-A7C8AFF9F971}"/>
              </a:ext>
            </a:extLst>
          </p:cNvPr>
          <p:cNvSpPr/>
          <p:nvPr/>
        </p:nvSpPr>
        <p:spPr>
          <a:xfrm>
            <a:off x="875420" y="1196752"/>
            <a:ext cx="10441160" cy="5184576"/>
          </a:xfrm>
          <a:prstGeom prst="rect">
            <a:avLst/>
          </a:prstGeom>
          <a:solidFill>
            <a:srgbClr val="92D05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After modifying some files to add specific files(say file1, file2) to the index</a:t>
            </a:r>
            <a:br>
              <a:rPr lang="en-IN" sz="2400" dirty="0">
                <a:highlight>
                  <a:srgbClr val="000080"/>
                </a:highlight>
              </a:rPr>
            </a:br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$git add file1 file2</a:t>
            </a:r>
          </a:p>
          <a:p>
            <a:pPr algn="ctr"/>
            <a:endParaRPr lang="en-IN" sz="2400" dirty="0">
              <a:highlight>
                <a:srgbClr val="000080"/>
              </a:highlight>
            </a:endParaRPr>
          </a:p>
          <a:p>
            <a:pPr algn="ctr"/>
            <a:r>
              <a:rPr lang="en-IN" sz="2400" dirty="0"/>
              <a:t>Using </a:t>
            </a:r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status</a:t>
            </a:r>
            <a:r>
              <a:rPr lang="en-IN" sz="2400" dirty="0"/>
              <a:t> or </a:t>
            </a:r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diff –cached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dirty="0"/>
              <a:t>we can see the changes that will occur after the next commit</a:t>
            </a:r>
          </a:p>
          <a:p>
            <a:pPr algn="ctr"/>
            <a:endParaRPr lang="en-IN" sz="2400" dirty="0">
              <a:highlight>
                <a:srgbClr val="000080"/>
              </a:highlight>
            </a:endParaRPr>
          </a:p>
          <a:p>
            <a:pPr algn="ctr"/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diff </a:t>
            </a:r>
            <a:r>
              <a:rPr lang="en-IN" sz="2400" dirty="0"/>
              <a:t>will show changes that are made but not yet added to the index.</a:t>
            </a:r>
          </a:p>
          <a:p>
            <a:pPr algn="ctr"/>
            <a:endParaRPr lang="en-IN" sz="2400" dirty="0">
              <a:highlight>
                <a:srgbClr val="000080"/>
              </a:highlight>
            </a:endParaRPr>
          </a:p>
          <a:p>
            <a:pPr algn="ctr"/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status </a:t>
            </a:r>
            <a:r>
              <a:rPr lang="en-IN" sz="2400" dirty="0"/>
              <a:t>gives a brief summary of the situation of the changes</a:t>
            </a:r>
          </a:p>
          <a:p>
            <a:pPr algn="ctr"/>
            <a:endParaRPr lang="en-IN" sz="2400" dirty="0">
              <a:highlight>
                <a:srgbClr val="000080"/>
              </a:highlight>
            </a:endParaRPr>
          </a:p>
          <a:p>
            <a:pPr algn="ctr"/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commit –a</a:t>
            </a:r>
          </a:p>
          <a:p>
            <a:pPr algn="ctr"/>
            <a:r>
              <a:rPr lang="en-IN" sz="2400" dirty="0"/>
              <a:t>Can be used to commit without using git add beforehand</a:t>
            </a:r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29000">
              <a:srgbClr val="1E1E1E"/>
            </a:gs>
            <a:gs pos="6000">
              <a:schemeClr val="tx1">
                <a:lumMod val="85000"/>
              </a:schemeClr>
            </a:gs>
            <a:gs pos="100000">
              <a:schemeClr val="bg1">
                <a:shade val="8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030" y="-197062"/>
            <a:ext cx="9144000" cy="883568"/>
          </a:xfrm>
        </p:spPr>
        <p:txBody>
          <a:bodyPr/>
          <a:lstStyle/>
          <a:p>
            <a:r>
              <a:rPr lang="en-IN" b="1" i="1" dirty="0"/>
              <a:t>The Project History</a:t>
            </a:r>
            <a:endParaRPr b="1" i="1" dirty="0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51EF18C1-C554-E04F-ABBE-FABC6993DDF4}"/>
              </a:ext>
            </a:extLst>
          </p:cNvPr>
          <p:cNvSpPr/>
          <p:nvPr/>
        </p:nvSpPr>
        <p:spPr>
          <a:xfrm>
            <a:off x="7233396" y="3164456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7C5A8AD8-6C26-6087-9329-F7E4638A4205}"/>
              </a:ext>
            </a:extLst>
          </p:cNvPr>
          <p:cNvSpPr/>
          <p:nvPr/>
        </p:nvSpPr>
        <p:spPr>
          <a:xfrm>
            <a:off x="7230656" y="1009684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09472992-BECB-AEC3-73AA-B8C102193024}"/>
              </a:ext>
            </a:extLst>
          </p:cNvPr>
          <p:cNvSpPr/>
          <p:nvPr/>
        </p:nvSpPr>
        <p:spPr>
          <a:xfrm>
            <a:off x="8895988" y="5434672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3B7F3D97-69A2-A617-4072-4F2948E9D2D3}"/>
              </a:ext>
            </a:extLst>
          </p:cNvPr>
          <p:cNvSpPr/>
          <p:nvPr/>
        </p:nvSpPr>
        <p:spPr>
          <a:xfrm>
            <a:off x="8049736" y="4282580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16677BDA-2BDF-8056-98D7-6C8BAF084160}"/>
              </a:ext>
            </a:extLst>
          </p:cNvPr>
          <p:cNvSpPr/>
          <p:nvPr/>
        </p:nvSpPr>
        <p:spPr>
          <a:xfrm>
            <a:off x="8067132" y="2081840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2326D728-678A-1F0D-BD24-8DF0E62F239F}"/>
              </a:ext>
            </a:extLst>
          </p:cNvPr>
          <p:cNvSpPr/>
          <p:nvPr/>
        </p:nvSpPr>
        <p:spPr>
          <a:xfrm>
            <a:off x="8931932" y="1007103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A8CFA3FD-339B-3C5A-D6E4-DF37A2CEC0D1}"/>
              </a:ext>
            </a:extLst>
          </p:cNvPr>
          <p:cNvSpPr/>
          <p:nvPr/>
        </p:nvSpPr>
        <p:spPr>
          <a:xfrm>
            <a:off x="8931932" y="3163727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31CF822C-E5D8-4503-ED47-73828637E9F3}"/>
              </a:ext>
            </a:extLst>
          </p:cNvPr>
          <p:cNvSpPr/>
          <p:nvPr/>
        </p:nvSpPr>
        <p:spPr>
          <a:xfrm>
            <a:off x="10608030" y="5434672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AA3EC296-F8A7-812D-0845-0F2BEA032A22}"/>
              </a:ext>
            </a:extLst>
          </p:cNvPr>
          <p:cNvSpPr/>
          <p:nvPr/>
        </p:nvSpPr>
        <p:spPr>
          <a:xfrm>
            <a:off x="9748676" y="4282580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597A57B6-7E84-FEAA-087D-4200D3E241A3}"/>
              </a:ext>
            </a:extLst>
          </p:cNvPr>
          <p:cNvSpPr/>
          <p:nvPr/>
        </p:nvSpPr>
        <p:spPr>
          <a:xfrm>
            <a:off x="10668000" y="3163727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4715741F-9ACE-1C8E-AD5A-D838242C6EA2}"/>
              </a:ext>
            </a:extLst>
          </p:cNvPr>
          <p:cNvSpPr/>
          <p:nvPr/>
        </p:nvSpPr>
        <p:spPr>
          <a:xfrm>
            <a:off x="9768408" y="2070624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DE7B58C-EE55-AFB0-97CE-0E906CF096CF}"/>
              </a:ext>
            </a:extLst>
          </p:cNvPr>
          <p:cNvSpPr/>
          <p:nvPr/>
        </p:nvSpPr>
        <p:spPr>
          <a:xfrm>
            <a:off x="10641893" y="1007103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E90666E1-352F-E367-8DEC-040666032D64}"/>
              </a:ext>
            </a:extLst>
          </p:cNvPr>
          <p:cNvSpPr/>
          <p:nvPr/>
        </p:nvSpPr>
        <p:spPr>
          <a:xfrm>
            <a:off x="1234655" y="2079008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93F2929B-7078-43C0-5DB1-82DEBB431AF4}"/>
              </a:ext>
            </a:extLst>
          </p:cNvPr>
          <p:cNvSpPr/>
          <p:nvPr/>
        </p:nvSpPr>
        <p:spPr>
          <a:xfrm>
            <a:off x="3738690" y="1007103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35C6A0BA-A613-3FBE-7755-AE46A81F7A70}"/>
              </a:ext>
            </a:extLst>
          </p:cNvPr>
          <p:cNvSpPr/>
          <p:nvPr/>
        </p:nvSpPr>
        <p:spPr>
          <a:xfrm>
            <a:off x="3776378" y="5434672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EF9487FB-E3B8-E055-4B85-ED830D1E1029}"/>
              </a:ext>
            </a:extLst>
          </p:cNvPr>
          <p:cNvSpPr/>
          <p:nvPr/>
        </p:nvSpPr>
        <p:spPr>
          <a:xfrm>
            <a:off x="3802296" y="3163727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2FF64C1C-BECA-A3D3-6937-CD104025BE23}"/>
              </a:ext>
            </a:extLst>
          </p:cNvPr>
          <p:cNvSpPr/>
          <p:nvPr/>
        </p:nvSpPr>
        <p:spPr>
          <a:xfrm>
            <a:off x="4623853" y="2110311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E2D529CD-A217-90DE-B625-B766DDCF982B}"/>
              </a:ext>
            </a:extLst>
          </p:cNvPr>
          <p:cNvSpPr/>
          <p:nvPr/>
        </p:nvSpPr>
        <p:spPr>
          <a:xfrm>
            <a:off x="5509017" y="1009304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2116692F-46D1-1E9E-A07C-96F099E551F6}"/>
              </a:ext>
            </a:extLst>
          </p:cNvPr>
          <p:cNvSpPr/>
          <p:nvPr/>
        </p:nvSpPr>
        <p:spPr>
          <a:xfrm>
            <a:off x="5475248" y="3164456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E3051729-C0BE-C0C9-A73A-F579B5FF4958}"/>
              </a:ext>
            </a:extLst>
          </p:cNvPr>
          <p:cNvSpPr/>
          <p:nvPr/>
        </p:nvSpPr>
        <p:spPr>
          <a:xfrm>
            <a:off x="6394180" y="2079008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Cross 26">
            <a:extLst>
              <a:ext uri="{FF2B5EF4-FFF2-40B4-BE49-F238E27FC236}">
                <a16:creationId xmlns:a16="http://schemas.microsoft.com/office/drawing/2014/main" id="{9745704A-A29D-94DF-8729-1D1FFB1C43D0}"/>
              </a:ext>
            </a:extLst>
          </p:cNvPr>
          <p:cNvSpPr/>
          <p:nvPr/>
        </p:nvSpPr>
        <p:spPr>
          <a:xfrm>
            <a:off x="4575224" y="4282580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192A230D-AF41-A7F2-D74D-B72B914CCD86}"/>
              </a:ext>
            </a:extLst>
          </p:cNvPr>
          <p:cNvSpPr/>
          <p:nvPr/>
        </p:nvSpPr>
        <p:spPr>
          <a:xfrm>
            <a:off x="5458066" y="5434672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Cross 28">
            <a:extLst>
              <a:ext uri="{FF2B5EF4-FFF2-40B4-BE49-F238E27FC236}">
                <a16:creationId xmlns:a16="http://schemas.microsoft.com/office/drawing/2014/main" id="{3D808002-C270-96AE-E343-A05596EDE1B9}"/>
              </a:ext>
            </a:extLst>
          </p:cNvPr>
          <p:cNvSpPr/>
          <p:nvPr/>
        </p:nvSpPr>
        <p:spPr>
          <a:xfrm>
            <a:off x="7214300" y="5434672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id="{A5150A94-2699-106E-C8E9-4B78E4EB186D}"/>
              </a:ext>
            </a:extLst>
          </p:cNvPr>
          <p:cNvSpPr/>
          <p:nvPr/>
        </p:nvSpPr>
        <p:spPr>
          <a:xfrm>
            <a:off x="6344072" y="4282580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51367301-ED85-3091-8A8A-126C13F1DC29}"/>
              </a:ext>
            </a:extLst>
          </p:cNvPr>
          <p:cNvSpPr/>
          <p:nvPr/>
        </p:nvSpPr>
        <p:spPr>
          <a:xfrm>
            <a:off x="463292" y="3157715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DDC0ED6D-7485-1BD7-2FAA-887934372503}"/>
              </a:ext>
            </a:extLst>
          </p:cNvPr>
          <p:cNvSpPr/>
          <p:nvPr/>
        </p:nvSpPr>
        <p:spPr>
          <a:xfrm>
            <a:off x="2093004" y="1029631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Cross 33">
            <a:extLst>
              <a:ext uri="{FF2B5EF4-FFF2-40B4-BE49-F238E27FC236}">
                <a16:creationId xmlns:a16="http://schemas.microsoft.com/office/drawing/2014/main" id="{A3D2F272-E3E8-D463-2115-E3F4D4E1B163}"/>
              </a:ext>
            </a:extLst>
          </p:cNvPr>
          <p:cNvSpPr/>
          <p:nvPr/>
        </p:nvSpPr>
        <p:spPr>
          <a:xfrm>
            <a:off x="398543" y="1010269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Cross 35">
            <a:extLst>
              <a:ext uri="{FF2B5EF4-FFF2-40B4-BE49-F238E27FC236}">
                <a16:creationId xmlns:a16="http://schemas.microsoft.com/office/drawing/2014/main" id="{2285FE07-8FDD-3C89-B0DA-B96F211701CD}"/>
              </a:ext>
            </a:extLst>
          </p:cNvPr>
          <p:cNvSpPr/>
          <p:nvPr/>
        </p:nvSpPr>
        <p:spPr>
          <a:xfrm>
            <a:off x="2051162" y="3163727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6C4ECCAA-DA22-7C21-17DC-0C7F4CC9A3EB}"/>
              </a:ext>
            </a:extLst>
          </p:cNvPr>
          <p:cNvSpPr/>
          <p:nvPr/>
        </p:nvSpPr>
        <p:spPr>
          <a:xfrm>
            <a:off x="1279799" y="4290928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Cross 37">
            <a:extLst>
              <a:ext uri="{FF2B5EF4-FFF2-40B4-BE49-F238E27FC236}">
                <a16:creationId xmlns:a16="http://schemas.microsoft.com/office/drawing/2014/main" id="{85A22EA9-D03A-0A4B-59A1-0AF80FE5DA9B}"/>
              </a:ext>
            </a:extLst>
          </p:cNvPr>
          <p:cNvSpPr/>
          <p:nvPr/>
        </p:nvSpPr>
        <p:spPr>
          <a:xfrm>
            <a:off x="432824" y="5434672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Cross 38">
            <a:extLst>
              <a:ext uri="{FF2B5EF4-FFF2-40B4-BE49-F238E27FC236}">
                <a16:creationId xmlns:a16="http://schemas.microsoft.com/office/drawing/2014/main" id="{30DC55E0-08EA-A0C5-3C2A-E72E0C0731BC}"/>
              </a:ext>
            </a:extLst>
          </p:cNvPr>
          <p:cNvSpPr/>
          <p:nvPr/>
        </p:nvSpPr>
        <p:spPr>
          <a:xfrm>
            <a:off x="2067831" y="5434672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219CDC07-B3FA-69EC-B907-A5BAF09F8D76}"/>
              </a:ext>
            </a:extLst>
          </p:cNvPr>
          <p:cNvSpPr/>
          <p:nvPr/>
        </p:nvSpPr>
        <p:spPr>
          <a:xfrm>
            <a:off x="2902272" y="4282948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268BCCC4-C1A1-665E-B774-F836231753A8}"/>
              </a:ext>
            </a:extLst>
          </p:cNvPr>
          <p:cNvSpPr/>
          <p:nvPr/>
        </p:nvSpPr>
        <p:spPr>
          <a:xfrm>
            <a:off x="2958716" y="2085415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0D1F45-EDED-8E13-0A8E-5B2576E945CA}"/>
              </a:ext>
            </a:extLst>
          </p:cNvPr>
          <p:cNvSpPr/>
          <p:nvPr/>
        </p:nvSpPr>
        <p:spPr>
          <a:xfrm>
            <a:off x="39554" y="525658"/>
            <a:ext cx="11953328" cy="6332342"/>
          </a:xfrm>
          <a:prstGeom prst="rect">
            <a:avLst/>
          </a:prstGeom>
          <a:solidFill>
            <a:srgbClr val="C2E49C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i="0" dirty="0">
                <a:solidFill>
                  <a:srgbClr val="171717"/>
                </a:solidFill>
                <a:effectLst/>
                <a:latin typeface="-apple-system"/>
              </a:rPr>
              <a:t>📋 </a:t>
            </a:r>
            <a:r>
              <a:rPr lang="en-IN" sz="3200" b="1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000000"/>
                </a:highlight>
                <a:latin typeface="-apple-system"/>
              </a:rPr>
              <a:t>Logging</a:t>
            </a:r>
          </a:p>
          <a:p>
            <a:r>
              <a:rPr lang="en-IN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log </a:t>
            </a:r>
          </a:p>
          <a:p>
            <a:r>
              <a:rPr lang="en-US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log </a:t>
            </a:r>
            <a:r>
              <a:rPr lang="en-US" sz="2400" b="1" dirty="0">
                <a:solidFill>
                  <a:srgbClr val="FFFFCC"/>
                </a:solidFill>
                <a:latin typeface="-apple-system"/>
                <a:sym typeface="Wingdings" panose="05000000000000000000" pitchFamily="2" charset="2"/>
              </a:rPr>
              <a:t>--</a:t>
            </a:r>
            <a:r>
              <a:rPr lang="en-US" sz="2400" b="1" dirty="0" err="1">
                <a:solidFill>
                  <a:srgbClr val="FFFFCC"/>
                </a:solidFill>
                <a:latin typeface="-apple-system"/>
                <a:sym typeface="Wingdings" panose="05000000000000000000" pitchFamily="2" charset="2"/>
              </a:rPr>
              <a:t>oneline</a:t>
            </a:r>
            <a:r>
              <a:rPr lang="en-US" sz="2400" b="1" dirty="0">
                <a:solidFill>
                  <a:srgbClr val="FFFFCC"/>
                </a:solidFill>
                <a:latin typeface="-apple-system"/>
                <a:sym typeface="Wingdings" panose="05000000000000000000" pitchFamily="2" charset="2"/>
              </a:rPr>
              <a:t>   </a:t>
            </a:r>
            <a:r>
              <a:rPr lang="en-US" sz="2400" b="1" dirty="0">
                <a:solidFill>
                  <a:srgbClr val="00B0F0"/>
                </a:solidFill>
                <a:latin typeface="-apple-system"/>
                <a:sym typeface="Wingdings" panose="05000000000000000000" pitchFamily="2" charset="2"/>
              </a:rPr>
              <a:t># more succinct output</a:t>
            </a:r>
            <a:endParaRPr lang="en-IN" sz="2400" b="1" dirty="0">
              <a:solidFill>
                <a:srgbClr val="00B0F0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log </a:t>
            </a:r>
            <a:r>
              <a:rPr lang="en-IN" sz="2400" b="1" dirty="0">
                <a:solidFill>
                  <a:srgbClr val="FFFFCC"/>
                </a:solidFill>
                <a:latin typeface="-apple-system"/>
                <a:sym typeface="Wingdings" panose="05000000000000000000" pitchFamily="2" charset="2"/>
              </a:rPr>
              <a:t>--graph    </a:t>
            </a:r>
            <a:r>
              <a:rPr lang="en-IN" sz="2400" b="1" dirty="0">
                <a:solidFill>
                  <a:srgbClr val="00B0F0"/>
                </a:solidFill>
                <a:latin typeface="-apple-system"/>
                <a:sym typeface="Wingdings" panose="05000000000000000000" pitchFamily="2" charset="2"/>
              </a:rPr>
              <a:t>#with a visual graph of branches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latin typeface="-apple-system"/>
                <a:sym typeface="Wingdings" panose="05000000000000000000" pitchFamily="2" charset="2"/>
              </a:rPr>
              <a:t>TO VEIW THE “undo” history</a:t>
            </a:r>
          </a:p>
          <a:p>
            <a:r>
              <a:rPr lang="en-IN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</a:t>
            </a:r>
            <a:r>
              <a:rPr lang="en-IN" sz="2400" b="1" dirty="0" err="1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reflog</a:t>
            </a:r>
            <a:endParaRPr lang="en-IN" sz="2400" b="1" dirty="0">
              <a:solidFill>
                <a:schemeClr val="tx1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-apple-system"/>
                <a:sym typeface="Wingdings" panose="05000000000000000000" pitchFamily="2" charset="2"/>
              </a:rPr>
              <a:t>View your current state + any merge conflicts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status</a:t>
            </a:r>
          </a:p>
          <a:p>
            <a:pPr algn="l"/>
            <a:r>
              <a:rPr lang="en-US" sz="2800" b="1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See the differences in your staged (or </a:t>
            </a:r>
            <a:r>
              <a:rPr lang="en-US" sz="2800" b="1" i="0" dirty="0" err="1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unstaged</a:t>
            </a:r>
            <a:r>
              <a:rPr lang="en-US" sz="2800" b="1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) changes</a:t>
            </a:r>
          </a:p>
          <a:p>
            <a:pPr algn="l"/>
            <a:r>
              <a:rPr lang="en-US" sz="2400" b="1" i="0" dirty="0">
                <a:solidFill>
                  <a:schemeClr val="tx1"/>
                </a:solidFill>
                <a:effectLst/>
                <a:latin typeface="-apple-system"/>
                <a:sym typeface="Wingdings" panose="05000000000000000000" pitchFamily="2" charset="2"/>
              </a:rPr>
              <a:t>git diff--</a:t>
            </a:r>
            <a:r>
              <a:rPr lang="en-US" sz="2400" b="1" i="0" dirty="0">
                <a:solidFill>
                  <a:srgbClr val="FFFFCC"/>
                </a:solidFill>
                <a:effectLst/>
                <a:latin typeface="-apple-system"/>
                <a:sym typeface="Wingdings" panose="05000000000000000000" pitchFamily="2" charset="2"/>
              </a:rPr>
              <a:t>staged   </a:t>
            </a:r>
            <a:r>
              <a:rPr lang="en-US" sz="2400" b="1" i="0" dirty="0">
                <a:solidFill>
                  <a:srgbClr val="00B0F0"/>
                </a:solidFill>
                <a:effectLst/>
                <a:latin typeface="-apple-system"/>
                <a:sym typeface="Wingdings" panose="05000000000000000000" pitchFamily="2" charset="2"/>
              </a:rPr>
              <a:t># for staged changes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diff     </a:t>
            </a:r>
            <a:r>
              <a:rPr lang="en-US" sz="2400" b="1" dirty="0">
                <a:solidFill>
                  <a:srgbClr val="00B0F0"/>
                </a:solidFill>
                <a:latin typeface="-apple-system"/>
                <a:sym typeface="Wingdings" panose="05000000000000000000" pitchFamily="2" charset="2"/>
              </a:rPr>
              <a:t>#for </a:t>
            </a:r>
            <a:r>
              <a:rPr lang="en-US" sz="2400" b="1" dirty="0" err="1">
                <a:solidFill>
                  <a:srgbClr val="00B0F0"/>
                </a:solidFill>
                <a:latin typeface="-apple-system"/>
                <a:sym typeface="Wingdings" panose="05000000000000000000" pitchFamily="2" charset="2"/>
              </a:rPr>
              <a:t>unstaged</a:t>
            </a:r>
            <a:r>
              <a:rPr lang="en-US" sz="2400" b="1" dirty="0">
                <a:solidFill>
                  <a:srgbClr val="00B0F0"/>
                </a:solidFill>
                <a:latin typeface="-apple-system"/>
                <a:sym typeface="Wingdings" panose="05000000000000000000" pitchFamily="2" charset="2"/>
              </a:rPr>
              <a:t> changes</a:t>
            </a:r>
            <a:endParaRPr lang="en-US" sz="2400" b="1" dirty="0">
              <a:solidFill>
                <a:schemeClr val="tx1"/>
              </a:solidFill>
              <a:latin typeface="-apple-system"/>
              <a:sym typeface="Wingdings" panose="05000000000000000000" pitchFamily="2" charset="2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diff branch1..branch2  </a:t>
            </a:r>
            <a:r>
              <a:rPr lang="en-US" sz="2400" b="1" dirty="0">
                <a:solidFill>
                  <a:srgbClr val="00B0F0"/>
                </a:solidFill>
                <a:latin typeface="-apple-system"/>
                <a:sym typeface="Wingdings" panose="05000000000000000000" pitchFamily="2" charset="2"/>
              </a:rPr>
              <a:t>#see differences between two branches</a:t>
            </a:r>
          </a:p>
          <a:p>
            <a:pPr algn="l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-apple-system"/>
                <a:sym typeface="Wingdings" panose="05000000000000000000" pitchFamily="2" charset="2"/>
              </a:rPr>
              <a:t>Uncommit the previous changes(this will uncommit and leave the files in the working directory}</a:t>
            </a:r>
          </a:p>
          <a:p>
            <a:pPr algn="l"/>
            <a:r>
              <a:rPr lang="en-IN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reset &lt;commit-sha&gt;</a:t>
            </a:r>
          </a:p>
          <a:p>
            <a:endParaRPr lang="en-IN" sz="2800" b="1" dirty="0">
              <a:solidFill>
                <a:schemeClr val="tx1"/>
              </a:solidFill>
              <a:latin typeface="-apple-system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71736"/>
            <a:ext cx="9144000" cy="883568"/>
          </a:xfrm>
        </p:spPr>
        <p:txBody>
          <a:bodyPr/>
          <a:lstStyle/>
          <a:p>
            <a:r>
              <a:rPr lang="en-IN" dirty="0"/>
              <a:t>The project history</a:t>
            </a:r>
            <a:endParaRPr dirty="0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51EF18C1-C554-E04F-ABBE-FABC6993DDF4}"/>
              </a:ext>
            </a:extLst>
          </p:cNvPr>
          <p:cNvSpPr/>
          <p:nvPr/>
        </p:nvSpPr>
        <p:spPr>
          <a:xfrm>
            <a:off x="7233396" y="3164456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7C5A8AD8-6C26-6087-9329-F7E4638A4205}"/>
              </a:ext>
            </a:extLst>
          </p:cNvPr>
          <p:cNvSpPr/>
          <p:nvPr/>
        </p:nvSpPr>
        <p:spPr>
          <a:xfrm>
            <a:off x="7230656" y="1009684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09472992-BECB-AEC3-73AA-B8C102193024}"/>
              </a:ext>
            </a:extLst>
          </p:cNvPr>
          <p:cNvSpPr/>
          <p:nvPr/>
        </p:nvSpPr>
        <p:spPr>
          <a:xfrm>
            <a:off x="8895988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3B7F3D97-69A2-A617-4072-4F2948E9D2D3}"/>
              </a:ext>
            </a:extLst>
          </p:cNvPr>
          <p:cNvSpPr/>
          <p:nvPr/>
        </p:nvSpPr>
        <p:spPr>
          <a:xfrm>
            <a:off x="8049736" y="428258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16677BDA-2BDF-8056-98D7-6C8BAF084160}"/>
              </a:ext>
            </a:extLst>
          </p:cNvPr>
          <p:cNvSpPr/>
          <p:nvPr/>
        </p:nvSpPr>
        <p:spPr>
          <a:xfrm>
            <a:off x="8067132" y="208184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2326D728-678A-1F0D-BD24-8DF0E62F239F}"/>
              </a:ext>
            </a:extLst>
          </p:cNvPr>
          <p:cNvSpPr/>
          <p:nvPr/>
        </p:nvSpPr>
        <p:spPr>
          <a:xfrm>
            <a:off x="8931932" y="1007103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A8CFA3FD-339B-3C5A-D6E4-DF37A2CEC0D1}"/>
              </a:ext>
            </a:extLst>
          </p:cNvPr>
          <p:cNvSpPr/>
          <p:nvPr/>
        </p:nvSpPr>
        <p:spPr>
          <a:xfrm>
            <a:off x="8931932" y="3163727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31CF822C-E5D8-4503-ED47-73828637E9F3}"/>
              </a:ext>
            </a:extLst>
          </p:cNvPr>
          <p:cNvSpPr/>
          <p:nvPr/>
        </p:nvSpPr>
        <p:spPr>
          <a:xfrm>
            <a:off x="10608030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AA3EC296-F8A7-812D-0845-0F2BEA032A22}"/>
              </a:ext>
            </a:extLst>
          </p:cNvPr>
          <p:cNvSpPr/>
          <p:nvPr/>
        </p:nvSpPr>
        <p:spPr>
          <a:xfrm>
            <a:off x="9748676" y="428258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597A57B6-7E84-FEAA-087D-4200D3E241A3}"/>
              </a:ext>
            </a:extLst>
          </p:cNvPr>
          <p:cNvSpPr/>
          <p:nvPr/>
        </p:nvSpPr>
        <p:spPr>
          <a:xfrm>
            <a:off x="10668000" y="3163727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4715741F-9ACE-1C8E-AD5A-D838242C6EA2}"/>
              </a:ext>
            </a:extLst>
          </p:cNvPr>
          <p:cNvSpPr/>
          <p:nvPr/>
        </p:nvSpPr>
        <p:spPr>
          <a:xfrm>
            <a:off x="9768408" y="2070624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DE7B58C-EE55-AFB0-97CE-0E906CF096CF}"/>
              </a:ext>
            </a:extLst>
          </p:cNvPr>
          <p:cNvSpPr/>
          <p:nvPr/>
        </p:nvSpPr>
        <p:spPr>
          <a:xfrm>
            <a:off x="10641893" y="1007103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E90666E1-352F-E367-8DEC-040666032D64}"/>
              </a:ext>
            </a:extLst>
          </p:cNvPr>
          <p:cNvSpPr/>
          <p:nvPr/>
        </p:nvSpPr>
        <p:spPr>
          <a:xfrm>
            <a:off x="1234655" y="2079008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93F2929B-7078-43C0-5DB1-82DEBB431AF4}"/>
              </a:ext>
            </a:extLst>
          </p:cNvPr>
          <p:cNvSpPr/>
          <p:nvPr/>
        </p:nvSpPr>
        <p:spPr>
          <a:xfrm>
            <a:off x="3738690" y="1007103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35C6A0BA-A613-3FBE-7755-AE46A81F7A70}"/>
              </a:ext>
            </a:extLst>
          </p:cNvPr>
          <p:cNvSpPr/>
          <p:nvPr/>
        </p:nvSpPr>
        <p:spPr>
          <a:xfrm>
            <a:off x="3776378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EF9487FB-E3B8-E055-4B85-ED830D1E1029}"/>
              </a:ext>
            </a:extLst>
          </p:cNvPr>
          <p:cNvSpPr/>
          <p:nvPr/>
        </p:nvSpPr>
        <p:spPr>
          <a:xfrm>
            <a:off x="3802296" y="3163727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2FF64C1C-BECA-A3D3-6937-CD104025BE23}"/>
              </a:ext>
            </a:extLst>
          </p:cNvPr>
          <p:cNvSpPr/>
          <p:nvPr/>
        </p:nvSpPr>
        <p:spPr>
          <a:xfrm>
            <a:off x="4623853" y="2110311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E2D529CD-A217-90DE-B625-B766DDCF982B}"/>
              </a:ext>
            </a:extLst>
          </p:cNvPr>
          <p:cNvSpPr/>
          <p:nvPr/>
        </p:nvSpPr>
        <p:spPr>
          <a:xfrm>
            <a:off x="5509017" y="1009304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2116692F-46D1-1E9E-A07C-96F099E551F6}"/>
              </a:ext>
            </a:extLst>
          </p:cNvPr>
          <p:cNvSpPr/>
          <p:nvPr/>
        </p:nvSpPr>
        <p:spPr>
          <a:xfrm>
            <a:off x="5475248" y="3164456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E3051729-C0BE-C0C9-A73A-F579B5FF4958}"/>
              </a:ext>
            </a:extLst>
          </p:cNvPr>
          <p:cNvSpPr/>
          <p:nvPr/>
        </p:nvSpPr>
        <p:spPr>
          <a:xfrm>
            <a:off x="6394180" y="2079008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Cross 26">
            <a:extLst>
              <a:ext uri="{FF2B5EF4-FFF2-40B4-BE49-F238E27FC236}">
                <a16:creationId xmlns:a16="http://schemas.microsoft.com/office/drawing/2014/main" id="{9745704A-A29D-94DF-8729-1D1FFB1C43D0}"/>
              </a:ext>
            </a:extLst>
          </p:cNvPr>
          <p:cNvSpPr/>
          <p:nvPr/>
        </p:nvSpPr>
        <p:spPr>
          <a:xfrm>
            <a:off x="4575224" y="428258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192A230D-AF41-A7F2-D74D-B72B914CCD86}"/>
              </a:ext>
            </a:extLst>
          </p:cNvPr>
          <p:cNvSpPr/>
          <p:nvPr/>
        </p:nvSpPr>
        <p:spPr>
          <a:xfrm>
            <a:off x="5458066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Cross 28">
            <a:extLst>
              <a:ext uri="{FF2B5EF4-FFF2-40B4-BE49-F238E27FC236}">
                <a16:creationId xmlns:a16="http://schemas.microsoft.com/office/drawing/2014/main" id="{3D808002-C270-96AE-E343-A05596EDE1B9}"/>
              </a:ext>
            </a:extLst>
          </p:cNvPr>
          <p:cNvSpPr/>
          <p:nvPr/>
        </p:nvSpPr>
        <p:spPr>
          <a:xfrm>
            <a:off x="7214300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id="{A5150A94-2699-106E-C8E9-4B78E4EB186D}"/>
              </a:ext>
            </a:extLst>
          </p:cNvPr>
          <p:cNvSpPr/>
          <p:nvPr/>
        </p:nvSpPr>
        <p:spPr>
          <a:xfrm>
            <a:off x="6344072" y="428258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51367301-ED85-3091-8A8A-126C13F1DC29}"/>
              </a:ext>
            </a:extLst>
          </p:cNvPr>
          <p:cNvSpPr/>
          <p:nvPr/>
        </p:nvSpPr>
        <p:spPr>
          <a:xfrm>
            <a:off x="463292" y="3157715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DDC0ED6D-7485-1BD7-2FAA-887934372503}"/>
              </a:ext>
            </a:extLst>
          </p:cNvPr>
          <p:cNvSpPr/>
          <p:nvPr/>
        </p:nvSpPr>
        <p:spPr>
          <a:xfrm>
            <a:off x="2093004" y="1029631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Cross 33">
            <a:extLst>
              <a:ext uri="{FF2B5EF4-FFF2-40B4-BE49-F238E27FC236}">
                <a16:creationId xmlns:a16="http://schemas.microsoft.com/office/drawing/2014/main" id="{A3D2F272-E3E8-D463-2115-E3F4D4E1B163}"/>
              </a:ext>
            </a:extLst>
          </p:cNvPr>
          <p:cNvSpPr/>
          <p:nvPr/>
        </p:nvSpPr>
        <p:spPr>
          <a:xfrm>
            <a:off x="398543" y="1010269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Cross 35">
            <a:extLst>
              <a:ext uri="{FF2B5EF4-FFF2-40B4-BE49-F238E27FC236}">
                <a16:creationId xmlns:a16="http://schemas.microsoft.com/office/drawing/2014/main" id="{2285FE07-8FDD-3C89-B0DA-B96F211701CD}"/>
              </a:ext>
            </a:extLst>
          </p:cNvPr>
          <p:cNvSpPr/>
          <p:nvPr/>
        </p:nvSpPr>
        <p:spPr>
          <a:xfrm>
            <a:off x="2051162" y="3163727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6C4ECCAA-DA22-7C21-17DC-0C7F4CC9A3EB}"/>
              </a:ext>
            </a:extLst>
          </p:cNvPr>
          <p:cNvSpPr/>
          <p:nvPr/>
        </p:nvSpPr>
        <p:spPr>
          <a:xfrm>
            <a:off x="1279799" y="4290928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Cross 37">
            <a:extLst>
              <a:ext uri="{FF2B5EF4-FFF2-40B4-BE49-F238E27FC236}">
                <a16:creationId xmlns:a16="http://schemas.microsoft.com/office/drawing/2014/main" id="{85A22EA9-D03A-0A4B-59A1-0AF80FE5DA9B}"/>
              </a:ext>
            </a:extLst>
          </p:cNvPr>
          <p:cNvSpPr/>
          <p:nvPr/>
        </p:nvSpPr>
        <p:spPr>
          <a:xfrm>
            <a:off x="432824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Cross 38">
            <a:extLst>
              <a:ext uri="{FF2B5EF4-FFF2-40B4-BE49-F238E27FC236}">
                <a16:creationId xmlns:a16="http://schemas.microsoft.com/office/drawing/2014/main" id="{30DC55E0-08EA-A0C5-3C2A-E72E0C0731BC}"/>
              </a:ext>
            </a:extLst>
          </p:cNvPr>
          <p:cNvSpPr/>
          <p:nvPr/>
        </p:nvSpPr>
        <p:spPr>
          <a:xfrm>
            <a:off x="2067831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219CDC07-B3FA-69EC-B907-A5BAF09F8D76}"/>
              </a:ext>
            </a:extLst>
          </p:cNvPr>
          <p:cNvSpPr/>
          <p:nvPr/>
        </p:nvSpPr>
        <p:spPr>
          <a:xfrm>
            <a:off x="2902272" y="4282948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268BCCC4-C1A1-665E-B774-F836231753A8}"/>
              </a:ext>
            </a:extLst>
          </p:cNvPr>
          <p:cNvSpPr/>
          <p:nvPr/>
        </p:nvSpPr>
        <p:spPr>
          <a:xfrm>
            <a:off x="2958716" y="2085415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8CBE4-5661-CEC8-D09D-C7376F76C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" y="766061"/>
            <a:ext cx="5598111" cy="329974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9FC3E2E-4259-07CD-9B2B-6EE11B03D2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5" r="4396"/>
          <a:stretch/>
        </p:blipFill>
        <p:spPr>
          <a:xfrm>
            <a:off x="101018" y="4213103"/>
            <a:ext cx="5514571" cy="2070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2E75F3-3501-C800-869E-B7CBDD3F0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910" y="731082"/>
            <a:ext cx="6130305" cy="5247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808235-2157-A9CA-74E0-8A915919C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0193" y="5912325"/>
            <a:ext cx="7071973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0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-315416"/>
            <a:ext cx="9144000" cy="1143000"/>
          </a:xfrm>
        </p:spPr>
        <p:txBody>
          <a:bodyPr/>
          <a:lstStyle/>
          <a:p>
            <a:r>
              <a:rPr lang="en-US" dirty="0"/>
              <a:t>Branches-switching/merging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675F4-6635-02AB-D8E2-F950E7EDB221}"/>
              </a:ext>
            </a:extLst>
          </p:cNvPr>
          <p:cNvSpPr txBox="1"/>
          <p:nvPr/>
        </p:nvSpPr>
        <p:spPr>
          <a:xfrm>
            <a:off x="194702" y="598416"/>
            <a:ext cx="205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Creating a branch: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C1372F-CB16-ABFC-193C-2039448AD3E4}"/>
              </a:ext>
            </a:extLst>
          </p:cNvPr>
          <p:cNvSpPr txBox="1"/>
          <p:nvPr/>
        </p:nvSpPr>
        <p:spPr>
          <a:xfrm>
            <a:off x="767408" y="2825070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Switching branch and changing in new branch:</a:t>
            </a: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37A41DEC-4397-2B33-FF56-604CB2A6EA0C}"/>
              </a:ext>
            </a:extLst>
          </p:cNvPr>
          <p:cNvSpPr/>
          <p:nvPr/>
        </p:nvSpPr>
        <p:spPr>
          <a:xfrm rot="11708192" flipH="1">
            <a:off x="223453" y="2692076"/>
            <a:ext cx="572912" cy="637326"/>
          </a:xfrm>
          <a:prstGeom prst="bentArrow">
            <a:avLst>
              <a:gd name="adj1" fmla="val 22732"/>
              <a:gd name="adj2" fmla="val 25000"/>
              <a:gd name="adj3" fmla="val 25000"/>
              <a:gd name="adj4" fmla="val 387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0E9760-7466-4BD4-4D86-E49CEDE05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600" y="3461747"/>
            <a:ext cx="4732430" cy="914479"/>
          </a:xfrm>
          <a:prstGeom prst="rect">
            <a:avLst/>
          </a:prstGeom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839AC7DA-250C-7039-F314-F50EC3A3B5F1}"/>
              </a:ext>
            </a:extLst>
          </p:cNvPr>
          <p:cNvSpPr/>
          <p:nvPr/>
        </p:nvSpPr>
        <p:spPr>
          <a:xfrm rot="17527987" flipV="1">
            <a:off x="7022609" y="4567567"/>
            <a:ext cx="1742040" cy="1151578"/>
          </a:xfrm>
          <a:prstGeom prst="bentArrow">
            <a:avLst>
              <a:gd name="adj1" fmla="val 17346"/>
              <a:gd name="adj2" fmla="val 20795"/>
              <a:gd name="adj3" fmla="val 23944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7A71CD-41E0-7078-18DE-FAEA90A60A78}"/>
              </a:ext>
            </a:extLst>
          </p:cNvPr>
          <p:cNvSpPr txBox="1"/>
          <p:nvPr/>
        </p:nvSpPr>
        <p:spPr>
          <a:xfrm>
            <a:off x="7824192" y="299695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Merging the two branches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5EEEA-B6B9-09F5-4BB1-736191F9BF94}"/>
              </a:ext>
            </a:extLst>
          </p:cNvPr>
          <p:cNvSpPr txBox="1"/>
          <p:nvPr/>
        </p:nvSpPr>
        <p:spPr>
          <a:xfrm>
            <a:off x="5155149" y="509140"/>
            <a:ext cx="68734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Git branch is used to create a new branch</a:t>
            </a:r>
            <a:b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git switch/git checkout is used to switch between branches</a:t>
            </a:r>
          </a:p>
          <a:p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Git merge is used to merge the branch with any other branch</a:t>
            </a:r>
          </a:p>
          <a:p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 case of a merge conflict use git diff to check the conflict and merge after resolving the conflict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39625-70B8-5BCF-DABC-C8B997D8D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62" y="1196916"/>
            <a:ext cx="4877223" cy="1440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BFA7E2-FE54-78C8-384E-C5793B0EA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8" y="3511754"/>
            <a:ext cx="6858594" cy="334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1166</TotalTime>
  <Words>786</Words>
  <Application>Microsoft Office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-apple-system</vt:lpstr>
      <vt:lpstr>Arial</vt:lpstr>
      <vt:lpstr>Arial Black</vt:lpstr>
      <vt:lpstr>Candara</vt:lpstr>
      <vt:lpstr>Rockwell</vt:lpstr>
      <vt:lpstr>Sitka Small Semibold</vt:lpstr>
      <vt:lpstr>Symbol</vt:lpstr>
      <vt:lpstr>Gallery</vt:lpstr>
      <vt:lpstr>New Git Concepts</vt:lpstr>
      <vt:lpstr>Content Layout</vt:lpstr>
      <vt:lpstr>What is Git </vt:lpstr>
      <vt:lpstr>PowerPoint Presentation</vt:lpstr>
      <vt:lpstr>PowerPoint Presentation</vt:lpstr>
      <vt:lpstr>Making changes </vt:lpstr>
      <vt:lpstr>The Project History</vt:lpstr>
      <vt:lpstr>The project history</vt:lpstr>
      <vt:lpstr>Branches-switching/merging</vt:lpstr>
      <vt:lpstr>Git stash</vt:lpstr>
      <vt:lpstr>PowerPoint Presentation</vt:lpstr>
      <vt:lpstr>Git rebase</vt:lpstr>
      <vt:lpstr>PowerPoint Presentation</vt:lpstr>
      <vt:lpstr>Git cherry-pick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Git Concepts</dc:title>
  <dc:creator>anonymous</dc:creator>
  <cp:lastModifiedBy>anonymous user</cp:lastModifiedBy>
  <cp:revision>15</cp:revision>
  <dcterms:created xsi:type="dcterms:W3CDTF">2022-06-06T02:38:21Z</dcterms:created>
  <dcterms:modified xsi:type="dcterms:W3CDTF">2022-06-07T14:41:09Z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