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  <p:sldMasterId id="2147483699" r:id="rId5"/>
    <p:sldMasterId id="2147483712" r:id="rId6"/>
    <p:sldMasterId id="2147483725" r:id="rId7"/>
  </p:sldMasterIdLst>
  <p:notesMasterIdLst>
    <p:notesMasterId r:id="rId20"/>
  </p:notesMasterIdLst>
  <p:sldIdLst>
    <p:sldId id="416" r:id="rId8"/>
    <p:sldId id="426" r:id="rId9"/>
    <p:sldId id="475" r:id="rId10"/>
    <p:sldId id="468" r:id="rId11"/>
    <p:sldId id="467" r:id="rId12"/>
    <p:sldId id="469" r:id="rId13"/>
    <p:sldId id="471" r:id="rId14"/>
    <p:sldId id="485" r:id="rId15"/>
    <p:sldId id="470" r:id="rId16"/>
    <p:sldId id="473" r:id="rId17"/>
    <p:sldId id="474" r:id="rId18"/>
    <p:sldId id="472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0">
          <p15:clr>
            <a:srgbClr val="A4A3A4"/>
          </p15:clr>
        </p15:guide>
        <p15:guide id="2" pos="29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9900CC"/>
    <a:srgbClr val="800080"/>
    <a:srgbClr val="66FFFF"/>
    <a:srgbClr val="0099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4"/>
    <p:restoredTop sz="97885"/>
  </p:normalViewPr>
  <p:slideViewPr>
    <p:cSldViewPr showGuides="1">
      <p:cViewPr>
        <p:scale>
          <a:sx n="125" d="100"/>
          <a:sy n="125" d="100"/>
        </p:scale>
        <p:origin x="576" y="-470"/>
      </p:cViewPr>
      <p:guideLst>
        <p:guide orient="horz" pos="2310"/>
        <p:guide pos="29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 fontAlgn="base">
              <a:defRPr/>
            </a:pPr>
            <a:fld id="{D8B65DB7-4472-4EE9-AF7D-EC898767025C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z="1200" strike="noStrike" noProof="1"/>
          </a:p>
        </p:txBody>
      </p:sp>
      <p:sp>
        <p:nvSpPr>
          <p:cNvPr id="717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717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lstStyle/>
          <a:p>
            <a:pPr lvl="0">
              <a:spcBef>
                <a:spcPct val="30000"/>
              </a:spcBef>
              <a:buFontTx/>
            </a:pPr>
            <a:r>
              <a:rPr lang="zh-CN" altLang="en-US" sz="1200"/>
              <a:t>单击此处编辑母版文本样式</a:t>
            </a:r>
          </a:p>
          <a:p>
            <a:pPr lvl="0">
              <a:spcBef>
                <a:spcPct val="30000"/>
              </a:spcBef>
              <a:buFontTx/>
            </a:pPr>
            <a:r>
              <a:rPr lang="zh-CN" altLang="en-US" sz="1200"/>
              <a:t>第二级</a:t>
            </a:r>
          </a:p>
          <a:p>
            <a:pPr lvl="0">
              <a:spcBef>
                <a:spcPct val="30000"/>
              </a:spcBef>
              <a:buFontTx/>
            </a:pPr>
            <a:r>
              <a:rPr lang="zh-CN" altLang="en-US" sz="1200"/>
              <a:t>第三级</a:t>
            </a:r>
          </a:p>
          <a:p>
            <a:pPr lvl="0">
              <a:spcBef>
                <a:spcPct val="30000"/>
              </a:spcBef>
              <a:buFontTx/>
            </a:pPr>
            <a:r>
              <a:rPr lang="zh-CN" altLang="en-US" sz="1200"/>
              <a:t>第四级</a:t>
            </a:r>
          </a:p>
          <a:p>
            <a:pPr lvl="0">
              <a:spcBef>
                <a:spcPct val="30000"/>
              </a:spcBef>
              <a:buFontTx/>
            </a:pPr>
            <a:r>
              <a:rPr lang="zh-CN" altLang="en-US" sz="120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pPr fontAlgn="base"/>
            <a:fld id="{49FCAA31-279D-4582-BC3D-D38F7C837D49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endParaRPr lang="zh-CN" altLang="en-US"/>
          </a:p>
        </p:txBody>
      </p:sp>
      <p:sp>
        <p:nvSpPr>
          <p:cNvPr id="9219" name="日期占位符 3"/>
          <p:cNvSpPr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/>
          <a:p>
            <a:pPr lvl="0" algn="r"/>
            <a:fld id="{BB962C8B-B14F-4D97-AF65-F5344CB8AC3E}" type="datetime1">
              <a:rPr lang="zh-CN" altLang="en-US"/>
              <a:t>2022/12/12</a:t>
            </a:fld>
            <a:endParaRPr lang="zh-CN" altLang="en-US" sz="1200"/>
          </a:p>
        </p:txBody>
      </p:sp>
      <p:sp>
        <p:nvSpPr>
          <p:cNvPr id="9220" name="灯片编号占位符 4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fontAlgn="base">
              <a:defRPr/>
            </a:pPr>
            <a:fld id="{D8B65DB7-4472-4EE9-AF7D-EC898767025C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z="1200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fontAlgn="base">
              <a:defRPr/>
            </a:pPr>
            <a:fld id="{D8B65DB7-4472-4EE9-AF7D-EC898767025C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z="1200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fontAlgn="base">
              <a:defRPr/>
            </a:pPr>
            <a:fld id="{D8B65DB7-4472-4EE9-AF7D-EC898767025C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z="1200" strike="noStrike" noProof="1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fontAlgn="base">
              <a:defRPr/>
            </a:pPr>
            <a:fld id="{D8B65DB7-4472-4EE9-AF7D-EC898767025C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z="1200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fontAlgn="base"/>
            <a:endParaRPr lang="zh-CN" altLang="en-US" strike="noStrike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fontAlgn="base"/>
            <a:endParaRPr lang="zh-CN" altLang="en-US" strike="noStrike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fontAlgn="base"/>
            <a:endParaRPr lang="zh-CN" altLang="en-US" strike="noStrike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fontAlgn="base"/>
            <a:endParaRPr lang="zh-CN" altLang="en-US" strike="noStrike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fontAlgn="base"/>
            <a:endParaRPr lang="zh-CN" altLang="en-US" strike="noStrike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fontAlgn="base"/>
            <a:endParaRPr lang="zh-CN" altLang="en-US" strike="noStrike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fontAlgn="base"/>
            <a:endParaRPr lang="zh-CN" altLang="en-US" strike="noStrike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B1-9 PPT模板-04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Administrator\桌面\B1-9 PPT模板-04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Administrator\桌面\B1-9 PPT模板-04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Administrator\桌面\B1-9 PPT模板-04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Administrator\桌面\B1-9 PPT模板-04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4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ocuments and Settings\Administrator\桌面\B1-9 PPT模板-04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8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ocuments and Settings\Administrator\桌面\B1-9 PPT模板-04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8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fontAlgn="base"/>
            <a:fld id="{DC7C9358-A55F-4AE4-A8B2-3EB99B0C832B}" type="slidenum">
              <a:rPr lang="zh-CN" altLang="en-US" strike="noStrike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83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83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clrChange>
              <a:clrFrom>
                <a:srgbClr val="EEEEEE">
                  <a:alpha val="100000"/>
                </a:srgbClr>
              </a:clrFrom>
              <a:clrTo>
                <a:srgbClr val="EEEEEE">
                  <a:alpha val="100000"/>
                  <a:alpha val="0"/>
                </a:srgbClr>
              </a:clrTo>
            </a:clrChang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综采遥控器D版"/>
          <p:cNvPicPr>
            <a:picLocks noChangeAspect="1"/>
          </p:cNvPicPr>
          <p:nvPr/>
        </p:nvPicPr>
        <p:blipFill>
          <a:blip r:embed="rId3">
            <a:clrChange>
              <a:clrFrom>
                <a:srgbClr val="EEEEEE">
                  <a:alpha val="100000"/>
                </a:srgbClr>
              </a:clrFrom>
              <a:clrTo>
                <a:srgbClr val="EEEEE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57200" y="713740"/>
            <a:ext cx="10058400" cy="5430520"/>
          </a:xfrm>
          <a:prstGeom prst="rect">
            <a:avLst/>
          </a:prstGeom>
        </p:spPr>
      </p:pic>
      <p:pic>
        <p:nvPicPr>
          <p:cNvPr id="8193" name="Picture 4" descr="C:\Documents and Settings\Administrator\桌面\B1-9 PPT模板-0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3850" y="0"/>
            <a:ext cx="94742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571500" y="2286000"/>
            <a:ext cx="8029575" cy="147002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b="1" dirty="0">
                <a:latin typeface="方正正纤黑简体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V4</a:t>
            </a:r>
            <a:r>
              <a:rPr lang="zh-CN" altLang="en-US" sz="3600" b="1" dirty="0">
                <a:latin typeface="方正正纤黑简体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网络</a:t>
            </a:r>
            <a:r>
              <a:rPr lang="zh-CN" altLang="zh-CN" sz="3600" b="1" dirty="0">
                <a:latin typeface="方正正纤黑简体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版支架遥控器使用说明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3620" y="260985"/>
            <a:ext cx="4686935" cy="838200"/>
          </a:xfrm>
        </p:spPr>
        <p:txBody>
          <a:bodyPr/>
          <a:lstStyle/>
          <a:p>
            <a:r>
              <a:rPr lang="zh-CN" altLang="en-US" sz="1800"/>
              <a:t>活鸡兔中间架遥控器按键动作对应关系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003935" y="994410"/>
          <a:ext cx="7890510" cy="541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80340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按键定义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单动作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组合动作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成组动作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按键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对应键值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动作ID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动作名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动作ID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动作名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动作ID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动作名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动作ID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动作名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键C-1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升柱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自动补压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成组补压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键D-1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降柱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键1-1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推溜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成组移架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键2-1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移架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自动移架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成组推溜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键3-1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伸平衡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键4-1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收平衡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键5-1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键6-1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键7-1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伸伸缩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成组伸伸缩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键8-1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收伸缩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成组收伸缩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键9-1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抬底座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键0-1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喷雾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键C-2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键D-2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键1-2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键2-2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成组拉溜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键3-2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伸侧护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键4-2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收侧护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键5-2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键6-2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键7-2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键8-2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键9-2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成组喷雾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键0-2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3620" y="260985"/>
            <a:ext cx="4901565" cy="838200"/>
          </a:xfrm>
        </p:spPr>
        <p:txBody>
          <a:bodyPr/>
          <a:lstStyle/>
          <a:p>
            <a:r>
              <a:rPr lang="zh-CN" altLang="en-US" sz="2000"/>
              <a:t>活鸡兔设备列车遥控器按键动作对应关系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716598" y="1268603"/>
          <a:ext cx="7709535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7462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按键定义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单动作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组合动作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成组动作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按键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对应键值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动作ID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动作名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动作ID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动作名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动作ID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动作名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动作ID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动作名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键C-1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伸油缸1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键D-1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收油缸1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键1-1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伸油缸2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键2-1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收油缸2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键3-1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伸油缸3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键4-1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收油缸3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键5-1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伸油缸4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键6-1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收油缸4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键7-1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伸油缸5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键8-1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收油缸5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键9-1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伸油缸6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键0-1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收油缸6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键C-2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伸油缸7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键D-2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收油缸7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键1-2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伸油缸8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键2-2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收油缸8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键3-2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键4-2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键5-2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键6-2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键7-2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键8-2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键9-2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复用（shift）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键0-2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420303"/>
            <a:ext cx="8229600" cy="1143000"/>
          </a:xfrm>
        </p:spPr>
        <p:txBody>
          <a:bodyPr/>
          <a:lstStyle/>
          <a:p>
            <a:r>
              <a:rPr lang="zh-CN" altLang="en-US"/>
              <a:t>谢谢！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>
              <a:buSzTx/>
            </a:pPr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2022/12/12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5" name="图片 4" descr="遥控器1"/>
          <p:cNvPicPr>
            <a:picLocks noChangeAspect="1"/>
          </p:cNvPicPr>
          <p:nvPr/>
        </p:nvPicPr>
        <p:blipFill>
          <a:blip r:embed="rId3">
            <a:clrChange>
              <a:clrFrom>
                <a:srgbClr val="D2D6DF">
                  <a:alpha val="100000"/>
                </a:srgbClr>
              </a:clrFrom>
              <a:clrTo>
                <a:srgbClr val="D2D6DF">
                  <a:alpha val="100000"/>
                  <a:alpha val="0"/>
                </a:srgbClr>
              </a:clrTo>
            </a:clrChange>
            <a:lum contrast="24000"/>
          </a:blip>
          <a:stretch>
            <a:fillRect/>
          </a:stretch>
        </p:blipFill>
        <p:spPr>
          <a:xfrm>
            <a:off x="755650" y="1700530"/>
            <a:ext cx="1524000" cy="39338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0860" y="1076325"/>
            <a:ext cx="2745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外观：</a:t>
            </a:r>
          </a:p>
        </p:txBody>
      </p:sp>
      <p:sp>
        <p:nvSpPr>
          <p:cNvPr id="3" name="矩形 2"/>
          <p:cNvSpPr/>
          <p:nvPr/>
        </p:nvSpPr>
        <p:spPr>
          <a:xfrm>
            <a:off x="756285" y="2852420"/>
            <a:ext cx="1367790" cy="72009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8040" y="3572510"/>
            <a:ext cx="1367790" cy="184721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000" y="1916430"/>
            <a:ext cx="1367790" cy="72009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339975" y="2276475"/>
            <a:ext cx="647700" cy="84455"/>
          </a:xfrm>
          <a:prstGeom prst="rightArrow">
            <a:avLst>
              <a:gd name="adj1" fmla="val 50000"/>
              <a:gd name="adj2" fmla="val 496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339975" y="3212465"/>
            <a:ext cx="647700" cy="84455"/>
          </a:xfrm>
          <a:prstGeom prst="rightArrow">
            <a:avLst>
              <a:gd name="adj1" fmla="val 50000"/>
              <a:gd name="adj2" fmla="val 496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339975" y="5085080"/>
            <a:ext cx="647700" cy="84455"/>
          </a:xfrm>
          <a:prstGeom prst="rightArrow">
            <a:avLst>
              <a:gd name="adj1" fmla="val 50000"/>
              <a:gd name="adj2" fmla="val 496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04210" y="2088515"/>
            <a:ext cx="208661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显示区域</a:t>
            </a:r>
          </a:p>
        </p:txBody>
      </p:sp>
      <p:sp>
        <p:nvSpPr>
          <p:cNvPr id="11" name="矩形 10"/>
          <p:cNvSpPr/>
          <p:nvPr/>
        </p:nvSpPr>
        <p:spPr>
          <a:xfrm>
            <a:off x="3347720" y="2996565"/>
            <a:ext cx="208661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功能键区域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91865" y="4897120"/>
            <a:ext cx="1713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动作键区域</a:t>
            </a:r>
          </a:p>
        </p:txBody>
      </p:sp>
      <p:graphicFrame>
        <p:nvGraphicFramePr>
          <p:cNvPr id="10292" name="对象 10291"/>
          <p:cNvGraphicFramePr>
            <a:graphicFrameLocks noChangeAspect="1"/>
          </p:cNvGraphicFramePr>
          <p:nvPr/>
        </p:nvGraphicFramePr>
        <p:xfrm>
          <a:off x="4788650" y="1196975"/>
          <a:ext cx="4321810" cy="17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287395" imgH="1313815" progId="Visio.Drawing.15">
                  <p:embed/>
                </p:oleObj>
              </mc:Choice>
              <mc:Fallback>
                <p:oleObj name="Visio" r:id="rId4" imgW="3287395" imgH="1313815" progId="Visio.Drawing.15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8650" y="1196975"/>
                        <a:ext cx="4321810" cy="17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>
              <a:buSzTx/>
            </a:pPr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2022/12/12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5" name="图片 4" descr="遥控器1"/>
          <p:cNvPicPr>
            <a:picLocks noChangeAspect="1"/>
          </p:cNvPicPr>
          <p:nvPr/>
        </p:nvPicPr>
        <p:blipFill>
          <a:blip r:embed="rId3">
            <a:clrChange>
              <a:clrFrom>
                <a:srgbClr val="D2D6DF">
                  <a:alpha val="100000"/>
                </a:srgbClr>
              </a:clrFrom>
              <a:clrTo>
                <a:srgbClr val="D2D6DF">
                  <a:alpha val="100000"/>
                  <a:alpha val="0"/>
                </a:srgbClr>
              </a:clrTo>
            </a:clrChange>
            <a:lum contrast="24000"/>
          </a:blip>
          <a:stretch>
            <a:fillRect/>
          </a:stretch>
        </p:blipFill>
        <p:spPr>
          <a:xfrm>
            <a:off x="755650" y="1700530"/>
            <a:ext cx="1524000" cy="39338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9750" y="1124585"/>
            <a:ext cx="2745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外观：</a:t>
            </a:r>
          </a:p>
        </p:txBody>
      </p:sp>
      <p:sp>
        <p:nvSpPr>
          <p:cNvPr id="3" name="矩形 2"/>
          <p:cNvSpPr/>
          <p:nvPr/>
        </p:nvSpPr>
        <p:spPr>
          <a:xfrm>
            <a:off x="756285" y="2852420"/>
            <a:ext cx="1367790" cy="72009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8040" y="3572510"/>
            <a:ext cx="1367790" cy="184721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339975" y="3212465"/>
            <a:ext cx="647700" cy="84455"/>
          </a:xfrm>
          <a:prstGeom prst="rightArrow">
            <a:avLst>
              <a:gd name="adj1" fmla="val 50000"/>
              <a:gd name="adj2" fmla="val 496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339975" y="5085080"/>
            <a:ext cx="647700" cy="84455"/>
          </a:xfrm>
          <a:prstGeom prst="rightArrow">
            <a:avLst>
              <a:gd name="adj1" fmla="val 50000"/>
              <a:gd name="adj2" fmla="val 496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47720" y="2996565"/>
            <a:ext cx="208661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功能键区域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637388" y="4897120"/>
            <a:ext cx="142218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动作区域</a:t>
            </a:r>
          </a:p>
        </p:txBody>
      </p:sp>
      <p:sp>
        <p:nvSpPr>
          <p:cNvPr id="15" name="矩形 14"/>
          <p:cNvSpPr/>
          <p:nvPr/>
        </p:nvSpPr>
        <p:spPr>
          <a:xfrm>
            <a:off x="5580530" y="1260475"/>
            <a:ext cx="3519805" cy="28081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停止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动作停止及返回主界面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长按停止键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3s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可开机或关机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对码：对码及辅助功能切换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长按对码按键可与控制器通信连接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确认：参数及控制模式切换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启动：成组动作或自动动作启动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：对码架号增加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切换对码架号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：对码架号减小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切换对码架号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6" name="矩形 15"/>
          <p:cNvSpPr/>
          <p:nvPr/>
        </p:nvSpPr>
        <p:spPr>
          <a:xfrm>
            <a:off x="5507990" y="4869180"/>
            <a:ext cx="3528060" cy="15119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&lt;&lt; &gt;&gt;: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左、右成组键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&lt;  &gt;: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左、右邻架键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其他：动作按键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动作名称通过获取控制器上的配置文件而设定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2022/12/12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3420" y="1120140"/>
            <a:ext cx="258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同步配置文件：</a:t>
            </a:r>
          </a:p>
        </p:txBody>
      </p:sp>
      <p:graphicFrame>
        <p:nvGraphicFramePr>
          <p:cNvPr id="3" name="对象 2"/>
          <p:cNvGraphicFramePr/>
          <p:nvPr/>
        </p:nvGraphicFramePr>
        <p:xfrm>
          <a:off x="467995" y="1772920"/>
          <a:ext cx="214566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08300" imgH="1625600" progId="Visio.Drawing.11">
                  <p:embed/>
                </p:oleObj>
              </mc:Choice>
              <mc:Fallback>
                <p:oleObj r:id="rId2" imgW="2908300" imgH="1625600" progId="Visio.Drawing.11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995" y="1772920"/>
                        <a:ext cx="2145665" cy="118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71775" y="1844675"/>
            <a:ext cx="5739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对码过程中，如果遥控器与控制器之间是首次连接，会弹出如左图所示界面，需要进行配置文件同步。当弹出界面后，点击</a:t>
            </a:r>
            <a:r>
              <a:rPr lang="en-US" altLang="zh-CN" dirty="0"/>
              <a:t>“</a:t>
            </a:r>
            <a:r>
              <a:rPr lang="zh-CN" altLang="en-US" dirty="0"/>
              <a:t>确认</a:t>
            </a:r>
            <a:r>
              <a:rPr lang="en-US" altLang="zh-CN" dirty="0"/>
              <a:t>”</a:t>
            </a:r>
            <a:r>
              <a:rPr lang="zh-CN" altLang="en-US" dirty="0"/>
              <a:t>键，等待计时结束后，遥控器自动重启，完成同步配置文件。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红外对码与快速对码均有此功能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若在同步配置文件过程中想退出，长按停止键</a:t>
            </a:r>
            <a:r>
              <a:rPr lang="en-US" altLang="zh-CN" dirty="0"/>
              <a:t>3s</a:t>
            </a:r>
            <a:r>
              <a:rPr lang="zh-CN" altLang="en-US" dirty="0"/>
              <a:t>即可退出同步配置文件过程，回到主界面。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2022/12/12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4850" y="1188720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连接方式：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15920" y="1701165"/>
            <a:ext cx="37617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遥控器与控制器连接有两种方式：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、红外对码：将遥控器的对码灯对准控制器红外模块，长按</a:t>
            </a:r>
            <a:r>
              <a:rPr lang="en-US" altLang="zh-CN" dirty="0"/>
              <a:t>“</a:t>
            </a:r>
            <a:r>
              <a:rPr lang="zh-CN" altLang="en-US" dirty="0"/>
              <a:t>对码</a:t>
            </a:r>
            <a:r>
              <a:rPr lang="en-US" altLang="zh-CN" dirty="0"/>
              <a:t>”</a:t>
            </a:r>
            <a:r>
              <a:rPr lang="zh-CN" altLang="en-US" dirty="0"/>
              <a:t>键。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、快速对码：在需要控制的支架控制器附近，在遥控器上直接输入需要控制的支架控制器编号，点击</a:t>
            </a:r>
            <a:r>
              <a:rPr lang="en-US" altLang="zh-CN" dirty="0"/>
              <a:t>“</a:t>
            </a:r>
            <a:r>
              <a:rPr lang="zh-CN" altLang="en-US" dirty="0"/>
              <a:t>确认</a:t>
            </a:r>
            <a:r>
              <a:rPr lang="en-US" altLang="zh-CN" dirty="0"/>
              <a:t>”</a:t>
            </a:r>
            <a:r>
              <a:rPr lang="zh-CN" altLang="en-US" dirty="0"/>
              <a:t>即可。</a:t>
            </a:r>
          </a:p>
          <a:p>
            <a:r>
              <a:rPr lang="zh-CN" altLang="en-US" dirty="0"/>
              <a:t>通过以上操作后，当遥控器上显示</a:t>
            </a:r>
            <a:r>
              <a:rPr lang="en-US" altLang="zh-CN" dirty="0"/>
              <a:t>“</a:t>
            </a:r>
            <a:r>
              <a:rPr lang="zh-CN" altLang="en-US" dirty="0"/>
              <a:t>对码完成</a:t>
            </a:r>
            <a:r>
              <a:rPr lang="en-US" altLang="zh-CN" dirty="0"/>
              <a:t>”</a:t>
            </a:r>
            <a:r>
              <a:rPr lang="zh-CN" altLang="en-US" dirty="0"/>
              <a:t>同时控制器红外模块红灯长亮，说明对码完成，可以进行动作控制。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539750" y="1772603"/>
          <a:ext cx="214630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08300" imgH="1612900" progId="Visio.Drawing.11">
                  <p:embed/>
                </p:oleObj>
              </mc:Choice>
              <mc:Fallback>
                <p:oleObj name="Visio" r:id="rId2" imgW="2908300" imgH="16129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750" y="1772603"/>
                        <a:ext cx="2146300" cy="116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5" y="3357245"/>
            <a:ext cx="1842135" cy="14363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2022/12/12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3420" y="1120140"/>
            <a:ext cx="258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控制过程：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08985" y="1630680"/>
            <a:ext cx="50069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控制模式分为两种：手动控制和自动控制，如图所示。两种模式可通过</a:t>
            </a:r>
            <a:r>
              <a:rPr lang="en-US" altLang="zh-CN"/>
              <a:t>“</a:t>
            </a:r>
            <a:r>
              <a:rPr lang="zh-CN" altLang="en-US"/>
              <a:t>确认</a:t>
            </a:r>
            <a:r>
              <a:rPr lang="en-US" altLang="zh-CN"/>
              <a:t>”</a:t>
            </a:r>
            <a:r>
              <a:rPr lang="zh-CN" altLang="en-US"/>
              <a:t>键进行切换。</a:t>
            </a:r>
          </a:p>
          <a:p>
            <a:r>
              <a:rPr lang="zh-CN" altLang="en-US"/>
              <a:t>当遥控器状态栏显示</a:t>
            </a:r>
            <a:r>
              <a:rPr lang="en-US" altLang="zh-CN"/>
              <a:t>“MC”</a:t>
            </a:r>
            <a:r>
              <a:rPr lang="zh-CN" altLang="en-US"/>
              <a:t>时为手动控制模式，在手动控制模式下，动作键按下时动作开始执行，动作键抬起动作结束。</a:t>
            </a:r>
          </a:p>
          <a:p>
            <a:r>
              <a:rPr lang="zh-CN" altLang="en-US">
                <a:sym typeface="+mn-ea"/>
              </a:rPr>
              <a:t>当遥控器状态栏显示</a:t>
            </a:r>
            <a:r>
              <a:rPr lang="en-US" altLang="zh-CN">
                <a:sym typeface="+mn-ea"/>
              </a:rPr>
              <a:t>“AC”</a:t>
            </a:r>
            <a:r>
              <a:rPr lang="zh-CN" altLang="en-US">
                <a:sym typeface="+mn-ea"/>
              </a:rPr>
              <a:t>时为自动控制模式，在自动控制模式下，动作键按下后动作开始按照控制器设置的参数自动执行。如自动推溜、自动移架等。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控制器上能执行本架自动动作的动作</a:t>
            </a:r>
            <a:r>
              <a:rPr lang="en-US" altLang="zh-CN">
                <a:sym typeface="+mn-ea"/>
              </a:rPr>
              <a:t>)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539750" y="1772920"/>
          <a:ext cx="2145665" cy="116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08300" imgH="1612900" progId="Visio.Drawing.11">
                  <p:embed/>
                </p:oleObj>
              </mc:Choice>
              <mc:Fallback>
                <p:oleObj r:id="rId2" imgW="2908300" imgH="16129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750" y="1772920"/>
                        <a:ext cx="2145665" cy="116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611505" y="3789045"/>
          <a:ext cx="2145665" cy="116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08300" imgH="1612900" progId="Visio.Drawing.11">
                  <p:embed/>
                </p:oleObj>
              </mc:Choice>
              <mc:Fallback>
                <p:oleObj r:id="rId4" imgW="2908300" imgH="16129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05" y="3789045"/>
                        <a:ext cx="2145665" cy="116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下箭头 7"/>
          <p:cNvSpPr/>
          <p:nvPr/>
        </p:nvSpPr>
        <p:spPr>
          <a:xfrm>
            <a:off x="1115695" y="3041650"/>
            <a:ext cx="257175" cy="64833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下箭头 8"/>
          <p:cNvSpPr/>
          <p:nvPr/>
        </p:nvSpPr>
        <p:spPr>
          <a:xfrm rot="10800000">
            <a:off x="2124075" y="2975610"/>
            <a:ext cx="257175" cy="64833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1476375" y="3042285"/>
          <a:ext cx="5810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68630" imgH="468630" progId="Visio.Drawing.11">
                  <p:embed/>
                </p:oleObj>
              </mc:Choice>
              <mc:Fallback>
                <p:oleObj r:id="rId6" imgW="468630" imgH="468630" progId="Visio.Drawing.11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6375" y="3042285"/>
                        <a:ext cx="581025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71875" y="1172845"/>
            <a:ext cx="5639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本架控制：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当遥控器对码完成后即为本架控制，遥控器直接控制器与其连接的控制器。</a:t>
            </a:r>
          </a:p>
          <a:p>
            <a:endParaRPr lang="zh-CN" altLang="en-US" dirty="0"/>
          </a:p>
        </p:txBody>
      </p:sp>
      <p:graphicFrame>
        <p:nvGraphicFramePr>
          <p:cNvPr id="5" name="对象 4"/>
          <p:cNvGraphicFramePr/>
          <p:nvPr/>
        </p:nvGraphicFramePr>
        <p:xfrm>
          <a:off x="395605" y="1124585"/>
          <a:ext cx="2145665" cy="116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08300" imgH="1612900" progId="Visio.Drawing.11">
                  <p:embed/>
                </p:oleObj>
              </mc:Choice>
              <mc:Fallback>
                <p:oleObj r:id="rId2" imgW="2908300" imgH="161290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605" y="1124585"/>
                        <a:ext cx="2145665" cy="116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987675" y="2535555"/>
            <a:ext cx="5132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邻架控制：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与控制器控制方式相同，当按下邻架键时，遥控器可以控制对码架控制器进行邻隔架控制。控制器界面不会进入到单架被控状态，还会停留在主界面，邻架控制动作时，会进入到单架被控状态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8" name="对象 7"/>
          <p:cNvGraphicFramePr/>
          <p:nvPr/>
        </p:nvGraphicFramePr>
        <p:xfrm>
          <a:off x="395605" y="2564765"/>
          <a:ext cx="2145665" cy="116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08300" imgH="1612900" progId="Visio.Drawing.11">
                  <p:embed/>
                </p:oleObj>
              </mc:Choice>
              <mc:Fallback>
                <p:oleObj r:id="rId4" imgW="2908300" imgH="1612900" progId="Visio.Drawing.11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605" y="2564765"/>
                        <a:ext cx="2145665" cy="116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395605" y="4077335"/>
          <a:ext cx="2145665" cy="116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908300" imgH="1612900" progId="Visio.Drawing.11">
                  <p:embed/>
                </p:oleObj>
              </mc:Choice>
              <mc:Fallback>
                <p:oleObj r:id="rId6" imgW="2908300" imgH="1612900" progId="Visio.Drawing.11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605" y="4077335"/>
                        <a:ext cx="2145665" cy="116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999105" y="4456576"/>
            <a:ext cx="512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成组控制：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与控制器控制方式相同，当按下成组键时，遥控器可以进行成组控制。成组控制目前不支持手动动作。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70A68AFB-6A79-47B3-9904-57CDB901D790}" type="datetime1"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2022/12/12</a:t>
            </a:fld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15920" y="1887855"/>
            <a:ext cx="51320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程序棒更新：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将程序棒正常供电，然后在遥控器缺省参数中选择通过程序棒更新，即可给遥控器更新程序</a:t>
            </a:r>
          </a:p>
        </p:txBody>
      </p:sp>
      <p:graphicFrame>
        <p:nvGraphicFramePr>
          <p:cNvPr id="8" name="对象 7"/>
          <p:cNvGraphicFramePr/>
          <p:nvPr/>
        </p:nvGraphicFramePr>
        <p:xfrm>
          <a:off x="445770" y="1919605"/>
          <a:ext cx="2144395" cy="116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55445" imgH="914400" progId="Visio.Drawing.11">
                  <p:embed/>
                </p:oleObj>
              </mc:Choice>
              <mc:Fallback>
                <p:oleObj r:id="rId2" imgW="1655445" imgH="914400" progId="Visio.Drawing.11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5770" y="1919605"/>
                        <a:ext cx="2144395" cy="116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915920" y="4076700"/>
            <a:ext cx="51320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遥控器更新：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在遥控器</a:t>
            </a:r>
            <a:r>
              <a:rPr lang="en-US" altLang="zh-CN" dirty="0"/>
              <a:t>”</a:t>
            </a:r>
            <a:r>
              <a:rPr lang="zh-CN" altLang="en-US" dirty="0"/>
              <a:t>缺省参数</a:t>
            </a:r>
            <a:r>
              <a:rPr lang="en-US" altLang="zh-CN" dirty="0"/>
              <a:t>”</a:t>
            </a:r>
            <a:r>
              <a:rPr lang="zh-CN" altLang="en-US" dirty="0"/>
              <a:t>中选择更新程序，并选择全面，同时接收程序的遥控器长按</a:t>
            </a:r>
            <a:r>
              <a:rPr lang="en-US" altLang="zh-CN" dirty="0"/>
              <a:t>”</a:t>
            </a:r>
            <a:r>
              <a:rPr lang="zh-CN" altLang="en-US" dirty="0"/>
              <a:t>确认</a:t>
            </a:r>
            <a:r>
              <a:rPr lang="en-US" altLang="zh-CN" dirty="0"/>
              <a:t>”</a:t>
            </a:r>
            <a:r>
              <a:rPr lang="zh-CN" altLang="en-US" dirty="0"/>
              <a:t>和</a:t>
            </a:r>
            <a:r>
              <a:rPr lang="en-US" altLang="zh-CN" dirty="0"/>
              <a:t>”+”</a:t>
            </a:r>
            <a:r>
              <a:rPr lang="zh-CN" altLang="en-US" dirty="0"/>
              <a:t>键约</a:t>
            </a:r>
            <a:r>
              <a:rPr lang="en-US" altLang="zh-CN" dirty="0"/>
              <a:t>5s</a:t>
            </a:r>
            <a:r>
              <a:rPr lang="zh-CN" altLang="en-US" dirty="0"/>
              <a:t>，直到显示</a:t>
            </a:r>
            <a:r>
              <a:rPr lang="en-US" altLang="zh-CN" dirty="0"/>
              <a:t>”</a:t>
            </a:r>
            <a:r>
              <a:rPr lang="zh-CN" altLang="en-US" dirty="0"/>
              <a:t>正在接收程序</a:t>
            </a:r>
            <a:r>
              <a:rPr lang="en-US" altLang="zh-CN" dirty="0"/>
              <a:t>”</a:t>
            </a:r>
            <a:r>
              <a:rPr lang="zh-CN" altLang="en-US" dirty="0"/>
              <a:t>，这样便可给遥控器更新程序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5935" y="1010920"/>
            <a:ext cx="4364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程序更新：</a:t>
            </a:r>
          </a:p>
        </p:txBody>
      </p:sp>
      <p:graphicFrame>
        <p:nvGraphicFramePr>
          <p:cNvPr id="11" name="对象 10"/>
          <p:cNvGraphicFramePr/>
          <p:nvPr/>
        </p:nvGraphicFramePr>
        <p:xfrm>
          <a:off x="446405" y="1919605"/>
          <a:ext cx="2144395" cy="116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55445" imgH="914400" progId="Visio.Drawing.11">
                  <p:embed/>
                </p:oleObj>
              </mc:Choice>
              <mc:Fallback>
                <p:oleObj r:id="rId4" imgW="1655445" imgH="914400" progId="Visio.Drawing.11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405" y="1919605"/>
                        <a:ext cx="2144395" cy="116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468630" y="4108291"/>
          <a:ext cx="2145030" cy="116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655445" imgH="914400" progId="Visio.Drawing.11">
                  <p:embed/>
                </p:oleObj>
              </mc:Choice>
              <mc:Fallback>
                <p:oleObj name="Visio" r:id="rId6" imgW="1655445" imgH="9144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630" y="4108291"/>
                        <a:ext cx="2145030" cy="116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2022/12/12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3420" y="1120140"/>
            <a:ext cx="258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参数设置：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683895" y="1557020"/>
          <a:ext cx="2868613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遥控器菜单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本机参数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遥控器编号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屏幕亮度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休屏亮度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休屏间隔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自动关机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电池1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电池2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缺省参数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应用于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无线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更新程序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程序棒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更新无线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无线程序棒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恢复出厂设置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红外测试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快速对码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211955" y="1488440"/>
            <a:ext cx="45040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在空闲状态下（未对码前），按</a:t>
            </a:r>
            <a:r>
              <a:rPr lang="en-US" altLang="zh-CN" dirty="0"/>
              <a:t>“</a:t>
            </a:r>
            <a:r>
              <a:rPr lang="zh-CN" altLang="en-US" dirty="0"/>
              <a:t>启动</a:t>
            </a:r>
            <a:r>
              <a:rPr lang="en-US" altLang="zh-CN" dirty="0"/>
              <a:t>”</a:t>
            </a:r>
            <a:r>
              <a:rPr lang="zh-CN" altLang="en-US" dirty="0"/>
              <a:t>键进入菜单设置界面，其中</a:t>
            </a:r>
            <a:r>
              <a:rPr lang="en-US" altLang="zh-CN" dirty="0"/>
              <a:t>“+”</a:t>
            </a:r>
            <a:r>
              <a:rPr lang="zh-CN" altLang="en-US" dirty="0"/>
              <a:t>、</a:t>
            </a:r>
            <a:r>
              <a:rPr lang="en-US" altLang="zh-CN" dirty="0"/>
              <a:t>“-”</a:t>
            </a:r>
            <a:r>
              <a:rPr lang="zh-CN" altLang="en-US" dirty="0"/>
              <a:t>键用于翻页</a:t>
            </a:r>
            <a:r>
              <a:rPr lang="en-US" altLang="zh-CN" dirty="0"/>
              <a:t>,”N””Q”</a:t>
            </a:r>
            <a:r>
              <a:rPr lang="zh-CN" altLang="en-US" dirty="0"/>
              <a:t>键用于切换选项。</a:t>
            </a:r>
          </a:p>
          <a:p>
            <a:r>
              <a:rPr lang="zh-CN" altLang="en-US" dirty="0"/>
              <a:t>设置参数密码：</a:t>
            </a:r>
            <a:r>
              <a:rPr lang="en-US" altLang="zh-CN" dirty="0"/>
              <a:t>6516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华宁CI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华宁CI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华宁CI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华宁CI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华宁CI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华宁CI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华宁CI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华宁CI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华宁CI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华宁CI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华宁CI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华宁CI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1299</Words>
  <Application>Microsoft Office PowerPoint</Application>
  <PresentationFormat>全屏显示(4:3)</PresentationFormat>
  <Paragraphs>322</Paragraphs>
  <Slides>12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方正正纤黑简体</vt:lpstr>
      <vt:lpstr>宋体</vt:lpstr>
      <vt:lpstr>Arial</vt:lpstr>
      <vt:lpstr>Calibri</vt:lpstr>
      <vt:lpstr>华宁CI主题</vt:lpstr>
      <vt:lpstr>1_Office 主题</vt:lpstr>
      <vt:lpstr>1_华宁CI主题</vt:lpstr>
      <vt:lpstr>2_华宁CI主题</vt:lpstr>
      <vt:lpstr>3_华宁CI主题</vt:lpstr>
      <vt:lpstr>4_华宁CI主题</vt:lpstr>
      <vt:lpstr>5_华宁CI主题</vt:lpstr>
      <vt:lpstr>Visio</vt:lpstr>
      <vt:lpstr>Microsoft Visio 2003-2010 Drawing</vt:lpstr>
      <vt:lpstr>V4网络版支架遥控器使用说明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活鸡兔中间架遥控器按键动作对应关系</vt:lpstr>
      <vt:lpstr>活鸡兔设备列车遥控器按键动作对应关系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李辉</dc:creator>
  <cp:lastModifiedBy>郭 厚银</cp:lastModifiedBy>
  <cp:revision>1426</cp:revision>
  <dcterms:created xsi:type="dcterms:W3CDTF">2015-04-23T07:29:00Z</dcterms:created>
  <dcterms:modified xsi:type="dcterms:W3CDTF">2022-12-12T08:17:26Z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2052-11.8.6.9023</vt:lpwstr>
  </property>
  <property fmtid="{D5CDD505-2E9C-101B-9397-08002B2CF9AE}" pid="3" name="Date">
    <vt:lpwstr>2018-01-05</vt:lpwstr>
  </property>
  <property fmtid="{D5CDD505-2E9C-101B-9397-08002B2CF9AE}" pid="4" name="Project name">
    <vt:lpwstr/>
  </property>
  <property fmtid="{D5CDD505-2E9C-101B-9397-08002B2CF9AE}" pid="5" name="ProjectNumber">
    <vt:lpwstr/>
  </property>
</Properties>
</file>