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11" r:id="rId8"/>
    <p:sldId id="258" r:id="rId9"/>
    <p:sldId id="259" r:id="rId10"/>
    <p:sldId id="326" r:id="rId11"/>
    <p:sldId id="260" r:id="rId12"/>
    <p:sldId id="262" r:id="rId13"/>
    <p:sldId id="265" r:id="rId14"/>
    <p:sldId id="266" r:id="rId15"/>
    <p:sldId id="267" r:id="rId16"/>
    <p:sldId id="290" r:id="rId17"/>
    <p:sldId id="269" r:id="rId18"/>
    <p:sldId id="270" r:id="rId19"/>
    <p:sldId id="271" r:id="rId20"/>
    <p:sldId id="291" r:id="rId21"/>
    <p:sldId id="272" r:id="rId22"/>
    <p:sldId id="273" r:id="rId23"/>
    <p:sldId id="274" r:id="rId24"/>
    <p:sldId id="263" r:id="rId25"/>
    <p:sldId id="264" r:id="rId26"/>
    <p:sldId id="275" r:id="rId27"/>
    <p:sldId id="276" r:id="rId28"/>
    <p:sldId id="277" r:id="rId29"/>
    <p:sldId id="278" r:id="rId30"/>
    <p:sldId id="279" r:id="rId31"/>
    <p:sldId id="327" r:id="rId32"/>
    <p:sldId id="308" r:id="rId33"/>
    <p:sldId id="280" r:id="rId34"/>
    <p:sldId id="281" r:id="rId35"/>
    <p:sldId id="282" r:id="rId36"/>
    <p:sldId id="283" r:id="rId37"/>
    <p:sldId id="284" r:id="rId38"/>
    <p:sldId id="315" r:id="rId39"/>
    <p:sldId id="285" r:id="rId40"/>
    <p:sldId id="288" r:id="rId41"/>
    <p:sldId id="289" r:id="rId42"/>
    <p:sldId id="293" r:id="rId43"/>
    <p:sldId id="314" r:id="rId44"/>
    <p:sldId id="292" r:id="rId45"/>
    <p:sldId id="294" r:id="rId46"/>
    <p:sldId id="295" r:id="rId47"/>
    <p:sldId id="312" r:id="rId48"/>
    <p:sldId id="316" r:id="rId49"/>
    <p:sldId id="328" r:id="rId50"/>
    <p:sldId id="313" r:id="rId51"/>
    <p:sldId id="317" r:id="rId52"/>
    <p:sldId id="296" r:id="rId53"/>
    <p:sldId id="297" r:id="rId54"/>
    <p:sldId id="318" r:id="rId55"/>
    <p:sldId id="298" r:id="rId56"/>
    <p:sldId id="309" r:id="rId57"/>
    <p:sldId id="299" r:id="rId58"/>
    <p:sldId id="300" r:id="rId59"/>
    <p:sldId id="301" r:id="rId60"/>
    <p:sldId id="286" r:id="rId61"/>
    <p:sldId id="325" r:id="rId62"/>
    <p:sldId id="329" r:id="rId63"/>
    <p:sldId id="302" r:id="rId64"/>
    <p:sldId id="303" r:id="rId65"/>
    <p:sldId id="304" r:id="rId66"/>
    <p:sldId id="305" r:id="rId67"/>
    <p:sldId id="306" r:id="rId68"/>
    <p:sldId id="307" r:id="rId69"/>
    <p:sldId id="31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6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3AD3-7C16-45D6-9A3D-7E40267EE1A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4C0-0429-40D7-BD83-E23085F8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5481" r="1227" b="6176"/>
          <a:stretch/>
        </p:blipFill>
        <p:spPr>
          <a:xfrm>
            <a:off x="-1" y="-8468"/>
            <a:ext cx="12183533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3904192"/>
            <a:ext cx="12183533" cy="211666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9875" y="4397375"/>
            <a:ext cx="109812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Making Music with Arduino</a:t>
            </a:r>
          </a:p>
        </p:txBody>
      </p:sp>
    </p:spTree>
    <p:extLst>
      <p:ext uri="{BB962C8B-B14F-4D97-AF65-F5344CB8AC3E}">
        <p14:creationId xmlns:p14="http://schemas.microsoft.com/office/powerpoint/2010/main" val="295173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Everyone is blinking!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The Blink example turns a LED on for 1000 milliseconds, then off for 1000 milliseconds</a:t>
            </a:r>
            <a:r>
              <a:rPr lang="en-US" sz="3600" dirty="0" smtClean="0"/>
              <a:t>. This is the code that tells how long the LED stays on or off: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</a:p>
          <a:p>
            <a:endParaRPr lang="en-US" sz="3600" dirty="0"/>
          </a:p>
          <a:p>
            <a:r>
              <a:rPr lang="en-US" sz="3600" dirty="0" smtClean="0"/>
              <a:t>1000 milliseconds = 1 second</a:t>
            </a:r>
          </a:p>
        </p:txBody>
      </p:sp>
    </p:spTree>
    <p:extLst>
      <p:ext uri="{BB962C8B-B14F-4D97-AF65-F5344CB8AC3E}">
        <p14:creationId xmlns:p14="http://schemas.microsoft.com/office/powerpoint/2010/main" val="191591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Go faster!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turn our LED on for ½ second, then off for ½ second.</a:t>
            </a:r>
          </a:p>
          <a:p>
            <a:endParaRPr lang="en-US" sz="3600" dirty="0"/>
          </a:p>
          <a:p>
            <a:r>
              <a:rPr lang="en-US" sz="3600" dirty="0" smtClean="0"/>
              <a:t>If 1 second = 1000 milliseconds…</a:t>
            </a:r>
          </a:p>
          <a:p>
            <a:endParaRPr lang="en-US" sz="3600" dirty="0"/>
          </a:p>
          <a:p>
            <a:r>
              <a:rPr lang="en-US" sz="3600" dirty="0" smtClean="0"/>
              <a:t>½ second = 500 milliseconds</a:t>
            </a:r>
          </a:p>
        </p:txBody>
      </p:sp>
    </p:spTree>
    <p:extLst>
      <p:ext uri="{BB962C8B-B14F-4D97-AF65-F5344CB8AC3E}">
        <p14:creationId xmlns:p14="http://schemas.microsoft.com/office/powerpoint/2010/main" val="43597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Go faster!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Change each instance of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</a:p>
          <a:p>
            <a:endParaRPr lang="en-US" sz="3600" dirty="0"/>
          </a:p>
          <a:p>
            <a:r>
              <a:rPr lang="en-US" sz="3600" dirty="0" smtClean="0"/>
              <a:t>To this: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elay(500);</a:t>
            </a:r>
          </a:p>
        </p:txBody>
      </p:sp>
    </p:spTree>
    <p:extLst>
      <p:ext uri="{BB962C8B-B14F-4D97-AF65-F5344CB8AC3E}">
        <p14:creationId xmlns:p14="http://schemas.microsoft.com/office/powerpoint/2010/main" val="33670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6450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47974" y="3898701"/>
            <a:ext cx="1152526" cy="11525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5061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72287" y="3898701"/>
            <a:ext cx="1152526" cy="115252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0106" y="4321075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4419" y="4321074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0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7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74486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2948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98799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993" y="4321075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2306" y="4321074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7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74486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2948" y="5581650"/>
            <a:ext cx="269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98799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7993" y="4321075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2306" y="4321074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elay(1000);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Elbow Connector 10"/>
          <p:cNvCxnSpPr>
            <a:stCxn id="4" idx="6"/>
            <a:endCxn id="8" idx="0"/>
          </p:cNvCxnSpPr>
          <p:nvPr/>
        </p:nvCxnSpPr>
        <p:spPr>
          <a:xfrm>
            <a:off x="3569762" y="3779639"/>
            <a:ext cx="387667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</p:cNvCxnSpPr>
          <p:nvPr/>
        </p:nvCxnSpPr>
        <p:spPr>
          <a:xfrm>
            <a:off x="7594075" y="5236964"/>
            <a:ext cx="3421058" cy="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4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974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5012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8975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6"/>
            <a:endCxn id="8" idx="0"/>
          </p:cNvCxnSpPr>
          <p:nvPr/>
        </p:nvCxnSpPr>
        <p:spPr>
          <a:xfrm>
            <a:off x="1238250" y="3779639"/>
            <a:ext cx="914400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6"/>
            <a:endCxn id="12" idx="4"/>
          </p:cNvCxnSpPr>
          <p:nvPr/>
        </p:nvCxnSpPr>
        <p:spPr>
          <a:xfrm flipV="1">
            <a:off x="2300288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86288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10251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6"/>
            <a:endCxn id="14" idx="0"/>
          </p:cNvCxnSpPr>
          <p:nvPr/>
        </p:nvCxnSpPr>
        <p:spPr>
          <a:xfrm>
            <a:off x="3524251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6"/>
            <a:endCxn id="16" idx="4"/>
          </p:cNvCxnSpPr>
          <p:nvPr/>
        </p:nvCxnSpPr>
        <p:spPr>
          <a:xfrm flipV="1">
            <a:off x="4881564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9926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43889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601202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5165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6" idx="6"/>
            <a:endCxn id="20" idx="0"/>
          </p:cNvCxnSpPr>
          <p:nvPr/>
        </p:nvCxnSpPr>
        <p:spPr>
          <a:xfrm>
            <a:off x="6105527" y="3782616"/>
            <a:ext cx="1062037" cy="1306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6"/>
            <a:endCxn id="21" idx="4"/>
          </p:cNvCxnSpPr>
          <p:nvPr/>
        </p:nvCxnSpPr>
        <p:spPr>
          <a:xfrm flipV="1">
            <a:off x="7315202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6"/>
            <a:endCxn id="22" idx="0"/>
          </p:cNvCxnSpPr>
          <p:nvPr/>
        </p:nvCxnSpPr>
        <p:spPr>
          <a:xfrm>
            <a:off x="8539165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6"/>
            <a:endCxn id="23" idx="4"/>
          </p:cNvCxnSpPr>
          <p:nvPr/>
        </p:nvCxnSpPr>
        <p:spPr>
          <a:xfrm flipV="1">
            <a:off x="9896478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190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On, Off, On, Off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look at our code in a different way.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974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5012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8975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6"/>
            <a:endCxn id="8" idx="0"/>
          </p:cNvCxnSpPr>
          <p:nvPr/>
        </p:nvCxnSpPr>
        <p:spPr>
          <a:xfrm>
            <a:off x="1238250" y="3779639"/>
            <a:ext cx="914400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6"/>
            <a:endCxn id="12" idx="4"/>
          </p:cNvCxnSpPr>
          <p:nvPr/>
        </p:nvCxnSpPr>
        <p:spPr>
          <a:xfrm flipV="1">
            <a:off x="2300288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86288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10251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6"/>
            <a:endCxn id="14" idx="0"/>
          </p:cNvCxnSpPr>
          <p:nvPr/>
        </p:nvCxnSpPr>
        <p:spPr>
          <a:xfrm>
            <a:off x="3524251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6"/>
            <a:endCxn id="16" idx="4"/>
          </p:cNvCxnSpPr>
          <p:nvPr/>
        </p:nvCxnSpPr>
        <p:spPr>
          <a:xfrm flipV="1">
            <a:off x="4881564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9926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43889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601202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5165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6" idx="6"/>
            <a:endCxn id="20" idx="0"/>
          </p:cNvCxnSpPr>
          <p:nvPr/>
        </p:nvCxnSpPr>
        <p:spPr>
          <a:xfrm>
            <a:off x="6105527" y="3782616"/>
            <a:ext cx="1062037" cy="1306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6"/>
            <a:endCxn id="21" idx="4"/>
          </p:cNvCxnSpPr>
          <p:nvPr/>
        </p:nvCxnSpPr>
        <p:spPr>
          <a:xfrm flipV="1">
            <a:off x="7315202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6"/>
            <a:endCxn id="22" idx="0"/>
          </p:cNvCxnSpPr>
          <p:nvPr/>
        </p:nvCxnSpPr>
        <p:spPr>
          <a:xfrm>
            <a:off x="8539165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6"/>
            <a:endCxn id="23" idx="4"/>
          </p:cNvCxnSpPr>
          <p:nvPr/>
        </p:nvCxnSpPr>
        <p:spPr>
          <a:xfrm flipV="1">
            <a:off x="9896478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6239" y="5958899"/>
            <a:ext cx="11458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  <a:latin typeface="+mj-lt"/>
              </a:rPr>
              <a:t>This repetition creates a </a:t>
            </a:r>
            <a:r>
              <a:rPr lang="en-US" sz="3200" b="1" dirty="0" smtClean="0">
                <a:solidFill>
                  <a:prstClr val="black"/>
                </a:solidFill>
              </a:rPr>
              <a:t>waveform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.</a:t>
            </a:r>
            <a:endParaRPr lang="en-US" sz="3200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2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5026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Waveforms make music!</a:t>
            </a:r>
          </a:p>
          <a:p>
            <a:endParaRPr lang="en-US" dirty="0" smtClean="0"/>
          </a:p>
          <a:p>
            <a:r>
              <a:rPr lang="en-US" sz="3600" dirty="0" smtClean="0"/>
              <a:t>All audio is made from waveforms, from guitars to saxophones to synthesizers.</a:t>
            </a:r>
          </a:p>
          <a:p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2" y="3659188"/>
            <a:ext cx="2809875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4465193"/>
            <a:ext cx="3486150" cy="1983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1" b="27156"/>
          <a:stretch/>
        </p:blipFill>
        <p:spPr>
          <a:xfrm>
            <a:off x="590550" y="4629150"/>
            <a:ext cx="4419600" cy="19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Me, Who?</a:t>
            </a:r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I’m Gregg.</a:t>
            </a:r>
          </a:p>
          <a:p>
            <a:endParaRPr lang="en-US" sz="3200" dirty="0"/>
          </a:p>
          <a:p>
            <a:r>
              <a:rPr lang="en-US" sz="3200" dirty="0" smtClean="0"/>
              <a:t>I’m a designer on HoloLens (Shell UX).</a:t>
            </a:r>
          </a:p>
          <a:p>
            <a:endParaRPr lang="en-US" sz="3200" dirty="0"/>
          </a:p>
          <a:p>
            <a:r>
              <a:rPr lang="en-US" sz="3200" dirty="0" smtClean="0"/>
              <a:t>And a long-time Maker.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203887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599" y="1146176"/>
            <a:ext cx="10944225" cy="2190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Rectilinear bliss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The shape of our waveform is specific – it’s called “square”</a:t>
            </a:r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974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5012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8975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6"/>
            <a:endCxn id="8" idx="0"/>
          </p:cNvCxnSpPr>
          <p:nvPr/>
        </p:nvCxnSpPr>
        <p:spPr>
          <a:xfrm>
            <a:off x="1238250" y="3779639"/>
            <a:ext cx="914400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6"/>
            <a:endCxn id="12" idx="4"/>
          </p:cNvCxnSpPr>
          <p:nvPr/>
        </p:nvCxnSpPr>
        <p:spPr>
          <a:xfrm flipV="1">
            <a:off x="2300288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86288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10251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6"/>
            <a:endCxn id="14" idx="0"/>
          </p:cNvCxnSpPr>
          <p:nvPr/>
        </p:nvCxnSpPr>
        <p:spPr>
          <a:xfrm>
            <a:off x="3524251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6"/>
            <a:endCxn id="16" idx="4"/>
          </p:cNvCxnSpPr>
          <p:nvPr/>
        </p:nvCxnSpPr>
        <p:spPr>
          <a:xfrm flipV="1">
            <a:off x="4881564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9926" y="5089326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43889" y="3632001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601202" y="5092303"/>
            <a:ext cx="295276" cy="2952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5165" y="3634978"/>
            <a:ext cx="295276" cy="295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6" idx="6"/>
            <a:endCxn id="20" idx="0"/>
          </p:cNvCxnSpPr>
          <p:nvPr/>
        </p:nvCxnSpPr>
        <p:spPr>
          <a:xfrm>
            <a:off x="6105527" y="3782616"/>
            <a:ext cx="1062037" cy="1306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6"/>
            <a:endCxn id="21" idx="4"/>
          </p:cNvCxnSpPr>
          <p:nvPr/>
        </p:nvCxnSpPr>
        <p:spPr>
          <a:xfrm flipV="1">
            <a:off x="7315202" y="3927277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6"/>
            <a:endCxn id="22" idx="0"/>
          </p:cNvCxnSpPr>
          <p:nvPr/>
        </p:nvCxnSpPr>
        <p:spPr>
          <a:xfrm>
            <a:off x="8539165" y="3779639"/>
            <a:ext cx="1209675" cy="13126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6"/>
            <a:endCxn id="23" idx="4"/>
          </p:cNvCxnSpPr>
          <p:nvPr/>
        </p:nvCxnSpPr>
        <p:spPr>
          <a:xfrm flipV="1">
            <a:off x="9896478" y="3930254"/>
            <a:ext cx="1076325" cy="1309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9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492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Square waveforms make cool music!</a:t>
            </a:r>
          </a:p>
          <a:p>
            <a:endParaRPr lang="en-US" dirty="0" smtClean="0"/>
          </a:p>
          <a:p>
            <a:r>
              <a:rPr lang="en-US" sz="3600" dirty="0" smtClean="0"/>
              <a:t>Square waveforms are foundational to many popular and famous synthesizers.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5" t="31022" r="17991" b="26838"/>
          <a:stretch/>
        </p:blipFill>
        <p:spPr>
          <a:xfrm>
            <a:off x="822892" y="3952481"/>
            <a:ext cx="2638425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7" r="57479" b="35107"/>
          <a:stretch/>
        </p:blipFill>
        <p:spPr>
          <a:xfrm>
            <a:off x="4355986" y="3714750"/>
            <a:ext cx="3727677" cy="2476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5646" r="73047" b="42039"/>
          <a:stretch/>
        </p:blipFill>
        <p:spPr>
          <a:xfrm>
            <a:off x="8951459" y="3429000"/>
            <a:ext cx="2266950" cy="30670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22892" y="4640791"/>
            <a:ext cx="1166699" cy="912283"/>
          </a:xfrm>
          <a:custGeom>
            <a:avLst/>
            <a:gdLst>
              <a:gd name="connsiteX0" fmla="*/ 431800 w 897467"/>
              <a:gd name="connsiteY0" fmla="*/ 33866 h 770466"/>
              <a:gd name="connsiteX1" fmla="*/ 381000 w 897467"/>
              <a:gd name="connsiteY1" fmla="*/ 25400 h 770466"/>
              <a:gd name="connsiteX2" fmla="*/ 160867 w 897467"/>
              <a:gd name="connsiteY2" fmla="*/ 76200 h 770466"/>
              <a:gd name="connsiteX3" fmla="*/ 93134 w 897467"/>
              <a:gd name="connsiteY3" fmla="*/ 160866 h 770466"/>
              <a:gd name="connsiteX4" fmla="*/ 67734 w 897467"/>
              <a:gd name="connsiteY4" fmla="*/ 186266 h 770466"/>
              <a:gd name="connsiteX5" fmla="*/ 33867 w 897467"/>
              <a:gd name="connsiteY5" fmla="*/ 237066 h 770466"/>
              <a:gd name="connsiteX6" fmla="*/ 16934 w 897467"/>
              <a:gd name="connsiteY6" fmla="*/ 304800 h 770466"/>
              <a:gd name="connsiteX7" fmla="*/ 0 w 897467"/>
              <a:gd name="connsiteY7" fmla="*/ 364066 h 770466"/>
              <a:gd name="connsiteX8" fmla="*/ 8467 w 897467"/>
              <a:gd name="connsiteY8" fmla="*/ 575733 h 770466"/>
              <a:gd name="connsiteX9" fmla="*/ 76200 w 897467"/>
              <a:gd name="connsiteY9" fmla="*/ 660400 h 770466"/>
              <a:gd name="connsiteX10" fmla="*/ 118534 w 897467"/>
              <a:gd name="connsiteY10" fmla="*/ 694266 h 770466"/>
              <a:gd name="connsiteX11" fmla="*/ 169334 w 897467"/>
              <a:gd name="connsiteY11" fmla="*/ 736600 h 770466"/>
              <a:gd name="connsiteX12" fmla="*/ 203200 w 897467"/>
              <a:gd name="connsiteY12" fmla="*/ 745066 h 770466"/>
              <a:gd name="connsiteX13" fmla="*/ 245534 w 897467"/>
              <a:gd name="connsiteY13" fmla="*/ 762000 h 770466"/>
              <a:gd name="connsiteX14" fmla="*/ 270934 w 897467"/>
              <a:gd name="connsiteY14" fmla="*/ 770466 h 770466"/>
              <a:gd name="connsiteX15" fmla="*/ 601134 w 897467"/>
              <a:gd name="connsiteY15" fmla="*/ 762000 h 770466"/>
              <a:gd name="connsiteX16" fmla="*/ 635000 w 897467"/>
              <a:gd name="connsiteY16" fmla="*/ 753533 h 770466"/>
              <a:gd name="connsiteX17" fmla="*/ 685800 w 897467"/>
              <a:gd name="connsiteY17" fmla="*/ 745066 h 770466"/>
              <a:gd name="connsiteX18" fmla="*/ 745067 w 897467"/>
              <a:gd name="connsiteY18" fmla="*/ 711200 h 770466"/>
              <a:gd name="connsiteX19" fmla="*/ 778934 w 897467"/>
              <a:gd name="connsiteY19" fmla="*/ 677333 h 770466"/>
              <a:gd name="connsiteX20" fmla="*/ 795867 w 897467"/>
              <a:gd name="connsiteY20" fmla="*/ 651933 h 770466"/>
              <a:gd name="connsiteX21" fmla="*/ 821267 w 897467"/>
              <a:gd name="connsiteY21" fmla="*/ 635000 h 770466"/>
              <a:gd name="connsiteX22" fmla="*/ 855134 w 897467"/>
              <a:gd name="connsiteY22" fmla="*/ 567266 h 770466"/>
              <a:gd name="connsiteX23" fmla="*/ 863600 w 897467"/>
              <a:gd name="connsiteY23" fmla="*/ 541866 h 770466"/>
              <a:gd name="connsiteX24" fmla="*/ 889000 w 897467"/>
              <a:gd name="connsiteY24" fmla="*/ 482600 h 770466"/>
              <a:gd name="connsiteX25" fmla="*/ 897467 w 897467"/>
              <a:gd name="connsiteY25" fmla="*/ 381000 h 770466"/>
              <a:gd name="connsiteX26" fmla="*/ 889000 w 897467"/>
              <a:gd name="connsiteY26" fmla="*/ 152400 h 770466"/>
              <a:gd name="connsiteX27" fmla="*/ 863600 w 897467"/>
              <a:gd name="connsiteY27" fmla="*/ 93133 h 770466"/>
              <a:gd name="connsiteX28" fmla="*/ 838200 w 897467"/>
              <a:gd name="connsiteY28" fmla="*/ 76200 h 770466"/>
              <a:gd name="connsiteX29" fmla="*/ 821267 w 897467"/>
              <a:gd name="connsiteY29" fmla="*/ 59266 h 770466"/>
              <a:gd name="connsiteX30" fmla="*/ 795867 w 897467"/>
              <a:gd name="connsiteY30" fmla="*/ 42333 h 770466"/>
              <a:gd name="connsiteX31" fmla="*/ 770467 w 897467"/>
              <a:gd name="connsiteY31" fmla="*/ 16933 h 770466"/>
              <a:gd name="connsiteX32" fmla="*/ 728134 w 897467"/>
              <a:gd name="connsiteY32" fmla="*/ 8466 h 770466"/>
              <a:gd name="connsiteX33" fmla="*/ 702734 w 897467"/>
              <a:gd name="connsiteY33" fmla="*/ 0 h 770466"/>
              <a:gd name="connsiteX34" fmla="*/ 355600 w 897467"/>
              <a:gd name="connsiteY34" fmla="*/ 16933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7467" h="770466">
                <a:moveTo>
                  <a:pt x="431800" y="33866"/>
                </a:moveTo>
                <a:cubicBezTo>
                  <a:pt x="414867" y="31044"/>
                  <a:pt x="398154" y="24740"/>
                  <a:pt x="381000" y="25400"/>
                </a:cubicBezTo>
                <a:cubicBezTo>
                  <a:pt x="298241" y="28583"/>
                  <a:pt x="220541" y="16526"/>
                  <a:pt x="160867" y="76200"/>
                </a:cubicBezTo>
                <a:cubicBezTo>
                  <a:pt x="22467" y="214600"/>
                  <a:pt x="162241" y="64116"/>
                  <a:pt x="93134" y="160866"/>
                </a:cubicBezTo>
                <a:cubicBezTo>
                  <a:pt x="86174" y="170609"/>
                  <a:pt x="75085" y="176815"/>
                  <a:pt x="67734" y="186266"/>
                </a:cubicBezTo>
                <a:cubicBezTo>
                  <a:pt x="55239" y="202330"/>
                  <a:pt x="33867" y="237066"/>
                  <a:pt x="33867" y="237066"/>
                </a:cubicBezTo>
                <a:cubicBezTo>
                  <a:pt x="28223" y="259644"/>
                  <a:pt x="24294" y="282722"/>
                  <a:pt x="16934" y="304800"/>
                </a:cubicBezTo>
                <a:cubicBezTo>
                  <a:pt x="4787" y="341239"/>
                  <a:pt x="10632" y="321542"/>
                  <a:pt x="0" y="364066"/>
                </a:cubicBezTo>
                <a:cubicBezTo>
                  <a:pt x="2822" y="434622"/>
                  <a:pt x="-2777" y="506022"/>
                  <a:pt x="8467" y="575733"/>
                </a:cubicBezTo>
                <a:cubicBezTo>
                  <a:pt x="12095" y="598229"/>
                  <a:pt x="58611" y="644766"/>
                  <a:pt x="76200" y="660400"/>
                </a:cubicBezTo>
                <a:cubicBezTo>
                  <a:pt x="89707" y="672406"/>
                  <a:pt x="104934" y="682366"/>
                  <a:pt x="118534" y="694266"/>
                </a:cubicBezTo>
                <a:cubicBezTo>
                  <a:pt x="138062" y="711353"/>
                  <a:pt x="145076" y="726204"/>
                  <a:pt x="169334" y="736600"/>
                </a:cubicBezTo>
                <a:cubicBezTo>
                  <a:pt x="180029" y="741184"/>
                  <a:pt x="192161" y="741386"/>
                  <a:pt x="203200" y="745066"/>
                </a:cubicBezTo>
                <a:cubicBezTo>
                  <a:pt x="217618" y="749872"/>
                  <a:pt x="231303" y="756664"/>
                  <a:pt x="245534" y="762000"/>
                </a:cubicBezTo>
                <a:cubicBezTo>
                  <a:pt x="253890" y="765134"/>
                  <a:pt x="262467" y="767644"/>
                  <a:pt x="270934" y="770466"/>
                </a:cubicBezTo>
                <a:cubicBezTo>
                  <a:pt x="381001" y="767644"/>
                  <a:pt x="491150" y="767115"/>
                  <a:pt x="601134" y="762000"/>
                </a:cubicBezTo>
                <a:cubicBezTo>
                  <a:pt x="612758" y="761459"/>
                  <a:pt x="623590" y="755815"/>
                  <a:pt x="635000" y="753533"/>
                </a:cubicBezTo>
                <a:cubicBezTo>
                  <a:pt x="651834" y="750166"/>
                  <a:pt x="668867" y="747888"/>
                  <a:pt x="685800" y="745066"/>
                </a:cubicBezTo>
                <a:cubicBezTo>
                  <a:pt x="705018" y="735457"/>
                  <a:pt x="728313" y="725560"/>
                  <a:pt x="745067" y="711200"/>
                </a:cubicBezTo>
                <a:cubicBezTo>
                  <a:pt x="757189" y="700810"/>
                  <a:pt x="770078" y="690617"/>
                  <a:pt x="778934" y="677333"/>
                </a:cubicBezTo>
                <a:cubicBezTo>
                  <a:pt x="784578" y="668866"/>
                  <a:pt x="788672" y="659128"/>
                  <a:pt x="795867" y="651933"/>
                </a:cubicBezTo>
                <a:cubicBezTo>
                  <a:pt x="803062" y="644738"/>
                  <a:pt x="812800" y="640644"/>
                  <a:pt x="821267" y="635000"/>
                </a:cubicBezTo>
                <a:cubicBezTo>
                  <a:pt x="832556" y="612422"/>
                  <a:pt x="847152" y="591214"/>
                  <a:pt x="855134" y="567266"/>
                </a:cubicBezTo>
                <a:cubicBezTo>
                  <a:pt x="857956" y="558799"/>
                  <a:pt x="860084" y="550069"/>
                  <a:pt x="863600" y="541866"/>
                </a:cubicBezTo>
                <a:cubicBezTo>
                  <a:pt x="894987" y="468631"/>
                  <a:pt x="869146" y="542168"/>
                  <a:pt x="889000" y="482600"/>
                </a:cubicBezTo>
                <a:cubicBezTo>
                  <a:pt x="891822" y="448733"/>
                  <a:pt x="897467" y="414984"/>
                  <a:pt x="897467" y="381000"/>
                </a:cubicBezTo>
                <a:cubicBezTo>
                  <a:pt x="897467" y="304748"/>
                  <a:pt x="893909" y="228494"/>
                  <a:pt x="889000" y="152400"/>
                </a:cubicBezTo>
                <a:cubicBezTo>
                  <a:pt x="887660" y="131626"/>
                  <a:pt x="878599" y="108132"/>
                  <a:pt x="863600" y="93133"/>
                </a:cubicBezTo>
                <a:cubicBezTo>
                  <a:pt x="856405" y="85938"/>
                  <a:pt x="846146" y="82557"/>
                  <a:pt x="838200" y="76200"/>
                </a:cubicBezTo>
                <a:cubicBezTo>
                  <a:pt x="831967" y="71213"/>
                  <a:pt x="827500" y="64253"/>
                  <a:pt x="821267" y="59266"/>
                </a:cubicBezTo>
                <a:cubicBezTo>
                  <a:pt x="813321" y="52909"/>
                  <a:pt x="803684" y="48847"/>
                  <a:pt x="795867" y="42333"/>
                </a:cubicBezTo>
                <a:cubicBezTo>
                  <a:pt x="786669" y="34668"/>
                  <a:pt x="781177" y="22288"/>
                  <a:pt x="770467" y="16933"/>
                </a:cubicBezTo>
                <a:cubicBezTo>
                  <a:pt x="757596" y="10497"/>
                  <a:pt x="742095" y="11956"/>
                  <a:pt x="728134" y="8466"/>
                </a:cubicBezTo>
                <a:cubicBezTo>
                  <a:pt x="719476" y="6302"/>
                  <a:pt x="711201" y="2822"/>
                  <a:pt x="702734" y="0"/>
                </a:cubicBezTo>
                <a:lnTo>
                  <a:pt x="355600" y="16933"/>
                </a:lnTo>
              </a:path>
            </a:pathLst>
          </a:custGeom>
          <a:noFill/>
          <a:ln w="133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290117" y="4840816"/>
            <a:ext cx="1166699" cy="912283"/>
          </a:xfrm>
          <a:custGeom>
            <a:avLst/>
            <a:gdLst>
              <a:gd name="connsiteX0" fmla="*/ 431800 w 897467"/>
              <a:gd name="connsiteY0" fmla="*/ 33866 h 770466"/>
              <a:gd name="connsiteX1" fmla="*/ 381000 w 897467"/>
              <a:gd name="connsiteY1" fmla="*/ 25400 h 770466"/>
              <a:gd name="connsiteX2" fmla="*/ 160867 w 897467"/>
              <a:gd name="connsiteY2" fmla="*/ 76200 h 770466"/>
              <a:gd name="connsiteX3" fmla="*/ 93134 w 897467"/>
              <a:gd name="connsiteY3" fmla="*/ 160866 h 770466"/>
              <a:gd name="connsiteX4" fmla="*/ 67734 w 897467"/>
              <a:gd name="connsiteY4" fmla="*/ 186266 h 770466"/>
              <a:gd name="connsiteX5" fmla="*/ 33867 w 897467"/>
              <a:gd name="connsiteY5" fmla="*/ 237066 h 770466"/>
              <a:gd name="connsiteX6" fmla="*/ 16934 w 897467"/>
              <a:gd name="connsiteY6" fmla="*/ 304800 h 770466"/>
              <a:gd name="connsiteX7" fmla="*/ 0 w 897467"/>
              <a:gd name="connsiteY7" fmla="*/ 364066 h 770466"/>
              <a:gd name="connsiteX8" fmla="*/ 8467 w 897467"/>
              <a:gd name="connsiteY8" fmla="*/ 575733 h 770466"/>
              <a:gd name="connsiteX9" fmla="*/ 76200 w 897467"/>
              <a:gd name="connsiteY9" fmla="*/ 660400 h 770466"/>
              <a:gd name="connsiteX10" fmla="*/ 118534 w 897467"/>
              <a:gd name="connsiteY10" fmla="*/ 694266 h 770466"/>
              <a:gd name="connsiteX11" fmla="*/ 169334 w 897467"/>
              <a:gd name="connsiteY11" fmla="*/ 736600 h 770466"/>
              <a:gd name="connsiteX12" fmla="*/ 203200 w 897467"/>
              <a:gd name="connsiteY12" fmla="*/ 745066 h 770466"/>
              <a:gd name="connsiteX13" fmla="*/ 245534 w 897467"/>
              <a:gd name="connsiteY13" fmla="*/ 762000 h 770466"/>
              <a:gd name="connsiteX14" fmla="*/ 270934 w 897467"/>
              <a:gd name="connsiteY14" fmla="*/ 770466 h 770466"/>
              <a:gd name="connsiteX15" fmla="*/ 601134 w 897467"/>
              <a:gd name="connsiteY15" fmla="*/ 762000 h 770466"/>
              <a:gd name="connsiteX16" fmla="*/ 635000 w 897467"/>
              <a:gd name="connsiteY16" fmla="*/ 753533 h 770466"/>
              <a:gd name="connsiteX17" fmla="*/ 685800 w 897467"/>
              <a:gd name="connsiteY17" fmla="*/ 745066 h 770466"/>
              <a:gd name="connsiteX18" fmla="*/ 745067 w 897467"/>
              <a:gd name="connsiteY18" fmla="*/ 711200 h 770466"/>
              <a:gd name="connsiteX19" fmla="*/ 778934 w 897467"/>
              <a:gd name="connsiteY19" fmla="*/ 677333 h 770466"/>
              <a:gd name="connsiteX20" fmla="*/ 795867 w 897467"/>
              <a:gd name="connsiteY20" fmla="*/ 651933 h 770466"/>
              <a:gd name="connsiteX21" fmla="*/ 821267 w 897467"/>
              <a:gd name="connsiteY21" fmla="*/ 635000 h 770466"/>
              <a:gd name="connsiteX22" fmla="*/ 855134 w 897467"/>
              <a:gd name="connsiteY22" fmla="*/ 567266 h 770466"/>
              <a:gd name="connsiteX23" fmla="*/ 863600 w 897467"/>
              <a:gd name="connsiteY23" fmla="*/ 541866 h 770466"/>
              <a:gd name="connsiteX24" fmla="*/ 889000 w 897467"/>
              <a:gd name="connsiteY24" fmla="*/ 482600 h 770466"/>
              <a:gd name="connsiteX25" fmla="*/ 897467 w 897467"/>
              <a:gd name="connsiteY25" fmla="*/ 381000 h 770466"/>
              <a:gd name="connsiteX26" fmla="*/ 889000 w 897467"/>
              <a:gd name="connsiteY26" fmla="*/ 152400 h 770466"/>
              <a:gd name="connsiteX27" fmla="*/ 863600 w 897467"/>
              <a:gd name="connsiteY27" fmla="*/ 93133 h 770466"/>
              <a:gd name="connsiteX28" fmla="*/ 838200 w 897467"/>
              <a:gd name="connsiteY28" fmla="*/ 76200 h 770466"/>
              <a:gd name="connsiteX29" fmla="*/ 821267 w 897467"/>
              <a:gd name="connsiteY29" fmla="*/ 59266 h 770466"/>
              <a:gd name="connsiteX30" fmla="*/ 795867 w 897467"/>
              <a:gd name="connsiteY30" fmla="*/ 42333 h 770466"/>
              <a:gd name="connsiteX31" fmla="*/ 770467 w 897467"/>
              <a:gd name="connsiteY31" fmla="*/ 16933 h 770466"/>
              <a:gd name="connsiteX32" fmla="*/ 728134 w 897467"/>
              <a:gd name="connsiteY32" fmla="*/ 8466 h 770466"/>
              <a:gd name="connsiteX33" fmla="*/ 702734 w 897467"/>
              <a:gd name="connsiteY33" fmla="*/ 0 h 770466"/>
              <a:gd name="connsiteX34" fmla="*/ 355600 w 897467"/>
              <a:gd name="connsiteY34" fmla="*/ 16933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7467" h="770466">
                <a:moveTo>
                  <a:pt x="431800" y="33866"/>
                </a:moveTo>
                <a:cubicBezTo>
                  <a:pt x="414867" y="31044"/>
                  <a:pt x="398154" y="24740"/>
                  <a:pt x="381000" y="25400"/>
                </a:cubicBezTo>
                <a:cubicBezTo>
                  <a:pt x="298241" y="28583"/>
                  <a:pt x="220541" y="16526"/>
                  <a:pt x="160867" y="76200"/>
                </a:cubicBezTo>
                <a:cubicBezTo>
                  <a:pt x="22467" y="214600"/>
                  <a:pt x="162241" y="64116"/>
                  <a:pt x="93134" y="160866"/>
                </a:cubicBezTo>
                <a:cubicBezTo>
                  <a:pt x="86174" y="170609"/>
                  <a:pt x="75085" y="176815"/>
                  <a:pt x="67734" y="186266"/>
                </a:cubicBezTo>
                <a:cubicBezTo>
                  <a:pt x="55239" y="202330"/>
                  <a:pt x="33867" y="237066"/>
                  <a:pt x="33867" y="237066"/>
                </a:cubicBezTo>
                <a:cubicBezTo>
                  <a:pt x="28223" y="259644"/>
                  <a:pt x="24294" y="282722"/>
                  <a:pt x="16934" y="304800"/>
                </a:cubicBezTo>
                <a:cubicBezTo>
                  <a:pt x="4787" y="341239"/>
                  <a:pt x="10632" y="321542"/>
                  <a:pt x="0" y="364066"/>
                </a:cubicBezTo>
                <a:cubicBezTo>
                  <a:pt x="2822" y="434622"/>
                  <a:pt x="-2777" y="506022"/>
                  <a:pt x="8467" y="575733"/>
                </a:cubicBezTo>
                <a:cubicBezTo>
                  <a:pt x="12095" y="598229"/>
                  <a:pt x="58611" y="644766"/>
                  <a:pt x="76200" y="660400"/>
                </a:cubicBezTo>
                <a:cubicBezTo>
                  <a:pt x="89707" y="672406"/>
                  <a:pt x="104934" y="682366"/>
                  <a:pt x="118534" y="694266"/>
                </a:cubicBezTo>
                <a:cubicBezTo>
                  <a:pt x="138062" y="711353"/>
                  <a:pt x="145076" y="726204"/>
                  <a:pt x="169334" y="736600"/>
                </a:cubicBezTo>
                <a:cubicBezTo>
                  <a:pt x="180029" y="741184"/>
                  <a:pt x="192161" y="741386"/>
                  <a:pt x="203200" y="745066"/>
                </a:cubicBezTo>
                <a:cubicBezTo>
                  <a:pt x="217618" y="749872"/>
                  <a:pt x="231303" y="756664"/>
                  <a:pt x="245534" y="762000"/>
                </a:cubicBezTo>
                <a:cubicBezTo>
                  <a:pt x="253890" y="765134"/>
                  <a:pt x="262467" y="767644"/>
                  <a:pt x="270934" y="770466"/>
                </a:cubicBezTo>
                <a:cubicBezTo>
                  <a:pt x="381001" y="767644"/>
                  <a:pt x="491150" y="767115"/>
                  <a:pt x="601134" y="762000"/>
                </a:cubicBezTo>
                <a:cubicBezTo>
                  <a:pt x="612758" y="761459"/>
                  <a:pt x="623590" y="755815"/>
                  <a:pt x="635000" y="753533"/>
                </a:cubicBezTo>
                <a:cubicBezTo>
                  <a:pt x="651834" y="750166"/>
                  <a:pt x="668867" y="747888"/>
                  <a:pt x="685800" y="745066"/>
                </a:cubicBezTo>
                <a:cubicBezTo>
                  <a:pt x="705018" y="735457"/>
                  <a:pt x="728313" y="725560"/>
                  <a:pt x="745067" y="711200"/>
                </a:cubicBezTo>
                <a:cubicBezTo>
                  <a:pt x="757189" y="700810"/>
                  <a:pt x="770078" y="690617"/>
                  <a:pt x="778934" y="677333"/>
                </a:cubicBezTo>
                <a:cubicBezTo>
                  <a:pt x="784578" y="668866"/>
                  <a:pt x="788672" y="659128"/>
                  <a:pt x="795867" y="651933"/>
                </a:cubicBezTo>
                <a:cubicBezTo>
                  <a:pt x="803062" y="644738"/>
                  <a:pt x="812800" y="640644"/>
                  <a:pt x="821267" y="635000"/>
                </a:cubicBezTo>
                <a:cubicBezTo>
                  <a:pt x="832556" y="612422"/>
                  <a:pt x="847152" y="591214"/>
                  <a:pt x="855134" y="567266"/>
                </a:cubicBezTo>
                <a:cubicBezTo>
                  <a:pt x="857956" y="558799"/>
                  <a:pt x="860084" y="550069"/>
                  <a:pt x="863600" y="541866"/>
                </a:cubicBezTo>
                <a:cubicBezTo>
                  <a:pt x="894987" y="468631"/>
                  <a:pt x="869146" y="542168"/>
                  <a:pt x="889000" y="482600"/>
                </a:cubicBezTo>
                <a:cubicBezTo>
                  <a:pt x="891822" y="448733"/>
                  <a:pt x="897467" y="414984"/>
                  <a:pt x="897467" y="381000"/>
                </a:cubicBezTo>
                <a:cubicBezTo>
                  <a:pt x="897467" y="304748"/>
                  <a:pt x="893909" y="228494"/>
                  <a:pt x="889000" y="152400"/>
                </a:cubicBezTo>
                <a:cubicBezTo>
                  <a:pt x="887660" y="131626"/>
                  <a:pt x="878599" y="108132"/>
                  <a:pt x="863600" y="93133"/>
                </a:cubicBezTo>
                <a:cubicBezTo>
                  <a:pt x="856405" y="85938"/>
                  <a:pt x="846146" y="82557"/>
                  <a:pt x="838200" y="76200"/>
                </a:cubicBezTo>
                <a:cubicBezTo>
                  <a:pt x="831967" y="71213"/>
                  <a:pt x="827500" y="64253"/>
                  <a:pt x="821267" y="59266"/>
                </a:cubicBezTo>
                <a:cubicBezTo>
                  <a:pt x="813321" y="52909"/>
                  <a:pt x="803684" y="48847"/>
                  <a:pt x="795867" y="42333"/>
                </a:cubicBezTo>
                <a:cubicBezTo>
                  <a:pt x="786669" y="34668"/>
                  <a:pt x="781177" y="22288"/>
                  <a:pt x="770467" y="16933"/>
                </a:cubicBezTo>
                <a:cubicBezTo>
                  <a:pt x="757596" y="10497"/>
                  <a:pt x="742095" y="11956"/>
                  <a:pt x="728134" y="8466"/>
                </a:cubicBezTo>
                <a:cubicBezTo>
                  <a:pt x="719476" y="6302"/>
                  <a:pt x="711201" y="2822"/>
                  <a:pt x="702734" y="0"/>
                </a:cubicBezTo>
                <a:lnTo>
                  <a:pt x="355600" y="16933"/>
                </a:lnTo>
              </a:path>
            </a:pathLst>
          </a:custGeom>
          <a:noFill/>
          <a:ln w="133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829800" y="3235324"/>
            <a:ext cx="872955" cy="717157"/>
          </a:xfrm>
          <a:custGeom>
            <a:avLst/>
            <a:gdLst>
              <a:gd name="connsiteX0" fmla="*/ 431800 w 897467"/>
              <a:gd name="connsiteY0" fmla="*/ 33866 h 770466"/>
              <a:gd name="connsiteX1" fmla="*/ 381000 w 897467"/>
              <a:gd name="connsiteY1" fmla="*/ 25400 h 770466"/>
              <a:gd name="connsiteX2" fmla="*/ 160867 w 897467"/>
              <a:gd name="connsiteY2" fmla="*/ 76200 h 770466"/>
              <a:gd name="connsiteX3" fmla="*/ 93134 w 897467"/>
              <a:gd name="connsiteY3" fmla="*/ 160866 h 770466"/>
              <a:gd name="connsiteX4" fmla="*/ 67734 w 897467"/>
              <a:gd name="connsiteY4" fmla="*/ 186266 h 770466"/>
              <a:gd name="connsiteX5" fmla="*/ 33867 w 897467"/>
              <a:gd name="connsiteY5" fmla="*/ 237066 h 770466"/>
              <a:gd name="connsiteX6" fmla="*/ 16934 w 897467"/>
              <a:gd name="connsiteY6" fmla="*/ 304800 h 770466"/>
              <a:gd name="connsiteX7" fmla="*/ 0 w 897467"/>
              <a:gd name="connsiteY7" fmla="*/ 364066 h 770466"/>
              <a:gd name="connsiteX8" fmla="*/ 8467 w 897467"/>
              <a:gd name="connsiteY8" fmla="*/ 575733 h 770466"/>
              <a:gd name="connsiteX9" fmla="*/ 76200 w 897467"/>
              <a:gd name="connsiteY9" fmla="*/ 660400 h 770466"/>
              <a:gd name="connsiteX10" fmla="*/ 118534 w 897467"/>
              <a:gd name="connsiteY10" fmla="*/ 694266 h 770466"/>
              <a:gd name="connsiteX11" fmla="*/ 169334 w 897467"/>
              <a:gd name="connsiteY11" fmla="*/ 736600 h 770466"/>
              <a:gd name="connsiteX12" fmla="*/ 203200 w 897467"/>
              <a:gd name="connsiteY12" fmla="*/ 745066 h 770466"/>
              <a:gd name="connsiteX13" fmla="*/ 245534 w 897467"/>
              <a:gd name="connsiteY13" fmla="*/ 762000 h 770466"/>
              <a:gd name="connsiteX14" fmla="*/ 270934 w 897467"/>
              <a:gd name="connsiteY14" fmla="*/ 770466 h 770466"/>
              <a:gd name="connsiteX15" fmla="*/ 601134 w 897467"/>
              <a:gd name="connsiteY15" fmla="*/ 762000 h 770466"/>
              <a:gd name="connsiteX16" fmla="*/ 635000 w 897467"/>
              <a:gd name="connsiteY16" fmla="*/ 753533 h 770466"/>
              <a:gd name="connsiteX17" fmla="*/ 685800 w 897467"/>
              <a:gd name="connsiteY17" fmla="*/ 745066 h 770466"/>
              <a:gd name="connsiteX18" fmla="*/ 745067 w 897467"/>
              <a:gd name="connsiteY18" fmla="*/ 711200 h 770466"/>
              <a:gd name="connsiteX19" fmla="*/ 778934 w 897467"/>
              <a:gd name="connsiteY19" fmla="*/ 677333 h 770466"/>
              <a:gd name="connsiteX20" fmla="*/ 795867 w 897467"/>
              <a:gd name="connsiteY20" fmla="*/ 651933 h 770466"/>
              <a:gd name="connsiteX21" fmla="*/ 821267 w 897467"/>
              <a:gd name="connsiteY21" fmla="*/ 635000 h 770466"/>
              <a:gd name="connsiteX22" fmla="*/ 855134 w 897467"/>
              <a:gd name="connsiteY22" fmla="*/ 567266 h 770466"/>
              <a:gd name="connsiteX23" fmla="*/ 863600 w 897467"/>
              <a:gd name="connsiteY23" fmla="*/ 541866 h 770466"/>
              <a:gd name="connsiteX24" fmla="*/ 889000 w 897467"/>
              <a:gd name="connsiteY24" fmla="*/ 482600 h 770466"/>
              <a:gd name="connsiteX25" fmla="*/ 897467 w 897467"/>
              <a:gd name="connsiteY25" fmla="*/ 381000 h 770466"/>
              <a:gd name="connsiteX26" fmla="*/ 889000 w 897467"/>
              <a:gd name="connsiteY26" fmla="*/ 152400 h 770466"/>
              <a:gd name="connsiteX27" fmla="*/ 863600 w 897467"/>
              <a:gd name="connsiteY27" fmla="*/ 93133 h 770466"/>
              <a:gd name="connsiteX28" fmla="*/ 838200 w 897467"/>
              <a:gd name="connsiteY28" fmla="*/ 76200 h 770466"/>
              <a:gd name="connsiteX29" fmla="*/ 821267 w 897467"/>
              <a:gd name="connsiteY29" fmla="*/ 59266 h 770466"/>
              <a:gd name="connsiteX30" fmla="*/ 795867 w 897467"/>
              <a:gd name="connsiteY30" fmla="*/ 42333 h 770466"/>
              <a:gd name="connsiteX31" fmla="*/ 770467 w 897467"/>
              <a:gd name="connsiteY31" fmla="*/ 16933 h 770466"/>
              <a:gd name="connsiteX32" fmla="*/ 728134 w 897467"/>
              <a:gd name="connsiteY32" fmla="*/ 8466 h 770466"/>
              <a:gd name="connsiteX33" fmla="*/ 702734 w 897467"/>
              <a:gd name="connsiteY33" fmla="*/ 0 h 770466"/>
              <a:gd name="connsiteX34" fmla="*/ 355600 w 897467"/>
              <a:gd name="connsiteY34" fmla="*/ 16933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7467" h="770466">
                <a:moveTo>
                  <a:pt x="431800" y="33866"/>
                </a:moveTo>
                <a:cubicBezTo>
                  <a:pt x="414867" y="31044"/>
                  <a:pt x="398154" y="24740"/>
                  <a:pt x="381000" y="25400"/>
                </a:cubicBezTo>
                <a:cubicBezTo>
                  <a:pt x="298241" y="28583"/>
                  <a:pt x="220541" y="16526"/>
                  <a:pt x="160867" y="76200"/>
                </a:cubicBezTo>
                <a:cubicBezTo>
                  <a:pt x="22467" y="214600"/>
                  <a:pt x="162241" y="64116"/>
                  <a:pt x="93134" y="160866"/>
                </a:cubicBezTo>
                <a:cubicBezTo>
                  <a:pt x="86174" y="170609"/>
                  <a:pt x="75085" y="176815"/>
                  <a:pt x="67734" y="186266"/>
                </a:cubicBezTo>
                <a:cubicBezTo>
                  <a:pt x="55239" y="202330"/>
                  <a:pt x="33867" y="237066"/>
                  <a:pt x="33867" y="237066"/>
                </a:cubicBezTo>
                <a:cubicBezTo>
                  <a:pt x="28223" y="259644"/>
                  <a:pt x="24294" y="282722"/>
                  <a:pt x="16934" y="304800"/>
                </a:cubicBezTo>
                <a:cubicBezTo>
                  <a:pt x="4787" y="341239"/>
                  <a:pt x="10632" y="321542"/>
                  <a:pt x="0" y="364066"/>
                </a:cubicBezTo>
                <a:cubicBezTo>
                  <a:pt x="2822" y="434622"/>
                  <a:pt x="-2777" y="506022"/>
                  <a:pt x="8467" y="575733"/>
                </a:cubicBezTo>
                <a:cubicBezTo>
                  <a:pt x="12095" y="598229"/>
                  <a:pt x="58611" y="644766"/>
                  <a:pt x="76200" y="660400"/>
                </a:cubicBezTo>
                <a:cubicBezTo>
                  <a:pt x="89707" y="672406"/>
                  <a:pt x="104934" y="682366"/>
                  <a:pt x="118534" y="694266"/>
                </a:cubicBezTo>
                <a:cubicBezTo>
                  <a:pt x="138062" y="711353"/>
                  <a:pt x="145076" y="726204"/>
                  <a:pt x="169334" y="736600"/>
                </a:cubicBezTo>
                <a:cubicBezTo>
                  <a:pt x="180029" y="741184"/>
                  <a:pt x="192161" y="741386"/>
                  <a:pt x="203200" y="745066"/>
                </a:cubicBezTo>
                <a:cubicBezTo>
                  <a:pt x="217618" y="749872"/>
                  <a:pt x="231303" y="756664"/>
                  <a:pt x="245534" y="762000"/>
                </a:cubicBezTo>
                <a:cubicBezTo>
                  <a:pt x="253890" y="765134"/>
                  <a:pt x="262467" y="767644"/>
                  <a:pt x="270934" y="770466"/>
                </a:cubicBezTo>
                <a:cubicBezTo>
                  <a:pt x="381001" y="767644"/>
                  <a:pt x="491150" y="767115"/>
                  <a:pt x="601134" y="762000"/>
                </a:cubicBezTo>
                <a:cubicBezTo>
                  <a:pt x="612758" y="761459"/>
                  <a:pt x="623590" y="755815"/>
                  <a:pt x="635000" y="753533"/>
                </a:cubicBezTo>
                <a:cubicBezTo>
                  <a:pt x="651834" y="750166"/>
                  <a:pt x="668867" y="747888"/>
                  <a:pt x="685800" y="745066"/>
                </a:cubicBezTo>
                <a:cubicBezTo>
                  <a:pt x="705018" y="735457"/>
                  <a:pt x="728313" y="725560"/>
                  <a:pt x="745067" y="711200"/>
                </a:cubicBezTo>
                <a:cubicBezTo>
                  <a:pt x="757189" y="700810"/>
                  <a:pt x="770078" y="690617"/>
                  <a:pt x="778934" y="677333"/>
                </a:cubicBezTo>
                <a:cubicBezTo>
                  <a:pt x="784578" y="668866"/>
                  <a:pt x="788672" y="659128"/>
                  <a:pt x="795867" y="651933"/>
                </a:cubicBezTo>
                <a:cubicBezTo>
                  <a:pt x="803062" y="644738"/>
                  <a:pt x="812800" y="640644"/>
                  <a:pt x="821267" y="635000"/>
                </a:cubicBezTo>
                <a:cubicBezTo>
                  <a:pt x="832556" y="612422"/>
                  <a:pt x="847152" y="591214"/>
                  <a:pt x="855134" y="567266"/>
                </a:cubicBezTo>
                <a:cubicBezTo>
                  <a:pt x="857956" y="558799"/>
                  <a:pt x="860084" y="550069"/>
                  <a:pt x="863600" y="541866"/>
                </a:cubicBezTo>
                <a:cubicBezTo>
                  <a:pt x="894987" y="468631"/>
                  <a:pt x="869146" y="542168"/>
                  <a:pt x="889000" y="482600"/>
                </a:cubicBezTo>
                <a:cubicBezTo>
                  <a:pt x="891822" y="448733"/>
                  <a:pt x="897467" y="414984"/>
                  <a:pt x="897467" y="381000"/>
                </a:cubicBezTo>
                <a:cubicBezTo>
                  <a:pt x="897467" y="304748"/>
                  <a:pt x="893909" y="228494"/>
                  <a:pt x="889000" y="152400"/>
                </a:cubicBezTo>
                <a:cubicBezTo>
                  <a:pt x="887660" y="131626"/>
                  <a:pt x="878599" y="108132"/>
                  <a:pt x="863600" y="93133"/>
                </a:cubicBezTo>
                <a:cubicBezTo>
                  <a:pt x="856405" y="85938"/>
                  <a:pt x="846146" y="82557"/>
                  <a:pt x="838200" y="76200"/>
                </a:cubicBezTo>
                <a:cubicBezTo>
                  <a:pt x="831967" y="71213"/>
                  <a:pt x="827500" y="64253"/>
                  <a:pt x="821267" y="59266"/>
                </a:cubicBezTo>
                <a:cubicBezTo>
                  <a:pt x="813321" y="52909"/>
                  <a:pt x="803684" y="48847"/>
                  <a:pt x="795867" y="42333"/>
                </a:cubicBezTo>
                <a:cubicBezTo>
                  <a:pt x="786669" y="34668"/>
                  <a:pt x="781177" y="22288"/>
                  <a:pt x="770467" y="16933"/>
                </a:cubicBezTo>
                <a:cubicBezTo>
                  <a:pt x="757596" y="10497"/>
                  <a:pt x="742095" y="11956"/>
                  <a:pt x="728134" y="8466"/>
                </a:cubicBezTo>
                <a:cubicBezTo>
                  <a:pt x="719476" y="6302"/>
                  <a:pt x="711201" y="2822"/>
                  <a:pt x="702734" y="0"/>
                </a:cubicBezTo>
                <a:lnTo>
                  <a:pt x="355600" y="16933"/>
                </a:lnTo>
              </a:path>
            </a:pathLst>
          </a:custGeom>
          <a:noFill/>
          <a:ln w="133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6438900" cy="5483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This means Arduinos are synthesizers!</a:t>
            </a:r>
          </a:p>
          <a:p>
            <a:endParaRPr lang="en-US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2800" i="1" dirty="0" smtClean="0"/>
              <a:t>Very simple synthesizers.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146176"/>
            <a:ext cx="3810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4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78000"/>
            <a:ext cx="7620000" cy="5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492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But Gregg… How do we turn blinking into music?</a:t>
            </a:r>
          </a:p>
        </p:txBody>
      </p:sp>
    </p:spTree>
    <p:extLst>
      <p:ext uri="{BB962C8B-B14F-4D97-AF65-F5344CB8AC3E}">
        <p14:creationId xmlns:p14="http://schemas.microsoft.com/office/powerpoint/2010/main" val="85671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Back to the code!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In the Blink code, change each instance of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delay(500);</a:t>
            </a:r>
          </a:p>
          <a:p>
            <a:endParaRPr lang="en-US" sz="3600" dirty="0"/>
          </a:p>
          <a:p>
            <a:r>
              <a:rPr lang="en-US" sz="3600" dirty="0" smtClean="0"/>
              <a:t>To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delay(50);</a:t>
            </a:r>
          </a:p>
        </p:txBody>
      </p:sp>
    </p:spTree>
    <p:extLst>
      <p:ext uri="{BB962C8B-B14F-4D97-AF65-F5344CB8AC3E}">
        <p14:creationId xmlns:p14="http://schemas.microsoft.com/office/powerpoint/2010/main" val="255607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latin typeface="+mn-lt"/>
              </a:rPr>
              <a:t>Faaaaaasssssssterrrrr</a:t>
            </a:r>
            <a:r>
              <a:rPr lang="en-US" i="1" dirty="0" smtClean="0">
                <a:latin typeface="+mn-lt"/>
              </a:rPr>
              <a:t>!</a:t>
            </a:r>
            <a:endParaRPr lang="en-US" i="1" dirty="0" smtClean="0"/>
          </a:p>
          <a:p>
            <a:endParaRPr lang="en-US" dirty="0" smtClean="0"/>
          </a:p>
          <a:p>
            <a:r>
              <a:rPr lang="en-US" sz="3600" dirty="0" smtClean="0"/>
              <a:t>Finally change each instance of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delay(50);</a:t>
            </a:r>
          </a:p>
          <a:p>
            <a:endParaRPr lang="en-US" sz="3600" dirty="0"/>
          </a:p>
          <a:p>
            <a:r>
              <a:rPr lang="en-US" sz="3600" dirty="0" smtClean="0"/>
              <a:t>To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delay(5);</a:t>
            </a:r>
          </a:p>
        </p:txBody>
      </p:sp>
    </p:spTree>
    <p:extLst>
      <p:ext uri="{BB962C8B-B14F-4D97-AF65-F5344CB8AC3E}">
        <p14:creationId xmlns:p14="http://schemas.microsoft.com/office/powerpoint/2010/main" val="183070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Always On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The LED now just appears to be on. What’s up with that?</a:t>
            </a:r>
          </a:p>
          <a:p>
            <a:endParaRPr lang="en-US" sz="3600" dirty="0" smtClean="0"/>
          </a:p>
          <a:p>
            <a:r>
              <a:rPr lang="en-US" sz="3600" dirty="0" smtClean="0"/>
              <a:t>The LED is blinking so fast, it just appears solid!</a:t>
            </a:r>
          </a:p>
        </p:txBody>
      </p:sp>
    </p:spTree>
    <p:extLst>
      <p:ext uri="{BB962C8B-B14F-4D97-AF65-F5344CB8AC3E}">
        <p14:creationId xmlns:p14="http://schemas.microsoft.com/office/powerpoint/2010/main" val="1967032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599" y="1146175"/>
            <a:ext cx="10944225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Audio Math 101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/>
              <a:t>O</a:t>
            </a:r>
            <a:r>
              <a:rPr lang="en-US" sz="3600" dirty="0" smtClean="0"/>
              <a:t>ur code turns on the LED for 5 milliseconds, then off for 5 milliseconds. If we add the time on (5) with the time off (5), we can say the </a:t>
            </a:r>
            <a:r>
              <a:rPr lang="en-US" sz="3600" b="1" dirty="0" smtClean="0">
                <a:latin typeface="+mn-lt"/>
              </a:rPr>
              <a:t>cycle</a:t>
            </a:r>
            <a:r>
              <a:rPr lang="en-US" sz="3600" dirty="0" smtClean="0"/>
              <a:t> of our waveform is 10 milliseconds long.</a:t>
            </a:r>
          </a:p>
          <a:p>
            <a:endParaRPr lang="en-US" sz="3600" dirty="0"/>
          </a:p>
          <a:p>
            <a:r>
              <a:rPr lang="en-US" sz="3600" dirty="0" smtClean="0"/>
              <a:t>If we divide the number of milliseconds in a second (1000) by the length of our cycle (10) we get the </a:t>
            </a:r>
            <a:r>
              <a:rPr lang="en-US" sz="3600" b="1" dirty="0" smtClean="0">
                <a:latin typeface="+mn-lt"/>
              </a:rPr>
              <a:t>frequency</a:t>
            </a:r>
            <a:r>
              <a:rPr lang="en-US" sz="3600" dirty="0" smtClean="0"/>
              <a:t> of our square waveform: 100. Frequency is written in hertz (Hz)</a:t>
            </a:r>
          </a:p>
        </p:txBody>
      </p:sp>
    </p:spTree>
    <p:extLst>
      <p:ext uri="{BB962C8B-B14F-4D97-AF65-F5344CB8AC3E}">
        <p14:creationId xmlns:p14="http://schemas.microsoft.com/office/powerpoint/2010/main" val="103808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Eyes are slow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Our eyes process images much slower than our brain can handle, so we can’t discern visual frequencies faster than </a:t>
            </a:r>
            <a:r>
              <a:rPr lang="en-US" sz="3600" dirty="0" smtClean="0"/>
              <a:t>roughly 40 </a:t>
            </a:r>
            <a:r>
              <a:rPr lang="en-US" sz="3600" dirty="0" smtClean="0"/>
              <a:t>– 60 cycles per second (Hz).</a:t>
            </a:r>
          </a:p>
          <a:p>
            <a:endParaRPr lang="en-US" sz="3600" dirty="0"/>
          </a:p>
          <a:p>
            <a:r>
              <a:rPr lang="en-US" sz="3600" dirty="0" smtClean="0"/>
              <a:t>Thus, our LED blinking at 100Hz appears to just be on.</a:t>
            </a:r>
          </a:p>
        </p:txBody>
      </p:sp>
    </p:spTree>
    <p:extLst>
      <p:ext uri="{BB962C8B-B14F-4D97-AF65-F5344CB8AC3E}">
        <p14:creationId xmlns:p14="http://schemas.microsoft.com/office/powerpoint/2010/main" val="384070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3908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Ears are fast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Our ears, however, can process audio frequencies many times faster than our eyes can process visual frequencies. </a:t>
            </a:r>
          </a:p>
          <a:p>
            <a:endParaRPr lang="en-US" sz="3600" dirty="0"/>
          </a:p>
          <a:p>
            <a:r>
              <a:rPr lang="en-US" sz="3600" dirty="0" smtClean="0"/>
              <a:t>Humans can hear frequencies starting around 20Hz all the way up to 20,000Hz (20kHz)!</a:t>
            </a:r>
          </a:p>
          <a:p>
            <a:endParaRPr lang="en-US" sz="3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9" t="9251" r="29225" b="28470"/>
          <a:stretch/>
        </p:blipFill>
        <p:spPr>
          <a:xfrm>
            <a:off x="714792" y="5450789"/>
            <a:ext cx="1075908" cy="94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5600698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</a:t>
            </a:r>
            <a:r>
              <a:rPr lang="en-US" dirty="0"/>
              <a:t>you know: Chickens can only hear frequencies above ~200Hz. </a:t>
            </a:r>
          </a:p>
        </p:txBody>
      </p:sp>
    </p:spTree>
    <p:extLst>
      <p:ext uri="{BB962C8B-B14F-4D97-AF65-F5344CB8AC3E}">
        <p14:creationId xmlns:p14="http://schemas.microsoft.com/office/powerpoint/2010/main" val="346283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Why Me?</a:t>
            </a:r>
            <a:endParaRPr lang="en-US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 used to be a musician.</a:t>
            </a:r>
          </a:p>
          <a:p>
            <a:r>
              <a:rPr lang="en-US" sz="3200" dirty="0" smtClean="0"/>
              <a:t>With crazy hair.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 try to use music as a base</a:t>
            </a:r>
          </a:p>
          <a:p>
            <a:r>
              <a:rPr lang="en-US" sz="3200" dirty="0" smtClean="0"/>
              <a:t>when learning about any</a:t>
            </a:r>
          </a:p>
          <a:p>
            <a:r>
              <a:rPr lang="en-US" sz="3200" dirty="0" smtClean="0"/>
              <a:t>new technology or platform</a:t>
            </a:r>
            <a:r>
              <a:rPr lang="en-US" sz="3200" dirty="0" smtClean="0"/>
              <a:t>.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r="8213" b="4312"/>
          <a:stretch/>
        </p:blipFill>
        <p:spPr>
          <a:xfrm>
            <a:off x="6096000" y="1146175"/>
            <a:ext cx="3547535" cy="2359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7673"/>
          <a:stretch/>
        </p:blipFill>
        <p:spPr>
          <a:xfrm>
            <a:off x="7898515" y="3505200"/>
            <a:ext cx="3455285" cy="259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5200"/>
            <a:ext cx="1947429" cy="2593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04" y="1146175"/>
            <a:ext cx="1784996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9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Hear the Blink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hook up a speaker to our Arduino.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63333" y="3124200"/>
            <a:ext cx="5804978" cy="3295650"/>
            <a:chOff x="2963333" y="3124200"/>
            <a:chExt cx="5804978" cy="3295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40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02224" y="1069780"/>
            <a:ext cx="9987551" cy="5670215"/>
            <a:chOff x="2963333" y="3124200"/>
            <a:chExt cx="5804978" cy="3295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407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All about the Benjamin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We can hear 100Hz!</a:t>
            </a:r>
          </a:p>
        </p:txBody>
      </p:sp>
    </p:spTree>
    <p:extLst>
      <p:ext uri="{BB962C8B-B14F-4D97-AF65-F5344CB8AC3E}">
        <p14:creationId xmlns:p14="http://schemas.microsoft.com/office/powerpoint/2010/main" val="2979118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Audio Math 102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But how do we change the frequency to make a note we can recognize and name?</a:t>
            </a:r>
          </a:p>
          <a:p>
            <a:endParaRPr lang="en-US" sz="3600" dirty="0"/>
          </a:p>
          <a:p>
            <a:r>
              <a:rPr lang="en-US" sz="3600" dirty="0" smtClean="0"/>
              <a:t># of </a:t>
            </a:r>
            <a:r>
              <a:rPr lang="en-US" sz="3600" dirty="0" err="1" smtClean="0"/>
              <a:t>ms</a:t>
            </a:r>
            <a:r>
              <a:rPr lang="en-US" sz="3600" dirty="0" smtClean="0"/>
              <a:t> in a second / cycle time in </a:t>
            </a:r>
            <a:r>
              <a:rPr lang="en-US" sz="3600" dirty="0" err="1" smtClean="0"/>
              <a:t>ms</a:t>
            </a:r>
            <a:r>
              <a:rPr lang="en-US" sz="3600" dirty="0" smtClean="0"/>
              <a:t> = frequency</a:t>
            </a:r>
          </a:p>
          <a:p>
            <a:endParaRPr lang="en-US" sz="3600" dirty="0"/>
          </a:p>
          <a:p>
            <a:r>
              <a:rPr lang="en-US" sz="3600" dirty="0" smtClean="0"/>
              <a:t># of </a:t>
            </a:r>
            <a:r>
              <a:rPr lang="en-US" sz="3600" dirty="0" err="1" smtClean="0"/>
              <a:t>ms</a:t>
            </a:r>
            <a:r>
              <a:rPr lang="en-US" sz="3600" dirty="0" smtClean="0"/>
              <a:t> in a second / frequency = cycle time in </a:t>
            </a:r>
            <a:r>
              <a:rPr lang="en-US" sz="3600" dirty="0" err="1" smtClean="0"/>
              <a:t>ms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2240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Audio Math 102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Middle C’s frequency is 261.6 Hz (seriously, Google it)</a:t>
            </a:r>
          </a:p>
          <a:p>
            <a:endParaRPr lang="en-US" sz="3600" dirty="0"/>
          </a:p>
          <a:p>
            <a:r>
              <a:rPr lang="en-US" sz="3600" dirty="0" smtClean="0"/>
              <a:t># of </a:t>
            </a:r>
            <a:r>
              <a:rPr lang="en-US" sz="3600" dirty="0" err="1" smtClean="0"/>
              <a:t>ms</a:t>
            </a:r>
            <a:r>
              <a:rPr lang="en-US" sz="3600" dirty="0" smtClean="0"/>
              <a:t> in a second / frequency = cycle time in </a:t>
            </a:r>
            <a:r>
              <a:rPr lang="en-US" sz="3600" dirty="0" err="1" smtClean="0"/>
              <a:t>ms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1000 / 261.6 = 3.82262</a:t>
            </a:r>
          </a:p>
        </p:txBody>
      </p:sp>
    </p:spTree>
    <p:extLst>
      <p:ext uri="{BB962C8B-B14F-4D97-AF65-F5344CB8AC3E}">
        <p14:creationId xmlns:p14="http://schemas.microsoft.com/office/powerpoint/2010/main" val="96536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Audio Math 102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Remember, a cycle is turning on the LED </a:t>
            </a:r>
            <a:r>
              <a:rPr lang="en-US" sz="3600" u="sng" dirty="0" smtClean="0"/>
              <a:t>and</a:t>
            </a:r>
            <a:r>
              <a:rPr lang="en-US" sz="3600" dirty="0" smtClean="0"/>
              <a:t> turning off the LED, so we need to divide our cycle time in half to get the number of milliseconds to put into our code.</a:t>
            </a:r>
          </a:p>
          <a:p>
            <a:endParaRPr lang="en-US" sz="3600" dirty="0"/>
          </a:p>
          <a:p>
            <a:r>
              <a:rPr lang="en-US" sz="3600" dirty="0" smtClean="0"/>
              <a:t>1000 / 261.6 = 3.82262 / 2 = </a:t>
            </a:r>
            <a:r>
              <a:rPr lang="en-US" sz="3600" b="1" dirty="0" smtClean="0">
                <a:latin typeface="+mn-lt"/>
              </a:rPr>
              <a:t>1.91ms</a:t>
            </a:r>
          </a:p>
        </p:txBody>
      </p:sp>
    </p:spTree>
    <p:extLst>
      <p:ext uri="{BB962C8B-B14F-4D97-AF65-F5344CB8AC3E}">
        <p14:creationId xmlns:p14="http://schemas.microsoft.com/office/powerpoint/2010/main" val="3353706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See… C!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In our code, let’s change each instance of this: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delay(5);</a:t>
            </a:r>
          </a:p>
          <a:p>
            <a:endParaRPr lang="en-US" sz="3600" dirty="0"/>
          </a:p>
          <a:p>
            <a:r>
              <a:rPr lang="en-US" sz="3600" dirty="0" smtClean="0"/>
              <a:t>To our new delay time: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delay(1.91);</a:t>
            </a:r>
          </a:p>
        </p:txBody>
      </p:sp>
    </p:spTree>
    <p:extLst>
      <p:ext uri="{BB962C8B-B14F-4D97-AF65-F5344CB8AC3E}">
        <p14:creationId xmlns:p14="http://schemas.microsoft.com/office/powerpoint/2010/main" val="1543184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Hear the C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Plug our cable back into pin 13 and let’s hear our new note.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63333" y="3124200"/>
            <a:ext cx="5804978" cy="3295650"/>
            <a:chOff x="2963333" y="3124200"/>
            <a:chExt cx="5804978" cy="3295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45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6865" y="1159934"/>
            <a:ext cx="9056063" cy="5141383"/>
            <a:chOff x="2963333" y="3124200"/>
            <a:chExt cx="5804978" cy="32956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459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Not all that…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It’s a pain to write four lines of code and calculate delay times just to make a sound. Luckily, there exists an easier way to make tones.</a:t>
            </a:r>
          </a:p>
          <a:p>
            <a:endParaRPr lang="en-US" sz="3600" dirty="0"/>
          </a:p>
          <a:p>
            <a:r>
              <a:rPr lang="en-US" sz="3600" dirty="0"/>
              <a:t>There is an Arduino function that will allow us to input the frequency of a note and automatically cycle at the appropriate rate!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5301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6175"/>
            <a:ext cx="121920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latin typeface="+mn-lt"/>
              </a:rPr>
              <a:t>Learn using</a:t>
            </a:r>
          </a:p>
          <a:p>
            <a:pPr algn="ctr"/>
            <a:r>
              <a:rPr lang="en-US" sz="8800" b="1" dirty="0" smtClean="0">
                <a:latin typeface="+mn-lt"/>
              </a:rPr>
              <a:t>what you love,</a:t>
            </a:r>
          </a:p>
          <a:p>
            <a:pPr algn="ctr"/>
            <a:r>
              <a:rPr lang="en-US" sz="8800" b="1" dirty="0" smtClean="0">
                <a:latin typeface="+mn-lt"/>
              </a:rPr>
              <a:t>and you’ll love</a:t>
            </a:r>
          </a:p>
          <a:p>
            <a:pPr algn="ctr"/>
            <a:r>
              <a:rPr lang="en-US" sz="8800" b="1" dirty="0" smtClean="0">
                <a:latin typeface="+mn-lt"/>
              </a:rPr>
              <a:t>what you learn.</a:t>
            </a:r>
            <a:endParaRPr lang="en-US" sz="8800" b="1" dirty="0" smtClean="0"/>
          </a:p>
        </p:txBody>
      </p:sp>
    </p:spTree>
    <p:extLst>
      <p:ext uri="{BB962C8B-B14F-4D97-AF65-F5344CB8AC3E}">
        <p14:creationId xmlns:p14="http://schemas.microsoft.com/office/powerpoint/2010/main" val="1690603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One simple line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It’s 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tone()</a:t>
            </a:r>
            <a:r>
              <a:rPr lang="en-US" sz="3600" b="1" dirty="0" smtClean="0"/>
              <a:t> </a:t>
            </a:r>
            <a:r>
              <a:rPr lang="en-US" sz="3600" dirty="0" smtClean="0"/>
              <a:t>function.</a:t>
            </a:r>
          </a:p>
          <a:p>
            <a:endParaRPr lang="en-US" sz="3600" dirty="0" smtClean="0"/>
          </a:p>
          <a:p>
            <a:r>
              <a:rPr lang="en-US" sz="3600" dirty="0" smtClean="0"/>
              <a:t>It’s written like this: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tone(pin, frequency);</a:t>
            </a:r>
          </a:p>
          <a:p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or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tone(pin, </a:t>
            </a:r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frequency, duration);</a:t>
            </a:r>
            <a:endParaRPr lang="en-US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2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13157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Make it so!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change our code to look like this: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tone(13, 262); // Middle C rounded up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32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63333" y="3124200"/>
            <a:ext cx="5804978" cy="3295650"/>
            <a:chOff x="2963333" y="3124200"/>
            <a:chExt cx="5804978" cy="3295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599" y="1146175"/>
            <a:ext cx="11235268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Hear the Sea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Plug our cable back into pin 13 and let’s hear our new note.</a:t>
            </a:r>
          </a:p>
        </p:txBody>
      </p:sp>
    </p:spTree>
    <p:extLst>
      <p:ext uri="{BB962C8B-B14F-4D97-AF65-F5344CB8AC3E}">
        <p14:creationId xmlns:p14="http://schemas.microsoft.com/office/powerpoint/2010/main" val="2347975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76865" y="1159934"/>
            <a:ext cx="9056063" cy="5141383"/>
            <a:chOff x="2963333" y="3124200"/>
            <a:chExt cx="5804978" cy="3295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688" y="3341103"/>
              <a:ext cx="5344623" cy="307874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63333" y="3124200"/>
              <a:ext cx="2167467" cy="3295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36"/>
            <a:stretch/>
          </p:blipFill>
          <p:spPr>
            <a:xfrm>
              <a:off x="3698031" y="3341102"/>
              <a:ext cx="2482636" cy="30787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484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Blink for our ears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Now, let’s turn our tone on and off, like our LED: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tone(13, 262, 500);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delay(500);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delay(500);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0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OOONTZ </a:t>
            </a:r>
            <a:r>
              <a:rPr lang="en-US" dirty="0" err="1" smtClean="0">
                <a:latin typeface="+mn-lt"/>
              </a:rPr>
              <a:t>OOONTZ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OOONTZ</a:t>
            </a:r>
            <a:r>
              <a:rPr lang="en-US" dirty="0" smtClean="0">
                <a:latin typeface="+mn-lt"/>
              </a:rPr>
              <a:t>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Congratulations! You’ve just made music!</a:t>
            </a:r>
            <a:endParaRPr lang="en-US" sz="3600" b="1" dirty="0" smtClean="0">
              <a:solidFill>
                <a:srgbClr val="0070C0"/>
              </a:solidFill>
              <a:latin typeface="+mn-lt"/>
              <a:cs typeface="Courier New" panose="02070309020205020404" pitchFamily="49" charset="0"/>
            </a:endParaRP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cs typeface="Courier New" panose="02070309020205020404" pitchFamily="49" charset="0"/>
              </a:rPr>
              <a:t>Bland, monotonous, repetitive music.</a:t>
            </a:r>
          </a:p>
          <a:p>
            <a:endParaRPr lang="en-US" sz="3600" dirty="0">
              <a:cs typeface="Courier New" panose="02070309020205020404" pitchFamily="49" charset="0"/>
            </a:endParaRPr>
          </a:p>
          <a:p>
            <a:r>
              <a:rPr lang="en-US" sz="3600" dirty="0" smtClean="0">
                <a:cs typeface="Courier New" panose="02070309020205020404" pitchFamily="49" charset="0"/>
              </a:rPr>
              <a:t>Kind-of like bad techno.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49015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Start to take control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Plugging in and unplugging the speaker is annoying. Let’s use that big button you’ve got in front of </a:t>
            </a:r>
            <a:r>
              <a:rPr lang="en-US" sz="3600" dirty="0" smtClean="0"/>
              <a:t>you.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548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Start to take control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Set up the breadboard.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88" y="3310467"/>
            <a:ext cx="5344623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1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5" y="1433986"/>
            <a:ext cx="8842730" cy="50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23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5" y="1433986"/>
            <a:ext cx="8842730" cy="50938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43667" y="4334933"/>
            <a:ext cx="8128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0042" y="46323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2584" y="4334933"/>
            <a:ext cx="812800" cy="685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0425" y="4632351"/>
            <a:ext cx="65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3867" y="0"/>
            <a:ext cx="956733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22238"/>
          <a:stretch/>
        </p:blipFill>
        <p:spPr>
          <a:xfrm>
            <a:off x="2075656" y="355606"/>
            <a:ext cx="8040687" cy="5593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5656" y="6169707"/>
            <a:ext cx="804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Papyrus" panose="03070502060502030205" pitchFamily="66" charset="0"/>
              </a:rPr>
              <a:t>Learn using what you love, and you’ll love what you learn.</a:t>
            </a:r>
            <a:endParaRPr lang="en-US" sz="2400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Start to take control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Plug in the button and speaker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27" y="3268138"/>
            <a:ext cx="5399745" cy="33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1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24" y="1052977"/>
            <a:ext cx="9260352" cy="56864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20175" y="4838700"/>
            <a:ext cx="2695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KEEP THIS UNPLUGGED!!</a:t>
            </a:r>
            <a:endParaRPr lang="en-US" sz="32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8924925" y="4133850"/>
            <a:ext cx="742950" cy="742950"/>
          </a:xfrm>
          <a:prstGeom prst="noSmoking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99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Take control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Change our code to: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 HIGH) {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tone(13, 262);</a:t>
            </a:r>
          </a:p>
          <a:p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405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Change my pitch up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Middle C is lame. Let’s wire up that sensor you’ve got just sitting there so we’re no longer lame: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03" y="3429000"/>
            <a:ext cx="4983194" cy="33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3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112917"/>
            <a:ext cx="8432800" cy="56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9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Ups and Downs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Change our code to: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 HIGH) {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tone(13, 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  <a:p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84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4578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Boom!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It’s like a magical, electronic slide whistle!</a:t>
            </a:r>
          </a:p>
          <a:p>
            <a:endParaRPr lang="en-US" sz="3600" dirty="0"/>
          </a:p>
          <a:p>
            <a:r>
              <a:rPr lang="en-US" sz="3600" dirty="0" smtClean="0"/>
              <a:t>And just about as annoying.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058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Scaly build-up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Change our code to: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notes[]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100, 200, 300, 400, 500, 600, 700, 800 };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= map(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(0),0,1024,0,8);</a:t>
            </a:r>
          </a:p>
          <a:p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 HIGH) {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tone(13, notes[note]);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135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From C to shining C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put some real musical note frequencies into our array: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notes[]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131, 147, 165, 175, 196, 220, 247, 262 };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3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95375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+mn-lt"/>
              </a:rPr>
              <a:t>Wut</a:t>
            </a:r>
            <a:r>
              <a:rPr lang="en-US" dirty="0" smtClean="0">
                <a:latin typeface="+mn-lt"/>
              </a:rPr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How are we supposed to remember what the frequencies of all these musical notes are? 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                                                Do </a:t>
            </a:r>
            <a:r>
              <a:rPr lang="en-US" sz="3600" dirty="0" smtClean="0"/>
              <a:t>we have to </a:t>
            </a:r>
            <a:r>
              <a:rPr lang="en-US" sz="3600" strike="sngStrike" dirty="0" smtClean="0"/>
              <a:t>Google</a:t>
            </a:r>
            <a:r>
              <a:rPr lang="en-US" sz="3600" dirty="0" smtClean="0"/>
              <a:t> Bing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                   everything?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0" y="3522133"/>
            <a:ext cx="5003801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Enough about me</a:t>
            </a:r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Let’s get started!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2147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Pitch, please!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There is a freely </a:t>
            </a:r>
            <a:r>
              <a:rPr lang="en-US" sz="2800" dirty="0" smtClean="0"/>
              <a:t>available file</a:t>
            </a:r>
            <a:r>
              <a:rPr lang="en-US" sz="2800" dirty="0" smtClean="0"/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pitches.h</a:t>
            </a:r>
            <a:r>
              <a:rPr lang="en-US" sz="2800" dirty="0" smtClean="0"/>
              <a:t>, that contains a list of all of the pitches in the musical scale, along with the frequencies of those notes! </a:t>
            </a:r>
          </a:p>
          <a:p>
            <a:endParaRPr lang="en-US" sz="2800" dirty="0" smtClean="0"/>
          </a:p>
          <a:p>
            <a:r>
              <a:rPr lang="en-US" sz="2800" dirty="0" smtClean="0"/>
              <a:t>It contains code that looks like this:</a:t>
            </a:r>
          </a:p>
          <a:p>
            <a:endParaRPr lang="it-IT" sz="2800" dirty="0" smtClean="0"/>
          </a:p>
          <a:p>
            <a:r>
              <a:rPr lang="it-IT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NOTE_C4  </a:t>
            </a:r>
            <a:r>
              <a:rPr lang="it-IT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262</a:t>
            </a:r>
          </a:p>
          <a:p>
            <a:endParaRPr lang="it-IT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It came with the Arduino software, so you already have it! Yay!</a:t>
            </a:r>
            <a:endParaRPr lang="en-US" sz="2800" dirty="0"/>
          </a:p>
          <a:p>
            <a:endParaRPr lang="it-IT" sz="2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1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Pitches in the Mix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Let’s add </a:t>
            </a:r>
            <a:r>
              <a:rPr lang="en-US" sz="2800" dirty="0" err="1" smtClean="0"/>
              <a:t>pitches.h</a:t>
            </a:r>
            <a:r>
              <a:rPr lang="en-US" sz="2800" dirty="0" smtClean="0"/>
              <a:t> to your file.</a:t>
            </a:r>
          </a:p>
          <a:p>
            <a:endParaRPr lang="en-US" sz="2800" dirty="0"/>
          </a:p>
          <a:p>
            <a:r>
              <a:rPr lang="en-US" sz="2800" dirty="0" smtClean="0"/>
              <a:t>Select Sketch-&gt;Add File…</a:t>
            </a:r>
          </a:p>
          <a:p>
            <a:endParaRPr lang="en-US" sz="2800" dirty="0"/>
          </a:p>
          <a:p>
            <a:r>
              <a:rPr lang="en-US" sz="2800" dirty="0" smtClean="0"/>
              <a:t>In the dialog that opens, navigate to the folder where you installed or unzipped the Arduino software.</a:t>
            </a:r>
          </a:p>
          <a:p>
            <a:endParaRPr lang="en-US" sz="2800" dirty="0"/>
          </a:p>
          <a:p>
            <a:r>
              <a:rPr lang="en-US" sz="2800" dirty="0" smtClean="0"/>
              <a:t>Then find the folder: Examples/02.Digital/</a:t>
            </a:r>
            <a:r>
              <a:rPr lang="en-US" sz="2800" dirty="0" err="1" smtClean="0"/>
              <a:t>toneMelody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Then select: </a:t>
            </a:r>
            <a:r>
              <a:rPr lang="en-US" sz="2800" dirty="0" err="1" smtClean="0"/>
              <a:t>pitches.h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760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All inclusive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We need to let the Arduino software know we’re going to use the </a:t>
            </a:r>
            <a:r>
              <a:rPr lang="en-US" sz="2800" dirty="0" err="1" smtClean="0"/>
              <a:t>pitches.h</a:t>
            </a:r>
            <a:r>
              <a:rPr lang="en-US" sz="2800" dirty="0" smtClean="0"/>
              <a:t> file.</a:t>
            </a:r>
          </a:p>
          <a:p>
            <a:endParaRPr lang="en-US" sz="2800" dirty="0"/>
          </a:p>
          <a:p>
            <a:r>
              <a:rPr lang="en-US" sz="2800" dirty="0" smtClean="0"/>
              <a:t>At the top of your code, add this line: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pitches.h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469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From NOTE_C to shining NOTE_C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With the inclusion of </a:t>
            </a:r>
            <a:r>
              <a:rPr lang="en-US" sz="3600" dirty="0" err="1" smtClean="0"/>
              <a:t>pitches.h</a:t>
            </a:r>
            <a:r>
              <a:rPr lang="en-US" sz="3600" dirty="0" smtClean="0"/>
              <a:t>, we can now change our code to something more understandable: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notes[]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NOTE_C3, NOTE_D3, NOTE_E3, NOTE_F3, 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NOTE_G3, NOTE_A3, NOTE_B3, NOTE_C4 };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Harmoniousness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The </a:t>
            </a:r>
            <a:r>
              <a:rPr lang="en-US" sz="3600" b="1" dirty="0" smtClean="0">
                <a:latin typeface="+mn-lt"/>
              </a:rPr>
              <a:t>pentatonic scale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smtClean="0"/>
              <a:t>is a collection of notes that all work well with each other. If you’ve ever used a “tone matrix” app on your phone, you’ve heard a pentatonic scale.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56204" y="4546599"/>
            <a:ext cx="6679592" cy="2066926"/>
            <a:chOff x="2819727" y="4546599"/>
            <a:chExt cx="6679592" cy="20669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727" y="4546600"/>
              <a:ext cx="2081876" cy="20669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203" y="4546599"/>
              <a:ext cx="2137812" cy="2066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615" y="4546599"/>
              <a:ext cx="2070704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159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Five at 5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Plug the notes for a pentatonic scale into our code: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notes[]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NOTE_C3, NOTE_D3, NOTE_E3, NOTE_G3, 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NOTE_A3, NOTE_C4, NOTE_D4, NOTE_G4 };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51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Sixteen at 5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Let’s up the number of notes we can create: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notes[]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NOTE_C3, NOTE_D3, NOTE_E3, NOTE_G3,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NOTE_A3, NOTE_C4, NOTE_D4, NOTE_G4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NOTE_A4, NOTE_C5, NOTE_D5, NOTE_G5,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NOTE_A5, NOTE_C6, NOTE_D6, NOTE_G6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23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Reading the map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One more change:</a:t>
            </a:r>
            <a:endParaRPr lang="en-US" sz="3600" dirty="0"/>
          </a:p>
          <a:p>
            <a:endParaRPr lang="en-US" sz="3600" dirty="0" smtClean="0"/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= map(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(0),0,1024,0,</a:t>
            </a:r>
            <a:r>
              <a:rPr lang="en-US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 HIGH) {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tone(13, notes[note]);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74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Jam on it!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952500"/>
            <a:ext cx="5229225" cy="53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89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0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6"/>
            <a:ext cx="10744200" cy="1046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What we </a:t>
            </a:r>
            <a:r>
              <a:rPr lang="en-US" dirty="0" smtClean="0">
                <a:latin typeface="+mn-lt"/>
              </a:rPr>
              <a:t>got here?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93" y="2533093"/>
            <a:ext cx="5070280" cy="3078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192868"/>
            <a:ext cx="4377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Arduino</a:t>
            </a:r>
            <a:endParaRPr lang="en-US" sz="2800" dirty="0" smtClean="0"/>
          </a:p>
          <a:p>
            <a:r>
              <a:rPr lang="en-US" sz="2800" dirty="0" smtClean="0"/>
              <a:t>Mini Breadboard</a:t>
            </a:r>
            <a:endParaRPr lang="en-US" sz="2800" dirty="0" smtClean="0"/>
          </a:p>
          <a:p>
            <a:r>
              <a:rPr lang="en-US" sz="2800" dirty="0" smtClean="0"/>
              <a:t>Speaker</a:t>
            </a:r>
            <a:endParaRPr lang="en-US" sz="2800" dirty="0" smtClean="0"/>
          </a:p>
          <a:p>
            <a:r>
              <a:rPr lang="en-US" sz="2800" dirty="0" smtClean="0"/>
              <a:t>Big </a:t>
            </a:r>
            <a:r>
              <a:rPr lang="en-US" sz="2800" dirty="0" smtClean="0"/>
              <a:t>Button</a:t>
            </a:r>
          </a:p>
          <a:p>
            <a:r>
              <a:rPr lang="en-US" sz="2800" dirty="0" smtClean="0"/>
              <a:t>One </a:t>
            </a:r>
            <a:r>
              <a:rPr lang="en-US" sz="2800" dirty="0" smtClean="0"/>
              <a:t>Input Device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Knob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Slider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Light sensor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855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First things first! </a:t>
            </a:r>
            <a:r>
              <a:rPr lang="en-US" sz="3200" dirty="0" smtClean="0">
                <a:latin typeface="+mn-lt"/>
              </a:rPr>
              <a:t>(well, third at this point)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sz="3200" dirty="0" smtClean="0"/>
              <a:t>Visit </a:t>
            </a:r>
            <a:r>
              <a:rPr lang="en-US" sz="3200" dirty="0" smtClean="0">
                <a:hlinkClick r:id="rId2"/>
              </a:rPr>
              <a:t>http://arduino.cc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Select “Learn Arduino” on the left side of the page</a:t>
            </a:r>
          </a:p>
          <a:p>
            <a:endParaRPr lang="en-US" sz="3200" dirty="0" smtClean="0"/>
          </a:p>
          <a:p>
            <a:r>
              <a:rPr lang="en-US" sz="3200" dirty="0" smtClean="0"/>
              <a:t>In the “Installation” section, select the link appropriate for your laptop’s OS</a:t>
            </a:r>
          </a:p>
          <a:p>
            <a:endParaRPr lang="en-US" sz="3200" dirty="0"/>
          </a:p>
          <a:p>
            <a:r>
              <a:rPr lang="en-US" sz="3200" dirty="0" smtClean="0"/>
              <a:t>We’ll walk through setup all the way to making a LED blink</a:t>
            </a:r>
          </a:p>
          <a:p>
            <a:endParaRPr lang="en-US" sz="3200" dirty="0"/>
          </a:p>
          <a:p>
            <a:r>
              <a:rPr lang="en-US" sz="2000" dirty="0" smtClean="0"/>
              <a:t>If you already have Arduino working on your laptop, hang tight!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200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587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Making Music With Arduino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6175"/>
            <a:ext cx="10744200" cy="5273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Don’t forget to save!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If you haven’t already been asked to save your file into a new location, let’s go ahead do so.</a:t>
            </a:r>
          </a:p>
          <a:p>
            <a:endParaRPr lang="en-US" sz="3600" dirty="0"/>
          </a:p>
          <a:p>
            <a:r>
              <a:rPr lang="en-US" sz="3600" dirty="0" smtClean="0"/>
              <a:t>Select File-&gt;Save As…</a:t>
            </a:r>
          </a:p>
          <a:p>
            <a:endParaRPr lang="en-US" sz="3600" dirty="0"/>
          </a:p>
          <a:p>
            <a:r>
              <a:rPr lang="en-US" sz="3600" dirty="0" smtClean="0"/>
              <a:t>Name your file something clever, like “</a:t>
            </a:r>
            <a:r>
              <a:rPr lang="en-US" sz="3600" dirty="0" err="1" smtClean="0"/>
              <a:t>ArduinoMusic</a:t>
            </a:r>
            <a:r>
              <a:rPr lang="en-US" sz="3600" dirty="0" smtClean="0"/>
              <a:t>”.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9481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1938</Words>
  <Application>Microsoft Office PowerPoint</Application>
  <PresentationFormat>Widescreen</PresentationFormat>
  <Paragraphs>447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Papyrus</vt:lpstr>
      <vt:lpstr>Wingdings</vt:lpstr>
      <vt:lpstr>Office Theme</vt:lpstr>
      <vt:lpstr>PowerPoint Presentation</vt:lpstr>
      <vt:lpstr>Making Music With Arduino</vt:lpstr>
      <vt:lpstr>Making Music With Arduino</vt:lpstr>
      <vt:lpstr>Making Music With Arduino</vt:lpstr>
      <vt:lpstr>PowerPoint Presentation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  <vt:lpstr>Making Music With 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 Wygonik</dc:creator>
  <cp:lastModifiedBy>Gregg Wygonik</cp:lastModifiedBy>
  <cp:revision>48</cp:revision>
  <dcterms:created xsi:type="dcterms:W3CDTF">2015-04-29T18:56:26Z</dcterms:created>
  <dcterms:modified xsi:type="dcterms:W3CDTF">2015-05-01T21:06:30Z</dcterms:modified>
</cp:coreProperties>
</file>