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8404800" cy="38404800"/>
  <p:notesSz cx="6858000" cy="9144000"/>
  <p:defaultTex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2096">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32"/>
  </p:normalViewPr>
  <p:slideViewPr>
    <p:cSldViewPr>
      <p:cViewPr varScale="1">
        <p:scale>
          <a:sx n="19" d="100"/>
          <a:sy n="19" d="100"/>
        </p:scale>
        <p:origin x="2676" y="78"/>
      </p:cViewPr>
      <p:guideLst>
        <p:guide orient="horz" pos="12096"/>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714500" y="685800"/>
            <a:ext cx="342900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900" kern="1200">
        <a:solidFill>
          <a:schemeClr val="tx1"/>
        </a:solidFill>
        <a:latin typeface="Times" pitchFamily="-109" charset="0"/>
        <a:ea typeface="ＭＳ Ｐゴシック" pitchFamily="-106" charset="-128"/>
        <a:cs typeface="ＭＳ Ｐゴシック" pitchFamily="-106" charset="-128"/>
      </a:defRPr>
    </a:lvl1pPr>
    <a:lvl2pPr marL="425224"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2pPr>
    <a:lvl3pPr marL="851928"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3pPr>
    <a:lvl4pPr marL="1278633"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4pPr>
    <a:lvl5pPr marL="1705338"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5pPr>
    <a:lvl6pPr marL="2133010" algn="l" defTabSz="426604" rtl="0" eaLnBrk="1" latinLnBrk="0" hangingPunct="1">
      <a:defRPr sz="900" kern="1200">
        <a:solidFill>
          <a:schemeClr val="tx1"/>
        </a:solidFill>
        <a:latin typeface="+mn-lt"/>
        <a:ea typeface="+mn-ea"/>
        <a:cs typeface="+mn-cs"/>
      </a:defRPr>
    </a:lvl6pPr>
    <a:lvl7pPr marL="2559614" algn="l" defTabSz="426604" rtl="0" eaLnBrk="1" latinLnBrk="0" hangingPunct="1">
      <a:defRPr sz="900" kern="1200">
        <a:solidFill>
          <a:schemeClr val="tx1"/>
        </a:solidFill>
        <a:latin typeface="+mn-lt"/>
        <a:ea typeface="+mn-ea"/>
        <a:cs typeface="+mn-cs"/>
      </a:defRPr>
    </a:lvl7pPr>
    <a:lvl8pPr marL="2986218" algn="l" defTabSz="426604" rtl="0" eaLnBrk="1" latinLnBrk="0" hangingPunct="1">
      <a:defRPr sz="900" kern="1200">
        <a:solidFill>
          <a:schemeClr val="tx1"/>
        </a:solidFill>
        <a:latin typeface="+mn-lt"/>
        <a:ea typeface="+mn-ea"/>
        <a:cs typeface="+mn-cs"/>
      </a:defRPr>
    </a:lvl8pPr>
    <a:lvl9pPr marL="3412818" algn="l" defTabSz="42660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p:cNvSpPr>
          <p:nvPr>
            <p:ph type="body" idx="1"/>
          </p:nvPr>
        </p:nvSpPr>
        <p:spPr>
          <a:noFill/>
          <a:ln w="9525"/>
        </p:spPr>
        <p:txBody>
          <a:bodyPr/>
          <a:lstStyle/>
          <a:p>
            <a:pPr eaLnBrk="1" hangingPunct="1"/>
            <a:endParaRPr lang="en-US">
              <a:latin typeface="Times" pitchFamily="-108" charset="0"/>
              <a:ea typeface="ＭＳ Ｐゴシック" pitchFamily="-108" charset="-128"/>
              <a:cs typeface="ＭＳ Ｐゴシック" pitchFamily="-108"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21" y="11930066"/>
            <a:ext cx="32642967" cy="8232773"/>
          </a:xfrm>
        </p:spPr>
        <p:txBody>
          <a:bodyPr/>
          <a:lstStyle/>
          <a:p>
            <a:r>
              <a:rPr lang="en-US"/>
              <a:t>Click to edit Master title style</a:t>
            </a:r>
          </a:p>
        </p:txBody>
      </p:sp>
      <p:sp>
        <p:nvSpPr>
          <p:cNvPr id="3" name="Subtitle 2"/>
          <p:cNvSpPr>
            <a:spLocks noGrp="1"/>
          </p:cNvSpPr>
          <p:nvPr>
            <p:ph type="subTitle" idx="1"/>
          </p:nvPr>
        </p:nvSpPr>
        <p:spPr>
          <a:xfrm>
            <a:off x="5760443" y="21763042"/>
            <a:ext cx="26883914" cy="9813927"/>
          </a:xfrm>
        </p:spPr>
        <p:txBody>
          <a:bodyPr/>
          <a:lstStyle>
            <a:lvl1pPr marL="0" indent="0" algn="ctr">
              <a:buNone/>
              <a:defRPr/>
            </a:lvl1pPr>
            <a:lvl2pPr marL="426604" indent="0" algn="ctr">
              <a:buNone/>
              <a:defRPr/>
            </a:lvl2pPr>
            <a:lvl3pPr marL="853203" indent="0" algn="ctr">
              <a:buNone/>
              <a:defRPr/>
            </a:lvl3pPr>
            <a:lvl4pPr marL="1279807" indent="0" algn="ctr">
              <a:buNone/>
              <a:defRPr/>
            </a:lvl4pPr>
            <a:lvl5pPr marL="1706411" indent="0" algn="ctr">
              <a:buNone/>
              <a:defRPr/>
            </a:lvl5pPr>
            <a:lvl6pPr marL="2133010" indent="0" algn="ctr">
              <a:buNone/>
              <a:defRPr/>
            </a:lvl6pPr>
            <a:lvl7pPr marL="2559614" indent="0" algn="ctr">
              <a:buNone/>
              <a:defRPr/>
            </a:lvl7pPr>
            <a:lvl8pPr marL="2986218" indent="0" algn="ctr">
              <a:buNone/>
              <a:defRPr/>
            </a:lvl8pPr>
            <a:lvl9pPr marL="3412818"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4534" y="2135190"/>
            <a:ext cx="8160743" cy="3626961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79530" y="2135190"/>
            <a:ext cx="24351654" cy="36269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4679278"/>
            <a:ext cx="32644357" cy="7626349"/>
          </a:xfrm>
        </p:spPr>
        <p:txBody>
          <a:bodyPr anchor="t"/>
          <a:lstStyle>
            <a:lvl1pPr algn="l">
              <a:defRPr sz="3800" b="1" cap="all"/>
            </a:lvl1pPr>
          </a:lstStyle>
          <a:p>
            <a:r>
              <a:rPr lang="en-US"/>
              <a:t>Click to edit Master title style</a:t>
            </a:r>
          </a:p>
        </p:txBody>
      </p:sp>
      <p:sp>
        <p:nvSpPr>
          <p:cNvPr id="3" name="Text Placeholder 2"/>
          <p:cNvSpPr>
            <a:spLocks noGrp="1"/>
          </p:cNvSpPr>
          <p:nvPr>
            <p:ph type="body" idx="1"/>
          </p:nvPr>
        </p:nvSpPr>
        <p:spPr>
          <a:xfrm>
            <a:off x="3033716" y="16278226"/>
            <a:ext cx="32644357" cy="8401053"/>
          </a:xfrm>
        </p:spPr>
        <p:txBody>
          <a:bodyPr anchor="b"/>
          <a:lstStyle>
            <a:lvl1pPr marL="0" indent="0">
              <a:buNone/>
              <a:defRPr sz="2000"/>
            </a:lvl1pPr>
            <a:lvl2pPr marL="426604" indent="0">
              <a:buNone/>
              <a:defRPr sz="1400"/>
            </a:lvl2pPr>
            <a:lvl3pPr marL="853203" indent="0">
              <a:buNone/>
              <a:defRPr sz="1400"/>
            </a:lvl3pPr>
            <a:lvl4pPr marL="1279807" indent="0">
              <a:buNone/>
              <a:defRPr sz="1400"/>
            </a:lvl4pPr>
            <a:lvl5pPr marL="1706411" indent="0">
              <a:buNone/>
              <a:defRPr sz="1400"/>
            </a:lvl5pPr>
            <a:lvl6pPr marL="2133010" indent="0">
              <a:buNone/>
              <a:defRPr sz="1400"/>
            </a:lvl6pPr>
            <a:lvl7pPr marL="2559614" indent="0">
              <a:buNone/>
              <a:defRPr sz="1400"/>
            </a:lvl7pPr>
            <a:lvl8pPr marL="2986218" indent="0">
              <a:buNone/>
              <a:defRPr sz="1400"/>
            </a:lvl8pPr>
            <a:lvl9pPr marL="3412818" indent="0">
              <a:buNone/>
              <a:defRPr sz="14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79531" y="11095043"/>
            <a:ext cx="16256196" cy="27309761"/>
          </a:xfrm>
        </p:spPr>
        <p:txBody>
          <a:bodyPr/>
          <a:lstStyle>
            <a:lvl1pPr>
              <a:defRPr sz="2400"/>
            </a:lvl1pPr>
            <a:lvl2pPr>
              <a:defRPr sz="2400"/>
            </a:lvl2pPr>
            <a:lvl3pPr>
              <a:defRPr sz="20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269075" y="11095043"/>
            <a:ext cx="16256201" cy="27309761"/>
          </a:xfrm>
        </p:spPr>
        <p:txBody>
          <a:bodyPr/>
          <a:lstStyle>
            <a:lvl1pPr>
              <a:defRPr sz="2400"/>
            </a:lvl1pPr>
            <a:lvl2pPr>
              <a:defRPr sz="2400"/>
            </a:lvl2pPr>
            <a:lvl3pPr>
              <a:defRPr sz="20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8" y="1538286"/>
            <a:ext cx="34565433"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19682" y="8596317"/>
            <a:ext cx="16968790" cy="3582986"/>
          </a:xfrm>
        </p:spPr>
        <p:txBody>
          <a:bodyPr anchor="b"/>
          <a:lstStyle>
            <a:lvl1pPr marL="0" indent="0">
              <a:buNone/>
              <a:defRPr sz="2400" b="1"/>
            </a:lvl1pPr>
            <a:lvl2pPr marL="426604" indent="0">
              <a:buNone/>
              <a:defRPr sz="2000" b="1"/>
            </a:lvl2pPr>
            <a:lvl3pPr marL="853203" indent="0">
              <a:buNone/>
              <a:defRPr sz="1400" b="1"/>
            </a:lvl3pPr>
            <a:lvl4pPr marL="1279807" indent="0">
              <a:buNone/>
              <a:defRPr sz="1400" b="1"/>
            </a:lvl4pPr>
            <a:lvl5pPr marL="1706411" indent="0">
              <a:buNone/>
              <a:defRPr sz="1400" b="1"/>
            </a:lvl5pPr>
            <a:lvl6pPr marL="2133010" indent="0">
              <a:buNone/>
              <a:defRPr sz="1400" b="1"/>
            </a:lvl6pPr>
            <a:lvl7pPr marL="2559614" indent="0">
              <a:buNone/>
              <a:defRPr sz="1400" b="1"/>
            </a:lvl7pPr>
            <a:lvl8pPr marL="2986218" indent="0">
              <a:buNone/>
              <a:defRPr sz="1400" b="1"/>
            </a:lvl8pPr>
            <a:lvl9pPr marL="3412818" indent="0">
              <a:buNone/>
              <a:defRPr sz="1400" b="1"/>
            </a:lvl9pPr>
          </a:lstStyle>
          <a:p>
            <a:pPr lvl="0"/>
            <a:r>
              <a:rPr lang="en-US"/>
              <a:t>Click to edit Master text styles</a:t>
            </a:r>
          </a:p>
        </p:txBody>
      </p:sp>
      <p:sp>
        <p:nvSpPr>
          <p:cNvPr id="4" name="Content Placeholder 3"/>
          <p:cNvSpPr>
            <a:spLocks noGrp="1"/>
          </p:cNvSpPr>
          <p:nvPr>
            <p:ph sz="half" idx="2"/>
          </p:nvPr>
        </p:nvSpPr>
        <p:spPr>
          <a:xfrm>
            <a:off x="1919682" y="12179300"/>
            <a:ext cx="16968790" cy="22126574"/>
          </a:xfrm>
        </p:spPr>
        <p:txBody>
          <a:bodyPr/>
          <a:lstStyle>
            <a:lvl1pPr>
              <a:defRPr sz="2400"/>
            </a:lvl1pPr>
            <a:lvl2pPr>
              <a:defRPr sz="20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385" y="8596317"/>
            <a:ext cx="16975733" cy="3582986"/>
          </a:xfrm>
        </p:spPr>
        <p:txBody>
          <a:bodyPr anchor="b"/>
          <a:lstStyle>
            <a:lvl1pPr marL="0" indent="0">
              <a:buNone/>
              <a:defRPr sz="2400" b="1"/>
            </a:lvl1pPr>
            <a:lvl2pPr marL="426604" indent="0">
              <a:buNone/>
              <a:defRPr sz="2000" b="1"/>
            </a:lvl2pPr>
            <a:lvl3pPr marL="853203" indent="0">
              <a:buNone/>
              <a:defRPr sz="1400" b="1"/>
            </a:lvl3pPr>
            <a:lvl4pPr marL="1279807" indent="0">
              <a:buNone/>
              <a:defRPr sz="1400" b="1"/>
            </a:lvl4pPr>
            <a:lvl5pPr marL="1706411" indent="0">
              <a:buNone/>
              <a:defRPr sz="1400" b="1"/>
            </a:lvl5pPr>
            <a:lvl6pPr marL="2133010" indent="0">
              <a:buNone/>
              <a:defRPr sz="1400" b="1"/>
            </a:lvl6pPr>
            <a:lvl7pPr marL="2559614" indent="0">
              <a:buNone/>
              <a:defRPr sz="1400" b="1"/>
            </a:lvl7pPr>
            <a:lvl8pPr marL="2986218" indent="0">
              <a:buNone/>
              <a:defRPr sz="1400" b="1"/>
            </a:lvl8pPr>
            <a:lvl9pPr marL="3412818" indent="0">
              <a:buNone/>
              <a:defRPr sz="1400" b="1"/>
            </a:lvl9pPr>
          </a:lstStyle>
          <a:p>
            <a:pPr lvl="0"/>
            <a:r>
              <a:rPr lang="en-US"/>
              <a:t>Click to edit Master text styles</a:t>
            </a:r>
          </a:p>
        </p:txBody>
      </p:sp>
      <p:sp>
        <p:nvSpPr>
          <p:cNvPr id="6" name="Content Placeholder 5"/>
          <p:cNvSpPr>
            <a:spLocks noGrp="1"/>
          </p:cNvSpPr>
          <p:nvPr>
            <p:ph sz="quarter" idx="4"/>
          </p:nvPr>
        </p:nvSpPr>
        <p:spPr>
          <a:xfrm>
            <a:off x="19509385" y="12179300"/>
            <a:ext cx="16975733" cy="22126574"/>
          </a:xfrm>
        </p:spPr>
        <p:txBody>
          <a:bodyPr/>
          <a:lstStyle>
            <a:lvl1pPr>
              <a:defRPr sz="2400"/>
            </a:lvl1pPr>
            <a:lvl2pPr>
              <a:defRPr sz="20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4" y="1528769"/>
            <a:ext cx="12634914" cy="650716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5015765" y="1528761"/>
            <a:ext cx="21469350" cy="32777114"/>
          </a:xfrm>
        </p:spPr>
        <p:txBody>
          <a:bodyPr/>
          <a:lstStyle>
            <a:lvl1pPr>
              <a:defRPr sz="29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19684" y="8035924"/>
            <a:ext cx="12634914" cy="26269953"/>
          </a:xfrm>
        </p:spPr>
        <p:txBody>
          <a:bodyPr/>
          <a:lstStyle>
            <a:lvl1pPr marL="0" indent="0">
              <a:buNone/>
              <a:defRPr sz="1400"/>
            </a:lvl1pPr>
            <a:lvl2pPr marL="426604" indent="0">
              <a:buNone/>
              <a:defRPr sz="900"/>
            </a:lvl2pPr>
            <a:lvl3pPr marL="853203" indent="0">
              <a:buNone/>
              <a:defRPr sz="900"/>
            </a:lvl3pPr>
            <a:lvl4pPr marL="1279807" indent="0">
              <a:buNone/>
              <a:defRPr sz="900"/>
            </a:lvl4pPr>
            <a:lvl5pPr marL="1706411" indent="0">
              <a:buNone/>
              <a:defRPr sz="900"/>
            </a:lvl5pPr>
            <a:lvl6pPr marL="2133010" indent="0">
              <a:buNone/>
              <a:defRPr sz="900"/>
            </a:lvl6pPr>
            <a:lvl7pPr marL="2559614" indent="0">
              <a:buNone/>
              <a:defRPr sz="900"/>
            </a:lvl7pPr>
            <a:lvl8pPr marL="2986218" indent="0">
              <a:buNone/>
              <a:defRPr sz="900"/>
            </a:lvl8pPr>
            <a:lvl9pPr marL="3412818"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4" y="26882727"/>
            <a:ext cx="23043157" cy="317499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527334" y="3432181"/>
            <a:ext cx="23043157" cy="23042561"/>
          </a:xfrm>
        </p:spPr>
        <p:txBody>
          <a:bodyPr/>
          <a:lstStyle>
            <a:lvl1pPr marL="0" indent="0">
              <a:buNone/>
              <a:defRPr sz="2900"/>
            </a:lvl1pPr>
            <a:lvl2pPr marL="426604" indent="0">
              <a:buNone/>
              <a:defRPr sz="2400"/>
            </a:lvl2pPr>
            <a:lvl3pPr marL="853203" indent="0">
              <a:buNone/>
              <a:defRPr sz="2400"/>
            </a:lvl3pPr>
            <a:lvl4pPr marL="1279807" indent="0">
              <a:buNone/>
              <a:defRPr sz="2000"/>
            </a:lvl4pPr>
            <a:lvl5pPr marL="1706411" indent="0">
              <a:buNone/>
              <a:defRPr sz="2000"/>
            </a:lvl5pPr>
            <a:lvl6pPr marL="2133010" indent="0">
              <a:buNone/>
              <a:defRPr sz="2000"/>
            </a:lvl6pPr>
            <a:lvl7pPr marL="2559614" indent="0">
              <a:buNone/>
              <a:defRPr sz="2000"/>
            </a:lvl7pPr>
            <a:lvl8pPr marL="2986218" indent="0">
              <a:buNone/>
              <a:defRPr sz="2000"/>
            </a:lvl8pPr>
            <a:lvl9pPr marL="3412818" indent="0">
              <a:buNone/>
              <a:defRPr sz="2000"/>
            </a:lvl9pPr>
          </a:lstStyle>
          <a:p>
            <a:pPr lvl="0"/>
            <a:endParaRPr lang="en-US" noProof="0">
              <a:sym typeface="Times" pitchFamily="-109" charset="0"/>
            </a:endParaRPr>
          </a:p>
        </p:txBody>
      </p:sp>
      <p:sp>
        <p:nvSpPr>
          <p:cNvPr id="4" name="Text Placeholder 3"/>
          <p:cNvSpPr>
            <a:spLocks noGrp="1"/>
          </p:cNvSpPr>
          <p:nvPr>
            <p:ph type="body" sz="half" idx="2"/>
          </p:nvPr>
        </p:nvSpPr>
        <p:spPr>
          <a:xfrm>
            <a:off x="7527334" y="30057725"/>
            <a:ext cx="23043157" cy="4506914"/>
          </a:xfrm>
        </p:spPr>
        <p:txBody>
          <a:bodyPr/>
          <a:lstStyle>
            <a:lvl1pPr marL="0" indent="0">
              <a:buNone/>
              <a:defRPr sz="1400"/>
            </a:lvl1pPr>
            <a:lvl2pPr marL="426604" indent="0">
              <a:buNone/>
              <a:defRPr sz="900"/>
            </a:lvl2pPr>
            <a:lvl3pPr marL="853203" indent="0">
              <a:buNone/>
              <a:defRPr sz="900"/>
            </a:lvl3pPr>
            <a:lvl4pPr marL="1279807" indent="0">
              <a:buNone/>
              <a:defRPr sz="900"/>
            </a:lvl4pPr>
            <a:lvl5pPr marL="1706411" indent="0">
              <a:buNone/>
              <a:defRPr sz="900"/>
            </a:lvl5pPr>
            <a:lvl6pPr marL="2133010" indent="0">
              <a:buNone/>
              <a:defRPr sz="900"/>
            </a:lvl6pPr>
            <a:lvl7pPr marL="2559614" indent="0">
              <a:buNone/>
              <a:defRPr sz="900"/>
            </a:lvl7pPr>
            <a:lvl8pPr marL="2986218" indent="0">
              <a:buNone/>
              <a:defRPr sz="900"/>
            </a:lvl8pPr>
            <a:lvl9pPr marL="3412818"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878879" y="2135082"/>
            <a:ext cx="32647043" cy="8959638"/>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878879" y="11094720"/>
            <a:ext cx="32647043" cy="27310080"/>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30824594" y="34989559"/>
            <a:ext cx="1400175" cy="1804670"/>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7700">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7409" indent="-7409" algn="ctr" rtl="0" eaLnBrk="0" fontAlgn="base" hangingPunct="0">
        <a:spcBef>
          <a:spcPct val="0"/>
        </a:spcBef>
        <a:spcAft>
          <a:spcPct val="0"/>
        </a:spcAft>
        <a:defRPr sz="24500">
          <a:solidFill>
            <a:schemeClr val="tx1"/>
          </a:solidFill>
          <a:latin typeface="+mj-lt"/>
          <a:ea typeface="+mj-ea"/>
          <a:cs typeface="+mj-cs"/>
          <a:sym typeface="Times" pitchFamily="-108" charset="0"/>
        </a:defRPr>
      </a:lvl1pPr>
      <a:lvl2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435488"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862092"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1288697"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1715295"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1909801" indent="-1900911" algn="l" rtl="0" eaLnBrk="0" fontAlgn="base" hangingPunct="0">
        <a:spcBef>
          <a:spcPts val="4293"/>
        </a:spcBef>
        <a:spcAft>
          <a:spcPct val="0"/>
        </a:spcAft>
        <a:buSzPct val="100000"/>
        <a:buFont typeface="Times" pitchFamily="-108" charset="0"/>
        <a:buChar char="•"/>
        <a:defRPr sz="17700">
          <a:solidFill>
            <a:schemeClr val="tx1"/>
          </a:solidFill>
          <a:latin typeface="+mn-lt"/>
          <a:ea typeface="+mn-ea"/>
          <a:cs typeface="+mn-cs"/>
          <a:sym typeface="Times" pitchFamily="-108" charset="0"/>
        </a:defRPr>
      </a:lvl1pPr>
      <a:lvl2pPr marL="4127776" indent="-1582363" algn="l" rtl="0" eaLnBrk="0" fontAlgn="base" hangingPunct="0">
        <a:spcBef>
          <a:spcPts val="3733"/>
        </a:spcBef>
        <a:spcAft>
          <a:spcPct val="0"/>
        </a:spcAft>
        <a:buSzPct val="100000"/>
        <a:buFont typeface="Times" pitchFamily="-108" charset="0"/>
        <a:buChar char="–"/>
        <a:defRPr sz="15400">
          <a:solidFill>
            <a:schemeClr val="tx1"/>
          </a:solidFill>
          <a:latin typeface="+mn-lt"/>
          <a:ea typeface="+mn-ea"/>
          <a:cs typeface="+mn-cs"/>
          <a:sym typeface="Times" pitchFamily="-108" charset="0"/>
        </a:defRPr>
      </a:lvl2pPr>
      <a:lvl3pPr marL="6345752" indent="-1266780" algn="l" rtl="0" eaLnBrk="0" fontAlgn="base" hangingPunct="0">
        <a:spcBef>
          <a:spcPts val="3173"/>
        </a:spcBef>
        <a:spcAft>
          <a:spcPct val="0"/>
        </a:spcAft>
        <a:buSzPct val="100000"/>
        <a:buFont typeface="Times" pitchFamily="-108" charset="0"/>
        <a:buChar char="•"/>
        <a:defRPr sz="13400">
          <a:solidFill>
            <a:schemeClr val="tx1"/>
          </a:solidFill>
          <a:latin typeface="+mn-lt"/>
          <a:ea typeface="+mn-ea"/>
          <a:cs typeface="+mn-cs"/>
          <a:sym typeface="Times" pitchFamily="-108" charset="0"/>
        </a:defRPr>
      </a:lvl3pPr>
      <a:lvl4pPr marL="8880793" indent="-1265298" algn="l" rtl="0" eaLnBrk="0" fontAlgn="base" hangingPunct="0">
        <a:spcBef>
          <a:spcPts val="2707"/>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4pPr>
      <a:lvl5pPr marL="11417316" indent="-1266780" algn="l" rtl="0" eaLnBrk="0" fontAlgn="base" hangingPunct="0">
        <a:spcBef>
          <a:spcPts val="2707"/>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5pPr>
      <a:lvl6pPr marL="11844146"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6pPr>
      <a:lvl7pPr marL="12270746"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7pPr>
      <a:lvl8pPr marL="12697350"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8pPr>
      <a:lvl9pPr marL="13123954"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9pPr>
    </p:bodyStyle>
    <p:otherStyle>
      <a:defPPr>
        <a:defRPr lang="en-US"/>
      </a:defPPr>
      <a:lvl1pPr marL="0" algn="l" defTabSz="426604" rtl="0" eaLnBrk="1" latinLnBrk="0" hangingPunct="1">
        <a:defRPr sz="1400" kern="1200">
          <a:solidFill>
            <a:schemeClr val="tx1"/>
          </a:solidFill>
          <a:latin typeface="+mn-lt"/>
          <a:ea typeface="+mn-ea"/>
          <a:cs typeface="+mn-cs"/>
        </a:defRPr>
      </a:lvl1pPr>
      <a:lvl2pPr marL="426604" algn="l" defTabSz="426604" rtl="0" eaLnBrk="1" latinLnBrk="0" hangingPunct="1">
        <a:defRPr sz="1400" kern="1200">
          <a:solidFill>
            <a:schemeClr val="tx1"/>
          </a:solidFill>
          <a:latin typeface="+mn-lt"/>
          <a:ea typeface="+mn-ea"/>
          <a:cs typeface="+mn-cs"/>
        </a:defRPr>
      </a:lvl2pPr>
      <a:lvl3pPr marL="853203" algn="l" defTabSz="426604" rtl="0" eaLnBrk="1" latinLnBrk="0" hangingPunct="1">
        <a:defRPr sz="1400" kern="1200">
          <a:solidFill>
            <a:schemeClr val="tx1"/>
          </a:solidFill>
          <a:latin typeface="+mn-lt"/>
          <a:ea typeface="+mn-ea"/>
          <a:cs typeface="+mn-cs"/>
        </a:defRPr>
      </a:lvl3pPr>
      <a:lvl4pPr marL="1279807" algn="l" defTabSz="426604" rtl="0" eaLnBrk="1" latinLnBrk="0" hangingPunct="1">
        <a:defRPr sz="1400" kern="1200">
          <a:solidFill>
            <a:schemeClr val="tx1"/>
          </a:solidFill>
          <a:latin typeface="+mn-lt"/>
          <a:ea typeface="+mn-ea"/>
          <a:cs typeface="+mn-cs"/>
        </a:defRPr>
      </a:lvl4pPr>
      <a:lvl5pPr marL="1706411" algn="l" defTabSz="426604" rtl="0" eaLnBrk="1" latinLnBrk="0" hangingPunct="1">
        <a:defRPr sz="1400" kern="1200">
          <a:solidFill>
            <a:schemeClr val="tx1"/>
          </a:solidFill>
          <a:latin typeface="+mn-lt"/>
          <a:ea typeface="+mn-ea"/>
          <a:cs typeface="+mn-cs"/>
        </a:defRPr>
      </a:lvl5pPr>
      <a:lvl6pPr marL="2133010" algn="l" defTabSz="426604" rtl="0" eaLnBrk="1" latinLnBrk="0" hangingPunct="1">
        <a:defRPr sz="1400" kern="1200">
          <a:solidFill>
            <a:schemeClr val="tx1"/>
          </a:solidFill>
          <a:latin typeface="+mn-lt"/>
          <a:ea typeface="+mn-ea"/>
          <a:cs typeface="+mn-cs"/>
        </a:defRPr>
      </a:lvl6pPr>
      <a:lvl7pPr marL="2559614" algn="l" defTabSz="426604" rtl="0" eaLnBrk="1" latinLnBrk="0" hangingPunct="1">
        <a:defRPr sz="1400" kern="1200">
          <a:solidFill>
            <a:schemeClr val="tx1"/>
          </a:solidFill>
          <a:latin typeface="+mn-lt"/>
          <a:ea typeface="+mn-ea"/>
          <a:cs typeface="+mn-cs"/>
        </a:defRPr>
      </a:lvl7pPr>
      <a:lvl8pPr marL="2986218" algn="l" defTabSz="426604" rtl="0" eaLnBrk="1" latinLnBrk="0" hangingPunct="1">
        <a:defRPr sz="1400" kern="1200">
          <a:solidFill>
            <a:schemeClr val="tx1"/>
          </a:solidFill>
          <a:latin typeface="+mn-lt"/>
          <a:ea typeface="+mn-ea"/>
          <a:cs typeface="+mn-cs"/>
        </a:defRPr>
      </a:lvl8pPr>
      <a:lvl9pPr marL="3412818" algn="l" defTabSz="42660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hyperlink" Target="https://pubmed.ncbi.nlm.nih.gov/28453140/" TargetMode="External"/><Relationship Id="rId2" Type="http://schemas.openxmlformats.org/officeDocument/2006/relationships/notesSlide" Target="../notesSlides/notesSlide1.xml"/><Relationship Id="rId16" Type="http://schemas.openxmlformats.org/officeDocument/2006/relationships/hyperlink" Target="https://www.nyc.gov/site/doh/data/data-sets/data-sets-and-tables.page" TargetMode="External"/><Relationship Id="rId1" Type="http://schemas.openxmlformats.org/officeDocument/2006/relationships/slideLayout" Target="../slideLayouts/slideLayout2.xml"/><Relationship Id="rId6" Type="http://schemas.openxmlformats.org/officeDocument/2006/relationships/image" Target="../media/image4.tiff"/><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hyperlink" Target="https://www.nyc.gov/site/doh/data/data-sets/community-health-survey.page" TargetMode="Externa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hyperlink" Target="https://www.nycfoodpolicy.org/resource-and-guide-the-impact-of-food-on-academic-behavior-attendance-performance-and-attri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p:cNvSpPr>
          <p:nvPr/>
        </p:nvSpPr>
        <p:spPr bwMode="auto">
          <a:xfrm>
            <a:off x="558958" y="1005180"/>
            <a:ext cx="37286883" cy="4536662"/>
          </a:xfrm>
          <a:prstGeom prst="rect">
            <a:avLst/>
          </a:prstGeom>
          <a:noFill/>
          <a:ln w="12700">
            <a:noFill/>
            <a:miter lim="800000"/>
            <a:headEnd/>
            <a:tailEnd/>
          </a:ln>
        </p:spPr>
        <p:txBody>
          <a:bodyPr lIns="0" tIns="0" rIns="37918" bIns="0">
            <a:prstTxWarp prst="textNoShape">
              <a:avLst/>
            </a:prstTxWarp>
          </a:bodyPr>
          <a:lstStyle/>
          <a:p>
            <a:pPr marL="35559" algn="ctr">
              <a:spcBef>
                <a:spcPts val="1353"/>
              </a:spcBef>
            </a:pPr>
            <a:r>
              <a:rPr lang="en-US" sz="5600" b="1" dirty="0">
                <a:solidFill>
                  <a:schemeClr val="accent2"/>
                </a:solidFill>
                <a:latin typeface="Verdana" pitchFamily="-108" charset="0"/>
                <a:ea typeface="Verdana" pitchFamily="-108" charset="0"/>
                <a:cs typeface="Verdana" pitchFamily="-108" charset="0"/>
              </a:rPr>
              <a:t>The Effects of Physical Health on Elementary School Absenteeism</a:t>
            </a:r>
          </a:p>
          <a:p>
            <a:pPr marL="35559" algn="ctr">
              <a:spcBef>
                <a:spcPts val="1353"/>
              </a:spcBef>
            </a:pPr>
            <a:endParaRPr lang="en-US" sz="1700" dirty="0">
              <a:solidFill>
                <a:srgbClr val="333399"/>
              </a:solidFill>
              <a:latin typeface="Arial Black" pitchFamily="-108" charset="0"/>
              <a:ea typeface="Arial Black" pitchFamily="-108" charset="0"/>
              <a:cs typeface="Arial Black" pitchFamily="-108" charset="0"/>
              <a:sym typeface="Arial Black" pitchFamily="-108" charset="0"/>
            </a:endParaRPr>
          </a:p>
          <a:p>
            <a:pPr marL="35559" algn="ctr">
              <a:spcBef>
                <a:spcPts val="1353"/>
              </a:spcBef>
            </a:pPr>
            <a:r>
              <a:rPr lang="en-US" sz="4400" dirty="0">
                <a:solidFill>
                  <a:srgbClr val="333399"/>
                </a:solidFill>
                <a:latin typeface="Arial Black" pitchFamily="-108" charset="0"/>
                <a:ea typeface="Arial Black" pitchFamily="-108" charset="0"/>
                <a:cs typeface="Arial Black" pitchFamily="-108" charset="0"/>
                <a:sym typeface="Arial Black" pitchFamily="-108" charset="0"/>
              </a:rPr>
              <a:t>Gwyneth Yuen </a:t>
            </a:r>
            <a:r>
              <a:rPr lang="en-US" sz="4800" baseline="30000" dirty="0">
                <a:solidFill>
                  <a:srgbClr val="333399"/>
                </a:solidFill>
                <a:latin typeface="Arial Black" pitchFamily="-108" charset="0"/>
                <a:ea typeface="Arial Black" pitchFamily="-108" charset="0"/>
                <a:cs typeface="Arial Black" pitchFamily="-108" charset="0"/>
                <a:sym typeface="Arial Black" pitchFamily="-108" charset="0"/>
              </a:rPr>
              <a:t>(</a:t>
            </a:r>
            <a:r>
              <a:rPr lang="en-US" sz="4800" u="sng" baseline="30000" dirty="0">
                <a:solidFill>
                  <a:schemeClr val="accent1">
                    <a:lumMod val="50000"/>
                  </a:schemeClr>
                </a:solidFill>
                <a:latin typeface="Arial Black" pitchFamily="-108" charset="0"/>
                <a:ea typeface="Arial Black" pitchFamily="-108" charset="0"/>
                <a:cs typeface="Arial Black" pitchFamily="-108" charset="0"/>
                <a:sym typeface="Arial Black" pitchFamily="-108" charset="0"/>
              </a:rPr>
              <a:t>yueng@rpi.edu</a:t>
            </a:r>
            <a:r>
              <a:rPr lang="en-US" sz="4800" baseline="30000" dirty="0">
                <a:solidFill>
                  <a:srgbClr val="333399"/>
                </a:solidFill>
                <a:latin typeface="Arial Black" pitchFamily="-108" charset="0"/>
                <a:ea typeface="Arial Black" pitchFamily="-108" charset="0"/>
                <a:cs typeface="Arial Black" pitchFamily="-108" charset="0"/>
                <a:sym typeface="Arial Black" pitchFamily="-108" charset="0"/>
              </a:rPr>
              <a:t>)</a:t>
            </a:r>
            <a:r>
              <a:rPr lang="en-US" sz="4400" dirty="0">
                <a:solidFill>
                  <a:srgbClr val="333399"/>
                </a:solidFill>
                <a:latin typeface="Arial Black" pitchFamily="-108" charset="0"/>
                <a:ea typeface="Arial Black" pitchFamily="-108" charset="0"/>
                <a:cs typeface="Arial Black" pitchFamily="-108" charset="0"/>
                <a:sym typeface="Arial Black" pitchFamily="-108" charset="0"/>
              </a:rPr>
              <a:t>, Rensselaer Polytechnic Institute, Troy, NY, United States</a:t>
            </a:r>
            <a:endParaRPr lang="en-US" sz="3600" dirty="0">
              <a:solidFill>
                <a:srgbClr val="333399"/>
              </a:solidFill>
              <a:latin typeface="Arial Black" pitchFamily="-108" charset="0"/>
              <a:ea typeface="Arial Black" pitchFamily="-108" charset="0"/>
              <a:cs typeface="Arial Black" pitchFamily="-108" charset="0"/>
              <a:sym typeface="Arial Black" pitchFamily="-108" charset="0"/>
            </a:endParaRPr>
          </a:p>
        </p:txBody>
      </p:sp>
      <p:sp>
        <p:nvSpPr>
          <p:cNvPr id="15364" name="Rectangle 4"/>
          <p:cNvSpPr>
            <a:spLocks/>
          </p:cNvSpPr>
          <p:nvPr/>
        </p:nvSpPr>
        <p:spPr bwMode="auto">
          <a:xfrm>
            <a:off x="0" y="0"/>
            <a:ext cx="400050" cy="38404800"/>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5" name="Rectangle 5"/>
          <p:cNvSpPr>
            <a:spLocks/>
          </p:cNvSpPr>
          <p:nvPr/>
        </p:nvSpPr>
        <p:spPr bwMode="auto">
          <a:xfrm>
            <a:off x="38004750" y="0"/>
            <a:ext cx="400050" cy="38404800"/>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6" name="Rectangle 6"/>
          <p:cNvSpPr>
            <a:spLocks/>
          </p:cNvSpPr>
          <p:nvPr/>
        </p:nvSpPr>
        <p:spPr bwMode="auto">
          <a:xfrm>
            <a:off x="0" y="0"/>
            <a:ext cx="38404800" cy="228177"/>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7" name="Rectangle 7"/>
          <p:cNvSpPr>
            <a:spLocks/>
          </p:cNvSpPr>
          <p:nvPr/>
        </p:nvSpPr>
        <p:spPr bwMode="auto">
          <a:xfrm>
            <a:off x="0" y="38176624"/>
            <a:ext cx="38404800" cy="228177"/>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pic>
        <p:nvPicPr>
          <p:cNvPr id="15374" name="Picture 48" descr="twlogo.png"/>
          <p:cNvPicPr>
            <a:picLocks noChangeAspect="1"/>
          </p:cNvPicPr>
          <p:nvPr/>
        </p:nvPicPr>
        <p:blipFill>
          <a:blip r:embed="rId3"/>
          <a:srcRect/>
          <a:stretch>
            <a:fillRect/>
          </a:stretch>
        </p:blipFill>
        <p:spPr bwMode="auto">
          <a:xfrm>
            <a:off x="1173479" y="711200"/>
            <a:ext cx="4217671" cy="2114444"/>
          </a:xfrm>
          <a:prstGeom prst="rect">
            <a:avLst/>
          </a:prstGeom>
          <a:noFill/>
          <a:ln w="9525">
            <a:noFill/>
            <a:miter lim="800000"/>
            <a:headEnd/>
            <a:tailEnd/>
          </a:ln>
        </p:spPr>
      </p:pic>
      <p:sp>
        <p:nvSpPr>
          <p:cNvPr id="15381" name="Rectangle 98"/>
          <p:cNvSpPr>
            <a:spLocks/>
          </p:cNvSpPr>
          <p:nvPr/>
        </p:nvSpPr>
        <p:spPr bwMode="auto">
          <a:xfrm>
            <a:off x="613752" y="35081620"/>
            <a:ext cx="15440746" cy="289138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900" b="1" dirty="0">
                <a:solidFill>
                  <a:schemeClr val="tx1"/>
                </a:solidFill>
                <a:latin typeface="Verdana" pitchFamily="-108" charset="0"/>
                <a:ea typeface="Verdana" pitchFamily="-108" charset="0"/>
                <a:cs typeface="Verdana" pitchFamily="-108" charset="0"/>
                <a:sym typeface="Verdana" pitchFamily="-108" charset="0"/>
              </a:rPr>
              <a:t>Glossary:</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Community health profiles (CHP) </a:t>
            </a:r>
            <a:r>
              <a:rPr lang="en-US" dirty="0">
                <a:solidFill>
                  <a:schemeClr val="tx1"/>
                </a:solidFill>
                <a:latin typeface="Verdana" pitchFamily="-108" charset="0"/>
                <a:ea typeface="Verdana" pitchFamily="-108" charset="0"/>
                <a:cs typeface="Verdana" pitchFamily="-108" charset="0"/>
                <a:sym typeface="Verdana" pitchFamily="-108" charset="0"/>
              </a:rPr>
              <a:t>– dataset provided NYC with information on health and other variables within districts in New York City</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FITNESSGRAM test </a:t>
            </a:r>
            <a:r>
              <a:rPr lang="en-US" dirty="0">
                <a:solidFill>
                  <a:schemeClr val="tx1"/>
                </a:solidFill>
                <a:latin typeface="Verdana" pitchFamily="-108" charset="0"/>
                <a:ea typeface="Verdana" pitchFamily="-108" charset="0"/>
                <a:cs typeface="Verdana" pitchFamily="-108" charset="0"/>
                <a:sym typeface="Verdana" pitchFamily="-108" charset="0"/>
              </a:rPr>
              <a:t>– a fitness and activity assessment that children from K-8 are required to complete testing aerobic capacity, muscular strength, muscular endurance, flexibility, and body composition</a:t>
            </a:r>
            <a:endParaRPr lang="en-US" b="1" dirty="0">
              <a:solidFill>
                <a:schemeClr val="tx1"/>
              </a:solidFill>
              <a:latin typeface="Verdana" pitchFamily="-108" charset="0"/>
              <a:ea typeface="Verdana" pitchFamily="-108" charset="0"/>
              <a:cs typeface="Verdana" pitchFamily="-108" charset="0"/>
              <a:sym typeface="Verdana" pitchFamily="-108" charset="0"/>
            </a:endParaRPr>
          </a:p>
        </p:txBody>
      </p:sp>
      <p:pic>
        <p:nvPicPr>
          <p:cNvPr id="18" name="Picture 17" descr="RPI_red_header.png"/>
          <p:cNvPicPr>
            <a:picLocks noChangeAspect="1"/>
          </p:cNvPicPr>
          <p:nvPr/>
        </p:nvPicPr>
        <p:blipFill>
          <a:blip r:embed="rId4"/>
          <a:stretch>
            <a:fillRect/>
          </a:stretch>
        </p:blipFill>
        <p:spPr>
          <a:xfrm>
            <a:off x="1173479" y="3774239"/>
            <a:ext cx="5283200" cy="990600"/>
          </a:xfrm>
          <a:prstGeom prst="rect">
            <a:avLst/>
          </a:prstGeom>
        </p:spPr>
      </p:pic>
      <p:pic>
        <p:nvPicPr>
          <p:cNvPr id="3" name="Picture 2">
            <a:extLst>
              <a:ext uri="{FF2B5EF4-FFF2-40B4-BE49-F238E27FC236}">
                <a16:creationId xmlns:a16="http://schemas.microsoft.com/office/drawing/2014/main" id="{A913F1AA-F296-944C-B30D-FBF71334A755}"/>
              </a:ext>
            </a:extLst>
          </p:cNvPr>
          <p:cNvPicPr>
            <a:picLocks noChangeAspect="1"/>
          </p:cNvPicPr>
          <p:nvPr/>
        </p:nvPicPr>
        <p:blipFill>
          <a:blip r:embed="rId5"/>
          <a:stretch>
            <a:fillRect/>
          </a:stretch>
        </p:blipFill>
        <p:spPr>
          <a:xfrm>
            <a:off x="34078752" y="1880506"/>
            <a:ext cx="3060700" cy="990600"/>
          </a:xfrm>
          <a:prstGeom prst="rect">
            <a:avLst/>
          </a:prstGeom>
        </p:spPr>
      </p:pic>
      <p:pic>
        <p:nvPicPr>
          <p:cNvPr id="4" name="Picture 3">
            <a:extLst>
              <a:ext uri="{FF2B5EF4-FFF2-40B4-BE49-F238E27FC236}">
                <a16:creationId xmlns:a16="http://schemas.microsoft.com/office/drawing/2014/main" id="{4FFEB779-2148-474E-9EC3-CD866B53B924}"/>
              </a:ext>
            </a:extLst>
          </p:cNvPr>
          <p:cNvPicPr>
            <a:picLocks noChangeAspect="1"/>
          </p:cNvPicPr>
          <p:nvPr/>
        </p:nvPicPr>
        <p:blipFill>
          <a:blip r:embed="rId6"/>
          <a:stretch>
            <a:fillRect/>
          </a:stretch>
        </p:blipFill>
        <p:spPr>
          <a:xfrm>
            <a:off x="34018468" y="624800"/>
            <a:ext cx="3597233" cy="1021941"/>
          </a:xfrm>
          <a:prstGeom prst="rect">
            <a:avLst/>
          </a:prstGeom>
        </p:spPr>
      </p:pic>
      <p:pic>
        <p:nvPicPr>
          <p:cNvPr id="6" name="Picture 5" descr="A close up of a logo&#10;&#10;Description automatically generated">
            <a:extLst>
              <a:ext uri="{FF2B5EF4-FFF2-40B4-BE49-F238E27FC236}">
                <a16:creationId xmlns:a16="http://schemas.microsoft.com/office/drawing/2014/main" id="{C5B7EE24-3829-A54C-AC66-6F6E59821FCB}"/>
              </a:ext>
            </a:extLst>
          </p:cNvPr>
          <p:cNvPicPr>
            <a:picLocks noChangeAspect="1"/>
          </p:cNvPicPr>
          <p:nvPr/>
        </p:nvPicPr>
        <p:blipFill>
          <a:blip r:embed="rId7"/>
          <a:stretch>
            <a:fillRect/>
          </a:stretch>
        </p:blipFill>
        <p:spPr>
          <a:xfrm>
            <a:off x="32978427" y="2946960"/>
            <a:ext cx="4366583" cy="2193261"/>
          </a:xfrm>
          <a:prstGeom prst="rect">
            <a:avLst/>
          </a:prstGeom>
        </p:spPr>
      </p:pic>
      <p:sp>
        <p:nvSpPr>
          <p:cNvPr id="14" name="Rectangle 13">
            <a:extLst>
              <a:ext uri="{FF2B5EF4-FFF2-40B4-BE49-F238E27FC236}">
                <a16:creationId xmlns:a16="http://schemas.microsoft.com/office/drawing/2014/main" id="{F0F51A71-13A6-E404-D7EE-B3C2C025FE6C}"/>
              </a:ext>
            </a:extLst>
          </p:cNvPr>
          <p:cNvSpPr>
            <a:spLocks/>
          </p:cNvSpPr>
          <p:nvPr/>
        </p:nvSpPr>
        <p:spPr bwMode="auto">
          <a:xfrm>
            <a:off x="613750" y="5541841"/>
            <a:ext cx="9597038"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Abstract &amp; Motivation</a:t>
            </a:r>
          </a:p>
        </p:txBody>
      </p:sp>
      <p:sp>
        <p:nvSpPr>
          <p:cNvPr id="17" name="Rectangle 16">
            <a:extLst>
              <a:ext uri="{FF2B5EF4-FFF2-40B4-BE49-F238E27FC236}">
                <a16:creationId xmlns:a16="http://schemas.microsoft.com/office/drawing/2014/main" id="{C0E7D5D1-C3F8-CAA3-BDEA-B9099ED126CF}"/>
              </a:ext>
            </a:extLst>
          </p:cNvPr>
          <p:cNvSpPr>
            <a:spLocks/>
          </p:cNvSpPr>
          <p:nvPr/>
        </p:nvSpPr>
        <p:spPr bwMode="auto">
          <a:xfrm>
            <a:off x="10424488" y="5541841"/>
            <a:ext cx="27362400"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Exploratory Data Analysis</a:t>
            </a:r>
          </a:p>
        </p:txBody>
      </p:sp>
      <p:sp>
        <p:nvSpPr>
          <p:cNvPr id="19" name="Rectangle 18">
            <a:extLst>
              <a:ext uri="{FF2B5EF4-FFF2-40B4-BE49-F238E27FC236}">
                <a16:creationId xmlns:a16="http://schemas.microsoft.com/office/drawing/2014/main" id="{3852C401-1C82-80EE-5973-7415BD7A0393}"/>
              </a:ext>
            </a:extLst>
          </p:cNvPr>
          <p:cNvSpPr>
            <a:spLocks/>
          </p:cNvSpPr>
          <p:nvPr/>
        </p:nvSpPr>
        <p:spPr bwMode="auto">
          <a:xfrm>
            <a:off x="613750" y="23764389"/>
            <a:ext cx="20569850"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Datasets &amp; Cleaning</a:t>
            </a:r>
          </a:p>
        </p:txBody>
      </p:sp>
      <p:sp>
        <p:nvSpPr>
          <p:cNvPr id="20" name="Rectangle 19">
            <a:extLst>
              <a:ext uri="{FF2B5EF4-FFF2-40B4-BE49-F238E27FC236}">
                <a16:creationId xmlns:a16="http://schemas.microsoft.com/office/drawing/2014/main" id="{678E7CB0-A8A7-031D-E190-DCC3E0F7BFF2}"/>
              </a:ext>
            </a:extLst>
          </p:cNvPr>
          <p:cNvSpPr/>
          <p:nvPr/>
        </p:nvSpPr>
        <p:spPr>
          <a:xfrm>
            <a:off x="613749" y="24541629"/>
            <a:ext cx="20569851" cy="3970318"/>
          </a:xfrm>
          <a:prstGeom prst="rect">
            <a:avLst/>
          </a:prstGeom>
        </p:spPr>
        <p:txBody>
          <a:bodyPr wrap="square">
            <a:spAutoFit/>
          </a:bodyPr>
          <a:lstStyle/>
          <a:p>
            <a:pPr algn="just">
              <a:spcBef>
                <a:spcPts val="0"/>
              </a:spcBef>
              <a:spcAft>
                <a:spcPts val="0"/>
              </a:spcAft>
            </a:pPr>
            <a:r>
              <a:rPr lang="en-US" sz="3600" dirty="0">
                <a:latin typeface="Arial" panose="020B0604020202020204" pitchFamily="34" charset="0"/>
                <a:cs typeface="Arial" panose="020B0604020202020204" pitchFamily="34" charset="0"/>
              </a:rPr>
              <a:t>The primary dataset used was the New York City Community Health Profiles (CHP) dataset. The CHP data contains information from 59 community districts and 5 total boroughs in NYC, and is obtained through the Community Health Survey and information from the NYC department of education, specifically the FITNESSGRAM test that children from kindergarten to eighth grade are required to complete. The Community Health Survey is a “cross-sectional telephone survey with an annual sample of approximately 10,000 randomly selected adults aged 18 and older from all five boroughs.”</a:t>
            </a:r>
          </a:p>
        </p:txBody>
      </p:sp>
      <p:graphicFrame>
        <p:nvGraphicFramePr>
          <p:cNvPr id="5" name="Table 6">
            <a:extLst>
              <a:ext uri="{FF2B5EF4-FFF2-40B4-BE49-F238E27FC236}">
                <a16:creationId xmlns:a16="http://schemas.microsoft.com/office/drawing/2014/main" id="{61602D84-2968-2B1D-9B8A-6A73DB88B9CA}"/>
              </a:ext>
            </a:extLst>
          </p:cNvPr>
          <p:cNvGraphicFramePr>
            <a:graphicFrameLocks noGrp="1"/>
          </p:cNvGraphicFramePr>
          <p:nvPr>
            <p:extLst>
              <p:ext uri="{D42A27DB-BD31-4B8C-83A1-F6EECF244321}">
                <p14:modId xmlns:p14="http://schemas.microsoft.com/office/powerpoint/2010/main" val="3359064166"/>
              </p:ext>
            </p:extLst>
          </p:nvPr>
        </p:nvGraphicFramePr>
        <p:xfrm>
          <a:off x="613750" y="28812206"/>
          <a:ext cx="20569850" cy="5791200"/>
        </p:xfrm>
        <a:graphic>
          <a:graphicData uri="http://schemas.openxmlformats.org/drawingml/2006/table">
            <a:tbl>
              <a:tblPr firstRow="1" bandRow="1">
                <a:tableStyleId>{5C22544A-7EE6-4342-B048-85BDC9FD1C3A}</a:tableStyleId>
              </a:tblPr>
              <a:tblGrid>
                <a:gridCol w="4742239">
                  <a:extLst>
                    <a:ext uri="{9D8B030D-6E8A-4147-A177-3AD203B41FA5}">
                      <a16:colId xmlns:a16="http://schemas.microsoft.com/office/drawing/2014/main" val="874039089"/>
                    </a:ext>
                  </a:extLst>
                </a:gridCol>
                <a:gridCol w="15827611">
                  <a:extLst>
                    <a:ext uri="{9D8B030D-6E8A-4147-A177-3AD203B41FA5}">
                      <a16:colId xmlns:a16="http://schemas.microsoft.com/office/drawing/2014/main" val="3243187123"/>
                    </a:ext>
                  </a:extLst>
                </a:gridCol>
              </a:tblGrid>
              <a:tr h="579120">
                <a:tc>
                  <a:txBody>
                    <a:bodyPr/>
                    <a:lstStyle/>
                    <a:p>
                      <a:r>
                        <a:rPr lang="en-US" sz="3200" dirty="0">
                          <a:solidFill>
                            <a:schemeClr val="tx1"/>
                          </a:solidFill>
                          <a:latin typeface="Arial" panose="020B0604020202020204" pitchFamily="34" charset="0"/>
                          <a:cs typeface="Arial" panose="020B0604020202020204" pitchFamily="34" charset="0"/>
                        </a:rPr>
                        <a:t>Column name</a:t>
                      </a:r>
                    </a:p>
                  </a:txBody>
                  <a:tcPr/>
                </a:tc>
                <a:tc>
                  <a:txBody>
                    <a:bodyPr/>
                    <a:lstStyle/>
                    <a:p>
                      <a:r>
                        <a:rPr lang="en-US" sz="3200" dirty="0">
                          <a:solidFill>
                            <a:schemeClr val="tx1"/>
                          </a:solidFill>
                          <a:latin typeface="Arial" panose="020B0604020202020204" pitchFamily="34" charset="0"/>
                          <a:cs typeface="Arial" panose="020B0604020202020204" pitchFamily="34" charset="0"/>
                        </a:rPr>
                        <a:t>Description of data</a:t>
                      </a:r>
                    </a:p>
                  </a:txBody>
                  <a:tcPr/>
                </a:tc>
                <a:extLst>
                  <a:ext uri="{0D108BD9-81ED-4DB2-BD59-A6C34878D82A}">
                    <a16:rowId xmlns:a16="http://schemas.microsoft.com/office/drawing/2014/main" val="2640453248"/>
                  </a:ext>
                </a:extLst>
              </a:tr>
              <a:tr h="579120">
                <a:tc>
                  <a:txBody>
                    <a:bodyPr/>
                    <a:lstStyle/>
                    <a:p>
                      <a:r>
                        <a:rPr lang="en-US" sz="3200" dirty="0">
                          <a:solidFill>
                            <a:schemeClr val="tx1"/>
                          </a:solidFill>
                          <a:latin typeface="Arial" panose="020B0604020202020204" pitchFamily="34" charset="0"/>
                          <a:cs typeface="Arial" panose="020B0604020202020204" pitchFamily="34" charset="0"/>
                        </a:rPr>
                        <a:t>Name</a:t>
                      </a:r>
                    </a:p>
                  </a:txBody>
                  <a:tcPr/>
                </a:tc>
                <a:tc>
                  <a:txBody>
                    <a:bodyPr/>
                    <a:lstStyle/>
                    <a:p>
                      <a:r>
                        <a:rPr lang="en-US" sz="3200" dirty="0">
                          <a:solidFill>
                            <a:schemeClr val="tx1"/>
                          </a:solidFill>
                          <a:latin typeface="Arial" panose="020B0604020202020204" pitchFamily="34" charset="0"/>
                          <a:cs typeface="Arial" panose="020B0604020202020204" pitchFamily="34" charset="0"/>
                        </a:rPr>
                        <a:t>District name</a:t>
                      </a:r>
                    </a:p>
                  </a:txBody>
                  <a:tcPr/>
                </a:tc>
                <a:extLst>
                  <a:ext uri="{0D108BD9-81ED-4DB2-BD59-A6C34878D82A}">
                    <a16:rowId xmlns:a16="http://schemas.microsoft.com/office/drawing/2014/main" val="973486151"/>
                  </a:ext>
                </a:extLst>
              </a:tr>
              <a:tr h="579120">
                <a:tc>
                  <a:txBody>
                    <a:bodyPr/>
                    <a:lstStyle/>
                    <a:p>
                      <a:r>
                        <a:rPr lang="en-US" sz="3200" dirty="0" err="1">
                          <a:solidFill>
                            <a:schemeClr val="tx1"/>
                          </a:solidFill>
                          <a:latin typeface="Arial" panose="020B0604020202020204" pitchFamily="34" charset="0"/>
                          <a:cs typeface="Arial" panose="020B0604020202020204" pitchFamily="34" charset="0"/>
                        </a:rPr>
                        <a:t>School_absentrate</a:t>
                      </a:r>
                      <a:endParaRPr lang="en-US" sz="3200" dirty="0">
                        <a:solidFill>
                          <a:schemeClr val="tx1"/>
                        </a:solidFill>
                        <a:latin typeface="Arial" panose="020B0604020202020204" pitchFamily="34" charset="0"/>
                        <a:cs typeface="Arial" panose="020B0604020202020204" pitchFamily="34" charset="0"/>
                      </a:endParaRPr>
                    </a:p>
                  </a:txBody>
                  <a:tcPr/>
                </a:tc>
                <a:tc>
                  <a:txBody>
                    <a:bodyPr/>
                    <a:lstStyle/>
                    <a:p>
                      <a:r>
                        <a:rPr lang="en-US" sz="3200" dirty="0">
                          <a:solidFill>
                            <a:schemeClr val="tx1"/>
                          </a:solidFill>
                          <a:latin typeface="Arial" panose="020B0604020202020204" pitchFamily="34" charset="0"/>
                          <a:cs typeface="Arial" panose="020B0604020202020204" pitchFamily="34" charset="0"/>
                        </a:rPr>
                        <a:t>Rate of NYC public school students, grades K-5, that were chronically absent</a:t>
                      </a:r>
                    </a:p>
                  </a:txBody>
                  <a:tcPr/>
                </a:tc>
                <a:extLst>
                  <a:ext uri="{0D108BD9-81ED-4DB2-BD59-A6C34878D82A}">
                    <a16:rowId xmlns:a16="http://schemas.microsoft.com/office/drawing/2014/main" val="1553488282"/>
                  </a:ext>
                </a:extLst>
              </a:tr>
              <a:tr h="579120">
                <a:tc>
                  <a:txBody>
                    <a:bodyPr/>
                    <a:lstStyle/>
                    <a:p>
                      <a:r>
                        <a:rPr lang="en-US" sz="3200" dirty="0" err="1">
                          <a:solidFill>
                            <a:schemeClr val="tx1"/>
                          </a:solidFill>
                          <a:latin typeface="Arial" panose="020B0604020202020204" pitchFamily="34" charset="0"/>
                          <a:cs typeface="Arial" panose="020B0604020202020204" pitchFamily="34" charset="0"/>
                        </a:rPr>
                        <a:t>Sugary_Drink</a:t>
                      </a:r>
                      <a:endParaRPr lang="en-US" sz="3200" dirty="0">
                        <a:solidFill>
                          <a:schemeClr val="tx1"/>
                        </a:solidFill>
                        <a:latin typeface="Arial" panose="020B0604020202020204" pitchFamily="34" charset="0"/>
                        <a:cs typeface="Arial" panose="020B0604020202020204" pitchFamily="34" charset="0"/>
                      </a:endParaRPr>
                    </a:p>
                  </a:txBody>
                  <a:tcPr/>
                </a:tc>
                <a:tc>
                  <a:txBody>
                    <a:bodyPr/>
                    <a:lstStyle/>
                    <a:p>
                      <a:r>
                        <a:rPr lang="en-US" sz="3200" dirty="0">
                          <a:solidFill>
                            <a:schemeClr val="tx1"/>
                          </a:solidFill>
                          <a:latin typeface="Arial" panose="020B0604020202020204" pitchFamily="34" charset="0"/>
                          <a:cs typeface="Arial" panose="020B0604020202020204" pitchFamily="34" charset="0"/>
                        </a:rPr>
                        <a:t>Percent of adults who drank one or more 12oz sugar-sweetened beverages per day</a:t>
                      </a:r>
                    </a:p>
                  </a:txBody>
                  <a:tcPr/>
                </a:tc>
                <a:extLst>
                  <a:ext uri="{0D108BD9-81ED-4DB2-BD59-A6C34878D82A}">
                    <a16:rowId xmlns:a16="http://schemas.microsoft.com/office/drawing/2014/main" val="1069686336"/>
                  </a:ext>
                </a:extLst>
              </a:tr>
              <a:tr h="579120">
                <a:tc>
                  <a:txBody>
                    <a:bodyPr/>
                    <a:lstStyle/>
                    <a:p>
                      <a:r>
                        <a:rPr lang="en-US" sz="3200" dirty="0" err="1">
                          <a:solidFill>
                            <a:schemeClr val="tx1"/>
                          </a:solidFill>
                          <a:latin typeface="Arial" panose="020B0604020202020204" pitchFamily="34" charset="0"/>
                          <a:cs typeface="Arial" panose="020B0604020202020204" pitchFamily="34" charset="0"/>
                        </a:rPr>
                        <a:t>Fruit_Veg</a:t>
                      </a:r>
                      <a:endParaRPr lang="en-US" sz="3200" dirty="0">
                        <a:solidFill>
                          <a:schemeClr val="tx1"/>
                        </a:solidFill>
                        <a:latin typeface="Arial" panose="020B0604020202020204" pitchFamily="34" charset="0"/>
                        <a:cs typeface="Arial" panose="020B0604020202020204" pitchFamily="34" charset="0"/>
                      </a:endParaRPr>
                    </a:p>
                  </a:txBody>
                  <a:tcPr/>
                </a:tc>
                <a:tc>
                  <a:txBody>
                    <a:bodyPr/>
                    <a:lstStyle/>
                    <a:p>
                      <a:pPr marL="0" marR="0" lvl="0" indent="0" algn="l" defTabSz="426604"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Arial" panose="020B0604020202020204" pitchFamily="34" charset="0"/>
                          <a:cs typeface="Arial" panose="020B0604020202020204" pitchFamily="34" charset="0"/>
                        </a:rPr>
                        <a:t>Percent of adults who ate at least one serving of fruits or vegetables in the last day</a:t>
                      </a:r>
                    </a:p>
                  </a:txBody>
                  <a:tcPr/>
                </a:tc>
                <a:extLst>
                  <a:ext uri="{0D108BD9-81ED-4DB2-BD59-A6C34878D82A}">
                    <a16:rowId xmlns:a16="http://schemas.microsoft.com/office/drawing/2014/main" val="4265179292"/>
                  </a:ext>
                </a:extLst>
              </a:tr>
              <a:tr h="579120">
                <a:tc>
                  <a:txBody>
                    <a:bodyPr/>
                    <a:lstStyle/>
                    <a:p>
                      <a:r>
                        <a:rPr lang="en-US" sz="3200" dirty="0">
                          <a:solidFill>
                            <a:schemeClr val="tx1"/>
                          </a:solidFill>
                          <a:latin typeface="Arial" panose="020B0604020202020204" pitchFamily="34" charset="0"/>
                          <a:cs typeface="Arial" panose="020B0604020202020204" pitchFamily="34" charset="0"/>
                        </a:rPr>
                        <a:t>Exercise</a:t>
                      </a:r>
                    </a:p>
                  </a:txBody>
                  <a:tcPr/>
                </a:tc>
                <a:tc>
                  <a:txBody>
                    <a:bodyPr/>
                    <a:lstStyle/>
                    <a:p>
                      <a:pPr marL="0" marR="0" lvl="0" indent="0" algn="l" defTabSz="426604"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Arial" panose="020B0604020202020204" pitchFamily="34" charset="0"/>
                          <a:cs typeface="Arial" panose="020B0604020202020204" pitchFamily="34" charset="0"/>
                        </a:rPr>
                        <a:t>Percent of adults who got any exercise in the last 30 days</a:t>
                      </a:r>
                    </a:p>
                  </a:txBody>
                  <a:tcPr/>
                </a:tc>
                <a:extLst>
                  <a:ext uri="{0D108BD9-81ED-4DB2-BD59-A6C34878D82A}">
                    <a16:rowId xmlns:a16="http://schemas.microsoft.com/office/drawing/2014/main" val="3585307557"/>
                  </a:ext>
                </a:extLst>
              </a:tr>
              <a:tr h="579120">
                <a:tc>
                  <a:txBody>
                    <a:bodyPr/>
                    <a:lstStyle/>
                    <a:p>
                      <a:r>
                        <a:rPr lang="en-US" sz="3200" dirty="0">
                          <a:solidFill>
                            <a:schemeClr val="tx1"/>
                          </a:solidFill>
                          <a:latin typeface="Arial" panose="020B0604020202020204" pitchFamily="34" charset="0"/>
                          <a:cs typeface="Arial" panose="020B0604020202020204" pitchFamily="34" charset="0"/>
                        </a:rPr>
                        <a:t>Obesity</a:t>
                      </a:r>
                    </a:p>
                  </a:txBody>
                  <a:tcPr/>
                </a:tc>
                <a:tc>
                  <a:txBody>
                    <a:bodyPr/>
                    <a:lstStyle/>
                    <a:p>
                      <a:pPr marL="0" marR="0" lvl="0" indent="0" algn="l" defTabSz="426604"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Arial" panose="020B0604020202020204" pitchFamily="34" charset="0"/>
                          <a:cs typeface="Arial" panose="020B0604020202020204" pitchFamily="34" charset="0"/>
                        </a:rPr>
                        <a:t>Percent of adults that are obese (BMI of 30 or greater) based on height and weight</a:t>
                      </a:r>
                    </a:p>
                  </a:txBody>
                  <a:tcPr/>
                </a:tc>
                <a:extLst>
                  <a:ext uri="{0D108BD9-81ED-4DB2-BD59-A6C34878D82A}">
                    <a16:rowId xmlns:a16="http://schemas.microsoft.com/office/drawing/2014/main" val="1617603011"/>
                  </a:ext>
                </a:extLst>
              </a:tr>
              <a:tr h="579120">
                <a:tc>
                  <a:txBody>
                    <a:bodyPr/>
                    <a:lstStyle/>
                    <a:p>
                      <a:r>
                        <a:rPr lang="en-US" sz="3200" dirty="0">
                          <a:solidFill>
                            <a:schemeClr val="tx1"/>
                          </a:solidFill>
                          <a:latin typeface="Arial" panose="020B0604020202020204" pitchFamily="34" charset="0"/>
                          <a:cs typeface="Arial" panose="020B0604020202020204" pitchFamily="34" charset="0"/>
                        </a:rPr>
                        <a:t>Diabetes</a:t>
                      </a:r>
                    </a:p>
                  </a:txBody>
                  <a:tcPr/>
                </a:tc>
                <a:tc>
                  <a:txBody>
                    <a:bodyPr/>
                    <a:lstStyle/>
                    <a:p>
                      <a:pPr marL="0" marR="0" lvl="0" indent="0" algn="l" defTabSz="426604"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Arial" panose="020B0604020202020204" pitchFamily="34" charset="0"/>
                          <a:cs typeface="Arial" panose="020B0604020202020204" pitchFamily="34" charset="0"/>
                        </a:rPr>
                        <a:t>Percent of adults who been told by a healthcare professional that they have diabetes</a:t>
                      </a:r>
                    </a:p>
                  </a:txBody>
                  <a:tcPr/>
                </a:tc>
                <a:extLst>
                  <a:ext uri="{0D108BD9-81ED-4DB2-BD59-A6C34878D82A}">
                    <a16:rowId xmlns:a16="http://schemas.microsoft.com/office/drawing/2014/main" val="939430583"/>
                  </a:ext>
                </a:extLst>
              </a:tr>
              <a:tr h="579120">
                <a:tc>
                  <a:txBody>
                    <a:bodyPr/>
                    <a:lstStyle/>
                    <a:p>
                      <a:r>
                        <a:rPr lang="en-US" sz="3200" dirty="0">
                          <a:solidFill>
                            <a:schemeClr val="tx1"/>
                          </a:solidFill>
                          <a:latin typeface="Arial" panose="020B0604020202020204" pitchFamily="34" charset="0"/>
                          <a:cs typeface="Arial" panose="020B0604020202020204" pitchFamily="34" charset="0"/>
                        </a:rPr>
                        <a:t>Borough</a:t>
                      </a:r>
                    </a:p>
                  </a:txBody>
                  <a:tcPr/>
                </a:tc>
                <a:tc>
                  <a:txBody>
                    <a:bodyPr/>
                    <a:lstStyle/>
                    <a:p>
                      <a:pPr marL="0" marR="0" lvl="0" indent="0" algn="l" defTabSz="426604"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Arial" panose="020B0604020202020204" pitchFamily="34" charset="0"/>
                          <a:cs typeface="Arial" panose="020B0604020202020204" pitchFamily="34" charset="0"/>
                        </a:rPr>
                        <a:t>Borough the district (row) is in (based on ID)</a:t>
                      </a:r>
                    </a:p>
                  </a:txBody>
                  <a:tcPr/>
                </a:tc>
                <a:extLst>
                  <a:ext uri="{0D108BD9-81ED-4DB2-BD59-A6C34878D82A}">
                    <a16:rowId xmlns:a16="http://schemas.microsoft.com/office/drawing/2014/main" val="886770870"/>
                  </a:ext>
                </a:extLst>
              </a:tr>
              <a:tr h="579120">
                <a:tc>
                  <a:txBody>
                    <a:bodyPr/>
                    <a:lstStyle/>
                    <a:p>
                      <a:r>
                        <a:rPr lang="en-US" sz="3200" dirty="0" err="1">
                          <a:solidFill>
                            <a:schemeClr val="tx1"/>
                          </a:solidFill>
                          <a:latin typeface="Arial" panose="020B0604020202020204" pitchFamily="34" charset="0"/>
                          <a:cs typeface="Arial" panose="020B0604020202020204" pitchFamily="34" charset="0"/>
                        </a:rPr>
                        <a:t>Absent_distribution</a:t>
                      </a:r>
                      <a:endParaRPr lang="en-US" sz="3200" dirty="0">
                        <a:solidFill>
                          <a:schemeClr val="tx1"/>
                        </a:solidFill>
                        <a:latin typeface="Arial" panose="020B0604020202020204" pitchFamily="34" charset="0"/>
                        <a:cs typeface="Arial" panose="020B0604020202020204" pitchFamily="34" charset="0"/>
                      </a:endParaRPr>
                    </a:p>
                  </a:txBody>
                  <a:tcPr/>
                </a:tc>
                <a:tc>
                  <a:txBody>
                    <a:bodyPr/>
                    <a:lstStyle/>
                    <a:p>
                      <a:pPr marL="0" marR="0" lvl="0" indent="0" algn="l" defTabSz="426604"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Arial" panose="020B0604020202020204" pitchFamily="34" charset="0"/>
                          <a:cs typeface="Arial" panose="020B0604020202020204" pitchFamily="34" charset="0"/>
                        </a:rPr>
                        <a:t>Low/Moderate/High level of absentee rate based on minimum and maximum of dataset</a:t>
                      </a:r>
                    </a:p>
                  </a:txBody>
                  <a:tcPr/>
                </a:tc>
                <a:extLst>
                  <a:ext uri="{0D108BD9-81ED-4DB2-BD59-A6C34878D82A}">
                    <a16:rowId xmlns:a16="http://schemas.microsoft.com/office/drawing/2014/main" val="258840846"/>
                  </a:ext>
                </a:extLst>
              </a:tr>
            </a:tbl>
          </a:graphicData>
        </a:graphic>
      </p:graphicFrame>
      <p:sp>
        <p:nvSpPr>
          <p:cNvPr id="26" name="Rectangle 25">
            <a:extLst>
              <a:ext uri="{FF2B5EF4-FFF2-40B4-BE49-F238E27FC236}">
                <a16:creationId xmlns:a16="http://schemas.microsoft.com/office/drawing/2014/main" id="{1B429850-2D21-E1E0-8B02-A3993469FCC5}"/>
              </a:ext>
            </a:extLst>
          </p:cNvPr>
          <p:cNvSpPr/>
          <p:nvPr/>
        </p:nvSpPr>
        <p:spPr>
          <a:xfrm>
            <a:off x="16054497" y="13569086"/>
            <a:ext cx="6567459" cy="584775"/>
          </a:xfrm>
          <a:prstGeom prst="rect">
            <a:avLst/>
          </a:prstGeom>
        </p:spPr>
        <p:txBody>
          <a:bodyPr wrap="square">
            <a:spAutoFit/>
          </a:bodyPr>
          <a:lstStyle/>
          <a:p>
            <a:pPr algn="ctr">
              <a:spcBef>
                <a:spcPts val="0"/>
              </a:spcBef>
              <a:spcAft>
                <a:spcPts val="0"/>
              </a:spcAft>
            </a:pPr>
            <a:r>
              <a:rPr lang="en-US" sz="3200" b="1" dirty="0">
                <a:latin typeface="Arial" panose="020B0604020202020204" pitchFamily="34" charset="0"/>
                <a:cs typeface="Arial" panose="020B0604020202020204" pitchFamily="34" charset="0"/>
              </a:rPr>
              <a:t>Bar graph of Absent Level</a:t>
            </a:r>
          </a:p>
        </p:txBody>
      </p:sp>
      <p:sp>
        <p:nvSpPr>
          <p:cNvPr id="24" name="Rectangle 23">
            <a:extLst>
              <a:ext uri="{FF2B5EF4-FFF2-40B4-BE49-F238E27FC236}">
                <a16:creationId xmlns:a16="http://schemas.microsoft.com/office/drawing/2014/main" id="{226EE0B1-5A51-FA74-F157-8A47B12D6633}"/>
              </a:ext>
            </a:extLst>
          </p:cNvPr>
          <p:cNvSpPr/>
          <p:nvPr/>
        </p:nvSpPr>
        <p:spPr>
          <a:xfrm>
            <a:off x="10421962" y="13324582"/>
            <a:ext cx="5632535" cy="1077218"/>
          </a:xfrm>
          <a:prstGeom prst="rect">
            <a:avLst/>
          </a:prstGeom>
        </p:spPr>
        <p:txBody>
          <a:bodyPr wrap="square">
            <a:spAutoFit/>
          </a:bodyPr>
          <a:lstStyle/>
          <a:p>
            <a:pPr algn="ctr">
              <a:spcBef>
                <a:spcPts val="0"/>
              </a:spcBef>
              <a:spcAft>
                <a:spcPts val="0"/>
              </a:spcAft>
            </a:pPr>
            <a:r>
              <a:rPr lang="en-US" sz="3200" b="1" dirty="0">
                <a:latin typeface="Arial" panose="020B0604020202020204" pitchFamily="34" charset="0"/>
                <a:cs typeface="Arial" panose="020B0604020202020204" pitchFamily="34" charset="0"/>
              </a:rPr>
              <a:t>Boxplots for: Absent Rate, Sugary Drink, Fruit/Veg</a:t>
            </a:r>
          </a:p>
        </p:txBody>
      </p:sp>
      <p:sp>
        <p:nvSpPr>
          <p:cNvPr id="27" name="Rectangle 26">
            <a:extLst>
              <a:ext uri="{FF2B5EF4-FFF2-40B4-BE49-F238E27FC236}">
                <a16:creationId xmlns:a16="http://schemas.microsoft.com/office/drawing/2014/main" id="{1E4A94B2-22AF-92C4-A9EF-23B87E7432B4}"/>
              </a:ext>
            </a:extLst>
          </p:cNvPr>
          <p:cNvSpPr/>
          <p:nvPr/>
        </p:nvSpPr>
        <p:spPr>
          <a:xfrm>
            <a:off x="28029811" y="6506472"/>
            <a:ext cx="9757078" cy="7971413"/>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It is important to understand the distribution of data points within each borough using the data for each district. With the scatterplots and correlation coefficients (not shown), it was evident that sugary drink consumption, diabetes, and obesity had positive correlations with absent rate, while fruit and vegetable consumption and exercise had negative correlations. The two variables with the highest correlations were sugary drink consumption and fruit and vegetable consumption, hence they are shown in the box plots.</a:t>
            </a: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To clean up the data, I isolated the six variables and created two columns: one for borough identification per district, and one for absent level based on min and max of Schoolabsent_rate.</a:t>
            </a:r>
          </a:p>
        </p:txBody>
      </p:sp>
      <p:sp>
        <p:nvSpPr>
          <p:cNvPr id="33" name="Rectangle 32">
            <a:extLst>
              <a:ext uri="{FF2B5EF4-FFF2-40B4-BE49-F238E27FC236}">
                <a16:creationId xmlns:a16="http://schemas.microsoft.com/office/drawing/2014/main" id="{23803321-BA8E-27D8-79A4-82BF74BD2F21}"/>
              </a:ext>
            </a:extLst>
          </p:cNvPr>
          <p:cNvSpPr/>
          <p:nvPr/>
        </p:nvSpPr>
        <p:spPr>
          <a:xfrm>
            <a:off x="22780865" y="13322864"/>
            <a:ext cx="4938146" cy="1077218"/>
          </a:xfrm>
          <a:prstGeom prst="rect">
            <a:avLst/>
          </a:prstGeom>
        </p:spPr>
        <p:txBody>
          <a:bodyPr wrap="square">
            <a:spAutoFit/>
          </a:bodyPr>
          <a:lstStyle/>
          <a:p>
            <a:pPr algn="ctr">
              <a:spcBef>
                <a:spcPts val="0"/>
              </a:spcBef>
              <a:spcAft>
                <a:spcPts val="0"/>
              </a:spcAft>
            </a:pPr>
            <a:r>
              <a:rPr lang="en-US" sz="3200" b="1" dirty="0">
                <a:latin typeface="Arial" panose="020B0604020202020204" pitchFamily="34" charset="0"/>
                <a:cs typeface="Arial" panose="020B0604020202020204" pitchFamily="34" charset="0"/>
              </a:rPr>
              <a:t>Histogram for school absent rate</a:t>
            </a:r>
          </a:p>
        </p:txBody>
      </p:sp>
      <p:sp>
        <p:nvSpPr>
          <p:cNvPr id="36" name="Rectangle 35">
            <a:extLst>
              <a:ext uri="{FF2B5EF4-FFF2-40B4-BE49-F238E27FC236}">
                <a16:creationId xmlns:a16="http://schemas.microsoft.com/office/drawing/2014/main" id="{BD652742-68FE-9C52-A5B6-9A352B981AB5}"/>
              </a:ext>
            </a:extLst>
          </p:cNvPr>
          <p:cNvSpPr>
            <a:spLocks/>
          </p:cNvSpPr>
          <p:nvPr/>
        </p:nvSpPr>
        <p:spPr bwMode="auto">
          <a:xfrm>
            <a:off x="10642350" y="14677023"/>
            <a:ext cx="27362400"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Models</a:t>
            </a:r>
          </a:p>
        </p:txBody>
      </p:sp>
      <p:sp>
        <p:nvSpPr>
          <p:cNvPr id="38" name="Rectangle 37">
            <a:extLst>
              <a:ext uri="{FF2B5EF4-FFF2-40B4-BE49-F238E27FC236}">
                <a16:creationId xmlns:a16="http://schemas.microsoft.com/office/drawing/2014/main" id="{40D900F5-D455-58F1-B883-24A1E9AE9A8D}"/>
              </a:ext>
            </a:extLst>
          </p:cNvPr>
          <p:cNvSpPr/>
          <p:nvPr/>
        </p:nvSpPr>
        <p:spPr>
          <a:xfrm>
            <a:off x="21645653" y="15590474"/>
            <a:ext cx="5799937" cy="8340745"/>
          </a:xfrm>
          <a:prstGeom prst="rect">
            <a:avLst/>
          </a:prstGeom>
        </p:spPr>
        <p:txBody>
          <a:bodyPr wrap="square">
            <a:spAutoFit/>
          </a:bodyPr>
          <a:lstStyle/>
          <a:p>
            <a:pPr algn="just">
              <a:spcBef>
                <a:spcPts val="0"/>
              </a:spcBef>
              <a:spcAft>
                <a:spcPts val="0"/>
              </a:spcAft>
            </a:pPr>
            <a:r>
              <a:rPr lang="en-US" sz="3200" b="1" u="sng" dirty="0">
                <a:latin typeface="Arial" panose="020B0604020202020204" pitchFamily="34" charset="0"/>
                <a:cs typeface="Arial" panose="020B0604020202020204" pitchFamily="34" charset="0"/>
              </a:rPr>
              <a:t>Model 1</a:t>
            </a:r>
            <a:r>
              <a:rPr lang="en-US" sz="3200" b="1" dirty="0">
                <a:latin typeface="Arial" panose="020B0604020202020204" pitchFamily="34" charset="0"/>
                <a:cs typeface="Arial" panose="020B0604020202020204" pitchFamily="34" charset="0"/>
              </a:rPr>
              <a:t>: Multivariate + Linear Regression</a:t>
            </a:r>
          </a:p>
          <a:p>
            <a:pPr algn="just">
              <a:spcBef>
                <a:spcPts val="0"/>
              </a:spcBef>
              <a:spcAft>
                <a:spcPts val="0"/>
              </a:spcAft>
            </a:pPr>
            <a:r>
              <a:rPr lang="en-US" sz="2800" dirty="0">
                <a:latin typeface="Arial" panose="020B0604020202020204" pitchFamily="34" charset="0"/>
                <a:cs typeface="Arial" panose="020B0604020202020204" pitchFamily="34" charset="0"/>
              </a:rPr>
              <a:t>Multivariate regression was used to compare the variables predicted to have positive and negative correlation separately. Below are the multivariate regression models:</a:t>
            </a:r>
          </a:p>
          <a:p>
            <a:pPr algn="just">
              <a:spcBef>
                <a:spcPts val="0"/>
              </a:spcBef>
              <a:spcAft>
                <a:spcPts val="0"/>
              </a:spcAft>
            </a:pPr>
            <a:endParaRPr lang="en-US" sz="1100" dirty="0">
              <a:latin typeface="Arial" panose="020B0604020202020204" pitchFamily="34" charset="0"/>
              <a:cs typeface="Arial" panose="020B0604020202020204" pitchFamily="34" charset="0"/>
            </a:endParaRPr>
          </a:p>
          <a:p>
            <a:pPr>
              <a:spcBef>
                <a:spcPts val="0"/>
              </a:spcBef>
              <a:spcAft>
                <a:spcPts val="0"/>
              </a:spcAft>
            </a:pPr>
            <a:r>
              <a:rPr lang="en-US" sz="1900" dirty="0">
                <a:solidFill>
                  <a:schemeClr val="accent2">
                    <a:lumMod val="75000"/>
                  </a:schemeClr>
                </a:solidFill>
                <a:latin typeface="Consolas" panose="020B0609020204030204" pitchFamily="49" charset="0"/>
                <a:cs typeface="Arial" panose="020B0604020202020204" pitchFamily="34" charset="0"/>
              </a:rPr>
              <a:t># positive correlation</a:t>
            </a:r>
          </a:p>
          <a:p>
            <a:pPr>
              <a:spcBef>
                <a:spcPts val="0"/>
              </a:spcBef>
              <a:spcAft>
                <a:spcPts val="0"/>
              </a:spcAft>
            </a:pPr>
            <a:r>
              <a:rPr lang="en-US" sz="1900" dirty="0">
                <a:latin typeface="Consolas" panose="020B0609020204030204" pitchFamily="49" charset="0"/>
                <a:cs typeface="Arial" panose="020B0604020202020204" pitchFamily="34" charset="0"/>
              </a:rPr>
              <a:t>absent = -7.2 + 0.5*</a:t>
            </a:r>
            <a:r>
              <a:rPr lang="en-US" sz="1900" dirty="0" err="1">
                <a:latin typeface="Consolas" panose="020B0609020204030204" pitchFamily="49" charset="0"/>
                <a:cs typeface="Arial" panose="020B0604020202020204" pitchFamily="34" charset="0"/>
              </a:rPr>
              <a:t>sugary_drink</a:t>
            </a:r>
            <a:r>
              <a:rPr lang="en-US" sz="1900" dirty="0">
                <a:latin typeface="Consolas" panose="020B0609020204030204" pitchFamily="49" charset="0"/>
                <a:cs typeface="Arial" panose="020B0604020202020204" pitchFamily="34" charset="0"/>
              </a:rPr>
              <a:t> + 0.5*obesity – 0.01*diabetes</a:t>
            </a:r>
          </a:p>
          <a:p>
            <a:pPr>
              <a:spcBef>
                <a:spcPts val="0"/>
              </a:spcBef>
              <a:spcAft>
                <a:spcPts val="0"/>
              </a:spcAft>
            </a:pPr>
            <a:r>
              <a:rPr lang="en-US" sz="1900" dirty="0">
                <a:solidFill>
                  <a:schemeClr val="accent2">
                    <a:lumMod val="75000"/>
                  </a:schemeClr>
                </a:solidFill>
                <a:latin typeface="Consolas" panose="020B0609020204030204" pitchFamily="49" charset="0"/>
                <a:cs typeface="Arial" panose="020B0604020202020204" pitchFamily="34" charset="0"/>
              </a:rPr>
              <a:t># negative correlation</a:t>
            </a:r>
          </a:p>
          <a:p>
            <a:pPr>
              <a:spcBef>
                <a:spcPts val="0"/>
              </a:spcBef>
              <a:spcAft>
                <a:spcPts val="0"/>
              </a:spcAft>
            </a:pPr>
            <a:r>
              <a:rPr lang="en-US" sz="1900" dirty="0">
                <a:latin typeface="Consolas" panose="020B0609020204030204" pitchFamily="49" charset="0"/>
                <a:cs typeface="Arial" panose="020B0604020202020204" pitchFamily="34" charset="0"/>
              </a:rPr>
              <a:t>absent = 143.3 – 1.5*</a:t>
            </a:r>
            <a:r>
              <a:rPr lang="en-US" sz="1900" dirty="0" err="1">
                <a:latin typeface="Consolas" panose="020B0609020204030204" pitchFamily="49" charset="0"/>
                <a:cs typeface="Arial" panose="020B0604020202020204" pitchFamily="34" charset="0"/>
              </a:rPr>
              <a:t>fruit_veg</a:t>
            </a:r>
            <a:r>
              <a:rPr lang="en-US" sz="1900" dirty="0">
                <a:latin typeface="Consolas" panose="020B0609020204030204" pitchFamily="49" charset="0"/>
                <a:cs typeface="Arial" panose="020B0604020202020204" pitchFamily="34" charset="0"/>
              </a:rPr>
              <a:t> + 0.09*exercise</a:t>
            </a:r>
          </a:p>
          <a:p>
            <a:pPr>
              <a:spcBef>
                <a:spcPts val="0"/>
              </a:spcBef>
              <a:spcAft>
                <a:spcPts val="0"/>
              </a:spcAft>
            </a:pPr>
            <a:r>
              <a:rPr lang="en-US" sz="1900" dirty="0">
                <a:solidFill>
                  <a:schemeClr val="accent2">
                    <a:lumMod val="75000"/>
                  </a:schemeClr>
                </a:solidFill>
                <a:latin typeface="Consolas" panose="020B0609020204030204" pitchFamily="49" charset="0"/>
                <a:cs typeface="Arial" panose="020B0604020202020204" pitchFamily="34" charset="0"/>
              </a:rPr>
              <a:t># all variables</a:t>
            </a:r>
          </a:p>
          <a:p>
            <a:pPr>
              <a:spcBef>
                <a:spcPts val="0"/>
              </a:spcBef>
              <a:spcAft>
                <a:spcPts val="0"/>
              </a:spcAft>
            </a:pPr>
            <a:r>
              <a:rPr lang="en-US" sz="1900" dirty="0">
                <a:latin typeface="Consolas" panose="020B0609020204030204" pitchFamily="49" charset="0"/>
                <a:cs typeface="Arial" panose="020B0604020202020204" pitchFamily="34" charset="0"/>
              </a:rPr>
              <a:t>absent = 22.1 + 0.4*</a:t>
            </a:r>
            <a:r>
              <a:rPr lang="en-US" sz="1900" dirty="0" err="1">
                <a:latin typeface="Consolas" panose="020B0609020204030204" pitchFamily="49" charset="0"/>
                <a:cs typeface="Arial" panose="020B0604020202020204" pitchFamily="34" charset="0"/>
              </a:rPr>
              <a:t>sugary_drink</a:t>
            </a:r>
            <a:r>
              <a:rPr lang="en-US" sz="1900" dirty="0">
                <a:latin typeface="Consolas" panose="020B0609020204030204" pitchFamily="49" charset="0"/>
                <a:cs typeface="Arial" panose="020B0604020202020204" pitchFamily="34" charset="0"/>
              </a:rPr>
              <a:t> – 0.7*</a:t>
            </a:r>
            <a:r>
              <a:rPr lang="en-US" sz="1900" dirty="0" err="1">
                <a:latin typeface="Consolas" panose="020B0609020204030204" pitchFamily="49" charset="0"/>
                <a:cs typeface="Arial" panose="020B0604020202020204" pitchFamily="34" charset="0"/>
              </a:rPr>
              <a:t>fruit_veg</a:t>
            </a:r>
            <a:r>
              <a:rPr lang="en-US" sz="1900" dirty="0">
                <a:latin typeface="Consolas" panose="020B0609020204030204" pitchFamily="49" charset="0"/>
                <a:cs typeface="Arial" panose="020B0604020202020204" pitchFamily="34" charset="0"/>
              </a:rPr>
              <a:t> + 0.4*exercise + 0.4*obesity + 0.2*diabetes</a:t>
            </a:r>
          </a:p>
          <a:p>
            <a:pPr>
              <a:spcBef>
                <a:spcPts val="0"/>
              </a:spcBef>
              <a:spcAft>
                <a:spcPts val="0"/>
              </a:spcAft>
            </a:pPr>
            <a:endParaRPr lang="en-US" sz="1900" dirty="0">
              <a:latin typeface="Consolas" panose="020B0609020204030204" pitchFamily="49" charset="0"/>
              <a:cs typeface="Arial" panose="020B0604020202020204" pitchFamily="34" charset="0"/>
            </a:endParaRPr>
          </a:p>
          <a:p>
            <a:pPr algn="just">
              <a:spcBef>
                <a:spcPts val="0"/>
              </a:spcBef>
              <a:spcAft>
                <a:spcPts val="0"/>
              </a:spcAft>
            </a:pPr>
            <a:r>
              <a:rPr lang="en-US" sz="2800" dirty="0">
                <a:latin typeface="Arial" panose="020B0604020202020204" pitchFamily="34" charset="0"/>
                <a:cs typeface="Arial" panose="020B0604020202020204" pitchFamily="34" charset="0"/>
              </a:rPr>
              <a:t>To the left (Fig. 1) are the linear models of sugary drink consumption and fruit and vegetable consumption.</a:t>
            </a:r>
          </a:p>
        </p:txBody>
      </p:sp>
      <p:sp>
        <p:nvSpPr>
          <p:cNvPr id="42" name="Rectangle 41">
            <a:extLst>
              <a:ext uri="{FF2B5EF4-FFF2-40B4-BE49-F238E27FC236}">
                <a16:creationId xmlns:a16="http://schemas.microsoft.com/office/drawing/2014/main" id="{BDAAC549-87F7-EE5A-A49E-E8A9D73524EF}"/>
              </a:ext>
            </a:extLst>
          </p:cNvPr>
          <p:cNvSpPr/>
          <p:nvPr/>
        </p:nvSpPr>
        <p:spPr>
          <a:xfrm>
            <a:off x="10642350" y="15627651"/>
            <a:ext cx="10541250" cy="1569660"/>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Four models were used: multivariate and linear regression, k-means clustering by borough and absentee level, random forest, and decision tree.</a:t>
            </a:r>
          </a:p>
        </p:txBody>
      </p:sp>
      <p:sp>
        <p:nvSpPr>
          <p:cNvPr id="43" name="Rectangle 42">
            <a:extLst>
              <a:ext uri="{FF2B5EF4-FFF2-40B4-BE49-F238E27FC236}">
                <a16:creationId xmlns:a16="http://schemas.microsoft.com/office/drawing/2014/main" id="{D727F7DC-73EC-D8CB-DD40-9AD13F157EF4}"/>
              </a:ext>
            </a:extLst>
          </p:cNvPr>
          <p:cNvSpPr>
            <a:spLocks/>
          </p:cNvSpPr>
          <p:nvPr/>
        </p:nvSpPr>
        <p:spPr bwMode="auto">
          <a:xfrm>
            <a:off x="21645653" y="28356143"/>
            <a:ext cx="16141236"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Results</a:t>
            </a:r>
          </a:p>
        </p:txBody>
      </p:sp>
      <p:sp>
        <p:nvSpPr>
          <p:cNvPr id="15" name="Rectangle 14">
            <a:extLst>
              <a:ext uri="{FF2B5EF4-FFF2-40B4-BE49-F238E27FC236}">
                <a16:creationId xmlns:a16="http://schemas.microsoft.com/office/drawing/2014/main" id="{B83064FE-BC3C-B55A-0906-4D6202D7A36C}"/>
              </a:ext>
            </a:extLst>
          </p:cNvPr>
          <p:cNvSpPr/>
          <p:nvPr/>
        </p:nvSpPr>
        <p:spPr>
          <a:xfrm>
            <a:off x="617912" y="6319081"/>
            <a:ext cx="9597038" cy="17266265"/>
          </a:xfrm>
          <a:prstGeom prst="rect">
            <a:avLst/>
          </a:prstGeom>
        </p:spPr>
        <p:txBody>
          <a:bodyPr wrap="square">
            <a:spAutoFit/>
          </a:bodyPr>
          <a:lstStyle/>
          <a:p>
            <a:pPr algn="just">
              <a:spcBef>
                <a:spcPts val="0"/>
              </a:spcBef>
              <a:spcAft>
                <a:spcPts val="0"/>
              </a:spcAft>
            </a:pPr>
            <a:r>
              <a:rPr lang="en-US" sz="3600" dirty="0">
                <a:latin typeface="Arial" panose="020B0604020202020204" pitchFamily="34" charset="0"/>
                <a:cs typeface="Arial" panose="020B0604020202020204" pitchFamily="34" charset="0"/>
              </a:rPr>
              <a:t>Although the pandemic has introduced online and hybrid schooling into the education industry, prior to this, absences in grade school, specifically elementary school from the age of five to the age of nine, have always been an issue for some individuals. If a child is absent multiple times a month or even multiple times a week, it is important to determine why or if there is any correlation between that and any aspect of their home life, such as nutrition, physical activity, and health complications. With this information, schools have the opportunity to provide healthier meals for lunch or extend any existing recess or physical education time during school hours that will benefit the children.</a:t>
            </a:r>
          </a:p>
          <a:p>
            <a:pPr algn="just">
              <a:spcBef>
                <a:spcPts val="0"/>
              </a:spcBef>
              <a:spcAft>
                <a:spcPts val="0"/>
              </a:spcAft>
            </a:pPr>
            <a:r>
              <a:rPr lang="en-US" sz="3600" dirty="0">
                <a:latin typeface="Arial" panose="020B0604020202020204" pitchFamily="34" charset="0"/>
                <a:cs typeface="Arial" panose="020B0604020202020204" pitchFamily="34" charset="0"/>
              </a:rPr>
              <a:t>According to a study done by Cambridge University, “food insecurity, poverty and family variables are also relevant indicators for chronic school absenteeism.” This brings up the question: Do regions with adults who have poorer health and nutrition choices also have children with more school absences, and what is the correlation? The predictions I made were that: (1) The consumption of sugary drinks, obesity, and diabetes would all have a positive correlation with school absences, and (2) the consumption of fruits and vegetables and physical activity will have a negative correlation with school absences.</a:t>
            </a:r>
          </a:p>
        </p:txBody>
      </p:sp>
      <p:pic>
        <p:nvPicPr>
          <p:cNvPr id="2" name="Picture 1">
            <a:extLst>
              <a:ext uri="{FF2B5EF4-FFF2-40B4-BE49-F238E27FC236}">
                <a16:creationId xmlns:a16="http://schemas.microsoft.com/office/drawing/2014/main" id="{E2EAFBF7-94FF-00C4-3616-6938E4649259}"/>
              </a:ext>
            </a:extLst>
          </p:cNvPr>
          <p:cNvPicPr>
            <a:picLocks noChangeAspect="1"/>
          </p:cNvPicPr>
          <p:nvPr/>
        </p:nvPicPr>
        <p:blipFill>
          <a:blip r:embed="rId8"/>
          <a:stretch>
            <a:fillRect/>
          </a:stretch>
        </p:blipFill>
        <p:spPr>
          <a:xfrm>
            <a:off x="10323220" y="8038098"/>
            <a:ext cx="5830017" cy="5210541"/>
          </a:xfrm>
          <a:prstGeom prst="rect">
            <a:avLst/>
          </a:prstGeom>
        </p:spPr>
      </p:pic>
      <p:pic>
        <p:nvPicPr>
          <p:cNvPr id="7" name="Picture 6" descr="Chart, histogram&#10;&#10;Description automatically generated">
            <a:extLst>
              <a:ext uri="{FF2B5EF4-FFF2-40B4-BE49-F238E27FC236}">
                <a16:creationId xmlns:a16="http://schemas.microsoft.com/office/drawing/2014/main" id="{9C21C758-3FFE-8551-5C28-0CA51D369735}"/>
              </a:ext>
            </a:extLst>
          </p:cNvPr>
          <p:cNvPicPr>
            <a:picLocks noChangeAspect="1"/>
          </p:cNvPicPr>
          <p:nvPr/>
        </p:nvPicPr>
        <p:blipFill>
          <a:blip r:embed="rId9"/>
          <a:stretch>
            <a:fillRect/>
          </a:stretch>
        </p:blipFill>
        <p:spPr>
          <a:xfrm>
            <a:off x="22199794" y="8036469"/>
            <a:ext cx="5830016" cy="5210541"/>
          </a:xfrm>
          <a:prstGeom prst="rect">
            <a:avLst/>
          </a:prstGeom>
        </p:spPr>
      </p:pic>
      <p:pic>
        <p:nvPicPr>
          <p:cNvPr id="10" name="Picture 9" descr="Chart, bar chart&#10;&#10;Description automatically generated">
            <a:extLst>
              <a:ext uri="{FF2B5EF4-FFF2-40B4-BE49-F238E27FC236}">
                <a16:creationId xmlns:a16="http://schemas.microsoft.com/office/drawing/2014/main" id="{D262693D-74A9-4E9D-39C1-3D190097546A}"/>
              </a:ext>
            </a:extLst>
          </p:cNvPr>
          <p:cNvPicPr>
            <a:picLocks noChangeAspect="1"/>
          </p:cNvPicPr>
          <p:nvPr/>
        </p:nvPicPr>
        <p:blipFill>
          <a:blip r:embed="rId10"/>
          <a:stretch>
            <a:fillRect/>
          </a:stretch>
        </p:blipFill>
        <p:spPr>
          <a:xfrm>
            <a:off x="16261507" y="7977504"/>
            <a:ext cx="5830017" cy="5210541"/>
          </a:xfrm>
          <a:prstGeom prst="rect">
            <a:avLst/>
          </a:prstGeom>
        </p:spPr>
      </p:pic>
      <p:sp>
        <p:nvSpPr>
          <p:cNvPr id="11" name="Rectangle 10">
            <a:extLst>
              <a:ext uri="{FF2B5EF4-FFF2-40B4-BE49-F238E27FC236}">
                <a16:creationId xmlns:a16="http://schemas.microsoft.com/office/drawing/2014/main" id="{36FBDBFA-717D-C66D-1F85-06DAE407B766}"/>
              </a:ext>
            </a:extLst>
          </p:cNvPr>
          <p:cNvSpPr/>
          <p:nvPr/>
        </p:nvSpPr>
        <p:spPr>
          <a:xfrm>
            <a:off x="10323219" y="6490772"/>
            <a:ext cx="17395791" cy="1569660"/>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Below are some of the exploratory plots (box, bar, histogram) created to look at the data and the distribution of it. In addition to these, scatterplots were also generated to see the correlation between absent rate and five other variables.</a:t>
            </a:r>
          </a:p>
        </p:txBody>
      </p:sp>
      <p:pic>
        <p:nvPicPr>
          <p:cNvPr id="13" name="Picture 12" descr="Chart, scatter chart&#10;&#10;Description automatically generated">
            <a:extLst>
              <a:ext uri="{FF2B5EF4-FFF2-40B4-BE49-F238E27FC236}">
                <a16:creationId xmlns:a16="http://schemas.microsoft.com/office/drawing/2014/main" id="{306EDED9-BF57-8501-837A-1A92F604EAFC}"/>
              </a:ext>
            </a:extLst>
          </p:cNvPr>
          <p:cNvPicPr>
            <a:picLocks noChangeAspect="1"/>
          </p:cNvPicPr>
          <p:nvPr/>
        </p:nvPicPr>
        <p:blipFill rotWithShape="1">
          <a:blip r:embed="rId11"/>
          <a:srcRect r="11820"/>
          <a:stretch/>
        </p:blipFill>
        <p:spPr>
          <a:xfrm>
            <a:off x="10540433" y="17754355"/>
            <a:ext cx="4928167" cy="4994902"/>
          </a:xfrm>
          <a:prstGeom prst="rect">
            <a:avLst/>
          </a:prstGeom>
        </p:spPr>
      </p:pic>
      <p:pic>
        <p:nvPicPr>
          <p:cNvPr id="22" name="Picture 21" descr="Chart, scatter chart&#10;&#10;Description automatically generated">
            <a:extLst>
              <a:ext uri="{FF2B5EF4-FFF2-40B4-BE49-F238E27FC236}">
                <a16:creationId xmlns:a16="http://schemas.microsoft.com/office/drawing/2014/main" id="{E0ED45FA-ADE5-029D-4F88-6C8FA07EFA8F}"/>
              </a:ext>
            </a:extLst>
          </p:cNvPr>
          <p:cNvPicPr>
            <a:picLocks noChangeAspect="1"/>
          </p:cNvPicPr>
          <p:nvPr/>
        </p:nvPicPr>
        <p:blipFill>
          <a:blip r:embed="rId12"/>
          <a:stretch>
            <a:fillRect/>
          </a:stretch>
        </p:blipFill>
        <p:spPr>
          <a:xfrm>
            <a:off x="15461512" y="17789150"/>
            <a:ext cx="5588740" cy="4994902"/>
          </a:xfrm>
          <a:prstGeom prst="rect">
            <a:avLst/>
          </a:prstGeom>
        </p:spPr>
      </p:pic>
      <p:pic>
        <p:nvPicPr>
          <p:cNvPr id="25" name="Picture 24" descr="Graphical user interface, chart, map, scatter chart&#10;&#10;Description automatically generated">
            <a:extLst>
              <a:ext uri="{FF2B5EF4-FFF2-40B4-BE49-F238E27FC236}">
                <a16:creationId xmlns:a16="http://schemas.microsoft.com/office/drawing/2014/main" id="{9FCC365E-4EAD-7F89-F250-E9E5BF30B508}"/>
              </a:ext>
            </a:extLst>
          </p:cNvPr>
          <p:cNvPicPr>
            <a:picLocks noChangeAspect="1"/>
          </p:cNvPicPr>
          <p:nvPr/>
        </p:nvPicPr>
        <p:blipFill>
          <a:blip r:embed="rId13"/>
          <a:stretch>
            <a:fillRect/>
          </a:stretch>
        </p:blipFill>
        <p:spPr>
          <a:xfrm>
            <a:off x="28261575" y="15750736"/>
            <a:ext cx="8927190" cy="7978620"/>
          </a:xfrm>
          <a:prstGeom prst="rect">
            <a:avLst/>
          </a:prstGeom>
        </p:spPr>
      </p:pic>
      <p:sp>
        <p:nvSpPr>
          <p:cNvPr id="39" name="Rectangle 38">
            <a:extLst>
              <a:ext uri="{FF2B5EF4-FFF2-40B4-BE49-F238E27FC236}">
                <a16:creationId xmlns:a16="http://schemas.microsoft.com/office/drawing/2014/main" id="{B6A3B803-3865-ABBC-743D-C8CA19287A88}"/>
              </a:ext>
            </a:extLst>
          </p:cNvPr>
          <p:cNvSpPr/>
          <p:nvPr/>
        </p:nvSpPr>
        <p:spPr>
          <a:xfrm>
            <a:off x="21645652" y="24148878"/>
            <a:ext cx="5780888" cy="3600986"/>
          </a:xfrm>
          <a:prstGeom prst="rect">
            <a:avLst/>
          </a:prstGeom>
        </p:spPr>
        <p:txBody>
          <a:bodyPr wrap="square">
            <a:spAutoFit/>
          </a:bodyPr>
          <a:lstStyle/>
          <a:p>
            <a:pPr>
              <a:spcBef>
                <a:spcPts val="0"/>
              </a:spcBef>
              <a:spcAft>
                <a:spcPts val="0"/>
              </a:spcAft>
            </a:pPr>
            <a:r>
              <a:rPr lang="en-US" sz="3200" b="1" u="sng" dirty="0">
                <a:latin typeface="Arial" panose="020B0604020202020204" pitchFamily="34" charset="0"/>
                <a:cs typeface="Arial" panose="020B0604020202020204" pitchFamily="34" charset="0"/>
              </a:rPr>
              <a:t>Model 2</a:t>
            </a:r>
            <a:r>
              <a:rPr lang="en-US" sz="3200" b="1" dirty="0">
                <a:latin typeface="Arial" panose="020B0604020202020204" pitchFamily="34" charset="0"/>
                <a:cs typeface="Arial" panose="020B0604020202020204" pitchFamily="34" charset="0"/>
              </a:rPr>
              <a:t>: K-means Clustering</a:t>
            </a:r>
          </a:p>
          <a:p>
            <a:pPr algn="just">
              <a:spcBef>
                <a:spcPts val="0"/>
              </a:spcBef>
              <a:spcAft>
                <a:spcPts val="0"/>
              </a:spcAft>
            </a:pPr>
            <a:r>
              <a:rPr lang="en-US" sz="2800" dirty="0">
                <a:latin typeface="Arial" panose="020B0604020202020204" pitchFamily="34" charset="0"/>
                <a:cs typeface="Arial" panose="020B0604020202020204" pitchFamily="34" charset="0"/>
              </a:rPr>
              <a:t>Clustering was used to compare the absent rate to the five variables among the boroughs (Fig. 2). It was also used to see the absent level distributions, specifically low, moderate, and high, with sugary drink consumption and obesity.</a:t>
            </a:r>
          </a:p>
        </p:txBody>
      </p:sp>
      <p:sp>
        <p:nvSpPr>
          <p:cNvPr id="28" name="Rectangle 27">
            <a:extLst>
              <a:ext uri="{FF2B5EF4-FFF2-40B4-BE49-F238E27FC236}">
                <a16:creationId xmlns:a16="http://schemas.microsoft.com/office/drawing/2014/main" id="{8C195B93-84BA-C456-9C2C-873C6100CFCC}"/>
              </a:ext>
            </a:extLst>
          </p:cNvPr>
          <p:cNvSpPr/>
          <p:nvPr/>
        </p:nvSpPr>
        <p:spPr>
          <a:xfrm>
            <a:off x="27947383" y="23771717"/>
            <a:ext cx="9858555" cy="4585871"/>
          </a:xfrm>
          <a:prstGeom prst="rect">
            <a:avLst/>
          </a:prstGeom>
        </p:spPr>
        <p:txBody>
          <a:bodyPr wrap="square">
            <a:spAutoFit/>
          </a:bodyPr>
          <a:lstStyle/>
          <a:p>
            <a:pPr algn="just">
              <a:spcBef>
                <a:spcPts val="0"/>
              </a:spcBef>
              <a:spcAft>
                <a:spcPts val="0"/>
              </a:spcAft>
            </a:pPr>
            <a:r>
              <a:rPr lang="en-US" sz="3200" b="1" u="sng" dirty="0">
                <a:latin typeface="Arial" panose="020B0604020202020204" pitchFamily="34" charset="0"/>
                <a:cs typeface="Arial" panose="020B0604020202020204" pitchFamily="34" charset="0"/>
              </a:rPr>
              <a:t>Model 3</a:t>
            </a:r>
            <a:r>
              <a:rPr lang="en-US" sz="3200" b="1" dirty="0">
                <a:latin typeface="Arial" panose="020B0604020202020204" pitchFamily="34" charset="0"/>
                <a:cs typeface="Arial" panose="020B0604020202020204" pitchFamily="34" charset="0"/>
              </a:rPr>
              <a:t>: Random Forest</a:t>
            </a:r>
          </a:p>
          <a:p>
            <a:pPr algn="just">
              <a:spcBef>
                <a:spcPts val="0"/>
              </a:spcBef>
              <a:spcAft>
                <a:spcPts val="0"/>
              </a:spcAft>
            </a:pPr>
            <a:r>
              <a:rPr lang="en-US" sz="2600" dirty="0">
                <a:latin typeface="Arial" panose="020B0604020202020204" pitchFamily="34" charset="0"/>
                <a:cs typeface="Arial" panose="020B0604020202020204" pitchFamily="34" charset="0"/>
              </a:rPr>
              <a:t>The random forest models were created by obtaining a sample set of the given data and providing different parameters for the number of variables and trees at each split. Below is the confusion matrix and error for the default function with </a:t>
            </a:r>
            <a:r>
              <a:rPr lang="en-US" dirty="0" err="1">
                <a:latin typeface="Consolas" panose="020B0609020204030204" pitchFamily="49" charset="0"/>
                <a:cs typeface="Arial" panose="020B0604020202020204" pitchFamily="34" charset="0"/>
              </a:rPr>
              <a:t>ntree</a:t>
            </a:r>
            <a:r>
              <a:rPr lang="en-US" dirty="0">
                <a:latin typeface="Consolas" panose="020B0609020204030204" pitchFamily="49" charset="0"/>
                <a:cs typeface="Arial" panose="020B0604020202020204" pitchFamily="34" charset="0"/>
              </a:rPr>
              <a:t> = 500</a:t>
            </a:r>
            <a:r>
              <a:rPr lang="en-US" sz="2600" dirty="0">
                <a:latin typeface="Arial" panose="020B0604020202020204" pitchFamily="34" charset="0"/>
                <a:cs typeface="Arial" panose="020B0604020202020204" pitchFamily="34" charset="0"/>
              </a:rPr>
              <a:t> and </a:t>
            </a:r>
            <a:r>
              <a:rPr lang="en-US" dirty="0" err="1">
                <a:latin typeface="Consolas" panose="020B0609020204030204" pitchFamily="49" charset="0"/>
                <a:cs typeface="Arial" panose="020B0604020202020204" pitchFamily="34" charset="0"/>
              </a:rPr>
              <a:t>mtry</a:t>
            </a:r>
            <a:r>
              <a:rPr lang="en-US" dirty="0">
                <a:latin typeface="Consolas" panose="020B0609020204030204" pitchFamily="49" charset="0"/>
                <a:cs typeface="Arial" panose="020B0604020202020204" pitchFamily="34" charset="0"/>
              </a:rPr>
              <a:t> = 2</a:t>
            </a:r>
            <a:r>
              <a:rPr lang="en-US" sz="2600" dirty="0">
                <a:latin typeface="Arial" panose="020B0604020202020204" pitchFamily="34" charset="0"/>
                <a:cs typeface="Arial" panose="020B0604020202020204" pitchFamily="34" charset="0"/>
              </a:rPr>
              <a:t>.</a:t>
            </a:r>
          </a:p>
          <a:p>
            <a:pPr algn="just">
              <a:spcBef>
                <a:spcPts val="0"/>
              </a:spcBef>
              <a:spcAft>
                <a:spcPts val="0"/>
              </a:spcAft>
            </a:pPr>
            <a:r>
              <a:rPr lang="en-US" sz="2000" dirty="0">
                <a:latin typeface="Consolas" panose="020B0609020204030204" pitchFamily="49" charset="0"/>
              </a:rPr>
              <a:t>OOB estimate of error rate: 31.71%</a:t>
            </a:r>
          </a:p>
          <a:p>
            <a:pPr algn="just">
              <a:spcBef>
                <a:spcPts val="0"/>
              </a:spcBef>
              <a:spcAft>
                <a:spcPts val="0"/>
              </a:spcAft>
            </a:pPr>
            <a:r>
              <a:rPr lang="en-US" sz="2000" dirty="0">
                <a:latin typeface="Consolas" panose="020B0609020204030204" pitchFamily="49" charset="0"/>
              </a:rPr>
              <a:t>Confusion matrix:</a:t>
            </a:r>
          </a:p>
          <a:p>
            <a:pPr algn="just">
              <a:spcBef>
                <a:spcPts val="0"/>
              </a:spcBef>
              <a:spcAft>
                <a:spcPts val="0"/>
              </a:spcAft>
            </a:pPr>
            <a:r>
              <a:rPr lang="en-US" sz="2000" dirty="0">
                <a:latin typeface="Consolas" panose="020B0609020204030204" pitchFamily="49" charset="0"/>
              </a:rPr>
              <a:t>	  	Low	Moderate	High	</a:t>
            </a:r>
            <a:r>
              <a:rPr lang="en-US" sz="2000" dirty="0" err="1">
                <a:latin typeface="Consolas" panose="020B0609020204030204" pitchFamily="49" charset="0"/>
              </a:rPr>
              <a:t>class.error</a:t>
            </a:r>
            <a:endParaRPr lang="en-US" sz="2000" dirty="0">
              <a:latin typeface="Consolas" panose="020B0609020204030204" pitchFamily="49" charset="0"/>
            </a:endParaRPr>
          </a:p>
          <a:p>
            <a:pPr algn="just">
              <a:spcBef>
                <a:spcPts val="0"/>
              </a:spcBef>
              <a:spcAft>
                <a:spcPts val="0"/>
              </a:spcAft>
            </a:pPr>
            <a:r>
              <a:rPr lang="en-US" sz="2000" dirty="0">
                <a:latin typeface="Consolas" panose="020B0609020204030204" pitchFamily="49" charset="0"/>
              </a:rPr>
              <a:t>Low 	  	12	5		0	0.2941176</a:t>
            </a:r>
          </a:p>
          <a:p>
            <a:pPr algn="just">
              <a:spcBef>
                <a:spcPts val="0"/>
              </a:spcBef>
              <a:spcAft>
                <a:spcPts val="0"/>
              </a:spcAft>
            </a:pPr>
            <a:r>
              <a:rPr lang="en-US" sz="2000" dirty="0">
                <a:latin typeface="Consolas" panose="020B0609020204030204" pitchFamily="49" charset="0"/>
              </a:rPr>
              <a:t>Moderate 	5	7		1	0.4615385</a:t>
            </a:r>
          </a:p>
          <a:p>
            <a:pPr algn="just">
              <a:spcBef>
                <a:spcPts val="0"/>
              </a:spcBef>
              <a:spcAft>
                <a:spcPts val="0"/>
              </a:spcAft>
            </a:pPr>
            <a:r>
              <a:rPr lang="en-US" sz="2000" dirty="0">
                <a:latin typeface="Consolas" panose="020B0609020204030204" pitchFamily="49" charset="0"/>
              </a:rPr>
              <a:t>High		0 	2 		9 	0.1818182</a:t>
            </a:r>
            <a:endParaRPr lang="en-US" sz="2800" dirty="0">
              <a:latin typeface="Consolas" panose="020B0609020204030204" pitchFamily="49" charset="0"/>
              <a:cs typeface="Arial" panose="020B0604020202020204" pitchFamily="34" charset="0"/>
            </a:endParaRPr>
          </a:p>
        </p:txBody>
      </p:sp>
      <p:sp>
        <p:nvSpPr>
          <p:cNvPr id="29" name="Rectangle 28">
            <a:extLst>
              <a:ext uri="{FF2B5EF4-FFF2-40B4-BE49-F238E27FC236}">
                <a16:creationId xmlns:a16="http://schemas.microsoft.com/office/drawing/2014/main" id="{8E09F1C1-154B-9B2C-7B44-53D1FA478C0E}"/>
              </a:ext>
            </a:extLst>
          </p:cNvPr>
          <p:cNvSpPr/>
          <p:nvPr/>
        </p:nvSpPr>
        <p:spPr>
          <a:xfrm>
            <a:off x="12561543" y="22913316"/>
            <a:ext cx="5799937" cy="584775"/>
          </a:xfrm>
          <a:prstGeom prst="rect">
            <a:avLst/>
          </a:prstGeom>
        </p:spPr>
        <p:txBody>
          <a:bodyPr wrap="square">
            <a:spAutoFit/>
          </a:bodyPr>
          <a:lstStyle/>
          <a:p>
            <a:pPr algn="ctr">
              <a:spcBef>
                <a:spcPts val="0"/>
              </a:spcBef>
              <a:spcAft>
                <a:spcPts val="0"/>
              </a:spcAft>
            </a:pPr>
            <a:r>
              <a:rPr lang="en-US" sz="3200" b="1" dirty="0">
                <a:latin typeface="Arial" panose="020B0604020202020204" pitchFamily="34" charset="0"/>
                <a:cs typeface="Arial" panose="020B0604020202020204" pitchFamily="34" charset="0"/>
              </a:rPr>
              <a:t>Figure 1: Linear Regression</a:t>
            </a:r>
          </a:p>
        </p:txBody>
      </p:sp>
      <p:sp>
        <p:nvSpPr>
          <p:cNvPr id="30" name="Rectangle 29">
            <a:extLst>
              <a:ext uri="{FF2B5EF4-FFF2-40B4-BE49-F238E27FC236}">
                <a16:creationId xmlns:a16="http://schemas.microsoft.com/office/drawing/2014/main" id="{8F90A4DC-4EC7-0803-6761-BB4A562BFE97}"/>
              </a:ext>
            </a:extLst>
          </p:cNvPr>
          <p:cNvSpPr/>
          <p:nvPr/>
        </p:nvSpPr>
        <p:spPr>
          <a:xfrm>
            <a:off x="32861608" y="21971641"/>
            <a:ext cx="4735150" cy="461665"/>
          </a:xfrm>
          <a:prstGeom prst="rect">
            <a:avLst/>
          </a:prstGeom>
        </p:spPr>
        <p:txBody>
          <a:bodyPr wrap="square">
            <a:spAutoFit/>
          </a:bodyPr>
          <a:lstStyle/>
          <a:p>
            <a:pPr algn="ctr">
              <a:spcBef>
                <a:spcPts val="0"/>
              </a:spcBef>
              <a:spcAft>
                <a:spcPts val="0"/>
              </a:spcAft>
            </a:pPr>
            <a:r>
              <a:rPr lang="en-US" b="1" dirty="0">
                <a:latin typeface="Arial" panose="020B0604020202020204" pitchFamily="34" charset="0"/>
                <a:cs typeface="Arial" panose="020B0604020202020204" pitchFamily="34" charset="0"/>
              </a:rPr>
              <a:t>Figure 2: K-means Clustering</a:t>
            </a:r>
          </a:p>
        </p:txBody>
      </p:sp>
      <p:sp>
        <p:nvSpPr>
          <p:cNvPr id="31" name="Rectangle 30">
            <a:extLst>
              <a:ext uri="{FF2B5EF4-FFF2-40B4-BE49-F238E27FC236}">
                <a16:creationId xmlns:a16="http://schemas.microsoft.com/office/drawing/2014/main" id="{66B63AB8-7CB4-4F7F-D487-7EADA769919C}"/>
              </a:ext>
            </a:extLst>
          </p:cNvPr>
          <p:cNvSpPr/>
          <p:nvPr/>
        </p:nvSpPr>
        <p:spPr>
          <a:xfrm>
            <a:off x="21645549" y="29269550"/>
            <a:ext cx="16130861" cy="5632311"/>
          </a:xfrm>
          <a:prstGeom prst="rect">
            <a:avLst/>
          </a:prstGeom>
        </p:spPr>
        <p:txBody>
          <a:bodyPr wrap="square">
            <a:spAutoFit/>
          </a:bodyPr>
          <a:lstStyle/>
          <a:p>
            <a:pPr algn="just">
              <a:spcBef>
                <a:spcPts val="0"/>
              </a:spcBef>
              <a:spcAft>
                <a:spcPts val="0"/>
              </a:spcAft>
            </a:pPr>
            <a:r>
              <a:rPr lang="en-US" sz="3600" dirty="0">
                <a:latin typeface="Arial" panose="020B0604020202020204" pitchFamily="34" charset="0"/>
                <a:cs typeface="Arial" panose="020B0604020202020204" pitchFamily="34" charset="0"/>
              </a:rPr>
              <a:t>The models indicated that there a relationship between three of the variables and school absent rate, sugary drink consumption, obesity, and fruit and vegetable consumption. However, more data is required to confirm the correlation and do any further analyses. In terms of the null hypotheses, the hypotheses for the variables mentioned are accepted, while the rest are rejected.</a:t>
            </a:r>
          </a:p>
          <a:p>
            <a:pPr algn="just">
              <a:spcBef>
                <a:spcPts val="0"/>
              </a:spcBef>
              <a:spcAft>
                <a:spcPts val="0"/>
              </a:spcAft>
            </a:pPr>
            <a:endParaRPr lang="en-US" sz="3600" dirty="0">
              <a:latin typeface="Arial" panose="020B0604020202020204" pitchFamily="34" charset="0"/>
              <a:cs typeface="Arial" panose="020B0604020202020204" pitchFamily="34" charset="0"/>
            </a:endParaRPr>
          </a:p>
          <a:p>
            <a:pPr algn="just">
              <a:spcBef>
                <a:spcPts val="0"/>
              </a:spcBef>
              <a:spcAft>
                <a:spcPts val="0"/>
              </a:spcAft>
            </a:pPr>
            <a:r>
              <a:rPr lang="en-US" sz="3600" dirty="0">
                <a:latin typeface="Arial" panose="020B0604020202020204" pitchFamily="34" charset="0"/>
                <a:cs typeface="Arial" panose="020B0604020202020204" pitchFamily="34" charset="0"/>
              </a:rPr>
              <a:t>It can be concluded that regions with adults who have poorer health and nutrition choices do not necessarily have children with more school absences, but it may have some relation with specific variables.</a:t>
            </a:r>
          </a:p>
        </p:txBody>
      </p:sp>
      <p:sp>
        <p:nvSpPr>
          <p:cNvPr id="37" name="Rectangle 98">
            <a:extLst>
              <a:ext uri="{FF2B5EF4-FFF2-40B4-BE49-F238E27FC236}">
                <a16:creationId xmlns:a16="http://schemas.microsoft.com/office/drawing/2014/main" id="{0E493811-9FB3-96F7-6408-323D5E04D429}"/>
              </a:ext>
            </a:extLst>
          </p:cNvPr>
          <p:cNvSpPr>
            <a:spLocks/>
          </p:cNvSpPr>
          <p:nvPr/>
        </p:nvSpPr>
        <p:spPr bwMode="auto">
          <a:xfrm>
            <a:off x="16190662" y="35090652"/>
            <a:ext cx="21615276" cy="2867284"/>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900" b="1" dirty="0">
                <a:solidFill>
                  <a:schemeClr val="tx1"/>
                </a:solidFill>
                <a:latin typeface="Verdana" pitchFamily="-108" charset="0"/>
                <a:ea typeface="Verdana" pitchFamily="-108" charset="0"/>
                <a:cs typeface="Verdana" pitchFamily="-108" charset="0"/>
                <a:sym typeface="Verdana" pitchFamily="-108" charset="0"/>
              </a:rPr>
              <a:t>Resources:</a:t>
            </a:r>
          </a:p>
          <a:p>
            <a:pPr marL="457200" indent="-457200">
              <a:lnSpc>
                <a:spcPct val="110000"/>
              </a:lnSpc>
              <a:buAutoNum type="arabicPeriod"/>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000" dirty="0" err="1">
                <a:solidFill>
                  <a:schemeClr val="tx1"/>
                </a:solidFill>
                <a:latin typeface="Verdana" pitchFamily="-108" charset="0"/>
                <a:ea typeface="Verdana" pitchFamily="-108" charset="0"/>
                <a:cs typeface="Verdana" pitchFamily="-108" charset="0"/>
                <a:sym typeface="Verdana" pitchFamily="-108" charset="0"/>
              </a:rPr>
              <a:t>Alexina</a:t>
            </a:r>
            <a:r>
              <a:rPr lang="en-US" sz="2000" dirty="0">
                <a:solidFill>
                  <a:schemeClr val="tx1"/>
                </a:solidFill>
                <a:latin typeface="Verdana" pitchFamily="-108" charset="0"/>
                <a:ea typeface="Verdana" pitchFamily="-108" charset="0"/>
                <a:cs typeface="Verdana" pitchFamily="-108" charset="0"/>
                <a:sym typeface="Verdana" pitchFamily="-108" charset="0"/>
              </a:rPr>
              <a:t> Cather, MPH. “The Impact of Food on Academic Behavior, Attendance, and Performance.” NYC Food Policy Center (Hunter College), 18 Mar. 2021, </a:t>
            </a:r>
            <a:r>
              <a:rPr lang="en-US" sz="2000" dirty="0">
                <a:solidFill>
                  <a:schemeClr val="tx1"/>
                </a:solidFill>
                <a:latin typeface="Verdana" pitchFamily="-108" charset="0"/>
                <a:ea typeface="Verdana" pitchFamily="-108" charset="0"/>
                <a:cs typeface="Verdana" pitchFamily="-108" charset="0"/>
                <a:sym typeface="Verdana" pitchFamily="-108" charset="0"/>
                <a:hlinkClick r:id="rId14"/>
              </a:rPr>
              <a:t>https://www.nycfoodpolicy.org/resource-and-guide-the-impact-of-food-on-academic-behavior-attendance-performance-and-attrition/</a:t>
            </a:r>
            <a:r>
              <a:rPr lang="en-US" sz="2000" dirty="0">
                <a:solidFill>
                  <a:schemeClr val="tx1"/>
                </a:solidFill>
                <a:latin typeface="Verdana" pitchFamily="-108" charset="0"/>
                <a:ea typeface="Verdana" pitchFamily="-108" charset="0"/>
                <a:cs typeface="Verdana" pitchFamily="-108" charset="0"/>
                <a:sym typeface="Verdana" pitchFamily="-108" charset="0"/>
              </a:rPr>
              <a:t>.</a:t>
            </a:r>
          </a:p>
          <a:p>
            <a:pPr marL="457200" indent="-457200">
              <a:lnSpc>
                <a:spcPct val="110000"/>
              </a:lnSpc>
              <a:buAutoNum type="arabicPeriod"/>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000" dirty="0">
                <a:solidFill>
                  <a:schemeClr val="tx1"/>
                </a:solidFill>
                <a:latin typeface="Verdana" pitchFamily="-108" charset="0"/>
                <a:ea typeface="Verdana" pitchFamily="-108" charset="0"/>
                <a:cs typeface="Verdana" pitchFamily="-108" charset="0"/>
                <a:sym typeface="Verdana" pitchFamily="-108" charset="0"/>
              </a:rPr>
              <a:t>“Community Health Survey.” Community Health Survey - NYC Health, </a:t>
            </a:r>
            <a:r>
              <a:rPr lang="en-US" sz="2000" dirty="0">
                <a:solidFill>
                  <a:schemeClr val="tx1"/>
                </a:solidFill>
                <a:latin typeface="Verdana" pitchFamily="-108" charset="0"/>
                <a:ea typeface="Verdana" pitchFamily="-108" charset="0"/>
                <a:cs typeface="Verdana" pitchFamily="-108" charset="0"/>
                <a:sym typeface="Verdana" pitchFamily="-108" charset="0"/>
                <a:hlinkClick r:id="rId15"/>
              </a:rPr>
              <a:t>https://www.nyc.gov/site/doh/data/data-sets/community-health-survey.page</a:t>
            </a:r>
            <a:r>
              <a:rPr lang="en-US" sz="2000" dirty="0">
                <a:solidFill>
                  <a:schemeClr val="tx1"/>
                </a:solidFill>
                <a:latin typeface="Verdana" pitchFamily="-108" charset="0"/>
                <a:ea typeface="Verdana" pitchFamily="-108" charset="0"/>
                <a:cs typeface="Verdana" pitchFamily="-108" charset="0"/>
                <a:sym typeface="Verdana" pitchFamily="-108" charset="0"/>
              </a:rPr>
              <a:t>.</a:t>
            </a:r>
          </a:p>
          <a:p>
            <a:pPr marL="457200" indent="-457200">
              <a:lnSpc>
                <a:spcPct val="110000"/>
              </a:lnSpc>
              <a:buAutoNum type="arabicPeriod"/>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000" dirty="0">
                <a:solidFill>
                  <a:schemeClr val="tx1"/>
                </a:solidFill>
                <a:latin typeface="Verdana" pitchFamily="-108" charset="0"/>
                <a:ea typeface="Verdana" pitchFamily="-108" charset="0"/>
                <a:cs typeface="Verdana" pitchFamily="-108" charset="0"/>
                <a:sym typeface="Verdana" pitchFamily="-108" charset="0"/>
              </a:rPr>
              <a:t>“Datasets.” Datasets - NYC Health, </a:t>
            </a:r>
            <a:r>
              <a:rPr lang="en-US" sz="2000" dirty="0">
                <a:solidFill>
                  <a:schemeClr val="tx1"/>
                </a:solidFill>
                <a:latin typeface="Verdana" pitchFamily="-108" charset="0"/>
                <a:ea typeface="Verdana" pitchFamily="-108" charset="0"/>
                <a:cs typeface="Verdana" pitchFamily="-108" charset="0"/>
                <a:sym typeface="Verdana" pitchFamily="-108" charset="0"/>
                <a:hlinkClick r:id="rId16"/>
              </a:rPr>
              <a:t>https://www.nyc.gov/site/doh/data/data-sets/data-sets-and-tables.page</a:t>
            </a:r>
            <a:r>
              <a:rPr lang="en-US" sz="2000" dirty="0">
                <a:solidFill>
                  <a:schemeClr val="tx1"/>
                </a:solidFill>
                <a:latin typeface="Verdana" pitchFamily="-108" charset="0"/>
                <a:ea typeface="Verdana" pitchFamily="-108" charset="0"/>
                <a:cs typeface="Verdana" pitchFamily="-108" charset="0"/>
                <a:sym typeface="Verdana" pitchFamily="-108" charset="0"/>
              </a:rPr>
              <a:t>.</a:t>
            </a:r>
          </a:p>
          <a:p>
            <a:pPr marL="457200" indent="-457200">
              <a:lnSpc>
                <a:spcPct val="110000"/>
              </a:lnSpc>
              <a:buAutoNum type="arabicPeriod"/>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000" dirty="0">
                <a:solidFill>
                  <a:schemeClr val="tx1"/>
                </a:solidFill>
                <a:latin typeface="Verdana" pitchFamily="-108" charset="0"/>
                <a:ea typeface="Verdana" pitchFamily="-108" charset="0"/>
                <a:cs typeface="Verdana" pitchFamily="-108" charset="0"/>
                <a:sym typeface="Verdana" pitchFamily="-108" charset="0"/>
              </a:rPr>
              <a:t>Rodríguez-Escobar </a:t>
            </a:r>
            <a:r>
              <a:rPr lang="en-US" sz="2000" dirty="0" err="1">
                <a:solidFill>
                  <a:schemeClr val="tx1"/>
                </a:solidFill>
                <a:latin typeface="Verdana" pitchFamily="-108" charset="0"/>
                <a:ea typeface="Verdana" pitchFamily="-108" charset="0"/>
                <a:cs typeface="Verdana" pitchFamily="-108" charset="0"/>
                <a:sym typeface="Verdana" pitchFamily="-108" charset="0"/>
              </a:rPr>
              <a:t>G;Vargas-Cruz</a:t>
            </a:r>
            <a:r>
              <a:rPr lang="en-US" sz="2000" dirty="0">
                <a:solidFill>
                  <a:schemeClr val="tx1"/>
                </a:solidFill>
                <a:latin typeface="Verdana" pitchFamily="-108" charset="0"/>
                <a:ea typeface="Verdana" pitchFamily="-108" charset="0"/>
                <a:cs typeface="Verdana" pitchFamily="-108" charset="0"/>
                <a:sym typeface="Verdana" pitchFamily="-108" charset="0"/>
              </a:rPr>
              <a:t> </a:t>
            </a:r>
            <a:r>
              <a:rPr lang="en-US" sz="2000" dirty="0" err="1">
                <a:solidFill>
                  <a:schemeClr val="tx1"/>
                </a:solidFill>
                <a:latin typeface="Verdana" pitchFamily="-108" charset="0"/>
                <a:ea typeface="Verdana" pitchFamily="-108" charset="0"/>
                <a:cs typeface="Verdana" pitchFamily="-108" charset="0"/>
                <a:sym typeface="Verdana" pitchFamily="-108" charset="0"/>
              </a:rPr>
              <a:t>SL;Ibáñez-Pinilla</a:t>
            </a:r>
            <a:r>
              <a:rPr lang="en-US" sz="2000" dirty="0">
                <a:solidFill>
                  <a:schemeClr val="tx1"/>
                </a:solidFill>
                <a:latin typeface="Verdana" pitchFamily="-108" charset="0"/>
                <a:ea typeface="Verdana" pitchFamily="-108" charset="0"/>
                <a:cs typeface="Verdana" pitchFamily="-108" charset="0"/>
                <a:sym typeface="Verdana" pitchFamily="-108" charset="0"/>
              </a:rPr>
              <a:t> </a:t>
            </a:r>
            <a:r>
              <a:rPr lang="en-US" sz="2000" dirty="0" err="1">
                <a:solidFill>
                  <a:schemeClr val="tx1"/>
                </a:solidFill>
                <a:latin typeface="Verdana" pitchFamily="-108" charset="0"/>
                <a:ea typeface="Verdana" pitchFamily="-108" charset="0"/>
                <a:cs typeface="Verdana" pitchFamily="-108" charset="0"/>
                <a:sym typeface="Verdana" pitchFamily="-108" charset="0"/>
              </a:rPr>
              <a:t>E;Matiz-Salazar</a:t>
            </a:r>
            <a:r>
              <a:rPr lang="en-US" sz="2000" dirty="0">
                <a:solidFill>
                  <a:schemeClr val="tx1"/>
                </a:solidFill>
                <a:latin typeface="Verdana" pitchFamily="-108" charset="0"/>
                <a:ea typeface="Verdana" pitchFamily="-108" charset="0"/>
                <a:cs typeface="Verdana" pitchFamily="-108" charset="0"/>
                <a:sym typeface="Verdana" pitchFamily="-108" charset="0"/>
              </a:rPr>
              <a:t> </a:t>
            </a:r>
            <a:r>
              <a:rPr lang="en-US" sz="2000" dirty="0" err="1">
                <a:solidFill>
                  <a:schemeClr val="tx1"/>
                </a:solidFill>
                <a:latin typeface="Verdana" pitchFamily="-108" charset="0"/>
                <a:ea typeface="Verdana" pitchFamily="-108" charset="0"/>
                <a:cs typeface="Verdana" pitchFamily="-108" charset="0"/>
                <a:sym typeface="Verdana" pitchFamily="-108" charset="0"/>
              </a:rPr>
              <a:t>MI;Jörgen-Overgaard</a:t>
            </a:r>
            <a:r>
              <a:rPr lang="en-US" sz="2000" dirty="0">
                <a:solidFill>
                  <a:schemeClr val="tx1"/>
                </a:solidFill>
                <a:latin typeface="Verdana" pitchFamily="-108" charset="0"/>
                <a:ea typeface="Verdana" pitchFamily="-108" charset="0"/>
                <a:cs typeface="Verdana" pitchFamily="-108" charset="0"/>
                <a:sym typeface="Verdana" pitchFamily="-108" charset="0"/>
              </a:rPr>
              <a:t> H; “[Relationship between Nutritional Status and School Absenteeism among Students in Rural Schools].” </a:t>
            </a:r>
            <a:r>
              <a:rPr lang="en-US" sz="2000" dirty="0" err="1">
                <a:solidFill>
                  <a:schemeClr val="tx1"/>
                </a:solidFill>
                <a:latin typeface="Verdana" pitchFamily="-108" charset="0"/>
                <a:ea typeface="Verdana" pitchFamily="-108" charset="0"/>
                <a:cs typeface="Verdana" pitchFamily="-108" charset="0"/>
                <a:sym typeface="Verdana" pitchFamily="-108" charset="0"/>
              </a:rPr>
              <a:t>Revista</a:t>
            </a:r>
            <a:r>
              <a:rPr lang="en-US" sz="2000" dirty="0">
                <a:solidFill>
                  <a:schemeClr val="tx1"/>
                </a:solidFill>
                <a:latin typeface="Verdana" pitchFamily="-108" charset="0"/>
                <a:ea typeface="Verdana" pitchFamily="-108" charset="0"/>
                <a:cs typeface="Verdana" pitchFamily="-108" charset="0"/>
                <a:sym typeface="Verdana" pitchFamily="-108" charset="0"/>
              </a:rPr>
              <a:t> De </a:t>
            </a:r>
            <a:r>
              <a:rPr lang="en-US" sz="2000" dirty="0" err="1">
                <a:solidFill>
                  <a:schemeClr val="tx1"/>
                </a:solidFill>
                <a:latin typeface="Verdana" pitchFamily="-108" charset="0"/>
                <a:ea typeface="Verdana" pitchFamily="-108" charset="0"/>
                <a:cs typeface="Verdana" pitchFamily="-108" charset="0"/>
                <a:sym typeface="Verdana" pitchFamily="-108" charset="0"/>
              </a:rPr>
              <a:t>Salud</a:t>
            </a:r>
            <a:r>
              <a:rPr lang="en-US" sz="2000" dirty="0">
                <a:solidFill>
                  <a:schemeClr val="tx1"/>
                </a:solidFill>
                <a:latin typeface="Verdana" pitchFamily="-108" charset="0"/>
                <a:ea typeface="Verdana" pitchFamily="-108" charset="0"/>
                <a:cs typeface="Verdana" pitchFamily="-108" charset="0"/>
                <a:sym typeface="Verdana" pitchFamily="-108" charset="0"/>
              </a:rPr>
              <a:t> Publica (Bogota, Colombia), U.S. National Library of Medicine, </a:t>
            </a:r>
            <a:r>
              <a:rPr lang="en-US" sz="2000" dirty="0">
                <a:solidFill>
                  <a:schemeClr val="tx1"/>
                </a:solidFill>
                <a:latin typeface="Verdana" pitchFamily="-108" charset="0"/>
                <a:ea typeface="Verdana" pitchFamily="-108" charset="0"/>
                <a:cs typeface="Verdana" pitchFamily="-108" charset="0"/>
                <a:sym typeface="Verdana" pitchFamily="-108" charset="0"/>
                <a:hlinkClick r:id="rId17"/>
              </a:rPr>
              <a:t>https://pubmed.ncbi.nlm.nih.gov/28453140/</a:t>
            </a:r>
            <a:r>
              <a:rPr lang="en-US" sz="2000" dirty="0">
                <a:solidFill>
                  <a:schemeClr val="tx1"/>
                </a:solidFill>
                <a:latin typeface="Verdana" pitchFamily="-108" charset="0"/>
                <a:ea typeface="Verdana" pitchFamily="-108" charset="0"/>
                <a:cs typeface="Verdana" pitchFamily="-108" charset="0"/>
                <a:sym typeface="Verdana" pitchFamily="-108" charset="0"/>
              </a:rPr>
              <a:t>.</a:t>
            </a:r>
          </a:p>
        </p:txBody>
      </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18478</TotalTime>
  <Pages>0</Pages>
  <Words>1345</Words>
  <Characters>0</Characters>
  <Application>Microsoft Office PowerPoint</Application>
  <PresentationFormat>Custom</PresentationFormat>
  <Lines>0</Lines>
  <Paragraphs>74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Consolas</vt:lpstr>
      <vt:lpstr>Times</vt:lpstr>
      <vt:lpstr>Verdana</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Yuen, Gwyneth</cp:lastModifiedBy>
  <cp:revision>127</cp:revision>
  <cp:lastPrinted>2010-02-18T20:20:14Z</cp:lastPrinted>
  <dcterms:created xsi:type="dcterms:W3CDTF">2010-03-16T21:47:29Z</dcterms:created>
  <dcterms:modified xsi:type="dcterms:W3CDTF">2022-11-21T23:34:27Z</dcterms:modified>
  <cp:category/>
</cp:coreProperties>
</file>