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1272163" cy="41697275"/>
  <p:notesSz cx="6858000" cy="9144000"/>
  <p:defaultTextStyle>
    <a:defPPr>
      <a:defRPr lang="en-US"/>
    </a:defPPr>
    <a:lvl1pPr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03963"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09332"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1470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62007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02684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43221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83758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24295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3133" userDrawn="1">
          <p15:clr>
            <a:srgbClr val="A4A3A4"/>
          </p15:clr>
        </p15:guide>
        <p15:guide id="2" pos="9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7"/>
    <p:restoredTop sz="93820"/>
  </p:normalViewPr>
  <p:slideViewPr>
    <p:cSldViewPr>
      <p:cViewPr varScale="1">
        <p:scale>
          <a:sx n="19" d="100"/>
          <a:sy n="19" d="100"/>
        </p:scale>
        <p:origin x="2408" y="304"/>
      </p:cViewPr>
      <p:guideLst>
        <p:guide orient="horz" pos="13133"/>
        <p:guide pos="985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DE7FE0-1E15-BF46-9B8E-D93B3BC27A94}"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D3F160AF-3524-2D4F-91ED-83FB2BA9DA8F}">
      <dgm:prSet phldrT="[Text]" custT="1"/>
      <dgm:spPr/>
      <dgm:t>
        <a:bodyPr anchor="ctr" anchorCtr="0"/>
        <a:lstStyle/>
        <a:p>
          <a:r>
            <a:rPr lang="en-US" sz="3800" b="1" dirty="0">
              <a:solidFill>
                <a:schemeClr val="tx1"/>
              </a:solidFill>
              <a:latin typeface="Arial" panose="020B0604020202020204" pitchFamily="34" charset="0"/>
              <a:cs typeface="Arial" panose="020B0604020202020204" pitchFamily="34" charset="0"/>
            </a:rPr>
            <a:t>Import</a:t>
          </a:r>
        </a:p>
      </dgm:t>
    </dgm:pt>
    <dgm:pt modelId="{01B26431-458E-D24E-8B30-1AA483D12A64}" type="parTrans" cxnId="{9DCE54BA-667B-2E4C-B97C-5F889B44A152}">
      <dgm:prSet/>
      <dgm:spPr/>
      <dgm:t>
        <a:bodyPr/>
        <a:lstStyle/>
        <a:p>
          <a:endParaRPr lang="en-US"/>
        </a:p>
      </dgm:t>
    </dgm:pt>
    <dgm:pt modelId="{ED25798F-2DD3-D542-A52E-B6A36B80E83E}" type="sibTrans" cxnId="{9DCE54BA-667B-2E4C-B97C-5F889B44A152}">
      <dgm:prSet/>
      <dgm:spPr/>
      <dgm:t>
        <a:bodyPr/>
        <a:lstStyle/>
        <a:p>
          <a:endParaRPr lang="en-US"/>
        </a:p>
      </dgm:t>
    </dgm:pt>
    <dgm:pt modelId="{5AEE49C3-2B5E-B94C-B2B8-5EA45B9D049C}">
      <dgm:prSet phldrT="[Text]" custT="1"/>
      <dgm:spPr/>
      <dgm:t>
        <a:bodyPr anchor="ctr" anchorCtr="0"/>
        <a:lstStyle/>
        <a:p>
          <a:r>
            <a:rPr lang="en-US" sz="3200" dirty="0">
              <a:latin typeface="Arial" panose="020B0604020202020204" pitchFamily="34" charset="0"/>
              <a:cs typeface="Arial" panose="020B0604020202020204" pitchFamily="34" charset="0"/>
            </a:rPr>
            <a:t>From spreadsheet files</a:t>
          </a:r>
        </a:p>
      </dgm:t>
    </dgm:pt>
    <dgm:pt modelId="{3ADE0267-E7F6-684C-869C-C2EE8BDD6976}" type="parTrans" cxnId="{855227BE-5131-4040-87AB-23DECCE3B3E7}">
      <dgm:prSet/>
      <dgm:spPr/>
      <dgm:t>
        <a:bodyPr/>
        <a:lstStyle/>
        <a:p>
          <a:endParaRPr lang="en-US"/>
        </a:p>
      </dgm:t>
    </dgm:pt>
    <dgm:pt modelId="{1E7C609D-8102-6C47-99F8-F074CABA29BD}" type="sibTrans" cxnId="{855227BE-5131-4040-87AB-23DECCE3B3E7}">
      <dgm:prSet/>
      <dgm:spPr/>
      <dgm:t>
        <a:bodyPr/>
        <a:lstStyle/>
        <a:p>
          <a:endParaRPr lang="en-US"/>
        </a:p>
      </dgm:t>
    </dgm:pt>
    <dgm:pt modelId="{65760BD8-580C-8F47-9A23-996F4C0EBC5D}">
      <dgm:prSet phldrT="[Text]" custT="1"/>
      <dgm:spPr/>
      <dgm:t>
        <a:bodyPr anchor="ctr" anchorCtr="0"/>
        <a:lstStyle/>
        <a:p>
          <a:r>
            <a:rPr lang="en-US" sz="3200" dirty="0">
              <a:latin typeface="Arial" panose="020B0604020202020204" pitchFamily="34" charset="0"/>
              <a:cs typeface="Arial" panose="020B0604020202020204" pitchFamily="34" charset="0"/>
            </a:rPr>
            <a:t>From </a:t>
          </a:r>
          <a:r>
            <a:rPr lang="en-US" sz="3200" dirty="0" err="1">
              <a:latin typeface="Arial" panose="020B0604020202020204" pitchFamily="34" charset="0"/>
              <a:cs typeface="Arial" panose="020B0604020202020204" pitchFamily="34" charset="0"/>
            </a:rPr>
            <a:t>Matlab</a:t>
          </a:r>
          <a:r>
            <a:rPr lang="en-US" sz="3200" dirty="0">
              <a:latin typeface="Arial" panose="020B0604020202020204" pitchFamily="34" charset="0"/>
              <a:cs typeface="Arial" panose="020B0604020202020204" pitchFamily="34" charset="0"/>
            </a:rPr>
            <a:t> data file</a:t>
          </a:r>
        </a:p>
      </dgm:t>
    </dgm:pt>
    <dgm:pt modelId="{255D2192-5762-F44E-9391-923F5F58C13A}" type="parTrans" cxnId="{57A388FF-E62A-B24A-A234-0FC344A6CE47}">
      <dgm:prSet/>
      <dgm:spPr/>
      <dgm:t>
        <a:bodyPr/>
        <a:lstStyle/>
        <a:p>
          <a:endParaRPr lang="en-US"/>
        </a:p>
      </dgm:t>
    </dgm:pt>
    <dgm:pt modelId="{DDC28B9E-F979-E648-A0AE-624F88C40A73}" type="sibTrans" cxnId="{57A388FF-E62A-B24A-A234-0FC344A6CE47}">
      <dgm:prSet/>
      <dgm:spPr/>
      <dgm:t>
        <a:bodyPr/>
        <a:lstStyle/>
        <a:p>
          <a:endParaRPr lang="en-US"/>
        </a:p>
      </dgm:t>
    </dgm:pt>
    <dgm:pt modelId="{98FEF093-7BD7-154B-933F-BDDC4655B614}">
      <dgm:prSet phldrT="[Text]" custT="1"/>
      <dgm:spPr/>
      <dgm:t>
        <a:bodyPr/>
        <a:lstStyle/>
        <a:p>
          <a:r>
            <a:rPr lang="en-US" sz="3800" b="1" dirty="0">
              <a:solidFill>
                <a:schemeClr val="tx1"/>
              </a:solidFill>
              <a:latin typeface="Arial" panose="020B0604020202020204" pitchFamily="34" charset="0"/>
              <a:cs typeface="Arial" panose="020B0604020202020204" pitchFamily="34" charset="0"/>
            </a:rPr>
            <a:t>Inspect</a:t>
          </a:r>
        </a:p>
      </dgm:t>
    </dgm:pt>
    <dgm:pt modelId="{A4A06BC2-45BE-FD4C-90BA-1AB9B24D768A}" type="parTrans" cxnId="{8CD389F2-9A62-B543-90B5-BE8658417A7D}">
      <dgm:prSet/>
      <dgm:spPr/>
      <dgm:t>
        <a:bodyPr/>
        <a:lstStyle/>
        <a:p>
          <a:endParaRPr lang="en-US"/>
        </a:p>
      </dgm:t>
    </dgm:pt>
    <dgm:pt modelId="{CB6E7D44-7787-304A-98EB-EC872B6A8FA1}" type="sibTrans" cxnId="{8CD389F2-9A62-B543-90B5-BE8658417A7D}">
      <dgm:prSet/>
      <dgm:spPr/>
      <dgm:t>
        <a:bodyPr/>
        <a:lstStyle/>
        <a:p>
          <a:endParaRPr lang="en-US"/>
        </a:p>
      </dgm:t>
    </dgm:pt>
    <dgm:pt modelId="{514562F1-BE79-6C4D-91B6-F710FF4441F6}">
      <dgm:prSet phldrT="[Text]" custT="1"/>
      <dgm:spPr/>
      <dgm:t>
        <a:bodyPr/>
        <a:lstStyle/>
        <a:p>
          <a:r>
            <a:rPr lang="en-US" sz="3200" dirty="0">
              <a:latin typeface="Arial" panose="020B0604020202020204" pitchFamily="34" charset="0"/>
              <a:cs typeface="Arial" panose="020B0604020202020204" pitchFamily="34" charset="0"/>
            </a:rPr>
            <a:t>Explore the dataset to get descriptive results</a:t>
          </a:r>
        </a:p>
      </dgm:t>
    </dgm:pt>
    <dgm:pt modelId="{66187BB8-EF42-CD44-B720-FCCE89CB2B23}" type="parTrans" cxnId="{4D6E28B7-9A07-154D-9B9B-B7984C85F9EF}">
      <dgm:prSet/>
      <dgm:spPr/>
      <dgm:t>
        <a:bodyPr/>
        <a:lstStyle/>
        <a:p>
          <a:endParaRPr lang="en-US"/>
        </a:p>
      </dgm:t>
    </dgm:pt>
    <dgm:pt modelId="{7E8EBF78-1F4A-B747-84F5-0422FF9243EB}" type="sibTrans" cxnId="{4D6E28B7-9A07-154D-9B9B-B7984C85F9EF}">
      <dgm:prSet/>
      <dgm:spPr/>
      <dgm:t>
        <a:bodyPr/>
        <a:lstStyle/>
        <a:p>
          <a:endParaRPr lang="en-US"/>
        </a:p>
      </dgm:t>
    </dgm:pt>
    <dgm:pt modelId="{E520D62C-8738-3449-82CC-A4F0770F4BBE}">
      <dgm:prSet phldrT="[Text]" custT="1"/>
      <dgm:spPr/>
      <dgm:t>
        <a:bodyPr/>
        <a:lstStyle/>
        <a:p>
          <a:r>
            <a:rPr lang="en-US" sz="3200" dirty="0">
              <a:latin typeface="Arial" panose="020B0604020202020204" pitchFamily="34" charset="0"/>
              <a:cs typeface="Arial" panose="020B0604020202020204" pitchFamily="34" charset="0"/>
            </a:rPr>
            <a:t>Find out data features and outliers</a:t>
          </a:r>
        </a:p>
      </dgm:t>
    </dgm:pt>
    <dgm:pt modelId="{13FCE6C1-B5A9-AB40-9B44-14C2DF4B0A96}" type="parTrans" cxnId="{26F58388-234B-1841-9786-4C20848833AB}">
      <dgm:prSet/>
      <dgm:spPr/>
      <dgm:t>
        <a:bodyPr/>
        <a:lstStyle/>
        <a:p>
          <a:endParaRPr lang="en-US"/>
        </a:p>
      </dgm:t>
    </dgm:pt>
    <dgm:pt modelId="{33C38397-ADA4-E74C-841F-B2C57053995C}" type="sibTrans" cxnId="{26F58388-234B-1841-9786-4C20848833AB}">
      <dgm:prSet/>
      <dgm:spPr/>
      <dgm:t>
        <a:bodyPr/>
        <a:lstStyle/>
        <a:p>
          <a:endParaRPr lang="en-US"/>
        </a:p>
      </dgm:t>
    </dgm:pt>
    <dgm:pt modelId="{263DA917-E477-4F4A-BF14-93AD591A5FD3}">
      <dgm:prSet phldrT="[Text]" custT="1"/>
      <dgm:spPr/>
      <dgm:t>
        <a:bodyPr/>
        <a:lstStyle/>
        <a:p>
          <a:r>
            <a:rPr lang="en-US" sz="3800" b="1" dirty="0">
              <a:solidFill>
                <a:schemeClr val="tx1"/>
              </a:solidFill>
              <a:latin typeface="Arial" panose="020B0604020202020204" pitchFamily="34" charset="0"/>
              <a:cs typeface="Arial" panose="020B0604020202020204" pitchFamily="34" charset="0"/>
            </a:rPr>
            <a:t>Process</a:t>
          </a:r>
        </a:p>
      </dgm:t>
    </dgm:pt>
    <dgm:pt modelId="{353A76DC-83D1-0442-8641-B0D7F57C250C}" type="parTrans" cxnId="{6785B677-A03C-1B45-9E48-773FFD42198B}">
      <dgm:prSet/>
      <dgm:spPr/>
      <dgm:t>
        <a:bodyPr/>
        <a:lstStyle/>
        <a:p>
          <a:endParaRPr lang="en-US"/>
        </a:p>
      </dgm:t>
    </dgm:pt>
    <dgm:pt modelId="{777F92C4-0728-9B40-BE56-B04CE5B35F88}" type="sibTrans" cxnId="{6785B677-A03C-1B45-9E48-773FFD42198B}">
      <dgm:prSet/>
      <dgm:spPr/>
      <dgm:t>
        <a:bodyPr/>
        <a:lstStyle/>
        <a:p>
          <a:endParaRPr lang="en-US"/>
        </a:p>
      </dgm:t>
    </dgm:pt>
    <dgm:pt modelId="{2CABD736-904B-E04F-BA4A-3B847AB4CB9F}">
      <dgm:prSet phldrT="[Text]" custT="1"/>
      <dgm:spPr/>
      <dgm:t>
        <a:bodyPr/>
        <a:lstStyle/>
        <a:p>
          <a:r>
            <a:rPr lang="en-US" sz="3200" dirty="0">
              <a:latin typeface="Arial" panose="020B0604020202020204" pitchFamily="34" charset="0"/>
              <a:cs typeface="Arial" panose="020B0604020202020204" pitchFamily="34" charset="0"/>
            </a:rPr>
            <a:t>Deal with the problems in datasets</a:t>
          </a:r>
        </a:p>
      </dgm:t>
    </dgm:pt>
    <dgm:pt modelId="{B136FC4E-3E03-1F4D-8812-A89371D0E95D}" type="parTrans" cxnId="{E2EBA3E1-219F-3148-AAE5-913901F2B520}">
      <dgm:prSet/>
      <dgm:spPr/>
      <dgm:t>
        <a:bodyPr/>
        <a:lstStyle/>
        <a:p>
          <a:endParaRPr lang="en-US"/>
        </a:p>
      </dgm:t>
    </dgm:pt>
    <dgm:pt modelId="{BD1080D6-3D3A-B344-81A0-818042F07345}" type="sibTrans" cxnId="{E2EBA3E1-219F-3148-AAE5-913901F2B520}">
      <dgm:prSet/>
      <dgm:spPr/>
      <dgm:t>
        <a:bodyPr/>
        <a:lstStyle/>
        <a:p>
          <a:endParaRPr lang="en-US"/>
        </a:p>
      </dgm:t>
    </dgm:pt>
    <dgm:pt modelId="{D7294F92-1D0E-864F-8504-D9422F398733}">
      <dgm:prSet phldrT="[Text]" custT="1"/>
      <dgm:spPr/>
      <dgm:t>
        <a:bodyPr anchor="ctr" anchorCtr="0"/>
        <a:lstStyle/>
        <a:p>
          <a:r>
            <a:rPr lang="en-US" sz="3200" dirty="0">
              <a:latin typeface="Arial" panose="020B0604020202020204" pitchFamily="34" charset="0"/>
              <a:cs typeface="Arial" panose="020B0604020202020204" pitchFamily="34" charset="0"/>
            </a:rPr>
            <a:t>From online sources or other formats</a:t>
          </a:r>
        </a:p>
      </dgm:t>
    </dgm:pt>
    <dgm:pt modelId="{6DF4FDAE-C6D1-2F46-8929-23F4D0FCCB83}" type="parTrans" cxnId="{4ADC6FF0-5806-D24D-912D-D24AD5399249}">
      <dgm:prSet/>
      <dgm:spPr/>
      <dgm:t>
        <a:bodyPr/>
        <a:lstStyle/>
        <a:p>
          <a:endParaRPr lang="en-US"/>
        </a:p>
      </dgm:t>
    </dgm:pt>
    <dgm:pt modelId="{9531EC04-253B-B841-9464-692F382A0D9A}" type="sibTrans" cxnId="{4ADC6FF0-5806-D24D-912D-D24AD5399249}">
      <dgm:prSet/>
      <dgm:spPr/>
      <dgm:t>
        <a:bodyPr/>
        <a:lstStyle/>
        <a:p>
          <a:endParaRPr lang="en-US"/>
        </a:p>
      </dgm:t>
    </dgm:pt>
    <dgm:pt modelId="{4D57851C-55DB-4646-9352-B46E7E8050D9}">
      <dgm:prSet phldrT="[Text]" custT="1"/>
      <dgm:spPr/>
      <dgm:t>
        <a:bodyPr/>
        <a:lstStyle/>
        <a:p>
          <a:r>
            <a:rPr lang="en-US" sz="3200" dirty="0">
              <a:latin typeface="Arial" panose="020B0604020202020204" pitchFamily="34" charset="0"/>
              <a:cs typeface="Arial" panose="020B0604020202020204" pitchFamily="34" charset="0"/>
            </a:rPr>
            <a:t>Save the dataset </a:t>
          </a:r>
        </a:p>
      </dgm:t>
    </dgm:pt>
    <dgm:pt modelId="{B9806477-5FC4-E048-BA22-BB9084D730CB}" type="parTrans" cxnId="{4F6E6506-C0DF-9E4B-A5A7-62252099B645}">
      <dgm:prSet/>
      <dgm:spPr/>
      <dgm:t>
        <a:bodyPr/>
        <a:lstStyle/>
        <a:p>
          <a:endParaRPr lang="en-US"/>
        </a:p>
      </dgm:t>
    </dgm:pt>
    <dgm:pt modelId="{2B764139-26C2-0049-AA4F-FF05B7F4F6F6}" type="sibTrans" cxnId="{4F6E6506-C0DF-9E4B-A5A7-62252099B645}">
      <dgm:prSet/>
      <dgm:spPr/>
      <dgm:t>
        <a:bodyPr/>
        <a:lstStyle/>
        <a:p>
          <a:endParaRPr lang="en-US"/>
        </a:p>
      </dgm:t>
    </dgm:pt>
    <dgm:pt modelId="{707A7114-2100-ED4D-942A-AD61071355EE}">
      <dgm:prSet phldrT="[Text]" custT="1"/>
      <dgm:spPr/>
      <dgm:t>
        <a:bodyPr/>
        <a:lstStyle/>
        <a:p>
          <a:r>
            <a:rPr lang="en-US" sz="3200" dirty="0">
              <a:latin typeface="Arial" panose="020B0604020202020204" pitchFamily="34" charset="0"/>
              <a:cs typeface="Arial" panose="020B0604020202020204" pitchFamily="34" charset="0"/>
            </a:rPr>
            <a:t>Manipulate data</a:t>
          </a:r>
        </a:p>
      </dgm:t>
    </dgm:pt>
    <dgm:pt modelId="{6E7EFFB9-7F8F-FF4A-B016-B0FC338B3961}" type="parTrans" cxnId="{2BBB5031-EB99-C047-BC74-E874CFAF11CD}">
      <dgm:prSet/>
      <dgm:spPr/>
      <dgm:t>
        <a:bodyPr/>
        <a:lstStyle/>
        <a:p>
          <a:endParaRPr lang="en-US"/>
        </a:p>
      </dgm:t>
    </dgm:pt>
    <dgm:pt modelId="{90668EA5-DC53-8141-AA66-04617B0B9564}" type="sibTrans" cxnId="{2BBB5031-EB99-C047-BC74-E874CFAF11CD}">
      <dgm:prSet/>
      <dgm:spPr/>
      <dgm:t>
        <a:bodyPr/>
        <a:lstStyle/>
        <a:p>
          <a:endParaRPr lang="en-US"/>
        </a:p>
      </dgm:t>
    </dgm:pt>
    <dgm:pt modelId="{F3B28E18-F305-CA4E-A609-EDCC8D15FA29}" type="pres">
      <dgm:prSet presAssocID="{89DE7FE0-1E15-BF46-9B8E-D93B3BC27A94}" presName="linearFlow" presStyleCnt="0">
        <dgm:presLayoutVars>
          <dgm:dir/>
          <dgm:animLvl val="lvl"/>
          <dgm:resizeHandles val="exact"/>
        </dgm:presLayoutVars>
      </dgm:prSet>
      <dgm:spPr/>
    </dgm:pt>
    <dgm:pt modelId="{9103CCC4-D80C-994C-8CC9-60BDFD1A67CF}" type="pres">
      <dgm:prSet presAssocID="{D3F160AF-3524-2D4F-91ED-83FB2BA9DA8F}" presName="composite" presStyleCnt="0"/>
      <dgm:spPr/>
    </dgm:pt>
    <dgm:pt modelId="{91758BDD-87C3-CA47-9308-E3EF5FCE68D2}" type="pres">
      <dgm:prSet presAssocID="{D3F160AF-3524-2D4F-91ED-83FB2BA9DA8F}" presName="parentText" presStyleLbl="alignNode1" presStyleIdx="0" presStyleCnt="3" custScaleX="115428">
        <dgm:presLayoutVars>
          <dgm:chMax val="1"/>
          <dgm:bulletEnabled val="1"/>
        </dgm:presLayoutVars>
      </dgm:prSet>
      <dgm:spPr/>
    </dgm:pt>
    <dgm:pt modelId="{15A052F2-1721-AB4D-A07F-500B21FAB00A}" type="pres">
      <dgm:prSet presAssocID="{D3F160AF-3524-2D4F-91ED-83FB2BA9DA8F}" presName="descendantText" presStyleLbl="alignAcc1" presStyleIdx="0" presStyleCnt="3" custScaleX="96389" custLinFactNeighborX="297">
        <dgm:presLayoutVars>
          <dgm:bulletEnabled val="1"/>
        </dgm:presLayoutVars>
      </dgm:prSet>
      <dgm:spPr/>
    </dgm:pt>
    <dgm:pt modelId="{45156693-CD2F-F045-B3FD-0CCCF7AFEB43}" type="pres">
      <dgm:prSet presAssocID="{ED25798F-2DD3-D542-A52E-B6A36B80E83E}" presName="sp" presStyleCnt="0"/>
      <dgm:spPr/>
    </dgm:pt>
    <dgm:pt modelId="{A8E8E5DF-BB65-DE41-AE95-0C35EC059511}" type="pres">
      <dgm:prSet presAssocID="{98FEF093-7BD7-154B-933F-BDDC4655B614}" presName="composite" presStyleCnt="0"/>
      <dgm:spPr/>
    </dgm:pt>
    <dgm:pt modelId="{13CF8B6B-0153-D14F-9375-DB1048261C75}" type="pres">
      <dgm:prSet presAssocID="{98FEF093-7BD7-154B-933F-BDDC4655B614}" presName="parentText" presStyleLbl="alignNode1" presStyleIdx="1" presStyleCnt="3" custScaleX="115941">
        <dgm:presLayoutVars>
          <dgm:chMax val="1"/>
          <dgm:bulletEnabled val="1"/>
        </dgm:presLayoutVars>
      </dgm:prSet>
      <dgm:spPr/>
    </dgm:pt>
    <dgm:pt modelId="{9E02F898-CA8A-604D-9DC4-81C07A32013C}" type="pres">
      <dgm:prSet presAssocID="{98FEF093-7BD7-154B-933F-BDDC4655B614}" presName="descendantText" presStyleLbl="alignAcc1" presStyleIdx="1" presStyleCnt="3" custScaleX="96166" custLinFactNeighborX="297">
        <dgm:presLayoutVars>
          <dgm:bulletEnabled val="1"/>
        </dgm:presLayoutVars>
      </dgm:prSet>
      <dgm:spPr/>
    </dgm:pt>
    <dgm:pt modelId="{471B5D21-1041-A547-A997-F3B74767EAB0}" type="pres">
      <dgm:prSet presAssocID="{CB6E7D44-7787-304A-98EB-EC872B6A8FA1}" presName="sp" presStyleCnt="0"/>
      <dgm:spPr/>
    </dgm:pt>
    <dgm:pt modelId="{3DA76E2A-EC18-4A45-AC8B-F9C8480468D6}" type="pres">
      <dgm:prSet presAssocID="{263DA917-E477-4F4A-BF14-93AD591A5FD3}" presName="composite" presStyleCnt="0"/>
      <dgm:spPr/>
    </dgm:pt>
    <dgm:pt modelId="{DDD5CAE5-CA43-4C4E-AA47-B49294EEB2D5}" type="pres">
      <dgm:prSet presAssocID="{263DA917-E477-4F4A-BF14-93AD591A5FD3}" presName="parentText" presStyleLbl="alignNode1" presStyleIdx="2" presStyleCnt="3" custScaleX="115941">
        <dgm:presLayoutVars>
          <dgm:chMax val="1"/>
          <dgm:bulletEnabled val="1"/>
        </dgm:presLayoutVars>
      </dgm:prSet>
      <dgm:spPr/>
    </dgm:pt>
    <dgm:pt modelId="{46F6A35A-F065-574F-A672-AC64D4A93F55}" type="pres">
      <dgm:prSet presAssocID="{263DA917-E477-4F4A-BF14-93AD591A5FD3}" presName="descendantText" presStyleLbl="alignAcc1" presStyleIdx="2" presStyleCnt="3" custScaleX="96166" custLinFactNeighborX="297">
        <dgm:presLayoutVars>
          <dgm:bulletEnabled val="1"/>
        </dgm:presLayoutVars>
      </dgm:prSet>
      <dgm:spPr/>
    </dgm:pt>
  </dgm:ptLst>
  <dgm:cxnLst>
    <dgm:cxn modelId="{4F6E6506-C0DF-9E4B-A5A7-62252099B645}" srcId="{263DA917-E477-4F4A-BF14-93AD591A5FD3}" destId="{4D57851C-55DB-4646-9352-B46E7E8050D9}" srcOrd="2" destOrd="0" parTransId="{B9806477-5FC4-E048-BA22-BB9084D730CB}" sibTransId="{2B764139-26C2-0049-AA4F-FF05B7F4F6F6}"/>
    <dgm:cxn modelId="{6E20070E-A731-984F-936C-06EDA6FCB5AA}" type="presOf" srcId="{98FEF093-7BD7-154B-933F-BDDC4655B614}" destId="{13CF8B6B-0153-D14F-9375-DB1048261C75}" srcOrd="0" destOrd="0" presId="urn:microsoft.com/office/officeart/2005/8/layout/chevron2"/>
    <dgm:cxn modelId="{0DF3481F-C271-6D49-BC29-BE2610924B0E}" type="presOf" srcId="{263DA917-E477-4F4A-BF14-93AD591A5FD3}" destId="{DDD5CAE5-CA43-4C4E-AA47-B49294EEB2D5}" srcOrd="0" destOrd="0" presId="urn:microsoft.com/office/officeart/2005/8/layout/chevron2"/>
    <dgm:cxn modelId="{2BBB5031-EB99-C047-BC74-E874CFAF11CD}" srcId="{263DA917-E477-4F4A-BF14-93AD591A5FD3}" destId="{707A7114-2100-ED4D-942A-AD61071355EE}" srcOrd="1" destOrd="0" parTransId="{6E7EFFB9-7F8F-FF4A-B016-B0FC338B3961}" sibTransId="{90668EA5-DC53-8141-AA66-04617B0B9564}"/>
    <dgm:cxn modelId="{DE5C8B39-7115-BF4B-B01D-6F808A4477D9}" type="presOf" srcId="{4D57851C-55DB-4646-9352-B46E7E8050D9}" destId="{46F6A35A-F065-574F-A672-AC64D4A93F55}" srcOrd="0" destOrd="2" presId="urn:microsoft.com/office/officeart/2005/8/layout/chevron2"/>
    <dgm:cxn modelId="{BA98B142-1DAA-E148-ACD1-3729711B4BA6}" type="presOf" srcId="{514562F1-BE79-6C4D-91B6-F710FF4441F6}" destId="{9E02F898-CA8A-604D-9DC4-81C07A32013C}" srcOrd="0" destOrd="0" presId="urn:microsoft.com/office/officeart/2005/8/layout/chevron2"/>
    <dgm:cxn modelId="{57713677-823E-DF4F-8FEC-30A958C7B0D8}" type="presOf" srcId="{89DE7FE0-1E15-BF46-9B8E-D93B3BC27A94}" destId="{F3B28E18-F305-CA4E-A609-EDCC8D15FA29}" srcOrd="0" destOrd="0" presId="urn:microsoft.com/office/officeart/2005/8/layout/chevron2"/>
    <dgm:cxn modelId="{6785B677-A03C-1B45-9E48-773FFD42198B}" srcId="{89DE7FE0-1E15-BF46-9B8E-D93B3BC27A94}" destId="{263DA917-E477-4F4A-BF14-93AD591A5FD3}" srcOrd="2" destOrd="0" parTransId="{353A76DC-83D1-0442-8641-B0D7F57C250C}" sibTransId="{777F92C4-0728-9B40-BE56-B04CE5B35F88}"/>
    <dgm:cxn modelId="{26F58388-234B-1841-9786-4C20848833AB}" srcId="{98FEF093-7BD7-154B-933F-BDDC4655B614}" destId="{E520D62C-8738-3449-82CC-A4F0770F4BBE}" srcOrd="1" destOrd="0" parTransId="{13FCE6C1-B5A9-AB40-9B44-14C2DF4B0A96}" sibTransId="{33C38397-ADA4-E74C-841F-B2C57053995C}"/>
    <dgm:cxn modelId="{42FAA1A7-62CD-3342-9C93-572814744FD5}" type="presOf" srcId="{65760BD8-580C-8F47-9A23-996F4C0EBC5D}" destId="{15A052F2-1721-AB4D-A07F-500B21FAB00A}" srcOrd="0" destOrd="1" presId="urn:microsoft.com/office/officeart/2005/8/layout/chevron2"/>
    <dgm:cxn modelId="{B54C2CA9-1BD3-414C-97C4-2107C12C15C1}" type="presOf" srcId="{E520D62C-8738-3449-82CC-A4F0770F4BBE}" destId="{9E02F898-CA8A-604D-9DC4-81C07A32013C}" srcOrd="0" destOrd="1" presId="urn:microsoft.com/office/officeart/2005/8/layout/chevron2"/>
    <dgm:cxn modelId="{4D6E28B7-9A07-154D-9B9B-B7984C85F9EF}" srcId="{98FEF093-7BD7-154B-933F-BDDC4655B614}" destId="{514562F1-BE79-6C4D-91B6-F710FF4441F6}" srcOrd="0" destOrd="0" parTransId="{66187BB8-EF42-CD44-B720-FCCE89CB2B23}" sibTransId="{7E8EBF78-1F4A-B747-84F5-0422FF9243EB}"/>
    <dgm:cxn modelId="{9DCE54BA-667B-2E4C-B97C-5F889B44A152}" srcId="{89DE7FE0-1E15-BF46-9B8E-D93B3BC27A94}" destId="{D3F160AF-3524-2D4F-91ED-83FB2BA9DA8F}" srcOrd="0" destOrd="0" parTransId="{01B26431-458E-D24E-8B30-1AA483D12A64}" sibTransId="{ED25798F-2DD3-D542-A52E-B6A36B80E83E}"/>
    <dgm:cxn modelId="{855227BE-5131-4040-87AB-23DECCE3B3E7}" srcId="{D3F160AF-3524-2D4F-91ED-83FB2BA9DA8F}" destId="{5AEE49C3-2B5E-B94C-B2B8-5EA45B9D049C}" srcOrd="0" destOrd="0" parTransId="{3ADE0267-E7F6-684C-869C-C2EE8BDD6976}" sibTransId="{1E7C609D-8102-6C47-99F8-F074CABA29BD}"/>
    <dgm:cxn modelId="{0948BBC5-E0E4-EE4F-9D05-2EFC1439DDC4}" type="presOf" srcId="{D3F160AF-3524-2D4F-91ED-83FB2BA9DA8F}" destId="{91758BDD-87C3-CA47-9308-E3EF5FCE68D2}" srcOrd="0" destOrd="0" presId="urn:microsoft.com/office/officeart/2005/8/layout/chevron2"/>
    <dgm:cxn modelId="{F6CE39CF-8B0D-364F-BCAF-DE2AB126F269}" type="presOf" srcId="{2CABD736-904B-E04F-BA4A-3B847AB4CB9F}" destId="{46F6A35A-F065-574F-A672-AC64D4A93F55}" srcOrd="0" destOrd="0" presId="urn:microsoft.com/office/officeart/2005/8/layout/chevron2"/>
    <dgm:cxn modelId="{74ABB1D0-DC6C-AC44-9BC6-812A4E62BE06}" type="presOf" srcId="{D7294F92-1D0E-864F-8504-D9422F398733}" destId="{15A052F2-1721-AB4D-A07F-500B21FAB00A}" srcOrd="0" destOrd="2" presId="urn:microsoft.com/office/officeart/2005/8/layout/chevron2"/>
    <dgm:cxn modelId="{E2EBA3E1-219F-3148-AAE5-913901F2B520}" srcId="{263DA917-E477-4F4A-BF14-93AD591A5FD3}" destId="{2CABD736-904B-E04F-BA4A-3B847AB4CB9F}" srcOrd="0" destOrd="0" parTransId="{B136FC4E-3E03-1F4D-8812-A89371D0E95D}" sibTransId="{BD1080D6-3D3A-B344-81A0-818042F07345}"/>
    <dgm:cxn modelId="{720074E3-CAC4-A94B-826A-C18D65507493}" type="presOf" srcId="{5AEE49C3-2B5E-B94C-B2B8-5EA45B9D049C}" destId="{15A052F2-1721-AB4D-A07F-500B21FAB00A}" srcOrd="0" destOrd="0" presId="urn:microsoft.com/office/officeart/2005/8/layout/chevron2"/>
    <dgm:cxn modelId="{4ADC6FF0-5806-D24D-912D-D24AD5399249}" srcId="{D3F160AF-3524-2D4F-91ED-83FB2BA9DA8F}" destId="{D7294F92-1D0E-864F-8504-D9422F398733}" srcOrd="2" destOrd="0" parTransId="{6DF4FDAE-C6D1-2F46-8929-23F4D0FCCB83}" sibTransId="{9531EC04-253B-B841-9464-692F382A0D9A}"/>
    <dgm:cxn modelId="{8CD389F2-9A62-B543-90B5-BE8658417A7D}" srcId="{89DE7FE0-1E15-BF46-9B8E-D93B3BC27A94}" destId="{98FEF093-7BD7-154B-933F-BDDC4655B614}" srcOrd="1" destOrd="0" parTransId="{A4A06BC2-45BE-FD4C-90BA-1AB9B24D768A}" sibTransId="{CB6E7D44-7787-304A-98EB-EC872B6A8FA1}"/>
    <dgm:cxn modelId="{F3AD6CF6-95CD-BA41-A73D-270830749957}" type="presOf" srcId="{707A7114-2100-ED4D-942A-AD61071355EE}" destId="{46F6A35A-F065-574F-A672-AC64D4A93F55}" srcOrd="0" destOrd="1" presId="urn:microsoft.com/office/officeart/2005/8/layout/chevron2"/>
    <dgm:cxn modelId="{57A388FF-E62A-B24A-A234-0FC344A6CE47}" srcId="{D3F160AF-3524-2D4F-91ED-83FB2BA9DA8F}" destId="{65760BD8-580C-8F47-9A23-996F4C0EBC5D}" srcOrd="1" destOrd="0" parTransId="{255D2192-5762-F44E-9391-923F5F58C13A}" sibTransId="{DDC28B9E-F979-E648-A0AE-624F88C40A73}"/>
    <dgm:cxn modelId="{77A37F37-3C8D-A840-9419-E3F7EF09C177}" type="presParOf" srcId="{F3B28E18-F305-CA4E-A609-EDCC8D15FA29}" destId="{9103CCC4-D80C-994C-8CC9-60BDFD1A67CF}" srcOrd="0" destOrd="0" presId="urn:microsoft.com/office/officeart/2005/8/layout/chevron2"/>
    <dgm:cxn modelId="{5514071C-4B47-1942-A245-18B688B98C1C}" type="presParOf" srcId="{9103CCC4-D80C-994C-8CC9-60BDFD1A67CF}" destId="{91758BDD-87C3-CA47-9308-E3EF5FCE68D2}" srcOrd="0" destOrd="0" presId="urn:microsoft.com/office/officeart/2005/8/layout/chevron2"/>
    <dgm:cxn modelId="{8CEA2C2F-9B20-7141-90AD-5B74D8D8DFA1}" type="presParOf" srcId="{9103CCC4-D80C-994C-8CC9-60BDFD1A67CF}" destId="{15A052F2-1721-AB4D-A07F-500B21FAB00A}" srcOrd="1" destOrd="0" presId="urn:microsoft.com/office/officeart/2005/8/layout/chevron2"/>
    <dgm:cxn modelId="{A266A8B8-086D-3D41-B334-7A6477AD3392}" type="presParOf" srcId="{F3B28E18-F305-CA4E-A609-EDCC8D15FA29}" destId="{45156693-CD2F-F045-B3FD-0CCCF7AFEB43}" srcOrd="1" destOrd="0" presId="urn:microsoft.com/office/officeart/2005/8/layout/chevron2"/>
    <dgm:cxn modelId="{815BB9F2-DD5B-134B-AEC4-72D7B1C9444F}" type="presParOf" srcId="{F3B28E18-F305-CA4E-A609-EDCC8D15FA29}" destId="{A8E8E5DF-BB65-DE41-AE95-0C35EC059511}" srcOrd="2" destOrd="0" presId="urn:microsoft.com/office/officeart/2005/8/layout/chevron2"/>
    <dgm:cxn modelId="{E9E1EC26-B4EA-064F-94AC-83566695B8A0}" type="presParOf" srcId="{A8E8E5DF-BB65-DE41-AE95-0C35EC059511}" destId="{13CF8B6B-0153-D14F-9375-DB1048261C75}" srcOrd="0" destOrd="0" presId="urn:microsoft.com/office/officeart/2005/8/layout/chevron2"/>
    <dgm:cxn modelId="{20B16317-0A93-DD4F-8555-372DC6B93F9D}" type="presParOf" srcId="{A8E8E5DF-BB65-DE41-AE95-0C35EC059511}" destId="{9E02F898-CA8A-604D-9DC4-81C07A32013C}" srcOrd="1" destOrd="0" presId="urn:microsoft.com/office/officeart/2005/8/layout/chevron2"/>
    <dgm:cxn modelId="{E2246B35-7600-FF48-8A0E-6BCE3096E3CA}" type="presParOf" srcId="{F3B28E18-F305-CA4E-A609-EDCC8D15FA29}" destId="{471B5D21-1041-A547-A997-F3B74767EAB0}" srcOrd="3" destOrd="0" presId="urn:microsoft.com/office/officeart/2005/8/layout/chevron2"/>
    <dgm:cxn modelId="{1A07B3E3-DD16-B349-9040-0DEBABCB7433}" type="presParOf" srcId="{F3B28E18-F305-CA4E-A609-EDCC8D15FA29}" destId="{3DA76E2A-EC18-4A45-AC8B-F9C8480468D6}" srcOrd="4" destOrd="0" presId="urn:microsoft.com/office/officeart/2005/8/layout/chevron2"/>
    <dgm:cxn modelId="{B1524C58-B10F-2A41-8344-68CFB03A11B2}" type="presParOf" srcId="{3DA76E2A-EC18-4A45-AC8B-F9C8480468D6}" destId="{DDD5CAE5-CA43-4C4E-AA47-B49294EEB2D5}" srcOrd="0" destOrd="0" presId="urn:microsoft.com/office/officeart/2005/8/layout/chevron2"/>
    <dgm:cxn modelId="{C2BF2D2D-7E91-DB49-8282-0A88DD8D8833}" type="presParOf" srcId="{3DA76E2A-EC18-4A45-AC8B-F9C8480468D6}" destId="{46F6A35A-F065-574F-A672-AC64D4A93F55}"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58BDD-87C3-CA47-9308-E3EF5FCE68D2}">
      <dsp:nvSpPr>
        <dsp:cNvPr id="0" name=""/>
        <dsp:cNvSpPr/>
      </dsp:nvSpPr>
      <dsp:spPr>
        <a:xfrm rot="5400000">
          <a:off x="-239721" y="252634"/>
          <a:ext cx="2552790" cy="206264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1" kern="1200" dirty="0">
              <a:solidFill>
                <a:schemeClr val="tx1"/>
              </a:solidFill>
              <a:latin typeface="Arial" panose="020B0604020202020204" pitchFamily="34" charset="0"/>
              <a:cs typeface="Arial" panose="020B0604020202020204" pitchFamily="34" charset="0"/>
            </a:rPr>
            <a:t>Import</a:t>
          </a:r>
        </a:p>
      </dsp:txBody>
      <dsp:txXfrm rot="-5400000">
        <a:off x="5352" y="1038883"/>
        <a:ext cx="2062644" cy="490146"/>
      </dsp:txXfrm>
    </dsp:sp>
    <dsp:sp modelId="{15A052F2-1721-AB4D-A07F-500B21FAB00A}">
      <dsp:nvSpPr>
        <dsp:cNvPr id="0" name=""/>
        <dsp:cNvSpPr/>
      </dsp:nvSpPr>
      <dsp:spPr>
        <a:xfrm rot="5400000">
          <a:off x="5219177" y="-3127566"/>
          <a:ext cx="1660186" cy="793044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From spreadsheet files</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From </a:t>
          </a:r>
          <a:r>
            <a:rPr lang="en-US" sz="3200" kern="1200" dirty="0" err="1">
              <a:latin typeface="Arial" panose="020B0604020202020204" pitchFamily="34" charset="0"/>
              <a:cs typeface="Arial" panose="020B0604020202020204" pitchFamily="34" charset="0"/>
            </a:rPr>
            <a:t>Matlab</a:t>
          </a:r>
          <a:r>
            <a:rPr lang="en-US" sz="3200" kern="1200" dirty="0">
              <a:latin typeface="Arial" panose="020B0604020202020204" pitchFamily="34" charset="0"/>
              <a:cs typeface="Arial" panose="020B0604020202020204" pitchFamily="34" charset="0"/>
            </a:rPr>
            <a:t> data file</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From online sources or other formats</a:t>
          </a:r>
        </a:p>
      </dsp:txBody>
      <dsp:txXfrm rot="-5400000">
        <a:off x="2084049" y="88606"/>
        <a:ext cx="7849398" cy="1498098"/>
      </dsp:txXfrm>
    </dsp:sp>
    <dsp:sp modelId="{13CF8B6B-0153-D14F-9375-DB1048261C75}">
      <dsp:nvSpPr>
        <dsp:cNvPr id="0" name=""/>
        <dsp:cNvSpPr/>
      </dsp:nvSpPr>
      <dsp:spPr>
        <a:xfrm rot="5400000">
          <a:off x="-235138" y="2613483"/>
          <a:ext cx="2552790" cy="20718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1" kern="1200" dirty="0">
              <a:solidFill>
                <a:schemeClr val="tx1"/>
              </a:solidFill>
              <a:latin typeface="Arial" panose="020B0604020202020204" pitchFamily="34" charset="0"/>
              <a:cs typeface="Arial" panose="020B0604020202020204" pitchFamily="34" charset="0"/>
            </a:rPr>
            <a:t>Inspect</a:t>
          </a:r>
        </a:p>
      </dsp:txBody>
      <dsp:txXfrm rot="-5400000">
        <a:off x="5352" y="3408900"/>
        <a:ext cx="2071811" cy="480979"/>
      </dsp:txXfrm>
    </dsp:sp>
    <dsp:sp modelId="{9E02F898-CA8A-604D-9DC4-81C07A32013C}">
      <dsp:nvSpPr>
        <dsp:cNvPr id="0" name=""/>
        <dsp:cNvSpPr/>
      </dsp:nvSpPr>
      <dsp:spPr>
        <a:xfrm rot="5400000">
          <a:off x="5228787" y="-753396"/>
          <a:ext cx="1659313" cy="79120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Explore the dataset to get descriptive results</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Find out data features and outliers</a:t>
          </a:r>
        </a:p>
      </dsp:txBody>
      <dsp:txXfrm rot="-5400000">
        <a:off x="2102397" y="2453995"/>
        <a:ext cx="7831094" cy="1497311"/>
      </dsp:txXfrm>
    </dsp:sp>
    <dsp:sp modelId="{DDD5CAE5-CA43-4C4E-AA47-B49294EEB2D5}">
      <dsp:nvSpPr>
        <dsp:cNvPr id="0" name=""/>
        <dsp:cNvSpPr/>
      </dsp:nvSpPr>
      <dsp:spPr>
        <a:xfrm rot="5400000">
          <a:off x="-235138" y="4978916"/>
          <a:ext cx="2552790" cy="20718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1" kern="1200" dirty="0">
              <a:solidFill>
                <a:schemeClr val="tx1"/>
              </a:solidFill>
              <a:latin typeface="Arial" panose="020B0604020202020204" pitchFamily="34" charset="0"/>
              <a:cs typeface="Arial" panose="020B0604020202020204" pitchFamily="34" charset="0"/>
            </a:rPr>
            <a:t>Process</a:t>
          </a:r>
        </a:p>
      </dsp:txBody>
      <dsp:txXfrm rot="-5400000">
        <a:off x="5352" y="5774333"/>
        <a:ext cx="2071811" cy="480979"/>
      </dsp:txXfrm>
    </dsp:sp>
    <dsp:sp modelId="{46F6A35A-F065-574F-A672-AC64D4A93F55}">
      <dsp:nvSpPr>
        <dsp:cNvPr id="0" name=""/>
        <dsp:cNvSpPr/>
      </dsp:nvSpPr>
      <dsp:spPr>
        <a:xfrm rot="5400000">
          <a:off x="5228787" y="1612036"/>
          <a:ext cx="1659313" cy="79120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Deal with the problems in datasets</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Manipulate data</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Save the dataset </a:t>
          </a:r>
        </a:p>
      </dsp:txBody>
      <dsp:txXfrm rot="-5400000">
        <a:off x="2102397" y="4819428"/>
        <a:ext cx="7831094" cy="149731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7166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extLst>
      <p:ext uri="{BB962C8B-B14F-4D97-AF65-F5344CB8AC3E}">
        <p14:creationId xmlns:p14="http://schemas.microsoft.com/office/powerpoint/2010/main" val="63265162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855" kern="1200">
        <a:solidFill>
          <a:schemeClr val="tx1"/>
        </a:solidFill>
        <a:latin typeface="Times" pitchFamily="-109" charset="0"/>
        <a:ea typeface="ＭＳ Ｐゴシック" pitchFamily="-106" charset="-128"/>
        <a:cs typeface="ＭＳ Ｐゴシック" pitchFamily="-106" charset="-128"/>
      </a:defRPr>
    </a:lvl1pPr>
    <a:lvl2pPr marL="403963"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2pPr>
    <a:lvl3pPr marL="809332"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3pPr>
    <a:lvl4pPr marL="121470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4pPr>
    <a:lvl5pPr marL="162007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5pPr>
    <a:lvl6pPr marL="2026360" algn="l" defTabSz="405274" rtl="0" eaLnBrk="1" latinLnBrk="0" hangingPunct="1">
      <a:defRPr sz="855" kern="1200">
        <a:solidFill>
          <a:schemeClr val="tx1"/>
        </a:solidFill>
        <a:latin typeface="+mn-lt"/>
        <a:ea typeface="+mn-ea"/>
        <a:cs typeface="+mn-cs"/>
      </a:defRPr>
    </a:lvl6pPr>
    <a:lvl7pPr marL="2431633" algn="l" defTabSz="405274" rtl="0" eaLnBrk="1" latinLnBrk="0" hangingPunct="1">
      <a:defRPr sz="855" kern="1200">
        <a:solidFill>
          <a:schemeClr val="tx1"/>
        </a:solidFill>
        <a:latin typeface="+mn-lt"/>
        <a:ea typeface="+mn-ea"/>
        <a:cs typeface="+mn-cs"/>
      </a:defRPr>
    </a:lvl7pPr>
    <a:lvl8pPr marL="2836907" algn="l" defTabSz="405274" rtl="0" eaLnBrk="1" latinLnBrk="0" hangingPunct="1">
      <a:defRPr sz="855" kern="1200">
        <a:solidFill>
          <a:schemeClr val="tx1"/>
        </a:solidFill>
        <a:latin typeface="+mn-lt"/>
        <a:ea typeface="+mn-ea"/>
        <a:cs typeface="+mn-cs"/>
      </a:defRPr>
    </a:lvl8pPr>
    <a:lvl9pPr marL="3242177" algn="l" defTabSz="405274" rtl="0" eaLnBrk="1" latinLnBrk="0" hangingPunct="1">
      <a:defRPr sz="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04654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5871" y="12952842"/>
            <a:ext cx="26580432" cy="8938576"/>
          </a:xfrm>
        </p:spPr>
        <p:txBody>
          <a:bodyPr/>
          <a:lstStyle/>
          <a:p>
            <a:r>
              <a:rPr lang="en-US"/>
              <a:t>Click to edit Master title style</a:t>
            </a:r>
          </a:p>
        </p:txBody>
      </p:sp>
      <p:sp>
        <p:nvSpPr>
          <p:cNvPr id="3" name="Subtitle 2"/>
          <p:cNvSpPr>
            <a:spLocks noGrp="1"/>
          </p:cNvSpPr>
          <p:nvPr>
            <p:ph type="subTitle" idx="1"/>
          </p:nvPr>
        </p:nvSpPr>
        <p:spPr>
          <a:xfrm>
            <a:off x="4690605" y="23628807"/>
            <a:ext cx="21890964" cy="10655283"/>
          </a:xfrm>
        </p:spPr>
        <p:txBody>
          <a:bodyPr/>
          <a:lstStyle>
            <a:lvl1pPr marL="0" indent="0" algn="ctr">
              <a:buNone/>
              <a:defRPr/>
            </a:lvl1pPr>
            <a:lvl2pPr marL="210828" indent="0" algn="ctr">
              <a:buNone/>
              <a:defRPr/>
            </a:lvl2pPr>
            <a:lvl3pPr marL="421650" indent="0" algn="ctr">
              <a:buNone/>
              <a:defRPr/>
            </a:lvl3pPr>
            <a:lvl4pPr marL="632472" indent="0" algn="ctr">
              <a:buNone/>
              <a:defRPr/>
            </a:lvl4pPr>
            <a:lvl5pPr marL="843300" indent="0" algn="ctr">
              <a:buNone/>
              <a:defRPr/>
            </a:lvl5pPr>
            <a:lvl6pPr marL="1054122" indent="0" algn="ctr">
              <a:buNone/>
              <a:defRPr/>
            </a:lvl6pPr>
            <a:lvl7pPr marL="1264944" indent="0" algn="ctr">
              <a:buNone/>
              <a:defRPr/>
            </a:lvl7pPr>
            <a:lvl8pPr marL="1475772" indent="0" algn="ctr">
              <a:buNone/>
              <a:defRPr/>
            </a:lvl8pPr>
            <a:lvl9pPr marL="1686594"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82328" y="2318246"/>
            <a:ext cx="6645107" cy="39379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44734" y="2318246"/>
            <a:ext cx="19829005" cy="39379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70286" y="26795061"/>
            <a:ext cx="26581567" cy="8280162"/>
          </a:xfrm>
        </p:spPr>
        <p:txBody>
          <a:bodyPr anchor="t"/>
          <a:lstStyle>
            <a:lvl1pPr algn="l">
              <a:defRPr sz="1875" b="1" cap="all"/>
            </a:lvl1pPr>
          </a:lstStyle>
          <a:p>
            <a:r>
              <a:rPr lang="en-US"/>
              <a:t>Click to edit Master title style</a:t>
            </a:r>
          </a:p>
        </p:txBody>
      </p:sp>
      <p:sp>
        <p:nvSpPr>
          <p:cNvPr id="3" name="Text Placeholder 2"/>
          <p:cNvSpPr>
            <a:spLocks noGrp="1"/>
          </p:cNvSpPr>
          <p:nvPr>
            <p:ph type="body" idx="1"/>
          </p:nvPr>
        </p:nvSpPr>
        <p:spPr>
          <a:xfrm>
            <a:off x="2470286" y="17673772"/>
            <a:ext cx="26581567" cy="9121282"/>
          </a:xfrm>
        </p:spPr>
        <p:txBody>
          <a:bodyPr anchor="b"/>
          <a:lstStyle>
            <a:lvl1pPr marL="0" indent="0">
              <a:buNone/>
              <a:defRPr sz="986"/>
            </a:lvl1pPr>
            <a:lvl2pPr marL="210828" indent="0">
              <a:buNone/>
              <a:defRPr sz="690"/>
            </a:lvl2pPr>
            <a:lvl3pPr marL="421650" indent="0">
              <a:buNone/>
              <a:defRPr sz="690"/>
            </a:lvl3pPr>
            <a:lvl4pPr marL="632472" indent="0">
              <a:buNone/>
              <a:defRPr sz="690"/>
            </a:lvl4pPr>
            <a:lvl5pPr marL="843300" indent="0">
              <a:buNone/>
              <a:defRPr sz="690"/>
            </a:lvl5pPr>
            <a:lvl6pPr marL="1054122" indent="0">
              <a:buNone/>
              <a:defRPr sz="690"/>
            </a:lvl6pPr>
            <a:lvl7pPr marL="1264944" indent="0">
              <a:buNone/>
              <a:defRPr sz="690"/>
            </a:lvl7pPr>
            <a:lvl8pPr marL="1475772" indent="0">
              <a:buNone/>
              <a:defRPr sz="690"/>
            </a:lvl8pPr>
            <a:lvl9pPr marL="1686594" indent="0">
              <a:buNone/>
              <a:defRPr sz="69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44734"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690379"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63161" y="1670164"/>
            <a:ext cx="28145853" cy="69495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63155" y="9333289"/>
            <a:ext cx="13817304"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4" name="Content Placeholder 3"/>
          <p:cNvSpPr>
            <a:spLocks noGrp="1"/>
          </p:cNvSpPr>
          <p:nvPr>
            <p:ph sz="half" idx="2"/>
          </p:nvPr>
        </p:nvSpPr>
        <p:spPr>
          <a:xfrm>
            <a:off x="1563155" y="13223444"/>
            <a:ext cx="13817304"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886056" y="9333289"/>
            <a:ext cx="13822958"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6" name="Content Placeholder 5"/>
          <p:cNvSpPr>
            <a:spLocks noGrp="1"/>
          </p:cNvSpPr>
          <p:nvPr>
            <p:ph sz="quarter" idx="4"/>
          </p:nvPr>
        </p:nvSpPr>
        <p:spPr>
          <a:xfrm>
            <a:off x="15886056" y="13223444"/>
            <a:ext cx="13822958"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3152" y="1659833"/>
            <a:ext cx="10288327" cy="7065026"/>
          </a:xfrm>
        </p:spPr>
        <p:txBody>
          <a:bodyPr anchor="b"/>
          <a:lstStyle>
            <a:lvl1pPr algn="l">
              <a:defRPr sz="986" b="1"/>
            </a:lvl1pPr>
          </a:lstStyle>
          <a:p>
            <a:r>
              <a:rPr lang="en-US"/>
              <a:t>Click to edit Master title style</a:t>
            </a:r>
          </a:p>
        </p:txBody>
      </p:sp>
      <p:sp>
        <p:nvSpPr>
          <p:cNvPr id="3" name="Content Placeholder 2"/>
          <p:cNvSpPr>
            <a:spLocks noGrp="1"/>
          </p:cNvSpPr>
          <p:nvPr>
            <p:ph idx="1"/>
          </p:nvPr>
        </p:nvSpPr>
        <p:spPr>
          <a:xfrm>
            <a:off x="12226997" y="1659824"/>
            <a:ext cx="17482008" cy="35587123"/>
          </a:xfrm>
        </p:spPr>
        <p:txBody>
          <a:bodyPr/>
          <a:lstStyle>
            <a:lvl1pPr>
              <a:defRPr sz="1431"/>
            </a:lvl1pPr>
            <a:lvl2pPr>
              <a:defRPr sz="1186"/>
            </a:lvl2pPr>
            <a:lvl3pPr>
              <a:defRPr sz="1186"/>
            </a:lvl3pPr>
            <a:lvl4pPr>
              <a:defRPr sz="986"/>
            </a:lvl4pPr>
            <a:lvl5pPr>
              <a:defRPr sz="986"/>
            </a:lvl5pPr>
            <a:lvl6pPr>
              <a:defRPr sz="986"/>
            </a:lvl6pPr>
            <a:lvl7pPr>
              <a:defRPr sz="986"/>
            </a:lvl7pPr>
            <a:lvl8pPr>
              <a:defRPr sz="986"/>
            </a:lvl8pPr>
            <a:lvl9pPr>
              <a:defRPr sz="9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63152" y="8724851"/>
            <a:ext cx="10288327" cy="28522097"/>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9342" y="29187408"/>
            <a:ext cx="18763526" cy="3447192"/>
          </a:xfrm>
        </p:spPr>
        <p:txBody>
          <a:bodyPr anchor="b"/>
          <a:lstStyle>
            <a:lvl1pPr algn="l">
              <a:defRPr sz="986" b="1"/>
            </a:lvl1pPr>
          </a:lstStyle>
          <a:p>
            <a:r>
              <a:rPr lang="en-US"/>
              <a:t>Click to edit Master title style</a:t>
            </a:r>
          </a:p>
        </p:txBody>
      </p:sp>
      <p:sp>
        <p:nvSpPr>
          <p:cNvPr id="3" name="Picture Placeholder 2"/>
          <p:cNvSpPr>
            <a:spLocks noGrp="1"/>
          </p:cNvSpPr>
          <p:nvPr>
            <p:ph type="pic" idx="1"/>
          </p:nvPr>
        </p:nvSpPr>
        <p:spPr>
          <a:xfrm>
            <a:off x="6129342" y="3726427"/>
            <a:ext cx="18763526" cy="25018019"/>
          </a:xfrm>
        </p:spPr>
        <p:txBody>
          <a:bodyPr/>
          <a:lstStyle>
            <a:lvl1pPr marL="0" indent="0">
              <a:buNone/>
              <a:defRPr sz="1431"/>
            </a:lvl1pPr>
            <a:lvl2pPr marL="210828" indent="0">
              <a:buNone/>
              <a:defRPr sz="1186"/>
            </a:lvl2pPr>
            <a:lvl3pPr marL="421650" indent="0">
              <a:buNone/>
              <a:defRPr sz="1186"/>
            </a:lvl3pPr>
            <a:lvl4pPr marL="632472" indent="0">
              <a:buNone/>
              <a:defRPr sz="986"/>
            </a:lvl4pPr>
            <a:lvl5pPr marL="843300" indent="0">
              <a:buNone/>
              <a:defRPr sz="986"/>
            </a:lvl5pPr>
            <a:lvl6pPr marL="1054122" indent="0">
              <a:buNone/>
              <a:defRPr sz="986"/>
            </a:lvl6pPr>
            <a:lvl7pPr marL="1264944" indent="0">
              <a:buNone/>
              <a:defRPr sz="986"/>
            </a:lvl7pPr>
            <a:lvl8pPr marL="1475772" indent="0">
              <a:buNone/>
              <a:defRPr sz="986"/>
            </a:lvl8pPr>
            <a:lvl9pPr marL="1686594" indent="0">
              <a:buNone/>
              <a:defRPr sz="986"/>
            </a:lvl9pPr>
          </a:lstStyle>
          <a:p>
            <a:pPr lvl="0"/>
            <a:endParaRPr lang="en-US" noProof="0">
              <a:sym typeface="Times" pitchFamily="-109" charset="0"/>
            </a:endParaRPr>
          </a:p>
        </p:txBody>
      </p:sp>
      <p:sp>
        <p:nvSpPr>
          <p:cNvPr id="4" name="Text Placeholder 3"/>
          <p:cNvSpPr>
            <a:spLocks noGrp="1"/>
          </p:cNvSpPr>
          <p:nvPr>
            <p:ph type="body" sz="half" idx="2"/>
          </p:nvPr>
        </p:nvSpPr>
        <p:spPr>
          <a:xfrm>
            <a:off x="6129342" y="32634598"/>
            <a:ext cx="18763526" cy="4893296"/>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344212" y="2318125"/>
            <a:ext cx="26583750" cy="9727755"/>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344212" y="12045879"/>
            <a:ext cx="26583750" cy="29651396"/>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25099772" y="37989246"/>
            <a:ext cx="1140131" cy="1959386"/>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3808">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659" indent="-3659" algn="ctr" rtl="0" eaLnBrk="0" fontAlgn="base" hangingPunct="0">
        <a:spcBef>
          <a:spcPct val="0"/>
        </a:spcBef>
        <a:spcAft>
          <a:spcPct val="0"/>
        </a:spcAft>
        <a:defRPr sz="12108">
          <a:solidFill>
            <a:schemeClr val="tx1"/>
          </a:solidFill>
          <a:latin typeface="+mj-lt"/>
          <a:ea typeface="+mj-ea"/>
          <a:cs typeface="+mj-cs"/>
          <a:sym typeface="Times" pitchFamily="-108" charset="0"/>
        </a:defRPr>
      </a:lvl1pPr>
      <a:lvl2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215217"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426040"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636868"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847689"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943815" indent="-939419" algn="l" rtl="0" eaLnBrk="0" fontAlgn="base" hangingPunct="0">
        <a:spcBef>
          <a:spcPts val="2120"/>
        </a:spcBef>
        <a:spcAft>
          <a:spcPct val="0"/>
        </a:spcAft>
        <a:buSzPct val="100000"/>
        <a:buFont typeface="Times" pitchFamily="-108" charset="0"/>
        <a:buChar char="•"/>
        <a:defRPr sz="8744">
          <a:solidFill>
            <a:schemeClr val="tx1"/>
          </a:solidFill>
          <a:latin typeface="+mn-lt"/>
          <a:ea typeface="+mn-ea"/>
          <a:cs typeface="+mn-cs"/>
          <a:sym typeface="Times" pitchFamily="-108" charset="0"/>
        </a:defRPr>
      </a:lvl1pPr>
      <a:lvl2pPr marL="2039925" indent="-781993" algn="l" rtl="0" eaLnBrk="0" fontAlgn="base" hangingPunct="0">
        <a:spcBef>
          <a:spcPts val="1847"/>
        </a:spcBef>
        <a:spcAft>
          <a:spcPct val="0"/>
        </a:spcAft>
        <a:buSzPct val="100000"/>
        <a:buFont typeface="Times" pitchFamily="-108" charset="0"/>
        <a:buChar char="–"/>
        <a:defRPr sz="7610">
          <a:solidFill>
            <a:schemeClr val="tx1"/>
          </a:solidFill>
          <a:latin typeface="+mn-lt"/>
          <a:ea typeface="+mn-ea"/>
          <a:cs typeface="+mn-cs"/>
          <a:sym typeface="Times" pitchFamily="-108" charset="0"/>
        </a:defRPr>
      </a:lvl2pPr>
      <a:lvl3pPr marL="3136036" indent="-626036" algn="l" rtl="0" eaLnBrk="0" fontAlgn="base" hangingPunct="0">
        <a:spcBef>
          <a:spcPts val="1568"/>
        </a:spcBef>
        <a:spcAft>
          <a:spcPct val="0"/>
        </a:spcAft>
        <a:buSzPct val="100000"/>
        <a:buFont typeface="Times" pitchFamily="-108" charset="0"/>
        <a:buChar char="•"/>
        <a:defRPr sz="6623">
          <a:solidFill>
            <a:schemeClr val="tx1"/>
          </a:solidFill>
          <a:latin typeface="+mn-lt"/>
          <a:ea typeface="+mn-ea"/>
          <a:cs typeface="+mn-cs"/>
          <a:sym typeface="Times" pitchFamily="-108" charset="0"/>
        </a:defRPr>
      </a:lvl3pPr>
      <a:lvl4pPr marL="4388838" indent="-625300"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4pPr>
      <a:lvl5pPr marL="5642370" indent="-626036"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5pPr>
      <a:lvl6pPr marL="5853312"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6pPr>
      <a:lvl7pPr marL="606413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7pPr>
      <a:lvl8pPr marL="6274956"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8pPr>
      <a:lvl9pPr marL="648578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9pPr>
    </p:bodyStyle>
    <p:otherStyle>
      <a:defPPr>
        <a:defRPr lang="en-US"/>
      </a:defPPr>
      <a:lvl1pPr marL="0" algn="l" defTabSz="210828" rtl="0" eaLnBrk="1" latinLnBrk="0" hangingPunct="1">
        <a:defRPr sz="690" kern="1200">
          <a:solidFill>
            <a:schemeClr val="tx1"/>
          </a:solidFill>
          <a:latin typeface="+mn-lt"/>
          <a:ea typeface="+mn-ea"/>
          <a:cs typeface="+mn-cs"/>
        </a:defRPr>
      </a:lvl1pPr>
      <a:lvl2pPr marL="210828" algn="l" defTabSz="210828" rtl="0" eaLnBrk="1" latinLnBrk="0" hangingPunct="1">
        <a:defRPr sz="690" kern="1200">
          <a:solidFill>
            <a:schemeClr val="tx1"/>
          </a:solidFill>
          <a:latin typeface="+mn-lt"/>
          <a:ea typeface="+mn-ea"/>
          <a:cs typeface="+mn-cs"/>
        </a:defRPr>
      </a:lvl2pPr>
      <a:lvl3pPr marL="421650" algn="l" defTabSz="210828" rtl="0" eaLnBrk="1" latinLnBrk="0" hangingPunct="1">
        <a:defRPr sz="690" kern="1200">
          <a:solidFill>
            <a:schemeClr val="tx1"/>
          </a:solidFill>
          <a:latin typeface="+mn-lt"/>
          <a:ea typeface="+mn-ea"/>
          <a:cs typeface="+mn-cs"/>
        </a:defRPr>
      </a:lvl3pPr>
      <a:lvl4pPr marL="632472" algn="l" defTabSz="210828" rtl="0" eaLnBrk="1" latinLnBrk="0" hangingPunct="1">
        <a:defRPr sz="690" kern="1200">
          <a:solidFill>
            <a:schemeClr val="tx1"/>
          </a:solidFill>
          <a:latin typeface="+mn-lt"/>
          <a:ea typeface="+mn-ea"/>
          <a:cs typeface="+mn-cs"/>
        </a:defRPr>
      </a:lvl4pPr>
      <a:lvl5pPr marL="843300" algn="l" defTabSz="210828" rtl="0" eaLnBrk="1" latinLnBrk="0" hangingPunct="1">
        <a:defRPr sz="690" kern="1200">
          <a:solidFill>
            <a:schemeClr val="tx1"/>
          </a:solidFill>
          <a:latin typeface="+mn-lt"/>
          <a:ea typeface="+mn-ea"/>
          <a:cs typeface="+mn-cs"/>
        </a:defRPr>
      </a:lvl5pPr>
      <a:lvl6pPr marL="1054122" algn="l" defTabSz="210828" rtl="0" eaLnBrk="1" latinLnBrk="0" hangingPunct="1">
        <a:defRPr sz="690" kern="1200">
          <a:solidFill>
            <a:schemeClr val="tx1"/>
          </a:solidFill>
          <a:latin typeface="+mn-lt"/>
          <a:ea typeface="+mn-ea"/>
          <a:cs typeface="+mn-cs"/>
        </a:defRPr>
      </a:lvl6pPr>
      <a:lvl7pPr marL="1264944" algn="l" defTabSz="210828" rtl="0" eaLnBrk="1" latinLnBrk="0" hangingPunct="1">
        <a:defRPr sz="690" kern="1200">
          <a:solidFill>
            <a:schemeClr val="tx1"/>
          </a:solidFill>
          <a:latin typeface="+mn-lt"/>
          <a:ea typeface="+mn-ea"/>
          <a:cs typeface="+mn-cs"/>
        </a:defRPr>
      </a:lvl7pPr>
      <a:lvl8pPr marL="1475772" algn="l" defTabSz="210828" rtl="0" eaLnBrk="1" latinLnBrk="0" hangingPunct="1">
        <a:defRPr sz="690" kern="1200">
          <a:solidFill>
            <a:schemeClr val="tx1"/>
          </a:solidFill>
          <a:latin typeface="+mn-lt"/>
          <a:ea typeface="+mn-ea"/>
          <a:cs typeface="+mn-cs"/>
        </a:defRPr>
      </a:lvl8pPr>
      <a:lvl9pPr marL="1686594" algn="l" defTabSz="210828" rtl="0" eaLnBrk="1" latinLnBrk="0" hangingPunct="1">
        <a:defRPr sz="6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11.png"/><Relationship Id="rId26" Type="http://schemas.openxmlformats.org/officeDocument/2006/relationships/image" Target="../media/image19.png"/><Relationship Id="rId39" Type="http://schemas.openxmlformats.org/officeDocument/2006/relationships/image" Target="../media/image32.tiff"/><Relationship Id="rId21" Type="http://schemas.openxmlformats.org/officeDocument/2006/relationships/image" Target="../media/image14.png"/><Relationship Id="rId34" Type="http://schemas.openxmlformats.org/officeDocument/2006/relationships/image" Target="../media/image27.png"/><Relationship Id="rId7" Type="http://schemas.openxmlformats.org/officeDocument/2006/relationships/diagramData" Target="../diagrams/data1.xml"/><Relationship Id="rId2" Type="http://schemas.openxmlformats.org/officeDocument/2006/relationships/notesSlide" Target="../notesSlides/notesSlide1.xml"/><Relationship Id="rId16" Type="http://schemas.openxmlformats.org/officeDocument/2006/relationships/image" Target="../media/image9.png"/><Relationship Id="rId20" Type="http://schemas.openxmlformats.org/officeDocument/2006/relationships/image" Target="../media/image13.png"/><Relationship Id="rId29" Type="http://schemas.openxmlformats.org/officeDocument/2006/relationships/image" Target="../media/image22.png"/><Relationship Id="rId41"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4.png"/><Relationship Id="rId11" Type="http://schemas.microsoft.com/office/2007/relationships/diagramDrawing" Target="../diagrams/drawing1.xml"/><Relationship Id="rId24" Type="http://schemas.openxmlformats.org/officeDocument/2006/relationships/image" Target="../media/image17.png"/><Relationship Id="rId32" Type="http://schemas.openxmlformats.org/officeDocument/2006/relationships/image" Target="../media/image25.png"/><Relationship Id="rId37" Type="http://schemas.openxmlformats.org/officeDocument/2006/relationships/image" Target="../media/image30.png"/><Relationship Id="rId40" Type="http://schemas.openxmlformats.org/officeDocument/2006/relationships/image" Target="../media/image33.png"/><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6.png"/><Relationship Id="rId28" Type="http://schemas.openxmlformats.org/officeDocument/2006/relationships/image" Target="../media/image21.png"/><Relationship Id="rId36" Type="http://schemas.openxmlformats.org/officeDocument/2006/relationships/image" Target="../media/image29.png"/><Relationship Id="rId10" Type="http://schemas.openxmlformats.org/officeDocument/2006/relationships/diagramColors" Target="../diagrams/colors1.xml"/><Relationship Id="rId19" Type="http://schemas.openxmlformats.org/officeDocument/2006/relationships/image" Target="../media/image12.svg"/><Relationship Id="rId31" Type="http://schemas.openxmlformats.org/officeDocument/2006/relationships/image" Target="../media/image24.png"/><Relationship Id="rId4" Type="http://schemas.openxmlformats.org/officeDocument/2006/relationships/image" Target="../media/image2.png"/><Relationship Id="rId9" Type="http://schemas.openxmlformats.org/officeDocument/2006/relationships/diagramQuickStyle" Target="../diagrams/quickStyle1.xml"/><Relationship Id="rId14" Type="http://schemas.openxmlformats.org/officeDocument/2006/relationships/image" Target="../media/image7.png"/><Relationship Id="rId22" Type="http://schemas.openxmlformats.org/officeDocument/2006/relationships/image" Target="../media/image15.png"/><Relationship Id="rId27" Type="http://schemas.openxmlformats.org/officeDocument/2006/relationships/image" Target="../media/image20.png"/><Relationship Id="rId30" Type="http://schemas.openxmlformats.org/officeDocument/2006/relationships/image" Target="../media/image23.png"/><Relationship Id="rId35" Type="http://schemas.openxmlformats.org/officeDocument/2006/relationships/image" Target="../media/image28.png"/><Relationship Id="rId8" Type="http://schemas.openxmlformats.org/officeDocument/2006/relationships/diagramLayout" Target="../diagrams/layout1.xml"/><Relationship Id="rId3" Type="http://schemas.openxmlformats.org/officeDocument/2006/relationships/image" Target="../media/image1.png"/><Relationship Id="rId12" Type="http://schemas.openxmlformats.org/officeDocument/2006/relationships/image" Target="../media/image5.png"/><Relationship Id="rId17" Type="http://schemas.openxmlformats.org/officeDocument/2006/relationships/image" Target="../media/image10.png"/><Relationship Id="rId25" Type="http://schemas.openxmlformats.org/officeDocument/2006/relationships/image" Target="../media/image18.png"/><Relationship Id="rId33" Type="http://schemas.openxmlformats.org/officeDocument/2006/relationships/image" Target="../media/image26.png"/><Relationship Id="rId38"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13750" y="3961535"/>
            <a:ext cx="9601200" cy="15604646"/>
            <a:chOff x="576544" y="12808367"/>
            <a:chExt cx="12227390" cy="25551724"/>
          </a:xfrm>
        </p:grpSpPr>
        <p:sp>
          <p:nvSpPr>
            <p:cNvPr id="2" name="Rectangle 1"/>
            <p:cNvSpPr/>
            <p:nvPr/>
          </p:nvSpPr>
          <p:spPr>
            <a:xfrm>
              <a:off x="581844" y="14018500"/>
              <a:ext cx="12222090" cy="24341591"/>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Due to the development of experimental and analytic equipment, large amounts of scientific data are being produced all over the world. The rapidly increasing volume and variety of geoscience-related data give researchers opportunities to answer scientific questions that are hard to solve using traditional methods. However, most of the time, raw data are not directly usable because of their hierarchical structures, missing values, inaccuracy, duplication, and so on. Also the data format needs to be adapted to different analytic techniques. It is often said that 80% time of data analytics is spent on data cleaning and preparing. Therefore, data processing is a crucial part of the data analytics pipeline, and iterative processing is needed when new problems emerge or secondary data are generated, throughout the whole analytics procedure.</a:t>
              </a:r>
            </a:p>
            <a:p>
              <a:pPr algn="just">
                <a:spcBef>
                  <a:spcPts val="0"/>
                </a:spcBef>
                <a:spcAft>
                  <a:spcPts val="0"/>
                </a:spcAft>
              </a:pPr>
              <a:r>
                <a:rPr lang="en-US" sz="3200" dirty="0">
                  <a:latin typeface="Arial" panose="020B0604020202020204" pitchFamily="34" charset="0"/>
                  <a:cs typeface="Arial" panose="020B0604020202020204" pitchFamily="34" charset="0"/>
                </a:rPr>
                <a:t>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This poster will mainly focus on data processing and preparation. We start by introducing the principles for cleaning datasets, followed by some quick data exploration methods. Then we demonstrate some ways of dealing with various problems, such as missing values or duplication, in the datasets. The last part of the presentation show applications in real geoscientific datasets. Following good data processing practices can save time by avoiding repetition, and get more accurate results in analyses to help solve scientific problems. </a:t>
              </a:r>
            </a:p>
          </p:txBody>
        </p:sp>
        <p:sp>
          <p:nvSpPr>
            <p:cNvPr id="16" name="Rectangle 15"/>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Abstract</a:t>
              </a:r>
            </a:p>
          </p:txBody>
        </p:sp>
      </p:grpSp>
      <p:sp>
        <p:nvSpPr>
          <p:cNvPr id="15362" name="Rectangle 2"/>
          <p:cNvSpPr>
            <a:spLocks/>
          </p:cNvSpPr>
          <p:nvPr/>
        </p:nvSpPr>
        <p:spPr bwMode="auto">
          <a:xfrm>
            <a:off x="3609323" y="849919"/>
            <a:ext cx="23041850" cy="2960273"/>
          </a:xfrm>
          <a:prstGeom prst="rect">
            <a:avLst/>
          </a:prstGeom>
          <a:noFill/>
          <a:ln w="12700">
            <a:noFill/>
            <a:miter lim="800000"/>
            <a:headEnd/>
            <a:tailEnd/>
          </a:ln>
        </p:spPr>
        <p:txBody>
          <a:bodyPr lIns="0" tIns="0" rIns="18747" bIns="0">
            <a:prstTxWarp prst="textNoShape">
              <a:avLst/>
            </a:prstTxWarp>
          </a:bodyPr>
          <a:lstStyle/>
          <a:p>
            <a:pPr marL="17574" algn="ctr">
              <a:spcBef>
                <a:spcPts val="667"/>
              </a:spcBef>
            </a:pPr>
            <a:r>
              <a:rPr lang="en-US" sz="4800" b="1" dirty="0">
                <a:solidFill>
                  <a:schemeClr val="accent2"/>
                </a:solidFill>
                <a:latin typeface="Verdana" charset="0"/>
                <a:ea typeface="Verdana" charset="0"/>
                <a:cs typeface="Verdana" charset="0"/>
              </a:rPr>
              <a:t>The Analysis Pipeline: Data Processing and Preparation</a:t>
            </a:r>
          </a:p>
          <a:p>
            <a:pPr marL="17574" algn="ctr">
              <a:spcBef>
                <a:spcPts val="667"/>
              </a:spcBef>
            </a:pPr>
            <a:endParaRPr lang="en-US" sz="1800" dirty="0">
              <a:solidFill>
                <a:srgbClr val="333399"/>
              </a:solidFill>
              <a:latin typeface="Arial Black" pitchFamily="-108" charset="0"/>
              <a:ea typeface="Arial Black" pitchFamily="-108" charset="0"/>
              <a:cs typeface="Arial Black" pitchFamily="-108" charset="0"/>
              <a:sym typeface="Arial Black" pitchFamily="-108" charset="0"/>
            </a:endParaRPr>
          </a:p>
          <a:p>
            <a:pPr marL="17574" algn="ctr">
              <a:spcBef>
                <a:spcPts val="667"/>
              </a:spcBef>
            </a:pPr>
            <a:r>
              <a:rPr lang="en-US" sz="1800" dirty="0">
                <a:solidFill>
                  <a:srgbClr val="333399"/>
                </a:solidFill>
                <a:latin typeface="Arial Black" pitchFamily="-108" charset="0"/>
                <a:ea typeface="Arial Black" pitchFamily="-108" charset="0"/>
                <a:cs typeface="Arial Black" pitchFamily="-108" charset="0"/>
                <a:sym typeface="Arial Black" pitchFamily="-108" charset="0"/>
              </a:rPr>
              <a:t>Your Name and RPI  email</a:t>
            </a:r>
          </a:p>
          <a:p>
            <a:pPr marL="17574">
              <a:spcBef>
                <a:spcPts val="667"/>
              </a:spcBef>
            </a:pPr>
            <a:r>
              <a:rPr lang="en-US" sz="1200" b="1" baseline="30000" dirty="0">
                <a:solidFill>
                  <a:srgbClr val="333399"/>
                </a:solidFill>
                <a:latin typeface="Arial Black" charset="0"/>
                <a:ea typeface="Arial Black" charset="0"/>
                <a:cs typeface="Arial Black" charset="0"/>
                <a:sym typeface="Arial Black" pitchFamily="-108" charset="0"/>
              </a:rPr>
              <a:t> </a:t>
            </a:r>
          </a:p>
          <a:p>
            <a:pPr marL="17574" algn="ctr">
              <a:spcBef>
                <a:spcPts val="667"/>
              </a:spcBef>
            </a:pPr>
            <a:r>
              <a:rPr lang="en-US" sz="2000" b="1" baseline="30000" dirty="0">
                <a:solidFill>
                  <a:srgbClr val="333399"/>
                </a:solidFill>
                <a:latin typeface="Arial Black" charset="0"/>
                <a:ea typeface="Arial Black" charset="0"/>
                <a:cs typeface="Arial Black" charset="0"/>
                <a:sym typeface="Arial Black" pitchFamily="-108" charset="0"/>
              </a:rPr>
              <a:t>1</a:t>
            </a:r>
            <a:r>
              <a:rPr lang="en-US" sz="2000" b="1" dirty="0">
                <a:solidFill>
                  <a:srgbClr val="333399"/>
                </a:solidFill>
                <a:latin typeface="Arial Black" charset="0"/>
                <a:ea typeface="Arial Black" charset="0"/>
                <a:cs typeface="Arial Black" charset="0"/>
                <a:sym typeface="Arial Black" pitchFamily="-108" charset="0"/>
              </a:rPr>
              <a:t>Rensselaer Polytechnic Institute, Tetherless World Constellation, Troy, NY, United States, </a:t>
            </a:r>
          </a:p>
        </p:txBody>
      </p:sp>
      <p:pic>
        <p:nvPicPr>
          <p:cNvPr id="15374" name="Picture 48" descr="twlogo.png"/>
          <p:cNvPicPr>
            <a:picLocks noChangeAspect="1"/>
          </p:cNvPicPr>
          <p:nvPr/>
        </p:nvPicPr>
        <p:blipFill>
          <a:blip r:embed="rId3"/>
          <a:srcRect/>
          <a:stretch>
            <a:fillRect/>
          </a:stretch>
        </p:blipFill>
        <p:spPr bwMode="auto">
          <a:xfrm>
            <a:off x="713454" y="551055"/>
            <a:ext cx="4435641" cy="2223713"/>
          </a:xfrm>
          <a:prstGeom prst="rect">
            <a:avLst/>
          </a:prstGeom>
          <a:noFill/>
          <a:ln w="9525">
            <a:noFill/>
            <a:miter lim="800000"/>
            <a:headEnd/>
            <a:tailEnd/>
          </a:ln>
        </p:spPr>
      </p:pic>
      <p:sp>
        <p:nvSpPr>
          <p:cNvPr id="15381" name="Rectangle 98"/>
          <p:cNvSpPr>
            <a:spLocks/>
          </p:cNvSpPr>
          <p:nvPr/>
        </p:nvSpPr>
        <p:spPr bwMode="auto">
          <a:xfrm>
            <a:off x="480349" y="38603237"/>
            <a:ext cx="14782800" cy="274320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1"/>
                </a:solidFill>
                <a:latin typeface="Verdana" pitchFamily="-108" charset="0"/>
                <a:ea typeface="Verdana" pitchFamily="-108" charset="0"/>
                <a:cs typeface="Verdana" pitchFamily="-108" charset="0"/>
                <a:sym typeface="Verdana" pitchFamily="-108" charset="0"/>
              </a:rPr>
              <a:t>Glossary:</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1"/>
                </a:solidFill>
                <a:latin typeface="Verdana" pitchFamily="-108" charset="0"/>
                <a:ea typeface="Verdana" pitchFamily="-108" charset="0"/>
                <a:cs typeface="Verdana" pitchFamily="-108" charset="0"/>
                <a:sym typeface="Verdana" pitchFamily="-108" charset="0"/>
              </a:rPr>
              <a:t>Python – A programming language, capable of processing data/statistical analysis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1"/>
                </a:solidFill>
                <a:latin typeface="Verdana" pitchFamily="-108" charset="0"/>
                <a:ea typeface="Verdana" pitchFamily="-108" charset="0"/>
                <a:cs typeface="Verdana" pitchFamily="-108" charset="0"/>
                <a:sym typeface="Verdana" pitchFamily="-108" charset="0"/>
              </a:rPr>
              <a:t>R – A program to process data and perform statistical analysis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1"/>
                </a:solidFill>
                <a:latin typeface="Verdana" pitchFamily="-108" charset="0"/>
                <a:ea typeface="Verdana" pitchFamily="-108" charset="0"/>
                <a:cs typeface="Verdana" pitchFamily="-108" charset="0"/>
                <a:sym typeface="Verdana" pitchFamily="-108" charset="0"/>
              </a:rPr>
              <a:t>Package (P) or Library (R): software package to be loaded to perform extra tasks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1"/>
                </a:solidFill>
                <a:latin typeface="Verdana" pitchFamily="-108" charset="0"/>
                <a:ea typeface="Verdana" pitchFamily="-108" charset="0"/>
                <a:cs typeface="Verdana" pitchFamily="-108" charset="0"/>
                <a:sym typeface="Verdana" pitchFamily="-108" charset="0"/>
              </a:rPr>
              <a:t>Pandas – An useful data manipulation package in python</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err="1">
                <a:solidFill>
                  <a:schemeClr val="tx1"/>
                </a:solidFill>
                <a:latin typeface="Verdana" pitchFamily="-108" charset="0"/>
                <a:ea typeface="Verdana" pitchFamily="-108" charset="0"/>
                <a:cs typeface="Verdana" pitchFamily="-108" charset="0"/>
                <a:sym typeface="Verdana" pitchFamily="-108" charset="0"/>
              </a:rPr>
              <a:t>Df</a:t>
            </a:r>
            <a:r>
              <a:rPr lang="en-US" sz="2300" dirty="0">
                <a:solidFill>
                  <a:schemeClr val="tx1"/>
                </a:solidFill>
                <a:latin typeface="Verdana" pitchFamily="-108" charset="0"/>
                <a:ea typeface="Verdana" pitchFamily="-108" charset="0"/>
                <a:cs typeface="Verdana" pitchFamily="-108" charset="0"/>
                <a:sym typeface="Verdana" pitchFamily="-108" charset="0"/>
              </a:rPr>
              <a:t>, </a:t>
            </a:r>
            <a:r>
              <a:rPr lang="en-US" sz="2300" dirty="0" err="1">
                <a:solidFill>
                  <a:schemeClr val="tx1"/>
                </a:solidFill>
                <a:latin typeface="Verdana" pitchFamily="-108" charset="0"/>
                <a:ea typeface="Verdana" pitchFamily="-108" charset="0"/>
                <a:cs typeface="Verdana" pitchFamily="-108" charset="0"/>
                <a:sym typeface="Verdana" pitchFamily="-108" charset="0"/>
              </a:rPr>
              <a:t>dataframe</a:t>
            </a:r>
            <a:r>
              <a:rPr lang="en-US" sz="2300" dirty="0">
                <a:solidFill>
                  <a:schemeClr val="tx1"/>
                </a:solidFill>
                <a:latin typeface="Verdana" pitchFamily="-108" charset="0"/>
                <a:ea typeface="Verdana" pitchFamily="-108" charset="0"/>
                <a:cs typeface="Verdana" pitchFamily="-108" charset="0"/>
                <a:sym typeface="Verdana" pitchFamily="-108" charset="0"/>
              </a:rPr>
              <a:t> – Data manipulation structure in R &amp; python pandas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1"/>
                </a:solidFill>
                <a:latin typeface="Verdana" pitchFamily="-108" charset="0"/>
                <a:ea typeface="Verdana" pitchFamily="-108" charset="0"/>
                <a:cs typeface="Verdana" pitchFamily="-108" charset="0"/>
                <a:sym typeface="Verdana" pitchFamily="-108" charset="0"/>
              </a:rPr>
              <a:t>Levels in R </a:t>
            </a:r>
            <a:r>
              <a:rPr lang="en-US" sz="2300" dirty="0" err="1">
                <a:solidFill>
                  <a:schemeClr val="tx1"/>
                </a:solidFill>
                <a:latin typeface="Verdana" pitchFamily="-108" charset="0"/>
                <a:ea typeface="Verdana" pitchFamily="-108" charset="0"/>
                <a:cs typeface="Verdana" pitchFamily="-108" charset="0"/>
                <a:sym typeface="Verdana" pitchFamily="-108" charset="0"/>
              </a:rPr>
              <a:t>dataframe</a:t>
            </a:r>
            <a:r>
              <a:rPr lang="en-US" sz="2300" dirty="0">
                <a:solidFill>
                  <a:schemeClr val="tx1"/>
                </a:solidFill>
                <a:latin typeface="Verdana" pitchFamily="-108" charset="0"/>
                <a:ea typeface="Verdana" pitchFamily="-108" charset="0"/>
                <a:cs typeface="Verdana" pitchFamily="-108" charset="0"/>
                <a:sym typeface="Verdana" pitchFamily="-108" charset="0"/>
              </a:rPr>
              <a:t> – for factor data, the possible number of choices are levels</a:t>
            </a:r>
          </a:p>
        </p:txBody>
      </p:sp>
      <p:pic>
        <p:nvPicPr>
          <p:cNvPr id="18" name="Picture 17" descr="RPI_red_header.png"/>
          <p:cNvPicPr>
            <a:picLocks noChangeAspect="1"/>
          </p:cNvPicPr>
          <p:nvPr/>
        </p:nvPicPr>
        <p:blipFill>
          <a:blip r:embed="rId4"/>
          <a:stretch>
            <a:fillRect/>
          </a:stretch>
        </p:blipFill>
        <p:spPr>
          <a:xfrm>
            <a:off x="845095" y="3019263"/>
            <a:ext cx="3755139" cy="704085"/>
          </a:xfrm>
          <a:prstGeom prst="rect">
            <a:avLst/>
          </a:prstGeom>
        </p:spPr>
      </p:pic>
      <p:grpSp>
        <p:nvGrpSpPr>
          <p:cNvPr id="8" name="Group 7">
            <a:extLst>
              <a:ext uri="{FF2B5EF4-FFF2-40B4-BE49-F238E27FC236}">
                <a16:creationId xmlns:a16="http://schemas.microsoft.com/office/drawing/2014/main" id="{6D65B740-E81B-0141-AAD2-61BB49CC0F06}"/>
              </a:ext>
            </a:extLst>
          </p:cNvPr>
          <p:cNvGrpSpPr/>
          <p:nvPr/>
        </p:nvGrpSpPr>
        <p:grpSpPr>
          <a:xfrm>
            <a:off x="-317" y="0"/>
            <a:ext cx="31272480" cy="41697275"/>
            <a:chOff x="-317" y="0"/>
            <a:chExt cx="31272480" cy="41697275"/>
          </a:xfrm>
        </p:grpSpPr>
        <p:sp>
          <p:nvSpPr>
            <p:cNvPr id="15364" name="Rectangle 4"/>
            <p:cNvSpPr>
              <a:spLocks/>
            </p:cNvSpPr>
            <p:nvPr/>
          </p:nvSpPr>
          <p:spPr bwMode="auto">
            <a:xfrm>
              <a:off x="0" y="0"/>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15366" name="Rectangle 6"/>
            <p:cNvSpPr>
              <a:spLocks/>
            </p:cNvSpPr>
            <p:nvPr/>
          </p:nvSpPr>
          <p:spPr bwMode="auto">
            <a:xfrm>
              <a:off x="-317" y="0"/>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15367" name="Rectangle 7"/>
            <p:cNvSpPr>
              <a:spLocks/>
            </p:cNvSpPr>
            <p:nvPr/>
          </p:nvSpPr>
          <p:spPr bwMode="auto">
            <a:xfrm>
              <a:off x="-317" y="41422955"/>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70" name="Rectangle 4">
              <a:extLst>
                <a:ext uri="{FF2B5EF4-FFF2-40B4-BE49-F238E27FC236}">
                  <a16:creationId xmlns:a16="http://schemas.microsoft.com/office/drawing/2014/main" id="{520104D6-82EC-634C-9B6A-E1702C7C6133}"/>
                </a:ext>
              </a:extLst>
            </p:cNvPr>
            <p:cNvSpPr>
              <a:spLocks/>
            </p:cNvSpPr>
            <p:nvPr/>
          </p:nvSpPr>
          <p:spPr bwMode="auto">
            <a:xfrm>
              <a:off x="30997843" y="635"/>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grpSp>
      <p:sp>
        <p:nvSpPr>
          <p:cNvPr id="10" name="Rectangle 1">
            <a:extLst>
              <a:ext uri="{FF2B5EF4-FFF2-40B4-BE49-F238E27FC236}">
                <a16:creationId xmlns:a16="http://schemas.microsoft.com/office/drawing/2014/main" id="{E05F92F1-E12D-D143-B0F3-C8CCB3316584}"/>
              </a:ext>
            </a:extLst>
          </p:cNvPr>
          <p:cNvSpPr>
            <a:spLocks noChangeArrowheads="1"/>
          </p:cNvSpPr>
          <p:nvPr/>
        </p:nvSpPr>
        <p:spPr bwMode="auto">
          <a:xfrm>
            <a:off x="2344738" y="26673175"/>
            <a:ext cx="312721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A5E41B09-28E4-404C-B50E-3D155B82633A}"/>
              </a:ext>
            </a:extLst>
          </p:cNvPr>
          <p:cNvSpPr>
            <a:spLocks noChangeArrowheads="1"/>
          </p:cNvSpPr>
          <p:nvPr/>
        </p:nvSpPr>
        <p:spPr bwMode="auto">
          <a:xfrm>
            <a:off x="2344738" y="26673175"/>
            <a:ext cx="312721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14" name="Group 77">
            <a:extLst>
              <a:ext uri="{FF2B5EF4-FFF2-40B4-BE49-F238E27FC236}">
                <a16:creationId xmlns:a16="http://schemas.microsoft.com/office/drawing/2014/main" id="{0B012709-3E54-0A4A-A56C-F6CCF84FCAF5}"/>
              </a:ext>
            </a:extLst>
          </p:cNvPr>
          <p:cNvGrpSpPr>
            <a:grpSpLocks/>
          </p:cNvGrpSpPr>
          <p:nvPr/>
        </p:nvGrpSpPr>
        <p:grpSpPr bwMode="auto">
          <a:xfrm>
            <a:off x="446293" y="36622037"/>
            <a:ext cx="10110328" cy="1703932"/>
            <a:chOff x="509324" y="31389318"/>
            <a:chExt cx="15384053" cy="2380508"/>
          </a:xfrm>
        </p:grpSpPr>
        <p:sp>
          <p:nvSpPr>
            <p:cNvPr id="115" name="Rectangle 98">
              <a:extLst>
                <a:ext uri="{FF2B5EF4-FFF2-40B4-BE49-F238E27FC236}">
                  <a16:creationId xmlns:a16="http://schemas.microsoft.com/office/drawing/2014/main" id="{5B104374-0A11-6845-BA0E-8FA62CBC3662}"/>
                </a:ext>
              </a:extLst>
            </p:cNvPr>
            <p:cNvSpPr>
              <a:spLocks/>
            </p:cNvSpPr>
            <p:nvPr/>
          </p:nvSpPr>
          <p:spPr bwMode="auto">
            <a:xfrm>
              <a:off x="509324" y="31389318"/>
              <a:ext cx="15384053" cy="2380508"/>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r>
                <a:rPr lang="en-US" sz="2348" b="1" dirty="0">
                  <a:solidFill>
                    <a:schemeClr val="tx1"/>
                  </a:solidFill>
                  <a:latin typeface="Verdana" pitchFamily="-108" charset="0"/>
                  <a:ea typeface="Verdana" pitchFamily="-108" charset="0"/>
                  <a:cs typeface="Verdana" pitchFamily="-108" charset="0"/>
                  <a:sym typeface="Verdana" pitchFamily="-108" charset="0"/>
                </a:rPr>
                <a:t>Sponsors:</a:t>
              </a:r>
            </a:p>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endParaRPr lang="en-US" sz="1134" b="1" dirty="0">
                <a:solidFill>
                  <a:schemeClr val="tx1"/>
                </a:solidFill>
                <a:latin typeface="Verdana" pitchFamily="-108" charset="0"/>
                <a:ea typeface="Verdana" pitchFamily="-108" charset="0"/>
                <a:cs typeface="Verdana" pitchFamily="-108" charset="0"/>
                <a:sym typeface="Verdana" pitchFamily="-108" charset="0"/>
              </a:endParaRPr>
            </a:p>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r>
                <a:rPr lang="en-US" sz="2000" dirty="0"/>
                <a:t> </a:t>
              </a:r>
              <a:endParaRPr lang="en-US" sz="2000" b="1" dirty="0">
                <a:solidFill>
                  <a:schemeClr val="tx1"/>
                </a:solidFill>
                <a:latin typeface="Verdana" pitchFamily="-108" charset="0"/>
                <a:ea typeface="Verdana" pitchFamily="-108" charset="0"/>
                <a:cs typeface="Verdana" pitchFamily="-108" charset="0"/>
                <a:sym typeface="Verdana" pitchFamily="-108" charset="0"/>
              </a:endParaRPr>
            </a:p>
          </p:txBody>
        </p:sp>
        <p:pic>
          <p:nvPicPr>
            <p:cNvPr id="117" name="Picture 77" descr="twlogo.png">
              <a:extLst>
                <a:ext uri="{FF2B5EF4-FFF2-40B4-BE49-F238E27FC236}">
                  <a16:creationId xmlns:a16="http://schemas.microsoft.com/office/drawing/2014/main" id="{7234657E-D177-0643-B3A9-77A54598CAB1}"/>
                </a:ext>
              </a:extLst>
            </p:cNvPr>
            <p:cNvPicPr>
              <a:picLocks noChangeAspect="1"/>
            </p:cNvPicPr>
            <p:nvPr/>
          </p:nvPicPr>
          <p:blipFill>
            <a:blip r:embed="rId3"/>
            <a:srcRect/>
            <a:stretch>
              <a:fillRect/>
            </a:stretch>
          </p:blipFill>
          <p:spPr bwMode="auto">
            <a:xfrm>
              <a:off x="1564701" y="31912750"/>
              <a:ext cx="2739438" cy="1369718"/>
            </a:xfrm>
            <a:prstGeom prst="rect">
              <a:avLst/>
            </a:prstGeom>
            <a:noFill/>
            <a:ln w="9525">
              <a:noFill/>
              <a:miter lim="800000"/>
              <a:headEnd/>
              <a:tailEnd/>
            </a:ln>
          </p:spPr>
        </p:pic>
      </p:grpSp>
      <p:sp>
        <p:nvSpPr>
          <p:cNvPr id="80" name="Rectangle 79">
            <a:extLst>
              <a:ext uri="{FF2B5EF4-FFF2-40B4-BE49-F238E27FC236}">
                <a16:creationId xmlns:a16="http://schemas.microsoft.com/office/drawing/2014/main" id="{0621F09B-467C-F848-AC1F-7595AF81100E}"/>
              </a:ext>
            </a:extLst>
          </p:cNvPr>
          <p:cNvSpPr/>
          <p:nvPr/>
        </p:nvSpPr>
        <p:spPr>
          <a:xfrm>
            <a:off x="21096828" y="26063086"/>
            <a:ext cx="9597038" cy="461665"/>
          </a:xfrm>
          <a:prstGeom prst="rect">
            <a:avLst/>
          </a:prstGeom>
        </p:spPr>
        <p:txBody>
          <a:bodyPr wrap="square">
            <a:spAutoFit/>
          </a:bodyPr>
          <a:lstStyle/>
          <a:p>
            <a:pPr algn="just">
              <a:spcBef>
                <a:spcPts val="0"/>
              </a:spcBef>
              <a:spcAft>
                <a:spcPts val="0"/>
              </a:spcAft>
            </a:pPr>
            <a:endParaRPr lang="en-US" sz="2400" dirty="0">
              <a:latin typeface="Arial" panose="020B0604020202020204" pitchFamily="34" charset="0"/>
              <a:cs typeface="Arial" panose="020B0604020202020204" pitchFamily="34" charset="0"/>
            </a:endParaRPr>
          </a:p>
        </p:txBody>
      </p:sp>
      <p:grpSp>
        <p:nvGrpSpPr>
          <p:cNvPr id="82" name="Group 81">
            <a:extLst>
              <a:ext uri="{FF2B5EF4-FFF2-40B4-BE49-F238E27FC236}">
                <a16:creationId xmlns:a16="http://schemas.microsoft.com/office/drawing/2014/main" id="{AC38D256-59DD-CF4F-8873-574D1EC34616}"/>
              </a:ext>
            </a:extLst>
          </p:cNvPr>
          <p:cNvGrpSpPr/>
          <p:nvPr/>
        </p:nvGrpSpPr>
        <p:grpSpPr>
          <a:xfrm>
            <a:off x="624681" y="19553237"/>
            <a:ext cx="9605363" cy="5755795"/>
            <a:chOff x="576544" y="12808369"/>
            <a:chExt cx="12227388" cy="9424786"/>
          </a:xfrm>
        </p:grpSpPr>
        <p:sp>
          <p:nvSpPr>
            <p:cNvPr id="83" name="Rectangle 82">
              <a:extLst>
                <a:ext uri="{FF2B5EF4-FFF2-40B4-BE49-F238E27FC236}">
                  <a16:creationId xmlns:a16="http://schemas.microsoft.com/office/drawing/2014/main" id="{A84BE991-8DD8-B149-83DD-30AFB7A8EFC2}"/>
                </a:ext>
              </a:extLst>
            </p:cNvPr>
            <p:cNvSpPr/>
            <p:nvPr/>
          </p:nvSpPr>
          <p:spPr>
            <a:xfrm>
              <a:off x="581843" y="14018500"/>
              <a:ext cx="12222089" cy="8214655"/>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It is often said that 80% time of data analytics is spent on data cleaning and preparing, but there has been little research on how to make data cleaning as easy and eﬀective as possible. </a:t>
              </a: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The current presentation is to clarify good some good principles for data processing, followed by some</a:t>
              </a:r>
              <a:r>
                <a:rPr lang="zh-CN" altLang="en-US" sz="3200" dirty="0">
                  <a:latin typeface="Arial" panose="020B0604020202020204" pitchFamily="34" charset="0"/>
                  <a:cs typeface="Arial" panose="020B0604020202020204" pitchFamily="34" charset="0"/>
                </a:rPr>
                <a:t> </a:t>
              </a:r>
              <a:r>
                <a:rPr lang="en-US" altLang="zh-CN" sz="3200" dirty="0">
                  <a:latin typeface="Arial" panose="020B0604020202020204" pitchFamily="34" charset="0"/>
                  <a:cs typeface="Arial" panose="020B0604020202020204" pitchFamily="34" charset="0"/>
                </a:rPr>
                <a:t>quick</a:t>
              </a:r>
              <a:r>
                <a:rPr lang="zh-CN" altLang="en-US" sz="3200" dirty="0">
                  <a:latin typeface="Arial" panose="020B0604020202020204" pitchFamily="34" charset="0"/>
                  <a:cs typeface="Arial" panose="020B0604020202020204" pitchFamily="34" charset="0"/>
                </a:rPr>
                <a:t> </a:t>
              </a:r>
              <a:r>
                <a:rPr lang="en-US" altLang="zh-CN" sz="3200" dirty="0">
                  <a:latin typeface="Arial" panose="020B0604020202020204" pitchFamily="34" charset="0"/>
                  <a:cs typeface="Arial" panose="020B0604020202020204" pitchFamily="34" charset="0"/>
                </a:rPr>
                <a:t>data exploration methods. </a:t>
              </a:r>
              <a:r>
                <a:rPr lang="en-US" sz="3200" dirty="0">
                  <a:latin typeface="Arial" panose="020B0604020202020204" pitchFamily="34" charset="0"/>
                  <a:cs typeface="Arial" panose="020B0604020202020204" pitchFamily="34" charset="0"/>
                </a:rPr>
                <a:t>Hope this presentation could </a:t>
              </a:r>
              <a:r>
                <a:rPr lang="en-US" sz="3200" b="1" dirty="0">
                  <a:latin typeface="Arial" panose="020B0604020202020204" pitchFamily="34" charset="0"/>
                  <a:cs typeface="Arial" panose="020B0604020202020204" pitchFamily="34" charset="0"/>
                </a:rPr>
                <a:t>serve as a </a:t>
              </a:r>
              <a:r>
                <a:rPr lang="en-US" sz="3200" b="1" dirty="0" err="1">
                  <a:latin typeface="Arial" panose="020B0604020202020204" pitchFamily="34" charset="0"/>
                  <a:cs typeface="Arial" panose="020B0604020202020204" pitchFamily="34" charset="0"/>
                </a:rPr>
                <a:t>cheatsheet</a:t>
              </a:r>
              <a:r>
                <a:rPr lang="en-US" sz="3200" b="1" dirty="0">
                  <a:latin typeface="Arial" panose="020B0604020202020204" pitchFamily="34" charset="0"/>
                  <a:cs typeface="Arial" panose="020B0604020202020204" pitchFamily="34" charset="0"/>
                </a:rPr>
                <a:t> for data processing.</a:t>
              </a:r>
            </a:p>
          </p:txBody>
        </p:sp>
        <p:sp>
          <p:nvSpPr>
            <p:cNvPr id="84" name="Rectangle 83">
              <a:extLst>
                <a:ext uri="{FF2B5EF4-FFF2-40B4-BE49-F238E27FC236}">
                  <a16:creationId xmlns:a16="http://schemas.microsoft.com/office/drawing/2014/main" id="{CD26DB74-3E13-E741-93A6-52086ABF397F}"/>
                </a:ext>
              </a:extLst>
            </p:cNvPr>
            <p:cNvSpPr>
              <a:spLocks/>
            </p:cNvSpPr>
            <p:nvPr/>
          </p:nvSpPr>
          <p:spPr bwMode="auto">
            <a:xfrm>
              <a:off x="576544" y="12808369"/>
              <a:ext cx="12222089"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Motivation</a:t>
              </a:r>
            </a:p>
          </p:txBody>
        </p:sp>
      </p:grpSp>
      <p:grpSp>
        <p:nvGrpSpPr>
          <p:cNvPr id="88" name="Group 87">
            <a:extLst>
              <a:ext uri="{FF2B5EF4-FFF2-40B4-BE49-F238E27FC236}">
                <a16:creationId xmlns:a16="http://schemas.microsoft.com/office/drawing/2014/main" id="{279E32D3-94D7-A94A-A7FB-F1A483ECF911}"/>
              </a:ext>
            </a:extLst>
          </p:cNvPr>
          <p:cNvGrpSpPr/>
          <p:nvPr/>
        </p:nvGrpSpPr>
        <p:grpSpPr>
          <a:xfrm>
            <a:off x="10683904" y="3961026"/>
            <a:ext cx="19743164" cy="34672494"/>
            <a:chOff x="576544" y="12808366"/>
            <a:chExt cx="25132554" cy="56774243"/>
          </a:xfrm>
        </p:grpSpPr>
        <p:sp>
          <p:nvSpPr>
            <p:cNvPr id="89" name="Rectangle 88">
              <a:extLst>
                <a:ext uri="{FF2B5EF4-FFF2-40B4-BE49-F238E27FC236}">
                  <a16:creationId xmlns:a16="http://schemas.microsoft.com/office/drawing/2014/main" id="{934DC56B-CA12-D549-8781-B78844EE7F96}"/>
                </a:ext>
              </a:extLst>
            </p:cNvPr>
            <p:cNvSpPr/>
            <p:nvPr/>
          </p:nvSpPr>
          <p:spPr>
            <a:xfrm>
              <a:off x="576544" y="14472734"/>
              <a:ext cx="12222089" cy="957536"/>
            </a:xfrm>
            <a:prstGeom prst="rect">
              <a:avLst/>
            </a:prstGeom>
          </p:spPr>
          <p:txBody>
            <a:bodyPr wrap="square">
              <a:spAutoFit/>
            </a:bodyPr>
            <a:lstStyle/>
            <a:p>
              <a:pPr algn="just">
                <a:spcBef>
                  <a:spcPts val="0"/>
                </a:spcBef>
                <a:spcAft>
                  <a:spcPts val="0"/>
                </a:spcAft>
              </a:pPr>
              <a:r>
                <a:rPr lang="en-US" sz="3200" b="1" dirty="0">
                  <a:latin typeface="Arial" panose="020B0604020202020204" pitchFamily="34" charset="0"/>
                  <a:cs typeface="Arial" panose="020B0604020202020204" pitchFamily="34" charset="0"/>
                </a:rPr>
                <a:t>Common workflow for data processing</a:t>
              </a:r>
            </a:p>
          </p:txBody>
        </p:sp>
        <p:sp>
          <p:nvSpPr>
            <p:cNvPr id="90" name="Rectangle 89">
              <a:extLst>
                <a:ext uri="{FF2B5EF4-FFF2-40B4-BE49-F238E27FC236}">
                  <a16:creationId xmlns:a16="http://schemas.microsoft.com/office/drawing/2014/main" id="{20C19EE0-ACCE-FC4D-99F1-3686286E6A0D}"/>
                </a:ext>
              </a:extLst>
            </p:cNvPr>
            <p:cNvSpPr>
              <a:spLocks/>
            </p:cNvSpPr>
            <p:nvPr/>
          </p:nvSpPr>
          <p:spPr bwMode="auto">
            <a:xfrm>
              <a:off x="576544" y="12808366"/>
              <a:ext cx="25132554"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Tidying Messy Datasets</a:t>
              </a:r>
            </a:p>
          </p:txBody>
        </p:sp>
        <p:sp>
          <p:nvSpPr>
            <p:cNvPr id="121" name="Rectangle 120">
              <a:extLst>
                <a:ext uri="{FF2B5EF4-FFF2-40B4-BE49-F238E27FC236}">
                  <a16:creationId xmlns:a16="http://schemas.microsoft.com/office/drawing/2014/main" id="{365F9F17-D4B9-DB4C-8FF5-D135122BF044}"/>
                </a:ext>
              </a:extLst>
            </p:cNvPr>
            <p:cNvSpPr/>
            <p:nvPr/>
          </p:nvSpPr>
          <p:spPr>
            <a:xfrm>
              <a:off x="576545" y="28358135"/>
              <a:ext cx="12760910" cy="41224474"/>
            </a:xfrm>
            <a:prstGeom prst="rect">
              <a:avLst/>
            </a:prstGeom>
          </p:spPr>
          <p:txBody>
            <a:bodyPr wrap="square">
              <a:spAutoFit/>
            </a:bodyPr>
            <a:lstStyle/>
            <a:p>
              <a:pPr algn="just">
                <a:spcBef>
                  <a:spcPts val="0"/>
                </a:spcBef>
                <a:spcAft>
                  <a:spcPts val="0"/>
                </a:spcAft>
              </a:pPr>
              <a:r>
                <a:rPr lang="en-US" sz="3600" b="1" u="sng" dirty="0">
                  <a:latin typeface="Arial" panose="020B0604020202020204" pitchFamily="34" charset="0"/>
                  <a:cs typeface="Arial" panose="020B0604020202020204" pitchFamily="34" charset="0"/>
                </a:rPr>
                <a:t>1. Import data: </a:t>
              </a:r>
            </a:p>
            <a:p>
              <a:pPr algn="just">
                <a:spcBef>
                  <a:spcPts val="0"/>
                </a:spcBef>
                <a:spcAft>
                  <a:spcPts val="0"/>
                </a:spcAft>
              </a:pPr>
              <a:r>
                <a:rPr lang="en-US" sz="3200" b="1" dirty="0">
                  <a:latin typeface="Arial" panose="020B0604020202020204" pitchFamily="34" charset="0"/>
                  <a:cs typeface="Arial" panose="020B0604020202020204" pitchFamily="34" charset="0"/>
                </a:rPr>
                <a:t>    </a:t>
              </a:r>
              <a:r>
                <a:rPr lang="en-US" sz="3200" b="1" dirty="0">
                  <a:solidFill>
                    <a:srgbClr val="FF0000"/>
                  </a:solidFill>
                  <a:latin typeface="Arial" panose="020B0604020202020204" pitchFamily="34" charset="0"/>
                  <a:cs typeface="Arial" panose="020B0604020202020204" pitchFamily="34" charset="0"/>
                </a:rPr>
                <a:t>Python (P) </a:t>
              </a:r>
              <a:r>
                <a:rPr lang="en-US" sz="3200" b="1" dirty="0">
                  <a:solidFill>
                    <a:schemeClr val="tx1"/>
                  </a:solidFill>
                  <a:latin typeface="Arial" panose="020B0604020202020204" pitchFamily="34" charset="0"/>
                  <a:cs typeface="Arial" panose="020B0604020202020204" pitchFamily="34" charset="0"/>
                </a:rPr>
                <a:t>and</a:t>
              </a:r>
              <a:r>
                <a:rPr lang="en-US" sz="3200" b="1" dirty="0">
                  <a:solidFill>
                    <a:srgbClr val="FF0000"/>
                  </a:solidFill>
                  <a:latin typeface="Arial" panose="020B0604020202020204" pitchFamily="34" charset="0"/>
                  <a:cs typeface="Arial" panose="020B0604020202020204" pitchFamily="34" charset="0"/>
                </a:rPr>
                <a:t> </a:t>
              </a:r>
              <a:r>
                <a:rPr lang="en-US" sz="3200" b="1" dirty="0">
                  <a:solidFill>
                    <a:srgbClr val="0070C0"/>
                  </a:solidFill>
                  <a:latin typeface="Arial" panose="020B0604020202020204" pitchFamily="34" charset="0"/>
                  <a:cs typeface="Arial" panose="020B0604020202020204" pitchFamily="34" charset="0"/>
                </a:rPr>
                <a:t>R language (R)</a:t>
              </a:r>
              <a:endParaRPr lang="en-US" sz="3200" b="1" dirty="0">
                <a:solidFill>
                  <a:srgbClr val="FF0000"/>
                </a:solidFill>
                <a:latin typeface="Arial" panose="020B0604020202020204" pitchFamily="34" charset="0"/>
                <a:cs typeface="Arial" panose="020B0604020202020204" pitchFamily="34" charset="0"/>
              </a:endParaRPr>
            </a:p>
            <a:p>
              <a:pPr algn="just">
                <a:spcBef>
                  <a:spcPts val="0"/>
                </a:spcBef>
                <a:spcAft>
                  <a:spcPts val="0"/>
                </a:spcAft>
              </a:pPr>
              <a:r>
                <a:rPr lang="en-US" sz="3200" i="1" dirty="0">
                  <a:latin typeface="Arial" panose="020B0604020202020204" pitchFamily="34" charset="0"/>
                  <a:cs typeface="Arial" panose="020B0604020202020204" pitchFamily="34" charset="0"/>
                </a:rPr>
                <a:t>A. Spreadsheet files </a:t>
              </a:r>
            </a:p>
            <a:p>
              <a:pPr algn="just">
                <a:spcBef>
                  <a:spcPts val="0"/>
                </a:spcBef>
                <a:spcAft>
                  <a:spcPts val="0"/>
                </a:spcAft>
              </a:pPr>
              <a:r>
                <a:rPr lang="en-US" sz="3200" b="1" dirty="0">
                  <a:latin typeface="Arial" panose="020B0604020202020204" pitchFamily="34" charset="0"/>
                  <a:cs typeface="Arial" panose="020B0604020202020204" pitchFamily="34" charset="0"/>
                </a:rPr>
                <a:t>     </a:t>
              </a:r>
              <a:r>
                <a:rPr lang="en-US" sz="3200" b="1" dirty="0">
                  <a:solidFill>
                    <a:srgbClr val="FF0000"/>
                  </a:solidFill>
                  <a:latin typeface="Arial" panose="020B0604020202020204" pitchFamily="34" charset="0"/>
                  <a:cs typeface="Arial" panose="020B0604020202020204" pitchFamily="34" charset="0"/>
                </a:rPr>
                <a:t>P:</a:t>
              </a:r>
              <a:r>
                <a:rPr lang="en-US" sz="3200" b="1" dirty="0">
                  <a:latin typeface="Arial" panose="020B0604020202020204" pitchFamily="34" charset="0"/>
                  <a:cs typeface="Arial" panose="020B0604020202020204" pitchFamily="34" charset="0"/>
                </a:rPr>
                <a:t>	</a:t>
              </a:r>
            </a:p>
            <a:p>
              <a:pPr algn="just">
                <a:spcBef>
                  <a:spcPts val="0"/>
                </a:spcBef>
                <a:spcAft>
                  <a:spcPts val="0"/>
                </a:spcAft>
              </a:pPr>
              <a:endParaRPr lang="en-US" sz="3200" b="1" dirty="0">
                <a:solidFill>
                  <a:srgbClr val="0070C0"/>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rgbClr val="0070C0"/>
                </a:solidFill>
                <a:latin typeface="Arial" panose="020B0604020202020204" pitchFamily="34" charset="0"/>
                <a:cs typeface="Arial" panose="020B0604020202020204" pitchFamily="34" charset="0"/>
              </a:endParaRPr>
            </a:p>
            <a:p>
              <a:pPr algn="just">
                <a:spcBef>
                  <a:spcPts val="0"/>
                </a:spcBef>
                <a:spcAft>
                  <a:spcPts val="0"/>
                </a:spcAft>
              </a:pPr>
              <a:r>
                <a:rPr lang="en-US" sz="3200" b="1" dirty="0">
                  <a:solidFill>
                    <a:srgbClr val="0070C0"/>
                  </a:solidFill>
                  <a:latin typeface="Arial" panose="020B0604020202020204" pitchFamily="34" charset="0"/>
                  <a:cs typeface="Arial" panose="020B0604020202020204" pitchFamily="34" charset="0"/>
                </a:rPr>
                <a:t>     R</a:t>
              </a:r>
              <a:r>
                <a:rPr lang="en-US" sz="3200" b="1" dirty="0">
                  <a:latin typeface="Arial" panose="020B0604020202020204" pitchFamily="34" charset="0"/>
                  <a:cs typeface="Arial" panose="020B0604020202020204" pitchFamily="34" charset="0"/>
                </a:rPr>
                <a:t>: </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r>
                <a:rPr lang="en-US" sz="3200" i="1" dirty="0">
                  <a:latin typeface="Arial" panose="020B0604020202020204" pitchFamily="34" charset="0"/>
                  <a:cs typeface="Arial" panose="020B0604020202020204" pitchFamily="34" charset="0"/>
                </a:rPr>
                <a:t>B. MATLAB data files</a:t>
              </a:r>
            </a:p>
            <a:p>
              <a:pPr algn="just">
                <a:spcBef>
                  <a:spcPts val="0"/>
                </a:spcBef>
                <a:spcAft>
                  <a:spcPts val="0"/>
                </a:spcAft>
              </a:pPr>
              <a:r>
                <a:rPr lang="en-US" sz="3200" b="1" dirty="0">
                  <a:latin typeface="Arial" panose="020B0604020202020204" pitchFamily="34" charset="0"/>
                  <a:cs typeface="Arial" panose="020B0604020202020204" pitchFamily="34" charset="0"/>
                </a:rPr>
                <a:t>     </a:t>
              </a:r>
              <a:r>
                <a:rPr lang="en-US" sz="3200" b="1" dirty="0">
                  <a:solidFill>
                    <a:srgbClr val="FF0000"/>
                  </a:solidFill>
                  <a:latin typeface="Arial" panose="020B0604020202020204" pitchFamily="34" charset="0"/>
                  <a:cs typeface="Arial" panose="020B0604020202020204" pitchFamily="34" charset="0"/>
                </a:rPr>
                <a:t>P:</a:t>
              </a: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r>
                <a:rPr lang="en-US" sz="3200" b="1" dirty="0">
                  <a:latin typeface="Arial" panose="020B0604020202020204" pitchFamily="34" charset="0"/>
                  <a:cs typeface="Arial" panose="020B0604020202020204" pitchFamily="34" charset="0"/>
                </a:rPr>
                <a:t>     </a:t>
              </a:r>
              <a:r>
                <a:rPr lang="en-US" sz="3200" b="1" dirty="0">
                  <a:solidFill>
                    <a:srgbClr val="0070C0"/>
                  </a:solidFill>
                  <a:latin typeface="Arial" panose="020B0604020202020204" pitchFamily="34" charset="0"/>
                  <a:cs typeface="Arial" panose="020B0604020202020204" pitchFamily="34" charset="0"/>
                </a:rPr>
                <a:t>R:</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r>
                <a:rPr lang="en-US" sz="3200" i="1" dirty="0">
                  <a:latin typeface="Arial" panose="020B0604020202020204" pitchFamily="34" charset="0"/>
                  <a:cs typeface="Arial" panose="020B0604020202020204" pitchFamily="34" charset="0"/>
                </a:rPr>
                <a:t>C. Online sources</a:t>
              </a:r>
            </a:p>
            <a:p>
              <a:pPr algn="just">
                <a:spcBef>
                  <a:spcPts val="0"/>
                </a:spcBef>
                <a:spcAft>
                  <a:spcPts val="0"/>
                </a:spcAft>
              </a:pPr>
              <a:r>
                <a:rPr lang="en-US" sz="3200" dirty="0">
                  <a:latin typeface="Arial" panose="020B0604020202020204" pitchFamily="34" charset="0"/>
                  <a:cs typeface="Arial" panose="020B0604020202020204" pitchFamily="34" charset="0"/>
                </a:rPr>
                <a:t>     We can use the </a:t>
              </a:r>
              <a:r>
                <a:rPr lang="en-US" sz="3200" dirty="0" err="1">
                  <a:solidFill>
                    <a:srgbClr val="FF0000"/>
                  </a:solidFill>
                  <a:latin typeface="Arial" panose="020B0604020202020204" pitchFamily="34" charset="0"/>
                  <a:cs typeface="Arial" panose="020B0604020202020204" pitchFamily="34" charset="0"/>
                </a:rPr>
                <a:t>BeautifulSoup</a:t>
              </a:r>
              <a:r>
                <a:rPr lang="en-US" sz="3200" dirty="0">
                  <a:solidFill>
                    <a:srgbClr val="FF0000"/>
                  </a:solidFill>
                  <a:latin typeface="Arial" panose="020B0604020202020204" pitchFamily="34" charset="0"/>
                  <a:cs typeface="Arial" panose="020B0604020202020204" pitchFamily="34" charset="0"/>
                </a:rPr>
                <a:t> (P) </a:t>
              </a:r>
              <a:r>
                <a:rPr lang="en-US" sz="3200" dirty="0">
                  <a:solidFill>
                    <a:schemeClr val="tx1"/>
                  </a:solidFill>
                  <a:latin typeface="Arial" panose="020B0604020202020204" pitchFamily="34" charset="0"/>
                  <a:cs typeface="Arial" panose="020B0604020202020204" pitchFamily="34" charset="0"/>
                </a:rPr>
                <a:t>or</a:t>
              </a:r>
              <a:r>
                <a:rPr lang="en-US" sz="3200" dirty="0">
                  <a:solidFill>
                    <a:srgbClr val="FF0000"/>
                  </a:solidFill>
                  <a:latin typeface="Arial" panose="020B0604020202020204" pitchFamily="34" charset="0"/>
                  <a:cs typeface="Arial" panose="020B0604020202020204" pitchFamily="34" charset="0"/>
                </a:rPr>
                <a:t> </a:t>
              </a:r>
              <a:r>
                <a:rPr lang="en-US" sz="3200" dirty="0" err="1">
                  <a:solidFill>
                    <a:srgbClr val="0070C0"/>
                  </a:solidFill>
                  <a:latin typeface="Arial" panose="020B0604020202020204" pitchFamily="34" charset="0"/>
                  <a:cs typeface="Arial" panose="020B0604020202020204" pitchFamily="34" charset="0"/>
                </a:rPr>
                <a:t>scrapeR</a:t>
              </a:r>
              <a:r>
                <a:rPr lang="en-US" sz="3200" dirty="0">
                  <a:solidFill>
                    <a:srgbClr val="0070C0"/>
                  </a:solidFill>
                  <a:latin typeface="Arial" panose="020B0604020202020204" pitchFamily="34" charset="0"/>
                  <a:cs typeface="Arial" panose="020B0604020202020204" pitchFamily="34" charset="0"/>
                </a:rPr>
                <a:t> (R) </a:t>
              </a:r>
              <a:r>
                <a:rPr lang="en-US" sz="3200" dirty="0">
                  <a:solidFill>
                    <a:schemeClr val="tx1"/>
                  </a:solidFill>
                  <a:latin typeface="Arial" panose="020B0604020202020204" pitchFamily="34" charset="0"/>
                  <a:cs typeface="Arial" panose="020B0604020202020204" pitchFamily="34" charset="0"/>
                </a:rPr>
                <a:t>packages to</a:t>
              </a:r>
              <a:r>
                <a:rPr lang="en-US" sz="3200" dirty="0">
                  <a:solidFill>
                    <a:srgbClr val="FF0000"/>
                  </a:solidFill>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parse HTML documents.</a:t>
              </a:r>
            </a:p>
            <a:p>
              <a:pPr algn="just">
                <a:spcBef>
                  <a:spcPts val="0"/>
                </a:spcBef>
                <a:spcAft>
                  <a:spcPts val="0"/>
                </a:spcAft>
              </a:pPr>
              <a:r>
                <a:rPr lang="en-US" sz="3200" i="1" dirty="0">
                  <a:latin typeface="Arial" panose="020B0604020202020204" pitchFamily="34" charset="0"/>
                  <a:cs typeface="Arial" panose="020B0604020202020204" pitchFamily="34" charset="0"/>
                </a:rPr>
                <a:t>D. Databases and others</a:t>
              </a:r>
            </a:p>
            <a:p>
              <a:pPr algn="just">
                <a:spcBef>
                  <a:spcPts val="0"/>
                </a:spcBef>
                <a:spcAft>
                  <a:spcPts val="0"/>
                </a:spcAft>
              </a:pPr>
              <a:r>
                <a:rPr lang="en-US" sz="3200" dirty="0">
                  <a:latin typeface="Arial" panose="020B0604020202020204" pitchFamily="34" charset="0"/>
                  <a:cs typeface="Arial" panose="020B0604020202020204" pitchFamily="34" charset="0"/>
                </a:rPr>
                <a:t>     </a:t>
              </a:r>
              <a:r>
                <a:rPr lang="en-US" sz="3200" dirty="0">
                  <a:solidFill>
                    <a:srgbClr val="FF0000"/>
                  </a:solidFill>
                  <a:latin typeface="Arial" panose="020B0604020202020204" pitchFamily="34" charset="0"/>
                  <a:cs typeface="Arial" panose="020B0604020202020204" pitchFamily="34" charset="0"/>
                </a:rPr>
                <a:t>Python</a:t>
              </a:r>
              <a:r>
                <a:rPr lang="en-US" sz="3200" dirty="0">
                  <a:latin typeface="Arial" panose="020B0604020202020204" pitchFamily="34" charset="0"/>
                  <a:cs typeface="Arial" panose="020B0604020202020204" pitchFamily="34" charset="0"/>
                </a:rPr>
                <a:t> and </a:t>
              </a:r>
              <a:r>
                <a:rPr lang="en-US" sz="3200" dirty="0">
                  <a:solidFill>
                    <a:srgbClr val="0070C0"/>
                  </a:solidFill>
                  <a:latin typeface="Arial" panose="020B0604020202020204" pitchFamily="34" charset="0"/>
                  <a:cs typeface="Arial" panose="020B0604020202020204" pitchFamily="34" charset="0"/>
                </a:rPr>
                <a:t>R</a:t>
              </a:r>
              <a:r>
                <a:rPr lang="en-US" sz="3200" dirty="0">
                  <a:latin typeface="Arial" panose="020B0604020202020204" pitchFamily="34" charset="0"/>
                  <a:cs typeface="Arial" panose="020B0604020202020204" pitchFamily="34" charset="0"/>
                </a:rPr>
                <a:t> both support data from SQL databases, SAS, STATA, SPSS and other formats. </a:t>
              </a:r>
            </a:p>
            <a:p>
              <a:pPr algn="just">
                <a:spcBef>
                  <a:spcPts val="0"/>
                </a:spcBef>
                <a:spcAft>
                  <a:spcPts val="0"/>
                </a:spcAft>
              </a:pPr>
              <a:endParaRPr lang="en-US" sz="3600" b="1" dirty="0">
                <a:latin typeface="Arial" panose="020B0604020202020204" pitchFamily="34" charset="0"/>
                <a:cs typeface="Arial" panose="020B0604020202020204" pitchFamily="34" charset="0"/>
              </a:endParaRPr>
            </a:p>
            <a:p>
              <a:pPr algn="just">
                <a:spcBef>
                  <a:spcPts val="0"/>
                </a:spcBef>
                <a:spcAft>
                  <a:spcPts val="0"/>
                </a:spcAft>
              </a:pPr>
              <a:r>
                <a:rPr lang="en-US" sz="3600" b="1" u="sng" dirty="0">
                  <a:latin typeface="Arial" panose="020B0604020202020204" pitchFamily="34" charset="0"/>
                  <a:cs typeface="Arial" panose="020B0604020202020204" pitchFamily="34" charset="0"/>
                </a:rPr>
                <a:t>2. Inspect data:</a:t>
              </a:r>
            </a:p>
            <a:p>
              <a:pPr algn="just">
                <a:spcBef>
                  <a:spcPts val="0"/>
                </a:spcBef>
                <a:spcAft>
                  <a:spcPts val="0"/>
                </a:spcAft>
              </a:pPr>
              <a:r>
                <a:rPr lang="en-US" sz="3200" dirty="0">
                  <a:latin typeface="Arial" panose="020B0604020202020204" pitchFamily="34" charset="0"/>
                  <a:cs typeface="Arial" panose="020B0604020202020204" pitchFamily="34" charset="0"/>
                </a:rPr>
                <a:t>    Several methods are used to inspect the dataset. </a:t>
              </a:r>
            </a:p>
            <a:p>
              <a:pPr algn="just">
                <a:spcBef>
                  <a:spcPts val="0"/>
                </a:spcBef>
                <a:spcAft>
                  <a:spcPts val="0"/>
                </a:spcAft>
              </a:pPr>
              <a:r>
                <a:rPr lang="en-US" sz="3200" i="1" dirty="0">
                  <a:latin typeface="Arial" panose="020B0604020202020204" pitchFamily="34" charset="0"/>
                  <a:cs typeface="Arial" panose="020B0604020202020204" pitchFamily="34" charset="0"/>
                </a:rPr>
                <a:t>A. Get an overview of the </a:t>
              </a:r>
              <a:r>
                <a:rPr lang="en-US" sz="3200" i="1" dirty="0" err="1">
                  <a:latin typeface="Arial" panose="020B0604020202020204" pitchFamily="34" charset="0"/>
                  <a:cs typeface="Arial" panose="020B0604020202020204" pitchFamily="34" charset="0"/>
                </a:rPr>
                <a:t>dataframe</a:t>
              </a:r>
              <a:r>
                <a:rPr lang="en-US" sz="3200" i="1" dirty="0">
                  <a:latin typeface="Arial" panose="020B0604020202020204" pitchFamily="34" charset="0"/>
                  <a:cs typeface="Arial" panose="020B0604020202020204" pitchFamily="34" charset="0"/>
                </a:rPr>
                <a:t> (</a:t>
              </a:r>
              <a:r>
                <a:rPr lang="en-US" sz="3200" i="1" dirty="0" err="1">
                  <a:latin typeface="Arial" panose="020B0604020202020204" pitchFamily="34" charset="0"/>
                  <a:cs typeface="Arial" panose="020B0604020202020204" pitchFamily="34" charset="0"/>
                </a:rPr>
                <a:t>df</a:t>
              </a:r>
              <a:r>
                <a:rPr lang="en-US" sz="3200" i="1" dirty="0">
                  <a:latin typeface="Arial" panose="020B0604020202020204" pitchFamily="34" charset="0"/>
                  <a:cs typeface="Arial" panose="020B0604020202020204" pitchFamily="34" charset="0"/>
                </a:rPr>
                <a:t>):</a:t>
              </a:r>
            </a:p>
            <a:p>
              <a:pPr algn="just">
                <a:spcBef>
                  <a:spcPts val="0"/>
                </a:spcBef>
                <a:spcAft>
                  <a:spcPts val="0"/>
                </a:spcAft>
              </a:pPr>
              <a:r>
                <a:rPr lang="en-US" sz="3200" b="1" dirty="0">
                  <a:solidFill>
                    <a:srgbClr val="FF0000"/>
                  </a:solidFill>
                  <a:latin typeface="Arial" panose="020B0604020202020204" pitchFamily="34" charset="0"/>
                  <a:cs typeface="Arial" panose="020B0604020202020204" pitchFamily="34" charset="0"/>
                </a:rPr>
                <a:t>     P: </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	</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600" b="1" dirty="0">
                <a:latin typeface="Arial" panose="020B0604020202020204" pitchFamily="34" charset="0"/>
                <a:cs typeface="Arial" panose="020B0604020202020204" pitchFamily="34" charset="0"/>
              </a:endParaRPr>
            </a:p>
            <a:p>
              <a:pPr algn="just">
                <a:spcBef>
                  <a:spcPts val="0"/>
                </a:spcBef>
                <a:spcAft>
                  <a:spcPts val="0"/>
                </a:spcAft>
              </a:pPr>
              <a:r>
                <a:rPr lang="en-US" sz="3200" b="1" dirty="0">
                  <a:latin typeface="Arial" panose="020B0604020202020204" pitchFamily="34" charset="0"/>
                  <a:cs typeface="Arial" panose="020B0604020202020204" pitchFamily="34" charset="0"/>
                </a:rPr>
                <a:t>     </a:t>
              </a:r>
              <a:r>
                <a:rPr lang="en-US" sz="3200" b="1" dirty="0">
                  <a:solidFill>
                    <a:srgbClr val="0070C0"/>
                  </a:solidFill>
                  <a:latin typeface="Arial" panose="020B0604020202020204" pitchFamily="34" charset="0"/>
                  <a:cs typeface="Arial" panose="020B0604020202020204" pitchFamily="34" charset="0"/>
                </a:rPr>
                <a:t>R:</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r>
                <a:rPr lang="en-US" sz="3200" b="1" dirty="0">
                  <a:latin typeface="Arial" panose="020B0604020202020204" pitchFamily="34" charset="0"/>
                  <a:cs typeface="Arial" panose="020B0604020202020204" pitchFamily="34" charset="0"/>
                </a:rPr>
                <a:t> </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    </a:t>
              </a: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1800" i="1" dirty="0">
                <a:latin typeface="Arial" panose="020B0604020202020204" pitchFamily="34" charset="0"/>
                <a:cs typeface="Arial" panose="020B0604020202020204" pitchFamily="34" charset="0"/>
              </a:endParaRPr>
            </a:p>
            <a:p>
              <a:pPr algn="just">
                <a:spcBef>
                  <a:spcPts val="0"/>
                </a:spcBef>
                <a:spcAft>
                  <a:spcPts val="0"/>
                </a:spcAft>
              </a:pPr>
              <a:r>
                <a:rPr lang="en-US" sz="3200" i="1" dirty="0">
                  <a:latin typeface="Arial" panose="020B0604020202020204" pitchFamily="34" charset="0"/>
                  <a:cs typeface="Arial" panose="020B0604020202020204" pitchFamily="34" charset="0"/>
                </a:rPr>
                <a:t>B. Explore the dataset:</a:t>
              </a:r>
            </a:p>
            <a:p>
              <a:pPr algn="just">
                <a:spcBef>
                  <a:spcPts val="0"/>
                </a:spcBef>
                <a:spcAft>
                  <a:spcPts val="0"/>
                </a:spcAft>
              </a:pPr>
              <a:r>
                <a:rPr lang="en-US" sz="3200" dirty="0">
                  <a:latin typeface="Arial" panose="020B0604020202020204" pitchFamily="34" charset="0"/>
                  <a:cs typeface="Arial" panose="020B0604020202020204" pitchFamily="34" charset="0"/>
                </a:rPr>
                <a:t>	Three commonly used exploratory plots are scatter, box, and histograms. </a:t>
              </a:r>
            </a:p>
          </p:txBody>
        </p:sp>
      </p:grpSp>
      <p:grpSp>
        <p:nvGrpSpPr>
          <p:cNvPr id="53" name="Group 52">
            <a:extLst>
              <a:ext uri="{FF2B5EF4-FFF2-40B4-BE49-F238E27FC236}">
                <a16:creationId xmlns:a16="http://schemas.microsoft.com/office/drawing/2014/main" id="{EF0F3405-5D02-4D40-B40B-6E2941C53555}"/>
              </a:ext>
            </a:extLst>
          </p:cNvPr>
          <p:cNvGrpSpPr/>
          <p:nvPr/>
        </p:nvGrpSpPr>
        <p:grpSpPr>
          <a:xfrm>
            <a:off x="472281" y="25565000"/>
            <a:ext cx="10210800" cy="10513661"/>
            <a:chOff x="476083" y="23646343"/>
            <a:chExt cx="10210800" cy="10513661"/>
          </a:xfrm>
        </p:grpSpPr>
        <p:grpSp>
          <p:nvGrpSpPr>
            <p:cNvPr id="85" name="Group 84">
              <a:extLst>
                <a:ext uri="{FF2B5EF4-FFF2-40B4-BE49-F238E27FC236}">
                  <a16:creationId xmlns:a16="http://schemas.microsoft.com/office/drawing/2014/main" id="{1F7E0187-D979-E64B-A14E-192DC7776C9A}"/>
                </a:ext>
              </a:extLst>
            </p:cNvPr>
            <p:cNvGrpSpPr/>
            <p:nvPr/>
          </p:nvGrpSpPr>
          <p:grpSpPr>
            <a:xfrm>
              <a:off x="644409" y="23646343"/>
              <a:ext cx="9601200" cy="2431328"/>
              <a:chOff x="576544" y="12808368"/>
              <a:chExt cx="12222089" cy="3981163"/>
            </a:xfrm>
          </p:grpSpPr>
          <p:sp>
            <p:nvSpPr>
              <p:cNvPr id="86" name="Rectangle 85">
                <a:extLst>
                  <a:ext uri="{FF2B5EF4-FFF2-40B4-BE49-F238E27FC236}">
                    <a16:creationId xmlns:a16="http://schemas.microsoft.com/office/drawing/2014/main" id="{14833AFE-0327-364A-ABFE-8728F7DEEE4F}"/>
                  </a:ext>
                </a:extLst>
              </p:cNvPr>
              <p:cNvSpPr/>
              <p:nvPr/>
            </p:nvSpPr>
            <p:spPr>
              <a:xfrm>
                <a:off x="576544" y="14219301"/>
                <a:ext cx="12222089" cy="2570230"/>
              </a:xfrm>
              <a:prstGeom prst="rect">
                <a:avLst/>
              </a:prstGeom>
            </p:spPr>
            <p:txBody>
              <a:bodyPr wrap="square">
                <a:spAutoFit/>
              </a:bodyPr>
              <a:lstStyle/>
              <a:p>
                <a:pPr marL="457200" indent="-457200" algn="just">
                  <a:spcBef>
                    <a:spcPts val="0"/>
                  </a:spcBef>
                  <a:spcAft>
                    <a:spcPts val="0"/>
                  </a:spcAft>
                  <a:buAutoNum type="arabicPeriod"/>
                </a:pPr>
                <a:r>
                  <a:rPr lang="en-US" sz="3200" b="1" dirty="0">
                    <a:solidFill>
                      <a:srgbClr val="FF0000"/>
                    </a:solidFill>
                    <a:latin typeface="Arial" panose="020B0604020202020204" pitchFamily="34" charset="0"/>
                    <a:cs typeface="Arial" panose="020B0604020202020204" pitchFamily="34" charset="0"/>
                  </a:rPr>
                  <a:t>Each variable forms a column</a:t>
                </a:r>
              </a:p>
              <a:p>
                <a:pPr marL="457200" indent="-457200" algn="just">
                  <a:spcBef>
                    <a:spcPts val="0"/>
                  </a:spcBef>
                  <a:spcAft>
                    <a:spcPts val="0"/>
                  </a:spcAft>
                  <a:buAutoNum type="arabicPeriod"/>
                </a:pPr>
                <a:r>
                  <a:rPr lang="en-US" sz="3200" b="1" dirty="0">
                    <a:solidFill>
                      <a:srgbClr val="FF0000"/>
                    </a:solidFill>
                    <a:latin typeface="Arial" panose="020B0604020202020204" pitchFamily="34" charset="0"/>
                    <a:cs typeface="Arial" panose="020B0604020202020204" pitchFamily="34" charset="0"/>
                  </a:rPr>
                  <a:t>Each observation forms a row</a:t>
                </a:r>
              </a:p>
              <a:p>
                <a:pPr marL="457200" indent="-457200" algn="just">
                  <a:spcBef>
                    <a:spcPts val="0"/>
                  </a:spcBef>
                  <a:spcAft>
                    <a:spcPts val="0"/>
                  </a:spcAft>
                  <a:buAutoNum type="arabicPeriod"/>
                </a:pPr>
                <a:r>
                  <a:rPr lang="en-US" sz="3200" b="1" dirty="0">
                    <a:solidFill>
                      <a:srgbClr val="FF0000"/>
                    </a:solidFill>
                    <a:latin typeface="Arial" panose="020B0604020202020204" pitchFamily="34" charset="0"/>
                    <a:cs typeface="Arial" panose="020B0604020202020204" pitchFamily="34" charset="0"/>
                  </a:rPr>
                  <a:t>Each type of observational unit forms a table</a:t>
                </a:r>
              </a:p>
            </p:txBody>
          </p:sp>
          <p:sp>
            <p:nvSpPr>
              <p:cNvPr id="87" name="Rectangle 86">
                <a:extLst>
                  <a:ext uri="{FF2B5EF4-FFF2-40B4-BE49-F238E27FC236}">
                    <a16:creationId xmlns:a16="http://schemas.microsoft.com/office/drawing/2014/main" id="{6E21DAFF-E9BE-0249-A666-5FCD7EC1DC4F}"/>
                  </a:ext>
                </a:extLst>
              </p:cNvPr>
              <p:cNvSpPr>
                <a:spLocks/>
              </p:cNvSpPr>
              <p:nvPr/>
            </p:nvSpPr>
            <p:spPr bwMode="auto">
              <a:xfrm>
                <a:off x="576544" y="12808368"/>
                <a:ext cx="12222089" cy="1272687"/>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The Principles</a:t>
                </a:r>
              </a:p>
            </p:txBody>
          </p:sp>
        </p:grpSp>
        <p:pic>
          <p:nvPicPr>
            <p:cNvPr id="33" name="Picture 32">
              <a:extLst>
                <a:ext uri="{FF2B5EF4-FFF2-40B4-BE49-F238E27FC236}">
                  <a16:creationId xmlns:a16="http://schemas.microsoft.com/office/drawing/2014/main" id="{20EF01DB-9932-7E48-9A06-FEEB3870927F}"/>
                </a:ext>
              </a:extLst>
            </p:cNvPr>
            <p:cNvPicPr>
              <a:picLocks noChangeAspect="1"/>
            </p:cNvPicPr>
            <p:nvPr/>
          </p:nvPicPr>
          <p:blipFill>
            <a:blip r:embed="rId5"/>
            <a:stretch>
              <a:fillRect/>
            </a:stretch>
          </p:blipFill>
          <p:spPr>
            <a:xfrm>
              <a:off x="476083" y="26523090"/>
              <a:ext cx="8317661" cy="2857211"/>
            </a:xfrm>
            <a:prstGeom prst="rect">
              <a:avLst/>
            </a:prstGeom>
          </p:spPr>
        </p:pic>
        <p:pic>
          <p:nvPicPr>
            <p:cNvPr id="36" name="Picture 35">
              <a:extLst>
                <a:ext uri="{FF2B5EF4-FFF2-40B4-BE49-F238E27FC236}">
                  <a16:creationId xmlns:a16="http://schemas.microsoft.com/office/drawing/2014/main" id="{74CFF28F-3F4B-0741-ACF1-C92538A26529}"/>
                </a:ext>
              </a:extLst>
            </p:cNvPr>
            <p:cNvPicPr>
              <a:picLocks noChangeAspect="1"/>
            </p:cNvPicPr>
            <p:nvPr/>
          </p:nvPicPr>
          <p:blipFill>
            <a:blip r:embed="rId6"/>
            <a:stretch>
              <a:fillRect/>
            </a:stretch>
          </p:blipFill>
          <p:spPr>
            <a:xfrm>
              <a:off x="1612895" y="29926263"/>
              <a:ext cx="5644988" cy="4233741"/>
            </a:xfrm>
            <a:prstGeom prst="rect">
              <a:avLst/>
            </a:prstGeom>
          </p:spPr>
        </p:pic>
        <p:sp>
          <p:nvSpPr>
            <p:cNvPr id="37" name="TextBox 36">
              <a:extLst>
                <a:ext uri="{FF2B5EF4-FFF2-40B4-BE49-F238E27FC236}">
                  <a16:creationId xmlns:a16="http://schemas.microsoft.com/office/drawing/2014/main" id="{2F00A2F7-9C94-AA4F-97E2-0E01030C53E1}"/>
                </a:ext>
              </a:extLst>
            </p:cNvPr>
            <p:cNvSpPr txBox="1"/>
            <p:nvPr/>
          </p:nvSpPr>
          <p:spPr>
            <a:xfrm>
              <a:off x="3273075" y="26168980"/>
              <a:ext cx="2348720"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Untidy table</a:t>
              </a:r>
            </a:p>
          </p:txBody>
        </p:sp>
        <p:sp>
          <p:nvSpPr>
            <p:cNvPr id="106" name="TextBox 105">
              <a:extLst>
                <a:ext uri="{FF2B5EF4-FFF2-40B4-BE49-F238E27FC236}">
                  <a16:creationId xmlns:a16="http://schemas.microsoft.com/office/drawing/2014/main" id="{1C230D24-67AC-FE43-B0FD-15D853F798F7}"/>
                </a:ext>
              </a:extLst>
            </p:cNvPr>
            <p:cNvSpPr txBox="1"/>
            <p:nvPr/>
          </p:nvSpPr>
          <p:spPr>
            <a:xfrm>
              <a:off x="8658764" y="27388180"/>
              <a:ext cx="2028119" cy="5262979"/>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Better for </a:t>
              </a:r>
            </a:p>
            <a:p>
              <a:r>
                <a:rPr lang="en-US" sz="3200" dirty="0">
                  <a:latin typeface="Arial" panose="020B0604020202020204" pitchFamily="34" charset="0"/>
                  <a:cs typeface="Arial" panose="020B0604020202020204" pitchFamily="34" charset="0"/>
                </a:rPr>
                <a:t>reporting  </a:t>
              </a:r>
            </a:p>
            <a:p>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Better for </a:t>
              </a:r>
            </a:p>
            <a:p>
              <a:r>
                <a:rPr lang="en-US" sz="3200" dirty="0">
                  <a:latin typeface="Arial" panose="020B0604020202020204" pitchFamily="34" charset="0"/>
                  <a:cs typeface="Arial" panose="020B0604020202020204" pitchFamily="34" charset="0"/>
                </a:rPr>
                <a:t>analysis</a:t>
              </a:r>
            </a:p>
          </p:txBody>
        </p:sp>
        <p:sp>
          <p:nvSpPr>
            <p:cNvPr id="109" name="TextBox 108">
              <a:extLst>
                <a:ext uri="{FF2B5EF4-FFF2-40B4-BE49-F238E27FC236}">
                  <a16:creationId xmlns:a16="http://schemas.microsoft.com/office/drawing/2014/main" id="{83B39751-A40C-5D45-97CD-E8427C02EABC}"/>
                </a:ext>
              </a:extLst>
            </p:cNvPr>
            <p:cNvSpPr txBox="1"/>
            <p:nvPr/>
          </p:nvSpPr>
          <p:spPr>
            <a:xfrm>
              <a:off x="3460996" y="29394205"/>
              <a:ext cx="1945533"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Tidy table</a:t>
              </a:r>
            </a:p>
          </p:txBody>
        </p:sp>
      </p:grpSp>
      <p:graphicFrame>
        <p:nvGraphicFramePr>
          <p:cNvPr id="74" name="Diagram 73">
            <a:extLst>
              <a:ext uri="{FF2B5EF4-FFF2-40B4-BE49-F238E27FC236}">
                <a16:creationId xmlns:a16="http://schemas.microsoft.com/office/drawing/2014/main" id="{F9519183-4735-274B-B698-9B941593D957}"/>
              </a:ext>
            </a:extLst>
          </p:cNvPr>
          <p:cNvGraphicFramePr/>
          <p:nvPr>
            <p:extLst>
              <p:ext uri="{D42A27DB-BD31-4B8C-83A1-F6EECF244321}">
                <p14:modId xmlns:p14="http://schemas.microsoft.com/office/powerpoint/2010/main" val="1142088963"/>
              </p:ext>
            </p:extLst>
          </p:nvPr>
        </p:nvGraphicFramePr>
        <p:xfrm>
          <a:off x="10563780" y="5777458"/>
          <a:ext cx="10014492" cy="72987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2" name="Rectangle 98">
            <a:extLst>
              <a:ext uri="{FF2B5EF4-FFF2-40B4-BE49-F238E27FC236}">
                <a16:creationId xmlns:a16="http://schemas.microsoft.com/office/drawing/2014/main" id="{EA0D8CCA-DFE3-8D4D-B1FF-C5320F6E4324}"/>
              </a:ext>
            </a:extLst>
          </p:cNvPr>
          <p:cNvSpPr>
            <a:spLocks/>
          </p:cNvSpPr>
          <p:nvPr/>
        </p:nvSpPr>
        <p:spPr bwMode="auto">
          <a:xfrm>
            <a:off x="15431314" y="38603237"/>
            <a:ext cx="15444767" cy="274320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1"/>
                </a:solidFill>
                <a:latin typeface="Verdana" pitchFamily="-108" charset="0"/>
                <a:ea typeface="Verdana" pitchFamily="-108" charset="0"/>
                <a:cs typeface="Verdana" pitchFamily="-108" charset="0"/>
                <a:sym typeface="Verdana" pitchFamily="-108" charset="0"/>
              </a:rPr>
              <a:t>Resources: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err="1">
                <a:solidFill>
                  <a:schemeClr val="tx1"/>
                </a:solidFill>
                <a:latin typeface="Verdana" pitchFamily="-108" charset="0"/>
                <a:ea typeface="Verdana" pitchFamily="-108" charset="0"/>
                <a:cs typeface="Verdana" pitchFamily="-108" charset="0"/>
                <a:sym typeface="Verdana" pitchFamily="-108" charset="0"/>
              </a:rPr>
              <a:t>Beautifulsoup</a:t>
            </a:r>
            <a:r>
              <a:rPr lang="en-US" sz="2000" dirty="0">
                <a:solidFill>
                  <a:schemeClr val="tx1"/>
                </a:solidFill>
                <a:latin typeface="Verdana" pitchFamily="-108" charset="0"/>
                <a:ea typeface="Verdana" pitchFamily="-108" charset="0"/>
                <a:cs typeface="Verdana" pitchFamily="-108" charset="0"/>
                <a:sym typeface="Verdana" pitchFamily="-108" charset="0"/>
              </a:rPr>
              <a:t> package in python: https://www.crummy.com/software/BeautifulSoup/</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1"/>
                </a:solidFill>
                <a:latin typeface="Verdana" pitchFamily="-108" charset="0"/>
                <a:ea typeface="Verdana" pitchFamily="-108" charset="0"/>
                <a:cs typeface="Verdana" pitchFamily="-108" charset="0"/>
                <a:sym typeface="Verdana" pitchFamily="-108" charset="0"/>
              </a:rPr>
              <a:t>Python pandas visualization: https://</a:t>
            </a:r>
            <a:r>
              <a:rPr lang="en-US" sz="2000" dirty="0" err="1">
                <a:solidFill>
                  <a:schemeClr val="tx1"/>
                </a:solidFill>
                <a:latin typeface="Verdana" pitchFamily="-108" charset="0"/>
                <a:ea typeface="Verdana" pitchFamily="-108" charset="0"/>
                <a:cs typeface="Verdana" pitchFamily="-108" charset="0"/>
                <a:sym typeface="Verdana" pitchFamily="-108" charset="0"/>
              </a:rPr>
              <a:t>pandas.pydata.org</a:t>
            </a:r>
            <a:r>
              <a:rPr lang="en-US" sz="2000" dirty="0">
                <a:solidFill>
                  <a:schemeClr val="tx1"/>
                </a:solidFill>
                <a:latin typeface="Verdana" pitchFamily="-108" charset="0"/>
                <a:ea typeface="Verdana" pitchFamily="-108" charset="0"/>
                <a:cs typeface="Verdana" pitchFamily="-108" charset="0"/>
                <a:sym typeface="Verdana" pitchFamily="-108" charset="0"/>
              </a:rPr>
              <a:t>/pandas-docs/stable/</a:t>
            </a:r>
            <a:r>
              <a:rPr lang="en-US" sz="2000" dirty="0" err="1">
                <a:solidFill>
                  <a:schemeClr val="tx1"/>
                </a:solidFill>
                <a:latin typeface="Verdana" pitchFamily="-108" charset="0"/>
                <a:ea typeface="Verdana" pitchFamily="-108" charset="0"/>
                <a:cs typeface="Verdana" pitchFamily="-108" charset="0"/>
                <a:sym typeface="Verdana" pitchFamily="-108" charset="0"/>
              </a:rPr>
              <a:t>visualization.html#visualization-hist</a:t>
            </a:r>
            <a:endParaRPr lang="en-US" sz="2000" dirty="0">
              <a:solidFill>
                <a:schemeClr val="tx1"/>
              </a:solidFill>
              <a:latin typeface="Verdana" pitchFamily="-108" charset="0"/>
              <a:ea typeface="Verdana" pitchFamily="-108" charset="0"/>
              <a:cs typeface="Verdana" pitchFamily="-108" charset="0"/>
              <a:sym typeface="Verdana" pitchFamily="-108"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1"/>
                </a:solidFill>
                <a:latin typeface="Verdana" pitchFamily="-108" charset="0"/>
                <a:ea typeface="Verdana" pitchFamily="-108" charset="0"/>
                <a:cs typeface="Verdana" pitchFamily="-108" charset="0"/>
                <a:sym typeface="Verdana" pitchFamily="-108" charset="0"/>
              </a:rPr>
              <a:t>Python clean dataset: http://</a:t>
            </a:r>
            <a:r>
              <a:rPr lang="en-US" sz="2000" dirty="0" err="1">
                <a:solidFill>
                  <a:schemeClr val="tx1"/>
                </a:solidFill>
                <a:latin typeface="Verdana" pitchFamily="-108" charset="0"/>
                <a:ea typeface="Verdana" pitchFamily="-108" charset="0"/>
                <a:cs typeface="Verdana" pitchFamily="-108" charset="0"/>
                <a:sym typeface="Verdana" pitchFamily="-108" charset="0"/>
              </a:rPr>
              <a:t>www.developintelligence.com</a:t>
            </a:r>
            <a:r>
              <a:rPr lang="en-US" sz="2000" dirty="0">
                <a:solidFill>
                  <a:schemeClr val="tx1"/>
                </a:solidFill>
                <a:latin typeface="Verdana" pitchFamily="-108" charset="0"/>
                <a:ea typeface="Verdana" pitchFamily="-108" charset="0"/>
                <a:cs typeface="Verdana" pitchFamily="-108" charset="0"/>
                <a:sym typeface="Verdana" pitchFamily="-108" charset="0"/>
              </a:rPr>
              <a:t>/blog/2017/08/data-cleaning-pandas-python/</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err="1">
                <a:solidFill>
                  <a:schemeClr val="tx1"/>
                </a:solidFill>
                <a:latin typeface="Verdana" pitchFamily="-108" charset="0"/>
                <a:ea typeface="Verdana" pitchFamily="-108" charset="0"/>
                <a:cs typeface="Verdana" pitchFamily="-108" charset="0"/>
                <a:sym typeface="Verdana" pitchFamily="-108" charset="0"/>
              </a:rPr>
              <a:t>ScrapeR</a:t>
            </a:r>
            <a:r>
              <a:rPr lang="en-US" sz="2000" dirty="0">
                <a:solidFill>
                  <a:schemeClr val="tx1"/>
                </a:solidFill>
                <a:latin typeface="Verdana" pitchFamily="-108" charset="0"/>
                <a:ea typeface="Verdana" pitchFamily="-108" charset="0"/>
                <a:cs typeface="Verdana" pitchFamily="-108" charset="0"/>
                <a:sym typeface="Verdana" pitchFamily="-108" charset="0"/>
              </a:rPr>
              <a:t> Package in R: https://</a:t>
            </a:r>
            <a:r>
              <a:rPr lang="en-US" sz="2000" dirty="0" err="1">
                <a:solidFill>
                  <a:schemeClr val="tx1"/>
                </a:solidFill>
                <a:latin typeface="Verdana" pitchFamily="-108" charset="0"/>
                <a:ea typeface="Verdana" pitchFamily="-108" charset="0"/>
                <a:cs typeface="Verdana" pitchFamily="-108" charset="0"/>
                <a:sym typeface="Verdana" pitchFamily="-108" charset="0"/>
              </a:rPr>
              <a:t>cran.r-project.org</a:t>
            </a:r>
            <a:r>
              <a:rPr lang="en-US" sz="2000" dirty="0">
                <a:solidFill>
                  <a:schemeClr val="tx1"/>
                </a:solidFill>
                <a:latin typeface="Verdana" pitchFamily="-108" charset="0"/>
                <a:ea typeface="Verdana" pitchFamily="-108" charset="0"/>
                <a:cs typeface="Verdana" pitchFamily="-108" charset="0"/>
                <a:sym typeface="Verdana" pitchFamily="-108" charset="0"/>
              </a:rPr>
              <a:t>/web/packages/</a:t>
            </a:r>
            <a:r>
              <a:rPr lang="en-US" sz="2000" dirty="0" err="1">
                <a:solidFill>
                  <a:schemeClr val="tx1"/>
                </a:solidFill>
                <a:latin typeface="Verdana" pitchFamily="-108" charset="0"/>
                <a:ea typeface="Verdana" pitchFamily="-108" charset="0"/>
                <a:cs typeface="Verdana" pitchFamily="-108" charset="0"/>
                <a:sym typeface="Verdana" pitchFamily="-108" charset="0"/>
              </a:rPr>
              <a:t>scrapeR</a:t>
            </a:r>
            <a:r>
              <a:rPr lang="en-US" sz="2000" dirty="0">
                <a:solidFill>
                  <a:schemeClr val="tx1"/>
                </a:solidFill>
                <a:latin typeface="Verdana" pitchFamily="-108" charset="0"/>
                <a:ea typeface="Verdana" pitchFamily="-108" charset="0"/>
                <a:cs typeface="Verdana" pitchFamily="-108" charset="0"/>
                <a:sym typeface="Verdana" pitchFamily="-108" charset="0"/>
              </a:rPr>
              <a:t>/</a:t>
            </a:r>
            <a:r>
              <a:rPr lang="en-US" sz="2000" dirty="0" err="1">
                <a:solidFill>
                  <a:schemeClr val="tx1"/>
                </a:solidFill>
                <a:latin typeface="Verdana" pitchFamily="-108" charset="0"/>
                <a:ea typeface="Verdana" pitchFamily="-108" charset="0"/>
                <a:cs typeface="Verdana" pitchFamily="-108" charset="0"/>
                <a:sym typeface="Verdana" pitchFamily="-108" charset="0"/>
              </a:rPr>
              <a:t>scrapeR.pdf</a:t>
            </a:r>
            <a:endParaRPr lang="en-US" sz="2000" dirty="0">
              <a:solidFill>
                <a:schemeClr val="tx1"/>
              </a:solidFill>
              <a:latin typeface="Verdana" pitchFamily="-108" charset="0"/>
              <a:ea typeface="Verdana" pitchFamily="-108" charset="0"/>
              <a:cs typeface="Verdana" pitchFamily="-108" charset="0"/>
              <a:sym typeface="Verdana" pitchFamily="-108"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1"/>
                </a:solidFill>
                <a:latin typeface="Verdana" pitchFamily="-108" charset="0"/>
                <a:ea typeface="Verdana" pitchFamily="-108" charset="0"/>
                <a:cs typeface="Verdana" pitchFamily="-108" charset="0"/>
                <a:sym typeface="Verdana" pitchFamily="-108" charset="0"/>
              </a:rPr>
              <a:t>Read excel files in R: https://www.datacamp.com/community/tutorials/r-tutorial-read-excel-into-r</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1"/>
                </a:solidFill>
                <a:latin typeface="Verdana" pitchFamily="-108" charset="0"/>
                <a:ea typeface="Verdana" pitchFamily="-108" charset="0"/>
                <a:cs typeface="Verdana" pitchFamily="-108" charset="0"/>
                <a:sym typeface="Verdana" pitchFamily="-108" charset="0"/>
              </a:rPr>
              <a:t>R deal with missing data: https://</a:t>
            </a:r>
            <a:r>
              <a:rPr lang="en-US" sz="2000" dirty="0" err="1">
                <a:solidFill>
                  <a:schemeClr val="tx1"/>
                </a:solidFill>
                <a:latin typeface="Verdana" pitchFamily="-108" charset="0"/>
                <a:ea typeface="Verdana" pitchFamily="-108" charset="0"/>
                <a:cs typeface="Verdana" pitchFamily="-108" charset="0"/>
                <a:sym typeface="Verdana" pitchFamily="-108" charset="0"/>
              </a:rPr>
              <a:t>www.statmethods.net</a:t>
            </a:r>
            <a:r>
              <a:rPr lang="en-US" sz="2000" dirty="0">
                <a:solidFill>
                  <a:schemeClr val="tx1"/>
                </a:solidFill>
                <a:latin typeface="Verdana" pitchFamily="-108" charset="0"/>
                <a:ea typeface="Verdana" pitchFamily="-108" charset="0"/>
                <a:cs typeface="Verdana" pitchFamily="-108" charset="0"/>
                <a:sym typeface="Verdana" pitchFamily="-108" charset="0"/>
              </a:rPr>
              <a:t>/input/</a:t>
            </a:r>
            <a:r>
              <a:rPr lang="en-US" sz="2000" dirty="0" err="1">
                <a:solidFill>
                  <a:schemeClr val="tx1"/>
                </a:solidFill>
                <a:latin typeface="Verdana" pitchFamily="-108" charset="0"/>
                <a:ea typeface="Verdana" pitchFamily="-108" charset="0"/>
                <a:cs typeface="Verdana" pitchFamily="-108" charset="0"/>
                <a:sym typeface="Verdana" pitchFamily="-108" charset="0"/>
              </a:rPr>
              <a:t>missingdata.html</a:t>
            </a:r>
            <a:r>
              <a:rPr lang="en-US" sz="2000" dirty="0">
                <a:solidFill>
                  <a:schemeClr val="tx1"/>
                </a:solidFill>
                <a:latin typeface="Verdana" pitchFamily="-108" charset="0"/>
                <a:ea typeface="Verdana" pitchFamily="-108" charset="0"/>
                <a:cs typeface="Verdana" pitchFamily="-108" charset="0"/>
                <a:sym typeface="Verdana" pitchFamily="-108" charset="0"/>
              </a:rPr>
              <a:t> </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1"/>
                </a:solidFill>
                <a:latin typeface="Verdana" pitchFamily="-108" charset="0"/>
                <a:ea typeface="Verdana" pitchFamily="-108" charset="0"/>
                <a:cs typeface="Verdana" pitchFamily="-108" charset="0"/>
                <a:sym typeface="Verdana" pitchFamily="-108" charset="0"/>
              </a:rPr>
              <a:t>R visualization: https://</a:t>
            </a:r>
            <a:r>
              <a:rPr lang="en-US" sz="2000" dirty="0" err="1">
                <a:solidFill>
                  <a:schemeClr val="tx1"/>
                </a:solidFill>
                <a:latin typeface="Verdana" pitchFamily="-108" charset="0"/>
                <a:ea typeface="Verdana" pitchFamily="-108" charset="0"/>
                <a:cs typeface="Verdana" pitchFamily="-108" charset="0"/>
                <a:sym typeface="Verdana" pitchFamily="-108" charset="0"/>
              </a:rPr>
              <a:t>www.analyticsvidhya.com</a:t>
            </a:r>
            <a:r>
              <a:rPr lang="en-US" sz="2000" dirty="0">
                <a:solidFill>
                  <a:schemeClr val="tx1"/>
                </a:solidFill>
                <a:latin typeface="Verdana" pitchFamily="-108" charset="0"/>
                <a:ea typeface="Verdana" pitchFamily="-108" charset="0"/>
                <a:cs typeface="Verdana" pitchFamily="-108" charset="0"/>
                <a:sym typeface="Verdana" pitchFamily="-108" charset="0"/>
              </a:rPr>
              <a:t>/blog/2015/07/guide-data-visualization-r/</a:t>
            </a:r>
          </a:p>
        </p:txBody>
      </p:sp>
      <p:pic>
        <p:nvPicPr>
          <p:cNvPr id="25" name="Picture 24">
            <a:extLst>
              <a:ext uri="{FF2B5EF4-FFF2-40B4-BE49-F238E27FC236}">
                <a16:creationId xmlns:a16="http://schemas.microsoft.com/office/drawing/2014/main" id="{9D4EA219-B669-D644-89D6-72384B4A9936}"/>
              </a:ext>
            </a:extLst>
          </p:cNvPr>
          <p:cNvPicPr>
            <a:picLocks noChangeAspect="1"/>
          </p:cNvPicPr>
          <p:nvPr/>
        </p:nvPicPr>
        <p:blipFill>
          <a:blip r:embed="rId12"/>
          <a:stretch>
            <a:fillRect/>
          </a:stretch>
        </p:blipFill>
        <p:spPr>
          <a:xfrm>
            <a:off x="11775281" y="18487856"/>
            <a:ext cx="7518400" cy="952500"/>
          </a:xfrm>
          <a:prstGeom prst="rect">
            <a:avLst/>
          </a:prstGeom>
        </p:spPr>
      </p:pic>
      <p:pic>
        <p:nvPicPr>
          <p:cNvPr id="26" name="Picture 25">
            <a:extLst>
              <a:ext uri="{FF2B5EF4-FFF2-40B4-BE49-F238E27FC236}">
                <a16:creationId xmlns:a16="http://schemas.microsoft.com/office/drawing/2014/main" id="{B3DCE48A-EBBB-C644-B44D-B45764FF4CD8}"/>
              </a:ext>
            </a:extLst>
          </p:cNvPr>
          <p:cNvPicPr>
            <a:picLocks noChangeAspect="1"/>
          </p:cNvPicPr>
          <p:nvPr/>
        </p:nvPicPr>
        <p:blipFill>
          <a:blip r:embed="rId13"/>
          <a:stretch>
            <a:fillRect/>
          </a:stretch>
        </p:blipFill>
        <p:spPr>
          <a:xfrm>
            <a:off x="11737181" y="15124588"/>
            <a:ext cx="6858000" cy="1331190"/>
          </a:xfrm>
          <a:prstGeom prst="rect">
            <a:avLst/>
          </a:prstGeom>
        </p:spPr>
      </p:pic>
      <p:pic>
        <p:nvPicPr>
          <p:cNvPr id="28" name="Picture 27">
            <a:extLst>
              <a:ext uri="{FF2B5EF4-FFF2-40B4-BE49-F238E27FC236}">
                <a16:creationId xmlns:a16="http://schemas.microsoft.com/office/drawing/2014/main" id="{B42A3161-764E-FE4F-A8ED-E18C69D272A6}"/>
              </a:ext>
            </a:extLst>
          </p:cNvPr>
          <p:cNvPicPr>
            <a:picLocks noChangeAspect="1"/>
          </p:cNvPicPr>
          <p:nvPr/>
        </p:nvPicPr>
        <p:blipFill>
          <a:blip r:embed="rId14"/>
          <a:stretch>
            <a:fillRect/>
          </a:stretch>
        </p:blipFill>
        <p:spPr>
          <a:xfrm>
            <a:off x="11813381" y="19464337"/>
            <a:ext cx="5803900" cy="927100"/>
          </a:xfrm>
          <a:prstGeom prst="rect">
            <a:avLst/>
          </a:prstGeom>
        </p:spPr>
      </p:pic>
      <p:pic>
        <p:nvPicPr>
          <p:cNvPr id="35" name="Picture 34">
            <a:extLst>
              <a:ext uri="{FF2B5EF4-FFF2-40B4-BE49-F238E27FC236}">
                <a16:creationId xmlns:a16="http://schemas.microsoft.com/office/drawing/2014/main" id="{7638E41F-29CC-8241-B49C-8389166EDA78}"/>
              </a:ext>
            </a:extLst>
          </p:cNvPr>
          <p:cNvPicPr>
            <a:picLocks noChangeAspect="1"/>
          </p:cNvPicPr>
          <p:nvPr/>
        </p:nvPicPr>
        <p:blipFill>
          <a:blip r:embed="rId15"/>
          <a:stretch>
            <a:fillRect/>
          </a:stretch>
        </p:blipFill>
        <p:spPr>
          <a:xfrm>
            <a:off x="11737181" y="25471848"/>
            <a:ext cx="9090360" cy="5338603"/>
          </a:xfrm>
          <a:prstGeom prst="rect">
            <a:avLst/>
          </a:prstGeom>
        </p:spPr>
      </p:pic>
      <p:grpSp>
        <p:nvGrpSpPr>
          <p:cNvPr id="44" name="Group 43">
            <a:extLst>
              <a:ext uri="{FF2B5EF4-FFF2-40B4-BE49-F238E27FC236}">
                <a16:creationId xmlns:a16="http://schemas.microsoft.com/office/drawing/2014/main" id="{DCB933AF-A2C7-0C4E-94B7-475192CFCD1D}"/>
              </a:ext>
            </a:extLst>
          </p:cNvPr>
          <p:cNvGrpSpPr/>
          <p:nvPr/>
        </p:nvGrpSpPr>
        <p:grpSpPr>
          <a:xfrm>
            <a:off x="20714940" y="4956115"/>
            <a:ext cx="10237341" cy="2862322"/>
            <a:chOff x="20714940" y="5359865"/>
            <a:chExt cx="10237341" cy="2862322"/>
          </a:xfrm>
        </p:grpSpPr>
        <p:sp>
          <p:nvSpPr>
            <p:cNvPr id="21" name="TextBox 20">
              <a:extLst>
                <a:ext uri="{FF2B5EF4-FFF2-40B4-BE49-F238E27FC236}">
                  <a16:creationId xmlns:a16="http://schemas.microsoft.com/office/drawing/2014/main" id="{16831B7E-2D4B-274D-B4C5-624B8B81E201}"/>
                </a:ext>
              </a:extLst>
            </p:cNvPr>
            <p:cNvSpPr txBox="1"/>
            <p:nvPr/>
          </p:nvSpPr>
          <p:spPr>
            <a:xfrm>
              <a:off x="20714940" y="5359865"/>
              <a:ext cx="9666730" cy="2862322"/>
            </a:xfrm>
            <a:prstGeom prst="rect">
              <a:avLst/>
            </a:prstGeom>
            <a:noFill/>
          </p:spPr>
          <p:txBody>
            <a:bodyPr wrap="square" rtlCol="0">
              <a:spAutoFit/>
            </a:bodyPr>
            <a:lstStyle/>
            <a:p>
              <a:r>
                <a:rPr lang="en-US" sz="3200" dirty="0" err="1">
                  <a:latin typeface="Arial" panose="020B0604020202020204" pitchFamily="34" charset="0"/>
                  <a:cs typeface="Arial" panose="020B0604020202020204" pitchFamily="34" charset="0"/>
                </a:rPr>
                <a:t>i</a:t>
              </a:r>
              <a:r>
                <a:rPr lang="en-US" sz="3200" dirty="0">
                  <a:latin typeface="Arial" panose="020B0604020202020204" pitchFamily="34" charset="0"/>
                  <a:cs typeface="Arial" panose="020B0604020202020204" pitchFamily="34" charset="0"/>
                </a:rPr>
                <a:t>. Scatter plot</a:t>
              </a:r>
            </a:p>
            <a:p>
              <a:r>
                <a:rPr lang="en-US" sz="3200" b="1" dirty="0">
                  <a:solidFill>
                    <a:srgbClr val="FF0000"/>
                  </a:solidFill>
                  <a:latin typeface="Arial" panose="020B0604020202020204" pitchFamily="34" charset="0"/>
                  <a:cs typeface="Arial" panose="020B0604020202020204" pitchFamily="34" charset="0"/>
                </a:rPr>
                <a:t>P:</a:t>
              </a:r>
            </a:p>
            <a:p>
              <a:endParaRPr lang="en-US" sz="3200" b="1" dirty="0">
                <a:solidFill>
                  <a:srgbClr val="FF0000"/>
                </a:solidFill>
                <a:latin typeface="Arial" panose="020B0604020202020204" pitchFamily="34" charset="0"/>
                <a:cs typeface="Arial" panose="020B0604020202020204" pitchFamily="34" charset="0"/>
              </a:endParaRPr>
            </a:p>
            <a:p>
              <a:r>
                <a:rPr lang="en-US" sz="3200" b="1" dirty="0">
                  <a:solidFill>
                    <a:srgbClr val="0070C0"/>
                  </a:solidFill>
                  <a:latin typeface="Arial" panose="020B0604020202020204" pitchFamily="34" charset="0"/>
                  <a:cs typeface="Arial" panose="020B0604020202020204" pitchFamily="34" charset="0"/>
                </a:rPr>
                <a:t>R:</a:t>
              </a:r>
              <a:r>
                <a:rPr lang="en-US" sz="3200" b="1" dirty="0">
                  <a:latin typeface="Arial" panose="020B0604020202020204" pitchFamily="34" charset="0"/>
                  <a:cs typeface="Arial" panose="020B0604020202020204" pitchFamily="34" charset="0"/>
                </a:rPr>
                <a:t> </a:t>
              </a:r>
              <a:endParaRPr lang="en-US" sz="3200" b="1" dirty="0">
                <a:solidFill>
                  <a:srgbClr val="FF0000"/>
                </a:solidFill>
                <a:latin typeface="Arial" panose="020B0604020202020204" pitchFamily="34" charset="0"/>
                <a:cs typeface="Arial" panose="020B0604020202020204" pitchFamily="34" charset="0"/>
              </a:endParaRPr>
            </a:p>
            <a:p>
              <a:endParaRPr lang="en-US" sz="2800" i="1" dirty="0">
                <a:latin typeface="Arial" panose="020B0604020202020204" pitchFamily="34" charset="0"/>
                <a:cs typeface="Arial" panose="020B0604020202020204" pitchFamily="34" charset="0"/>
              </a:endParaRPr>
            </a:p>
            <a:p>
              <a:endParaRPr lang="en-US" sz="2400" dirty="0"/>
            </a:p>
          </p:txBody>
        </p:sp>
        <p:pic>
          <p:nvPicPr>
            <p:cNvPr id="24" name="Picture 23">
              <a:extLst>
                <a:ext uri="{FF2B5EF4-FFF2-40B4-BE49-F238E27FC236}">
                  <a16:creationId xmlns:a16="http://schemas.microsoft.com/office/drawing/2014/main" id="{6BBAABFD-94C7-4A43-A3E0-B148E433FD58}"/>
                </a:ext>
              </a:extLst>
            </p:cNvPr>
            <p:cNvPicPr>
              <a:picLocks noChangeAspect="1"/>
            </p:cNvPicPr>
            <p:nvPr/>
          </p:nvPicPr>
          <p:blipFill>
            <a:blip r:embed="rId16"/>
            <a:stretch>
              <a:fillRect/>
            </a:stretch>
          </p:blipFill>
          <p:spPr>
            <a:xfrm>
              <a:off x="21257616" y="5989637"/>
              <a:ext cx="9694665" cy="874518"/>
            </a:xfrm>
            <a:prstGeom prst="rect">
              <a:avLst/>
            </a:prstGeom>
          </p:spPr>
        </p:pic>
        <p:pic>
          <p:nvPicPr>
            <p:cNvPr id="39" name="Picture 38">
              <a:extLst>
                <a:ext uri="{FF2B5EF4-FFF2-40B4-BE49-F238E27FC236}">
                  <a16:creationId xmlns:a16="http://schemas.microsoft.com/office/drawing/2014/main" id="{074E1FC3-5710-BF43-A2B5-DEB71D7B178B}"/>
                </a:ext>
              </a:extLst>
            </p:cNvPr>
            <p:cNvPicPr>
              <a:picLocks noChangeAspect="1"/>
            </p:cNvPicPr>
            <p:nvPr/>
          </p:nvPicPr>
          <p:blipFill>
            <a:blip r:embed="rId17"/>
            <a:stretch>
              <a:fillRect/>
            </a:stretch>
          </p:blipFill>
          <p:spPr>
            <a:xfrm>
              <a:off x="21257616" y="6904037"/>
              <a:ext cx="7785100" cy="927100"/>
            </a:xfrm>
            <a:prstGeom prst="rect">
              <a:avLst/>
            </a:prstGeom>
          </p:spPr>
        </p:pic>
      </p:grpSp>
      <p:pic>
        <p:nvPicPr>
          <p:cNvPr id="43" name="Graphic 42">
            <a:extLst>
              <a:ext uri="{FF2B5EF4-FFF2-40B4-BE49-F238E27FC236}">
                <a16:creationId xmlns:a16="http://schemas.microsoft.com/office/drawing/2014/main" id="{6D4E2F78-DCE7-2542-89FF-EF95811606EB}"/>
              </a:ext>
            </a:extLst>
          </p:cNvPr>
          <p:cNvPicPr>
            <a:picLocks noChangeAspect="1"/>
          </p:cNvPicPr>
          <p:nvPr/>
        </p:nvPicPr>
        <p:blipFill rotWithShape="1">
          <a:blip r:embed="rId18">
            <a:extLst>
              <a:ext uri="{96DAC541-7B7A-43D3-8B79-37D633B846F1}">
                <asvg:svgBlip xmlns:asvg="http://schemas.microsoft.com/office/drawing/2016/SVG/main" r:embed="rId19"/>
              </a:ext>
            </a:extLst>
          </a:blip>
          <a:srcRect t="2143"/>
          <a:stretch/>
        </p:blipFill>
        <p:spPr>
          <a:xfrm>
            <a:off x="20928634" y="7421674"/>
            <a:ext cx="9718847" cy="6340363"/>
          </a:xfrm>
          <a:prstGeom prst="rect">
            <a:avLst/>
          </a:prstGeom>
        </p:spPr>
      </p:pic>
      <p:sp>
        <p:nvSpPr>
          <p:cNvPr id="94" name="TextBox 93">
            <a:extLst>
              <a:ext uri="{FF2B5EF4-FFF2-40B4-BE49-F238E27FC236}">
                <a16:creationId xmlns:a16="http://schemas.microsoft.com/office/drawing/2014/main" id="{56A6163C-BA8C-F148-828F-F85EA8D0B3FB}"/>
              </a:ext>
            </a:extLst>
          </p:cNvPr>
          <p:cNvSpPr txBox="1"/>
          <p:nvPr/>
        </p:nvSpPr>
        <p:spPr>
          <a:xfrm>
            <a:off x="20928119" y="13381037"/>
            <a:ext cx="9666730" cy="2369880"/>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ii. Box plot</a:t>
            </a:r>
          </a:p>
          <a:p>
            <a:r>
              <a:rPr lang="en-US" sz="3200" b="1" dirty="0">
                <a:solidFill>
                  <a:srgbClr val="FF0000"/>
                </a:solidFill>
                <a:latin typeface="Arial" panose="020B0604020202020204" pitchFamily="34" charset="0"/>
                <a:cs typeface="Arial" panose="020B0604020202020204" pitchFamily="34" charset="0"/>
              </a:rPr>
              <a:t>P:</a:t>
            </a:r>
          </a:p>
          <a:p>
            <a:r>
              <a:rPr lang="en-US" sz="3200" b="1" dirty="0">
                <a:solidFill>
                  <a:srgbClr val="0070C0"/>
                </a:solidFill>
                <a:latin typeface="Arial" panose="020B0604020202020204" pitchFamily="34" charset="0"/>
                <a:cs typeface="Arial" panose="020B0604020202020204" pitchFamily="34" charset="0"/>
              </a:rPr>
              <a:t>R</a:t>
            </a:r>
            <a:r>
              <a:rPr lang="en-US" sz="3200" b="1" dirty="0">
                <a:latin typeface="Arial" panose="020B0604020202020204" pitchFamily="34" charset="0"/>
                <a:cs typeface="Arial" panose="020B0604020202020204" pitchFamily="34" charset="0"/>
              </a:rPr>
              <a:t>: </a:t>
            </a:r>
            <a:endParaRPr lang="en-US" sz="3200" b="1" dirty="0">
              <a:solidFill>
                <a:srgbClr val="FF0000"/>
              </a:solidFill>
              <a:latin typeface="Arial" panose="020B0604020202020204" pitchFamily="34" charset="0"/>
              <a:cs typeface="Arial" panose="020B0604020202020204" pitchFamily="34" charset="0"/>
            </a:endParaRPr>
          </a:p>
          <a:p>
            <a:endParaRPr lang="en-US" sz="2800" i="1" dirty="0">
              <a:latin typeface="Arial" panose="020B0604020202020204" pitchFamily="34" charset="0"/>
              <a:cs typeface="Arial" panose="020B0604020202020204" pitchFamily="34" charset="0"/>
            </a:endParaRPr>
          </a:p>
          <a:p>
            <a:endParaRPr lang="en-US" sz="2400" dirty="0"/>
          </a:p>
        </p:txBody>
      </p:sp>
      <p:pic>
        <p:nvPicPr>
          <p:cNvPr id="48" name="Picture 47">
            <a:extLst>
              <a:ext uri="{FF2B5EF4-FFF2-40B4-BE49-F238E27FC236}">
                <a16:creationId xmlns:a16="http://schemas.microsoft.com/office/drawing/2014/main" id="{C07273E2-C950-8449-8A3C-8F35CB55FB18}"/>
              </a:ext>
            </a:extLst>
          </p:cNvPr>
          <p:cNvPicPr>
            <a:picLocks noChangeAspect="1"/>
          </p:cNvPicPr>
          <p:nvPr/>
        </p:nvPicPr>
        <p:blipFill>
          <a:blip r:embed="rId20"/>
          <a:stretch>
            <a:fillRect/>
          </a:stretch>
        </p:blipFill>
        <p:spPr>
          <a:xfrm>
            <a:off x="21522413" y="14490759"/>
            <a:ext cx="4330700" cy="381000"/>
          </a:xfrm>
          <a:prstGeom prst="rect">
            <a:avLst/>
          </a:prstGeom>
        </p:spPr>
      </p:pic>
      <p:pic>
        <p:nvPicPr>
          <p:cNvPr id="49" name="Picture 48">
            <a:extLst>
              <a:ext uri="{FF2B5EF4-FFF2-40B4-BE49-F238E27FC236}">
                <a16:creationId xmlns:a16="http://schemas.microsoft.com/office/drawing/2014/main" id="{3D7903A8-FC30-C042-B843-70FFCEBAC4B6}"/>
              </a:ext>
            </a:extLst>
          </p:cNvPr>
          <p:cNvPicPr>
            <a:picLocks noChangeAspect="1"/>
          </p:cNvPicPr>
          <p:nvPr/>
        </p:nvPicPr>
        <p:blipFill>
          <a:blip r:embed="rId21"/>
          <a:stretch>
            <a:fillRect/>
          </a:stretch>
        </p:blipFill>
        <p:spPr>
          <a:xfrm>
            <a:off x="21522413" y="14008159"/>
            <a:ext cx="8407400" cy="431800"/>
          </a:xfrm>
          <a:prstGeom prst="rect">
            <a:avLst/>
          </a:prstGeom>
        </p:spPr>
      </p:pic>
      <p:grpSp>
        <p:nvGrpSpPr>
          <p:cNvPr id="3" name="Group 2">
            <a:extLst>
              <a:ext uri="{FF2B5EF4-FFF2-40B4-BE49-F238E27FC236}">
                <a16:creationId xmlns:a16="http://schemas.microsoft.com/office/drawing/2014/main" id="{47A7AC68-C0D1-074C-B601-F89BDE4B8F5A}"/>
              </a:ext>
            </a:extLst>
          </p:cNvPr>
          <p:cNvGrpSpPr/>
          <p:nvPr/>
        </p:nvGrpSpPr>
        <p:grpSpPr>
          <a:xfrm>
            <a:off x="20938467" y="14980336"/>
            <a:ext cx="9785214" cy="4576874"/>
            <a:chOff x="20285104" y="15242214"/>
            <a:chExt cx="10435135" cy="4880864"/>
          </a:xfrm>
        </p:grpSpPr>
        <p:pic>
          <p:nvPicPr>
            <p:cNvPr id="47" name="Picture 46">
              <a:extLst>
                <a:ext uri="{FF2B5EF4-FFF2-40B4-BE49-F238E27FC236}">
                  <a16:creationId xmlns:a16="http://schemas.microsoft.com/office/drawing/2014/main" id="{5EB98C97-3DE8-6441-9A32-020DD88FFD65}"/>
                </a:ext>
              </a:extLst>
            </p:cNvPr>
            <p:cNvPicPr>
              <a:picLocks noChangeAspect="1"/>
            </p:cNvPicPr>
            <p:nvPr/>
          </p:nvPicPr>
          <p:blipFill>
            <a:blip r:embed="rId22"/>
            <a:stretch>
              <a:fillRect/>
            </a:stretch>
          </p:blipFill>
          <p:spPr>
            <a:xfrm>
              <a:off x="22941728" y="15242214"/>
              <a:ext cx="7778511" cy="4880864"/>
            </a:xfrm>
            <a:prstGeom prst="rect">
              <a:avLst/>
            </a:prstGeom>
          </p:spPr>
        </p:pic>
        <p:pic>
          <p:nvPicPr>
            <p:cNvPr id="50" name="Picture 49">
              <a:extLst>
                <a:ext uri="{FF2B5EF4-FFF2-40B4-BE49-F238E27FC236}">
                  <a16:creationId xmlns:a16="http://schemas.microsoft.com/office/drawing/2014/main" id="{1A00DE37-7EDB-0241-8650-5F901484AF28}"/>
                </a:ext>
              </a:extLst>
            </p:cNvPr>
            <p:cNvPicPr>
              <a:picLocks noChangeAspect="1"/>
            </p:cNvPicPr>
            <p:nvPr/>
          </p:nvPicPr>
          <p:blipFill>
            <a:blip r:embed="rId23"/>
            <a:stretch>
              <a:fillRect/>
            </a:stretch>
          </p:blipFill>
          <p:spPr>
            <a:xfrm>
              <a:off x="20285104" y="15295961"/>
              <a:ext cx="2534821" cy="4771181"/>
            </a:xfrm>
            <a:prstGeom prst="rect">
              <a:avLst/>
            </a:prstGeom>
          </p:spPr>
        </p:pic>
      </p:grpSp>
      <p:grpSp>
        <p:nvGrpSpPr>
          <p:cNvPr id="19" name="Group 18">
            <a:extLst>
              <a:ext uri="{FF2B5EF4-FFF2-40B4-BE49-F238E27FC236}">
                <a16:creationId xmlns:a16="http://schemas.microsoft.com/office/drawing/2014/main" id="{32FAD7CD-DF36-4C48-9F78-B81E831B5372}"/>
              </a:ext>
            </a:extLst>
          </p:cNvPr>
          <p:cNvGrpSpPr/>
          <p:nvPr/>
        </p:nvGrpSpPr>
        <p:grpSpPr>
          <a:xfrm>
            <a:off x="11911001" y="31402839"/>
            <a:ext cx="8458947" cy="5345475"/>
            <a:chOff x="11887982" y="31045187"/>
            <a:chExt cx="8458947" cy="5345475"/>
          </a:xfrm>
        </p:grpSpPr>
        <p:pic>
          <p:nvPicPr>
            <p:cNvPr id="14" name="Picture 13">
              <a:extLst>
                <a:ext uri="{FF2B5EF4-FFF2-40B4-BE49-F238E27FC236}">
                  <a16:creationId xmlns:a16="http://schemas.microsoft.com/office/drawing/2014/main" id="{541FFDF1-E603-BD4B-BC05-8DFC5BA9390B}"/>
                </a:ext>
              </a:extLst>
            </p:cNvPr>
            <p:cNvPicPr>
              <a:picLocks noChangeAspect="1"/>
            </p:cNvPicPr>
            <p:nvPr/>
          </p:nvPicPr>
          <p:blipFill>
            <a:blip r:embed="rId24"/>
            <a:stretch>
              <a:fillRect/>
            </a:stretch>
          </p:blipFill>
          <p:spPr>
            <a:xfrm>
              <a:off x="11887982" y="31045187"/>
              <a:ext cx="8458947" cy="4464763"/>
            </a:xfrm>
            <a:prstGeom prst="rect">
              <a:avLst/>
            </a:prstGeom>
          </p:spPr>
        </p:pic>
        <p:pic>
          <p:nvPicPr>
            <p:cNvPr id="11" name="Picture 10">
              <a:extLst>
                <a:ext uri="{FF2B5EF4-FFF2-40B4-BE49-F238E27FC236}">
                  <a16:creationId xmlns:a16="http://schemas.microsoft.com/office/drawing/2014/main" id="{066FF4F9-C35F-DA47-87BF-A87E8E0D69D5}"/>
                </a:ext>
              </a:extLst>
            </p:cNvPr>
            <p:cNvPicPr>
              <a:picLocks noChangeAspect="1"/>
            </p:cNvPicPr>
            <p:nvPr/>
          </p:nvPicPr>
          <p:blipFill>
            <a:blip r:embed="rId25"/>
            <a:stretch>
              <a:fillRect/>
            </a:stretch>
          </p:blipFill>
          <p:spPr>
            <a:xfrm>
              <a:off x="11917489" y="35572742"/>
              <a:ext cx="8155143" cy="817920"/>
            </a:xfrm>
            <a:prstGeom prst="rect">
              <a:avLst/>
            </a:prstGeom>
          </p:spPr>
        </p:pic>
      </p:grpSp>
      <p:grpSp>
        <p:nvGrpSpPr>
          <p:cNvPr id="4" name="Group 3">
            <a:extLst>
              <a:ext uri="{FF2B5EF4-FFF2-40B4-BE49-F238E27FC236}">
                <a16:creationId xmlns:a16="http://schemas.microsoft.com/office/drawing/2014/main" id="{C5E66AFA-8FC7-8540-AF48-B56346352C4A}"/>
              </a:ext>
            </a:extLst>
          </p:cNvPr>
          <p:cNvGrpSpPr/>
          <p:nvPr/>
        </p:nvGrpSpPr>
        <p:grpSpPr>
          <a:xfrm>
            <a:off x="21046281" y="19553237"/>
            <a:ext cx="9912988" cy="18669000"/>
            <a:chOff x="21046281" y="19781837"/>
            <a:chExt cx="9912988" cy="18669000"/>
          </a:xfrm>
        </p:grpSpPr>
        <p:sp>
          <p:nvSpPr>
            <p:cNvPr id="7" name="TextBox 6">
              <a:extLst>
                <a:ext uri="{FF2B5EF4-FFF2-40B4-BE49-F238E27FC236}">
                  <a16:creationId xmlns:a16="http://schemas.microsoft.com/office/drawing/2014/main" id="{FD437AA9-7347-DE40-9ADA-9971D0480BA8}"/>
                </a:ext>
              </a:extLst>
            </p:cNvPr>
            <p:cNvSpPr txBox="1"/>
            <p:nvPr/>
          </p:nvSpPr>
          <p:spPr>
            <a:xfrm>
              <a:off x="21122481" y="26902097"/>
              <a:ext cx="9836788" cy="10987623"/>
            </a:xfrm>
            <a:prstGeom prst="rect">
              <a:avLst/>
            </a:prstGeom>
            <a:noFill/>
          </p:spPr>
          <p:txBody>
            <a:bodyPr wrap="square" rtlCol="0">
              <a:spAutoFit/>
            </a:bodyPr>
            <a:lstStyle/>
            <a:p>
              <a:pPr algn="just">
                <a:spcBef>
                  <a:spcPts val="0"/>
                </a:spcBef>
                <a:spcAft>
                  <a:spcPts val="0"/>
                </a:spcAft>
              </a:pPr>
              <a:r>
                <a:rPr lang="en-US" sz="3600" b="1" u="sng" dirty="0">
                  <a:latin typeface="Arial" panose="020B0604020202020204" pitchFamily="34" charset="0"/>
                  <a:cs typeface="Arial" panose="020B0604020202020204" pitchFamily="34" charset="0"/>
                </a:rPr>
                <a:t>3. Process data:</a:t>
              </a:r>
            </a:p>
            <a:p>
              <a:pPr marL="457200" indent="-457200" algn="just">
                <a:spcBef>
                  <a:spcPts val="0"/>
                </a:spcBef>
                <a:spcAft>
                  <a:spcPts val="0"/>
                </a:spcAft>
                <a:buAutoNum type="alphaUcPeriod"/>
              </a:pPr>
              <a:r>
                <a:rPr lang="en-US" sz="3200" i="1" dirty="0">
                  <a:latin typeface="Arial" panose="020B0604020202020204" pitchFamily="34" charset="0"/>
                  <a:cs typeface="Arial" panose="020B0604020202020204" pitchFamily="34" charset="0"/>
                </a:rPr>
                <a:t> Clean the dataset </a:t>
              </a:r>
            </a:p>
            <a:p>
              <a:pPr algn="just">
                <a:spcBef>
                  <a:spcPts val="0"/>
                </a:spcBef>
                <a:spcAft>
                  <a:spcPts val="0"/>
                </a:spcAft>
              </a:pPr>
              <a:r>
                <a:rPr lang="en-US" sz="3200" b="1" dirty="0">
                  <a:solidFill>
                    <a:srgbClr val="FF0000"/>
                  </a:solidFill>
                  <a:latin typeface="Arial" panose="020B0604020202020204" pitchFamily="34" charset="0"/>
                  <a:cs typeface="Arial" panose="020B0604020202020204" pitchFamily="34" charset="0"/>
                </a:rPr>
                <a:t>   P:</a:t>
              </a:r>
            </a:p>
            <a:p>
              <a:pPr algn="just">
                <a:spcBef>
                  <a:spcPts val="0"/>
                </a:spcBef>
                <a:spcAft>
                  <a:spcPts val="0"/>
                </a:spcAft>
              </a:pPr>
              <a:r>
                <a:rPr lang="en-US" sz="3200" dirty="0">
                  <a:latin typeface="Arial" panose="020B0604020202020204" pitchFamily="34" charset="0"/>
                  <a:cs typeface="Arial" panose="020B0604020202020204" pitchFamily="34" charset="0"/>
                </a:rPr>
                <a:t>	</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r>
                <a:rPr lang="en-US" sz="3200" b="1" dirty="0">
                  <a:solidFill>
                    <a:srgbClr val="0070C0"/>
                  </a:solidFill>
                  <a:latin typeface="Arial" panose="020B0604020202020204" pitchFamily="34" charset="0"/>
                  <a:cs typeface="Arial" panose="020B0604020202020204" pitchFamily="34" charset="0"/>
                </a:rPr>
                <a:t>   R: </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r>
                <a:rPr lang="en-US" sz="3200" i="1" dirty="0">
                  <a:latin typeface="Arial" panose="020B0604020202020204" pitchFamily="34" charset="0"/>
                  <a:cs typeface="Arial" panose="020B0604020202020204" pitchFamily="34" charset="0"/>
                </a:rPr>
                <a:t>B. Manipulate data types</a:t>
              </a:r>
            </a:p>
            <a:p>
              <a:pPr algn="just">
                <a:spcBef>
                  <a:spcPts val="0"/>
                </a:spcBef>
                <a:spcAft>
                  <a:spcPts val="0"/>
                </a:spcAft>
              </a:pPr>
              <a:r>
                <a:rPr lang="en-US" sz="3200" dirty="0">
                  <a:latin typeface="Arial" panose="020B0604020202020204" pitchFamily="34" charset="0"/>
                  <a:cs typeface="Arial" panose="020B0604020202020204" pitchFamily="34" charset="0"/>
                </a:rPr>
                <a:t>   </a:t>
              </a:r>
              <a:r>
                <a:rPr lang="en-US" sz="3200" b="1" dirty="0">
                  <a:solidFill>
                    <a:srgbClr val="FF0000"/>
                  </a:solidFill>
                  <a:latin typeface="Arial" panose="020B0604020202020204" pitchFamily="34" charset="0"/>
                  <a:cs typeface="Arial" panose="020B0604020202020204" pitchFamily="34" charset="0"/>
                </a:rPr>
                <a:t>P:</a:t>
              </a:r>
              <a:r>
                <a:rPr lang="en-US" sz="3200" dirty="0">
                  <a:latin typeface="Arial" panose="020B0604020202020204" pitchFamily="34" charset="0"/>
                  <a:cs typeface="Arial" panose="020B0604020202020204" pitchFamily="34" charset="0"/>
                </a:rPr>
                <a:t> </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r>
                <a:rPr lang="en-US" sz="3200" b="1" dirty="0">
                  <a:solidFill>
                    <a:srgbClr val="0070C0"/>
                  </a:solidFill>
                  <a:latin typeface="Arial" panose="020B0604020202020204" pitchFamily="34" charset="0"/>
                  <a:cs typeface="Arial" panose="020B0604020202020204" pitchFamily="34" charset="0"/>
                </a:rPr>
                <a:t>   R: </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r>
                <a:rPr lang="en-US" sz="3200" i="1" dirty="0">
                  <a:latin typeface="Arial" panose="020B0604020202020204" pitchFamily="34" charset="0"/>
                  <a:cs typeface="Arial" panose="020B0604020202020204" pitchFamily="34" charset="0"/>
                </a:rPr>
                <a:t>C. Save data</a:t>
              </a:r>
            </a:p>
            <a:p>
              <a:pPr algn="just">
                <a:spcBef>
                  <a:spcPts val="0"/>
                </a:spcBef>
                <a:spcAft>
                  <a:spcPts val="0"/>
                </a:spcAft>
              </a:pPr>
              <a:r>
                <a:rPr lang="en-US" sz="3200" b="1" dirty="0">
                  <a:solidFill>
                    <a:srgbClr val="FF0000"/>
                  </a:solidFill>
                  <a:latin typeface="Arial" panose="020B0604020202020204" pitchFamily="34" charset="0"/>
                  <a:cs typeface="Arial" panose="020B0604020202020204" pitchFamily="34" charset="0"/>
                </a:rPr>
                <a:t>   P:</a:t>
              </a:r>
              <a:r>
                <a:rPr lang="en-US" sz="3200" dirty="0">
                  <a:latin typeface="Arial" panose="020B0604020202020204" pitchFamily="34" charset="0"/>
                  <a:cs typeface="Arial" panose="020B0604020202020204" pitchFamily="34" charset="0"/>
                </a:rPr>
                <a:t> </a:t>
              </a:r>
              <a:endParaRPr lang="en-US" sz="3200" b="1" dirty="0">
                <a:latin typeface="Arial" panose="020B0604020202020204" pitchFamily="34" charset="0"/>
                <a:cs typeface="Arial" panose="020B0604020202020204" pitchFamily="34" charset="0"/>
              </a:endParaRPr>
            </a:p>
            <a:p>
              <a:pPr algn="just">
                <a:spcBef>
                  <a:spcPts val="0"/>
                </a:spcBef>
                <a:spcAft>
                  <a:spcPts val="0"/>
                </a:spcAft>
              </a:pPr>
              <a:r>
                <a:rPr lang="en-US" sz="3200" b="1" dirty="0">
                  <a:latin typeface="Arial" panose="020B0604020202020204" pitchFamily="34" charset="0"/>
                  <a:cs typeface="Arial" panose="020B0604020202020204" pitchFamily="34" charset="0"/>
                </a:rPr>
                <a:t>   </a:t>
              </a:r>
            </a:p>
            <a:p>
              <a:pPr algn="just">
                <a:spcBef>
                  <a:spcPts val="0"/>
                </a:spcBef>
                <a:spcAft>
                  <a:spcPts val="0"/>
                </a:spcAft>
              </a:pPr>
              <a:r>
                <a:rPr lang="en-US" sz="3200" b="1" dirty="0">
                  <a:solidFill>
                    <a:srgbClr val="0070C0"/>
                  </a:solidFill>
                  <a:latin typeface="Arial" panose="020B0604020202020204" pitchFamily="34" charset="0"/>
                  <a:cs typeface="Arial" panose="020B0604020202020204" pitchFamily="34" charset="0"/>
                </a:rPr>
                <a:t>   R:</a:t>
              </a:r>
            </a:p>
          </p:txBody>
        </p:sp>
        <p:sp>
          <p:nvSpPr>
            <p:cNvPr id="95" name="TextBox 94">
              <a:extLst>
                <a:ext uri="{FF2B5EF4-FFF2-40B4-BE49-F238E27FC236}">
                  <a16:creationId xmlns:a16="http://schemas.microsoft.com/office/drawing/2014/main" id="{A45DF1BC-4FD7-8A44-A663-726E6420F462}"/>
                </a:ext>
              </a:extLst>
            </p:cNvPr>
            <p:cNvSpPr txBox="1"/>
            <p:nvPr/>
          </p:nvSpPr>
          <p:spPr>
            <a:xfrm>
              <a:off x="21097192" y="19781837"/>
              <a:ext cx="9666730" cy="2369880"/>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iii. Histogram plot </a:t>
              </a:r>
            </a:p>
            <a:p>
              <a:r>
                <a:rPr lang="en-US" sz="3200" b="1" dirty="0">
                  <a:solidFill>
                    <a:srgbClr val="FF0000"/>
                  </a:solidFill>
                  <a:latin typeface="Arial" panose="020B0604020202020204" pitchFamily="34" charset="0"/>
                  <a:cs typeface="Arial" panose="020B0604020202020204" pitchFamily="34" charset="0"/>
                </a:rPr>
                <a:t>P: </a:t>
              </a:r>
            </a:p>
            <a:p>
              <a:r>
                <a:rPr lang="en-US" sz="3200" b="1" dirty="0">
                  <a:solidFill>
                    <a:srgbClr val="0070C0"/>
                  </a:solidFill>
                  <a:latin typeface="Arial" panose="020B0604020202020204" pitchFamily="34" charset="0"/>
                  <a:cs typeface="Arial" panose="020B0604020202020204" pitchFamily="34" charset="0"/>
                </a:rPr>
                <a:t>R</a:t>
              </a:r>
              <a:r>
                <a:rPr lang="en-US" sz="3200" b="1" dirty="0">
                  <a:latin typeface="Arial" panose="020B0604020202020204" pitchFamily="34" charset="0"/>
                  <a:cs typeface="Arial" panose="020B0604020202020204" pitchFamily="34" charset="0"/>
                </a:rPr>
                <a:t>: </a:t>
              </a:r>
              <a:endParaRPr lang="en-US" sz="3200" b="1" dirty="0">
                <a:solidFill>
                  <a:srgbClr val="FF0000"/>
                </a:solidFill>
                <a:latin typeface="Arial" panose="020B0604020202020204" pitchFamily="34" charset="0"/>
                <a:cs typeface="Arial" panose="020B0604020202020204" pitchFamily="34" charset="0"/>
              </a:endParaRPr>
            </a:p>
            <a:p>
              <a:endParaRPr lang="en-US" sz="2800" i="1" dirty="0">
                <a:latin typeface="Arial" panose="020B0604020202020204" pitchFamily="34" charset="0"/>
                <a:cs typeface="Arial" panose="020B0604020202020204" pitchFamily="34" charset="0"/>
              </a:endParaRPr>
            </a:p>
            <a:p>
              <a:endParaRPr lang="en-US" sz="2400" dirty="0"/>
            </a:p>
          </p:txBody>
        </p:sp>
        <p:grpSp>
          <p:nvGrpSpPr>
            <p:cNvPr id="9" name="Group 8">
              <a:extLst>
                <a:ext uri="{FF2B5EF4-FFF2-40B4-BE49-F238E27FC236}">
                  <a16:creationId xmlns:a16="http://schemas.microsoft.com/office/drawing/2014/main" id="{46B13D14-2E0B-6C46-9F1C-D592CA84FACA}"/>
                </a:ext>
              </a:extLst>
            </p:cNvPr>
            <p:cNvGrpSpPr/>
            <p:nvPr/>
          </p:nvGrpSpPr>
          <p:grpSpPr>
            <a:xfrm>
              <a:off x="21046281" y="21363519"/>
              <a:ext cx="9804671" cy="5120640"/>
              <a:chOff x="20849611" y="22423386"/>
              <a:chExt cx="9804671" cy="5120640"/>
            </a:xfrm>
          </p:grpSpPr>
          <p:pic>
            <p:nvPicPr>
              <p:cNvPr id="5" name="Picture 4">
                <a:extLst>
                  <a:ext uri="{FF2B5EF4-FFF2-40B4-BE49-F238E27FC236}">
                    <a16:creationId xmlns:a16="http://schemas.microsoft.com/office/drawing/2014/main" id="{E755668B-05A0-EB4D-9590-A4848AF8968C}"/>
                  </a:ext>
                </a:extLst>
              </p:cNvPr>
              <p:cNvPicPr>
                <a:picLocks noChangeAspect="1"/>
              </p:cNvPicPr>
              <p:nvPr/>
            </p:nvPicPr>
            <p:blipFill>
              <a:blip r:embed="rId26"/>
              <a:stretch>
                <a:fillRect/>
              </a:stretch>
            </p:blipFill>
            <p:spPr>
              <a:xfrm>
                <a:off x="25618281" y="22423386"/>
                <a:ext cx="5036001" cy="5120640"/>
              </a:xfrm>
              <a:prstGeom prst="rect">
                <a:avLst/>
              </a:prstGeom>
            </p:spPr>
          </p:pic>
          <p:pic>
            <p:nvPicPr>
              <p:cNvPr id="6" name="Picture 5">
                <a:extLst>
                  <a:ext uri="{FF2B5EF4-FFF2-40B4-BE49-F238E27FC236}">
                    <a16:creationId xmlns:a16="http://schemas.microsoft.com/office/drawing/2014/main" id="{99F12D7B-B1D7-8247-A2EE-ED14748F4803}"/>
                  </a:ext>
                </a:extLst>
              </p:cNvPr>
              <p:cNvPicPr>
                <a:picLocks noChangeAspect="1"/>
              </p:cNvPicPr>
              <p:nvPr/>
            </p:nvPicPr>
            <p:blipFill>
              <a:blip r:embed="rId27"/>
              <a:stretch>
                <a:fillRect/>
              </a:stretch>
            </p:blipFill>
            <p:spPr>
              <a:xfrm>
                <a:off x="20849611" y="22423386"/>
                <a:ext cx="4844870" cy="4709160"/>
              </a:xfrm>
              <a:prstGeom prst="rect">
                <a:avLst/>
              </a:prstGeom>
            </p:spPr>
          </p:pic>
        </p:grpSp>
        <p:pic>
          <p:nvPicPr>
            <p:cNvPr id="22" name="Picture 21">
              <a:extLst>
                <a:ext uri="{FF2B5EF4-FFF2-40B4-BE49-F238E27FC236}">
                  <a16:creationId xmlns:a16="http://schemas.microsoft.com/office/drawing/2014/main" id="{730FDFD5-A994-6F49-B7FA-4045C0DF98F8}"/>
                </a:ext>
              </a:extLst>
            </p:cNvPr>
            <p:cNvPicPr>
              <a:picLocks noChangeAspect="1"/>
            </p:cNvPicPr>
            <p:nvPr/>
          </p:nvPicPr>
          <p:blipFill>
            <a:blip r:embed="rId28"/>
            <a:stretch>
              <a:fillRect/>
            </a:stretch>
          </p:blipFill>
          <p:spPr>
            <a:xfrm>
              <a:off x="21607108" y="20900284"/>
              <a:ext cx="9235440" cy="296230"/>
            </a:xfrm>
            <a:prstGeom prst="rect">
              <a:avLst/>
            </a:prstGeom>
          </p:spPr>
        </p:pic>
        <p:pic>
          <p:nvPicPr>
            <p:cNvPr id="23" name="Picture 22">
              <a:extLst>
                <a:ext uri="{FF2B5EF4-FFF2-40B4-BE49-F238E27FC236}">
                  <a16:creationId xmlns:a16="http://schemas.microsoft.com/office/drawing/2014/main" id="{6399D1FC-A066-914E-99D2-8C05B3D0C518}"/>
                </a:ext>
              </a:extLst>
            </p:cNvPr>
            <p:cNvPicPr>
              <a:picLocks noChangeAspect="1"/>
            </p:cNvPicPr>
            <p:nvPr/>
          </p:nvPicPr>
          <p:blipFill>
            <a:blip r:embed="rId29"/>
            <a:stretch>
              <a:fillRect/>
            </a:stretch>
          </p:blipFill>
          <p:spPr>
            <a:xfrm>
              <a:off x="21607108" y="20447177"/>
              <a:ext cx="8412480" cy="301642"/>
            </a:xfrm>
            <a:prstGeom prst="rect">
              <a:avLst/>
            </a:prstGeom>
          </p:spPr>
        </p:pic>
        <p:pic>
          <p:nvPicPr>
            <p:cNvPr id="29" name="Picture 28">
              <a:extLst>
                <a:ext uri="{FF2B5EF4-FFF2-40B4-BE49-F238E27FC236}">
                  <a16:creationId xmlns:a16="http://schemas.microsoft.com/office/drawing/2014/main" id="{96EB614A-34A1-8A49-9317-28CC64720FC4}"/>
                </a:ext>
              </a:extLst>
            </p:cNvPr>
            <p:cNvPicPr>
              <a:picLocks noChangeAspect="1"/>
            </p:cNvPicPr>
            <p:nvPr/>
          </p:nvPicPr>
          <p:blipFill>
            <a:blip r:embed="rId30"/>
            <a:stretch>
              <a:fillRect/>
            </a:stretch>
          </p:blipFill>
          <p:spPr>
            <a:xfrm>
              <a:off x="21960681" y="28123514"/>
              <a:ext cx="8810956" cy="1777649"/>
            </a:xfrm>
            <a:prstGeom prst="rect">
              <a:avLst/>
            </a:prstGeom>
          </p:spPr>
        </p:pic>
        <p:grpSp>
          <p:nvGrpSpPr>
            <p:cNvPr id="45" name="Group 44">
              <a:extLst>
                <a:ext uri="{FF2B5EF4-FFF2-40B4-BE49-F238E27FC236}">
                  <a16:creationId xmlns:a16="http://schemas.microsoft.com/office/drawing/2014/main" id="{8CAF6299-A3D6-684A-B945-1F441F1C0A61}"/>
                </a:ext>
              </a:extLst>
            </p:cNvPr>
            <p:cNvGrpSpPr/>
            <p:nvPr/>
          </p:nvGrpSpPr>
          <p:grpSpPr>
            <a:xfrm>
              <a:off x="21960681" y="30056610"/>
              <a:ext cx="8778240" cy="2270510"/>
              <a:chOff x="21960681" y="31386378"/>
              <a:chExt cx="8778240" cy="2270510"/>
            </a:xfrm>
          </p:grpSpPr>
          <p:pic>
            <p:nvPicPr>
              <p:cNvPr id="40" name="Picture 39">
                <a:extLst>
                  <a:ext uri="{FF2B5EF4-FFF2-40B4-BE49-F238E27FC236}">
                    <a16:creationId xmlns:a16="http://schemas.microsoft.com/office/drawing/2014/main" id="{48284564-C4DF-9A49-90DD-86E80D2733C0}"/>
                  </a:ext>
                </a:extLst>
              </p:cNvPr>
              <p:cNvPicPr>
                <a:picLocks noChangeAspect="1"/>
              </p:cNvPicPr>
              <p:nvPr/>
            </p:nvPicPr>
            <p:blipFill>
              <a:blip r:embed="rId31"/>
              <a:stretch>
                <a:fillRect/>
              </a:stretch>
            </p:blipFill>
            <p:spPr>
              <a:xfrm>
                <a:off x="21960681" y="31386378"/>
                <a:ext cx="8778240" cy="2270510"/>
              </a:xfrm>
              <a:prstGeom prst="rect">
                <a:avLst/>
              </a:prstGeom>
            </p:spPr>
          </p:pic>
          <p:pic>
            <p:nvPicPr>
              <p:cNvPr id="42" name="Picture 41">
                <a:extLst>
                  <a:ext uri="{FF2B5EF4-FFF2-40B4-BE49-F238E27FC236}">
                    <a16:creationId xmlns:a16="http://schemas.microsoft.com/office/drawing/2014/main" id="{8229CDAB-E56D-4742-B753-E1E6CDABAE4E}"/>
                  </a:ext>
                </a:extLst>
              </p:cNvPr>
              <p:cNvPicPr>
                <a:picLocks noChangeAspect="1"/>
              </p:cNvPicPr>
              <p:nvPr/>
            </p:nvPicPr>
            <p:blipFill>
              <a:blip r:embed="rId32"/>
              <a:stretch>
                <a:fillRect/>
              </a:stretch>
            </p:blipFill>
            <p:spPr>
              <a:xfrm>
                <a:off x="22004325" y="32170651"/>
                <a:ext cx="1051560" cy="269631"/>
              </a:xfrm>
              <a:prstGeom prst="rect">
                <a:avLst/>
              </a:prstGeom>
            </p:spPr>
          </p:pic>
          <p:pic>
            <p:nvPicPr>
              <p:cNvPr id="96" name="Picture 95">
                <a:extLst>
                  <a:ext uri="{FF2B5EF4-FFF2-40B4-BE49-F238E27FC236}">
                    <a16:creationId xmlns:a16="http://schemas.microsoft.com/office/drawing/2014/main" id="{B4DB61D8-3585-A541-AF65-2E1C8614DDA8}"/>
                  </a:ext>
                </a:extLst>
              </p:cNvPr>
              <p:cNvPicPr>
                <a:picLocks noChangeAspect="1"/>
              </p:cNvPicPr>
              <p:nvPr/>
            </p:nvPicPr>
            <p:blipFill>
              <a:blip r:embed="rId32"/>
              <a:stretch>
                <a:fillRect/>
              </a:stretch>
            </p:blipFill>
            <p:spPr>
              <a:xfrm>
                <a:off x="24144326" y="32170651"/>
                <a:ext cx="1051560" cy="269631"/>
              </a:xfrm>
              <a:prstGeom prst="rect">
                <a:avLst/>
              </a:prstGeom>
            </p:spPr>
          </p:pic>
        </p:grpSp>
        <p:pic>
          <p:nvPicPr>
            <p:cNvPr id="46" name="Picture 45">
              <a:extLst>
                <a:ext uri="{FF2B5EF4-FFF2-40B4-BE49-F238E27FC236}">
                  <a16:creationId xmlns:a16="http://schemas.microsoft.com/office/drawing/2014/main" id="{794375F8-17D9-AE43-B461-3D29B81BC897}"/>
                </a:ext>
              </a:extLst>
            </p:cNvPr>
            <p:cNvPicPr>
              <a:picLocks noChangeAspect="1"/>
            </p:cNvPicPr>
            <p:nvPr/>
          </p:nvPicPr>
          <p:blipFill>
            <a:blip r:embed="rId33"/>
            <a:stretch>
              <a:fillRect/>
            </a:stretch>
          </p:blipFill>
          <p:spPr>
            <a:xfrm>
              <a:off x="21970828" y="32971424"/>
              <a:ext cx="8778240" cy="1915992"/>
            </a:xfrm>
            <a:prstGeom prst="rect">
              <a:avLst/>
            </a:prstGeom>
          </p:spPr>
        </p:pic>
        <p:pic>
          <p:nvPicPr>
            <p:cNvPr id="51" name="Picture 50">
              <a:extLst>
                <a:ext uri="{FF2B5EF4-FFF2-40B4-BE49-F238E27FC236}">
                  <a16:creationId xmlns:a16="http://schemas.microsoft.com/office/drawing/2014/main" id="{2A975648-654B-0045-9A37-B95C6B51EF91}"/>
                </a:ext>
              </a:extLst>
            </p:cNvPr>
            <p:cNvPicPr>
              <a:picLocks noChangeAspect="1"/>
            </p:cNvPicPr>
            <p:nvPr/>
          </p:nvPicPr>
          <p:blipFill>
            <a:blip r:embed="rId34"/>
            <a:stretch>
              <a:fillRect/>
            </a:stretch>
          </p:blipFill>
          <p:spPr>
            <a:xfrm>
              <a:off x="22008869" y="34941598"/>
              <a:ext cx="8869680" cy="700238"/>
            </a:xfrm>
            <a:prstGeom prst="rect">
              <a:avLst/>
            </a:prstGeom>
          </p:spPr>
        </p:pic>
        <p:pic>
          <p:nvPicPr>
            <p:cNvPr id="54" name="Picture 53">
              <a:extLst>
                <a:ext uri="{FF2B5EF4-FFF2-40B4-BE49-F238E27FC236}">
                  <a16:creationId xmlns:a16="http://schemas.microsoft.com/office/drawing/2014/main" id="{B8F3988D-AA0C-CE4C-95F7-B93E55C9FA3C}"/>
                </a:ext>
              </a:extLst>
            </p:cNvPr>
            <p:cNvPicPr>
              <a:picLocks noChangeAspect="1"/>
            </p:cNvPicPr>
            <p:nvPr/>
          </p:nvPicPr>
          <p:blipFill>
            <a:blip r:embed="rId35"/>
            <a:stretch>
              <a:fillRect/>
            </a:stretch>
          </p:blipFill>
          <p:spPr>
            <a:xfrm>
              <a:off x="22018632" y="36367869"/>
              <a:ext cx="8397169" cy="779422"/>
            </a:xfrm>
            <a:prstGeom prst="rect">
              <a:avLst/>
            </a:prstGeom>
          </p:spPr>
        </p:pic>
        <p:pic>
          <p:nvPicPr>
            <p:cNvPr id="55" name="Picture 54">
              <a:extLst>
                <a:ext uri="{FF2B5EF4-FFF2-40B4-BE49-F238E27FC236}">
                  <a16:creationId xmlns:a16="http://schemas.microsoft.com/office/drawing/2014/main" id="{C950746F-8D2C-1E4D-A9A7-056C857D124B}"/>
                </a:ext>
              </a:extLst>
            </p:cNvPr>
            <p:cNvPicPr>
              <a:picLocks noChangeAspect="1"/>
            </p:cNvPicPr>
            <p:nvPr/>
          </p:nvPicPr>
          <p:blipFill>
            <a:blip r:embed="rId36"/>
            <a:stretch>
              <a:fillRect/>
            </a:stretch>
          </p:blipFill>
          <p:spPr>
            <a:xfrm>
              <a:off x="22062268" y="37356437"/>
              <a:ext cx="8686800" cy="1094400"/>
            </a:xfrm>
            <a:prstGeom prst="rect">
              <a:avLst/>
            </a:prstGeom>
          </p:spPr>
        </p:pic>
      </p:grpSp>
      <p:sp>
        <p:nvSpPr>
          <p:cNvPr id="27" name="Rectangle 26">
            <a:extLst>
              <a:ext uri="{FF2B5EF4-FFF2-40B4-BE49-F238E27FC236}">
                <a16:creationId xmlns:a16="http://schemas.microsoft.com/office/drawing/2014/main" id="{D6292003-7A85-7244-A3A8-B54D30B287C8}"/>
              </a:ext>
            </a:extLst>
          </p:cNvPr>
          <p:cNvSpPr/>
          <p:nvPr/>
        </p:nvSpPr>
        <p:spPr>
          <a:xfrm>
            <a:off x="21122481" y="25192037"/>
            <a:ext cx="3315331" cy="461665"/>
          </a:xfrm>
          <a:prstGeom prst="rect">
            <a:avLst/>
          </a:prstGeom>
        </p:spPr>
        <p:txBody>
          <a:bodyPr wrap="none">
            <a:spAutoFit/>
          </a:bodyPr>
          <a:lstStyle/>
          <a:p>
            <a:r>
              <a:rPr lang="en-US" sz="2400" b="1" dirty="0">
                <a:latin typeface="Arial" panose="020B0604020202020204" pitchFamily="34" charset="0"/>
                <a:cs typeface="Arial" panose="020B0604020202020204" pitchFamily="34" charset="0"/>
              </a:rPr>
              <a:t>(</a:t>
            </a:r>
            <a:r>
              <a:rPr lang="en-US" sz="2400" b="1" dirty="0" err="1">
                <a:latin typeface="Arial" panose="020B0604020202020204" pitchFamily="34" charset="0"/>
                <a:cs typeface="Arial" panose="020B0604020202020204" pitchFamily="34" charset="0"/>
              </a:rPr>
              <a:t>Cartigny</a:t>
            </a:r>
            <a:r>
              <a:rPr lang="en-US" sz="2400" b="1" dirty="0">
                <a:latin typeface="Arial" panose="020B0604020202020204" pitchFamily="34" charset="0"/>
                <a:cs typeface="Arial" panose="020B0604020202020204" pitchFamily="34" charset="0"/>
              </a:rPr>
              <a:t> et al. 2014</a:t>
            </a:r>
            <a:r>
              <a:rPr lang="zh-CN" altLang="en-US" sz="2400" b="1" dirty="0">
                <a:latin typeface="Arial" panose="020B0604020202020204" pitchFamily="34" charset="0"/>
                <a:cs typeface="Arial" panose="020B0604020202020204" pitchFamily="34" charset="0"/>
              </a:rPr>
              <a:t>*</a:t>
            </a:r>
            <a:r>
              <a:rPr lang="en-US" sz="2400" b="1" dirty="0">
                <a:latin typeface="Arial" panose="020B0604020202020204" pitchFamily="34" charset="0"/>
                <a:cs typeface="Arial" panose="020B0604020202020204" pitchFamily="34" charset="0"/>
              </a:rPr>
              <a:t>)</a:t>
            </a:r>
          </a:p>
        </p:txBody>
      </p:sp>
      <p:pic>
        <p:nvPicPr>
          <p:cNvPr id="17" name="Picture 16">
            <a:extLst>
              <a:ext uri="{FF2B5EF4-FFF2-40B4-BE49-F238E27FC236}">
                <a16:creationId xmlns:a16="http://schemas.microsoft.com/office/drawing/2014/main" id="{CD969802-2556-C247-9E10-0FB3D20A03D3}"/>
              </a:ext>
            </a:extLst>
          </p:cNvPr>
          <p:cNvPicPr>
            <a:picLocks noChangeAspect="1"/>
          </p:cNvPicPr>
          <p:nvPr/>
        </p:nvPicPr>
        <p:blipFill>
          <a:blip r:embed="rId37"/>
          <a:stretch>
            <a:fillRect/>
          </a:stretch>
        </p:blipFill>
        <p:spPr>
          <a:xfrm>
            <a:off x="11754012" y="16560571"/>
            <a:ext cx="6400800" cy="1311150"/>
          </a:xfrm>
          <a:prstGeom prst="rect">
            <a:avLst/>
          </a:prstGeom>
        </p:spPr>
      </p:pic>
      <p:sp>
        <p:nvSpPr>
          <p:cNvPr id="91" name="Rectangle 90">
            <a:extLst>
              <a:ext uri="{FF2B5EF4-FFF2-40B4-BE49-F238E27FC236}">
                <a16:creationId xmlns:a16="http://schemas.microsoft.com/office/drawing/2014/main" id="{9497463F-39D4-954A-A49C-AA4C8AD58A70}"/>
              </a:ext>
            </a:extLst>
          </p:cNvPr>
          <p:cNvSpPr/>
          <p:nvPr/>
        </p:nvSpPr>
        <p:spPr>
          <a:xfrm>
            <a:off x="20949303" y="25993506"/>
            <a:ext cx="9893245" cy="646331"/>
          </a:xfrm>
          <a:prstGeom prst="rect">
            <a:avLst/>
          </a:prstGeom>
        </p:spPr>
        <p:txBody>
          <a:bodyPr wrap="square">
            <a:spAutoFit/>
          </a:bodyPr>
          <a:lstStyle/>
          <a:p>
            <a:r>
              <a:rPr lang="zh-CN" altLang="en-US" sz="1800" b="1" dirty="0">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Cartigny</a:t>
            </a:r>
            <a:r>
              <a:rPr lang="en-US" sz="1800" b="1" dirty="0">
                <a:latin typeface="Times New Roman" panose="02020603050405020304" pitchFamily="18" charset="0"/>
                <a:cs typeface="Times New Roman" panose="02020603050405020304" pitchFamily="18" charset="0"/>
              </a:rPr>
              <a:t>, Pierre, et al. Diamond formation: a </a:t>
            </a:r>
          </a:p>
          <a:p>
            <a:r>
              <a:rPr lang="zh-CN" altLang="en-US" sz="18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stable isotope perspective. </a:t>
            </a:r>
            <a:r>
              <a:rPr lang="zh-CN" altLang="en-US" sz="1800" b="1" dirty="0">
                <a:latin typeface="Times New Roman" panose="02020603050405020304" pitchFamily="18" charset="0"/>
                <a:cs typeface="Times New Roman" panose="02020603050405020304" pitchFamily="18" charset="0"/>
              </a:rPr>
              <a:t> </a:t>
            </a:r>
            <a:r>
              <a:rPr lang="en-US" sz="1800" b="1" i="1" dirty="0">
                <a:latin typeface="Times New Roman" panose="02020603050405020304" pitchFamily="18" charset="0"/>
                <a:cs typeface="Times New Roman" panose="02020603050405020304" pitchFamily="18" charset="0"/>
              </a:rPr>
              <a:t>Annual Review of Earth and Planetary Sciences</a:t>
            </a:r>
            <a:r>
              <a:rPr lang="zh-CN" altLang="en-US" sz="1800" b="1" i="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42 (2014): 699-732.</a:t>
            </a:r>
            <a:endParaRPr lang="en-US" sz="1200" b="1" dirty="0">
              <a:latin typeface="Times New Roman" panose="02020603050405020304" pitchFamily="18" charset="0"/>
              <a:cs typeface="Times New Roman" panose="02020603050405020304" pitchFamily="18" charset="0"/>
            </a:endParaRPr>
          </a:p>
        </p:txBody>
      </p:sp>
      <p:pic>
        <p:nvPicPr>
          <p:cNvPr id="76" name="Picture 75">
            <a:extLst>
              <a:ext uri="{FF2B5EF4-FFF2-40B4-BE49-F238E27FC236}">
                <a16:creationId xmlns:a16="http://schemas.microsoft.com/office/drawing/2014/main" id="{484792E5-0965-E942-B24B-339EE90BBC34}"/>
              </a:ext>
            </a:extLst>
          </p:cNvPr>
          <p:cNvPicPr>
            <a:picLocks noChangeAspect="1"/>
          </p:cNvPicPr>
          <p:nvPr/>
        </p:nvPicPr>
        <p:blipFill>
          <a:blip r:embed="rId38"/>
          <a:stretch>
            <a:fillRect/>
          </a:stretch>
        </p:blipFill>
        <p:spPr>
          <a:xfrm>
            <a:off x="26441441" y="2484438"/>
            <a:ext cx="3060700" cy="990600"/>
          </a:xfrm>
          <a:prstGeom prst="rect">
            <a:avLst/>
          </a:prstGeom>
        </p:spPr>
      </p:pic>
      <p:pic>
        <p:nvPicPr>
          <p:cNvPr id="77" name="Picture 76">
            <a:extLst>
              <a:ext uri="{FF2B5EF4-FFF2-40B4-BE49-F238E27FC236}">
                <a16:creationId xmlns:a16="http://schemas.microsoft.com/office/drawing/2014/main" id="{4AA0CC0F-F595-7A48-AF5B-EB22DBBCEC89}"/>
              </a:ext>
            </a:extLst>
          </p:cNvPr>
          <p:cNvPicPr>
            <a:picLocks noChangeAspect="1"/>
          </p:cNvPicPr>
          <p:nvPr/>
        </p:nvPicPr>
        <p:blipFill>
          <a:blip r:embed="rId39"/>
          <a:stretch>
            <a:fillRect/>
          </a:stretch>
        </p:blipFill>
        <p:spPr>
          <a:xfrm>
            <a:off x="26018343" y="814697"/>
            <a:ext cx="4249229" cy="1207167"/>
          </a:xfrm>
          <a:prstGeom prst="rect">
            <a:avLst/>
          </a:prstGeom>
        </p:spPr>
      </p:pic>
      <p:pic>
        <p:nvPicPr>
          <p:cNvPr id="78" name="Picture 77">
            <a:extLst>
              <a:ext uri="{FF2B5EF4-FFF2-40B4-BE49-F238E27FC236}">
                <a16:creationId xmlns:a16="http://schemas.microsoft.com/office/drawing/2014/main" id="{00A5E123-2C3F-CD49-BE53-0475D8649F65}"/>
              </a:ext>
            </a:extLst>
          </p:cNvPr>
          <p:cNvPicPr>
            <a:picLocks noChangeAspect="1"/>
          </p:cNvPicPr>
          <p:nvPr/>
        </p:nvPicPr>
        <p:blipFill>
          <a:blip r:embed="rId39"/>
          <a:stretch>
            <a:fillRect/>
          </a:stretch>
        </p:blipFill>
        <p:spPr>
          <a:xfrm>
            <a:off x="3005739" y="37057766"/>
            <a:ext cx="3451089" cy="980423"/>
          </a:xfrm>
          <a:prstGeom prst="rect">
            <a:avLst/>
          </a:prstGeom>
        </p:spPr>
      </p:pic>
      <p:pic>
        <p:nvPicPr>
          <p:cNvPr id="81" name="Picture 80">
            <a:extLst>
              <a:ext uri="{FF2B5EF4-FFF2-40B4-BE49-F238E27FC236}">
                <a16:creationId xmlns:a16="http://schemas.microsoft.com/office/drawing/2014/main" id="{EEC65384-A2F5-6343-B1F6-EFE730FB04B5}"/>
              </a:ext>
            </a:extLst>
          </p:cNvPr>
          <p:cNvPicPr>
            <a:picLocks noChangeAspect="1"/>
          </p:cNvPicPr>
          <p:nvPr/>
        </p:nvPicPr>
        <p:blipFill>
          <a:blip r:embed="rId38"/>
          <a:stretch>
            <a:fillRect/>
          </a:stretch>
        </p:blipFill>
        <p:spPr>
          <a:xfrm>
            <a:off x="6436034" y="37185868"/>
            <a:ext cx="2619020" cy="847650"/>
          </a:xfrm>
          <a:prstGeom prst="rect">
            <a:avLst/>
          </a:prstGeom>
        </p:spPr>
      </p:pic>
      <p:pic>
        <p:nvPicPr>
          <p:cNvPr id="92" name="Picture 91" descr="A blue and white sign&#13;&#10;&#13;&#10;Description automatically generated">
            <a:extLst>
              <a:ext uri="{FF2B5EF4-FFF2-40B4-BE49-F238E27FC236}">
                <a16:creationId xmlns:a16="http://schemas.microsoft.com/office/drawing/2014/main" id="{5231CF64-6E56-3A4C-8985-D9D8114A0083}"/>
              </a:ext>
            </a:extLst>
          </p:cNvPr>
          <p:cNvPicPr>
            <a:picLocks noChangeAspect="1"/>
          </p:cNvPicPr>
          <p:nvPr/>
        </p:nvPicPr>
        <p:blipFill>
          <a:blip r:embed="rId40"/>
          <a:stretch>
            <a:fillRect/>
          </a:stretch>
        </p:blipFill>
        <p:spPr>
          <a:xfrm>
            <a:off x="9335937" y="37055086"/>
            <a:ext cx="1133314" cy="1059403"/>
          </a:xfrm>
          <a:prstGeom prst="rect">
            <a:avLst/>
          </a:prstGeom>
        </p:spPr>
      </p:pic>
      <p:pic>
        <p:nvPicPr>
          <p:cNvPr id="93" name="Picture 92" descr="A close up of a logo&#10;&#10;Description automatically generated">
            <a:extLst>
              <a:ext uri="{FF2B5EF4-FFF2-40B4-BE49-F238E27FC236}">
                <a16:creationId xmlns:a16="http://schemas.microsoft.com/office/drawing/2014/main" id="{7715C4CA-5F86-7346-B3B9-FCA3E1001769}"/>
              </a:ext>
            </a:extLst>
          </p:cNvPr>
          <p:cNvPicPr>
            <a:picLocks noChangeAspect="1"/>
          </p:cNvPicPr>
          <p:nvPr/>
        </p:nvPicPr>
        <p:blipFill>
          <a:blip r:embed="rId41"/>
          <a:stretch>
            <a:fillRect/>
          </a:stretch>
        </p:blipFill>
        <p:spPr>
          <a:xfrm>
            <a:off x="4849009" y="1730620"/>
            <a:ext cx="4249229" cy="2134316"/>
          </a:xfrm>
          <a:prstGeom prst="rect">
            <a:avLst/>
          </a:prstGeom>
        </p:spPr>
      </p:pic>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23511</TotalTime>
  <Pages>0</Pages>
  <Words>630</Words>
  <Characters>0</Characters>
  <Application>Microsoft Macintosh PowerPoint</Application>
  <PresentationFormat>Custom</PresentationFormat>
  <Lines>0</Lines>
  <Paragraphs>147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Times</vt:lpstr>
      <vt:lpstr>Times New Roman</vt:lpstr>
      <vt:lpstr>Verdana</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Munasinghe, Thilanka</cp:lastModifiedBy>
  <cp:revision>898</cp:revision>
  <cp:lastPrinted>2017-12-12T11:03:11Z</cp:lastPrinted>
  <dcterms:created xsi:type="dcterms:W3CDTF">2010-03-16T21:47:29Z</dcterms:created>
  <dcterms:modified xsi:type="dcterms:W3CDTF">2019-12-03T16:25:29Z</dcterms:modified>
  <cp:category/>
</cp:coreProperties>
</file>