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Roboto Mono"/>
      <p:regular r:id="rId33"/>
      <p:bold r:id="rId34"/>
      <p:italic r:id="rId35"/>
      <p:bold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34B99D-99A4-4887-9C99-D58B9C5338A6}">
  <a:tblStyle styleId="{7C34B99D-99A4-4887-9C99-D58B9C5338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37" Type="http://schemas.openxmlformats.org/officeDocument/2006/relationships/font" Target="fonts/SourceSansPro-regular.fntdata"/><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39" Type="http://schemas.openxmlformats.org/officeDocument/2006/relationships/font" Target="fonts/SourceSansPro-italic.fntdata"/><Relationship Id="rId16" Type="http://schemas.openxmlformats.org/officeDocument/2006/relationships/slide" Target="slides/slide10.xml"/><Relationship Id="rId38" Type="http://schemas.openxmlformats.org/officeDocument/2006/relationships/font" Target="fonts/SourceSans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14d75a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14d75a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4414631a0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4414631a0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5fe2919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5fe2919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d75572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d75572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441463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441463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d7557267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d755726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d755726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d755726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755726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755726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d7557267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d7557267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755726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755726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75f2c9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75f2c9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d755726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d755726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d755726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d755726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d7557267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d7557267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75f2c9d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275f2c9d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414631a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414631a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4414631a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4414631a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4414631a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4414631a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2d5004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2d5004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ad7a1d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d7a1d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We could fine-tune this text autocomplete feature for the Manage Preexisting Project input bar as well, as for that we would only display names of projects that the user is a part of.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d7a31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d7a31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wyni/EE461L_Team-8_Project" TargetMode="External"/><Relationship Id="rId4" Type="http://schemas.openxmlformats.org/officeDocument/2006/relationships/hyperlink" Target="https://ee461l-team8.herokuapp.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1791475"/>
            <a:ext cx="8183700" cy="861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EE461L Final Project</a:t>
            </a:r>
            <a:endParaRPr/>
          </a:p>
        </p:txBody>
      </p:sp>
      <p:sp>
        <p:nvSpPr>
          <p:cNvPr id="59" name="Google Shape;59;p13"/>
          <p:cNvSpPr txBox="1"/>
          <p:nvPr>
            <p:ph idx="1" type="subTitle"/>
          </p:nvPr>
        </p:nvSpPr>
        <p:spPr>
          <a:xfrm>
            <a:off x="485875" y="14332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Mono"/>
                <a:ea typeface="Roboto Mono"/>
                <a:cs typeface="Roboto Mono"/>
                <a:sym typeface="Roboto Mono"/>
              </a:rPr>
              <a:t>Spring 2021</a:t>
            </a:r>
            <a:endParaRPr>
              <a:latin typeface="Roboto Mono"/>
              <a:ea typeface="Roboto Mono"/>
              <a:cs typeface="Roboto Mono"/>
              <a:sym typeface="Roboto Mono"/>
            </a:endParaRPr>
          </a:p>
        </p:txBody>
      </p:sp>
      <p:sp>
        <p:nvSpPr>
          <p:cNvPr id="60" name="Google Shape;60;p13"/>
          <p:cNvSpPr txBox="1"/>
          <p:nvPr/>
        </p:nvSpPr>
        <p:spPr>
          <a:xfrm>
            <a:off x="485875" y="2697900"/>
            <a:ext cx="8285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300">
                <a:solidFill>
                  <a:srgbClr val="FFFFFF"/>
                </a:solidFill>
                <a:latin typeface="Roboto Mono"/>
                <a:ea typeface="Roboto Mono"/>
                <a:cs typeface="Roboto Mono"/>
                <a:sym typeface="Roboto Mono"/>
              </a:rPr>
              <a:t>GITHUB</a:t>
            </a:r>
            <a:r>
              <a:rPr i="1" lang="en" sz="1900">
                <a:solidFill>
                  <a:srgbClr val="FFFFFF"/>
                </a:solidFill>
                <a:latin typeface="Roboto Mono"/>
                <a:ea typeface="Roboto Mono"/>
                <a:cs typeface="Roboto Mono"/>
                <a:sym typeface="Roboto Mono"/>
              </a:rPr>
              <a:t>: </a:t>
            </a:r>
            <a:r>
              <a:rPr i="1" lang="en" sz="1900" u="sng">
                <a:solidFill>
                  <a:srgbClr val="FFFFFF"/>
                </a:solidFill>
                <a:latin typeface="Roboto Mono"/>
                <a:ea typeface="Roboto Mono"/>
                <a:cs typeface="Roboto Mono"/>
                <a:sym typeface="Roboto Mono"/>
                <a:hlinkClick r:id="rId3">
                  <a:extLst>
                    <a:ext uri="{A12FA001-AC4F-418D-AE19-62706E023703}">
                      <ahyp:hlinkClr val="tx"/>
                    </a:ext>
                  </a:extLst>
                </a:hlinkClick>
              </a:rPr>
              <a:t>https://github.com/gwyni/EE461L_Team-8_Project</a:t>
            </a:r>
            <a:endParaRPr i="1" sz="1900">
              <a:solidFill>
                <a:srgbClr val="FFFFFF"/>
              </a:solidFill>
              <a:latin typeface="Roboto Mono"/>
              <a:ea typeface="Roboto Mono"/>
              <a:cs typeface="Roboto Mono"/>
              <a:sym typeface="Roboto Mono"/>
            </a:endParaRPr>
          </a:p>
          <a:p>
            <a:pPr indent="0" lvl="0" marL="0" rtl="0" algn="l">
              <a:spcBef>
                <a:spcPts val="0"/>
              </a:spcBef>
              <a:spcAft>
                <a:spcPts val="0"/>
              </a:spcAft>
              <a:buNone/>
            </a:pPr>
            <a:r>
              <a:rPr i="1" lang="en" sz="2300">
                <a:solidFill>
                  <a:srgbClr val="FFFFFF"/>
                </a:solidFill>
                <a:latin typeface="Roboto Mono"/>
                <a:ea typeface="Roboto Mono"/>
                <a:cs typeface="Roboto Mono"/>
                <a:sym typeface="Roboto Mono"/>
              </a:rPr>
              <a:t>WEBSITE</a:t>
            </a:r>
            <a:r>
              <a:rPr i="1" lang="en" sz="1900">
                <a:solidFill>
                  <a:srgbClr val="FFFFFF"/>
                </a:solidFill>
                <a:latin typeface="Roboto Mono"/>
                <a:ea typeface="Roboto Mono"/>
                <a:cs typeface="Roboto Mono"/>
                <a:sym typeface="Roboto Mono"/>
              </a:rPr>
              <a:t>: </a:t>
            </a:r>
            <a:r>
              <a:rPr i="1" lang="en" sz="1900" u="sng">
                <a:solidFill>
                  <a:srgbClr val="FFFFFF"/>
                </a:solidFill>
                <a:latin typeface="Roboto Mono"/>
                <a:ea typeface="Roboto Mono"/>
                <a:cs typeface="Roboto Mono"/>
                <a:sym typeface="Roboto Mono"/>
                <a:hlinkClick r:id="rId4">
                  <a:extLst>
                    <a:ext uri="{A12FA001-AC4F-418D-AE19-62706E023703}">
                      <ahyp:hlinkClr val="tx"/>
                    </a:ext>
                  </a:extLst>
                </a:hlinkClick>
              </a:rPr>
              <a:t>https://ee461l-team8.herokuapp.com/</a:t>
            </a:r>
            <a:endParaRPr i="1" sz="19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i="1" sz="190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665800" cy="6234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
              <a:t>Password Features</a:t>
            </a:r>
            <a:endParaRPr/>
          </a:p>
        </p:txBody>
      </p:sp>
      <p:pic>
        <p:nvPicPr>
          <p:cNvPr id="126" name="Google Shape;126;p22"/>
          <p:cNvPicPr preferRelativeResize="0"/>
          <p:nvPr/>
        </p:nvPicPr>
        <p:blipFill rotWithShape="1">
          <a:blip r:embed="rId3">
            <a:alphaModFix/>
          </a:blip>
          <a:srcRect b="63148" l="30873" r="60147" t="32684"/>
          <a:stretch/>
        </p:blipFill>
        <p:spPr>
          <a:xfrm>
            <a:off x="5794325" y="2542100"/>
            <a:ext cx="1751936" cy="296576"/>
          </a:xfrm>
          <a:prstGeom prst="rect">
            <a:avLst/>
          </a:prstGeom>
          <a:noFill/>
          <a:ln>
            <a:noFill/>
          </a:ln>
        </p:spPr>
      </p:pic>
      <p:sp>
        <p:nvSpPr>
          <p:cNvPr id="127" name="Google Shape;127;p22"/>
          <p:cNvSpPr txBox="1"/>
          <p:nvPr/>
        </p:nvSpPr>
        <p:spPr>
          <a:xfrm>
            <a:off x="311700" y="1060200"/>
            <a:ext cx="76557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Forgot Password Feature: Clicking “Forgot your Password?” (already implemented) would show another HTML page with options. Possibly typing username or answering a secret question as confirmation would allow user to change their password on that same page (dynamically) which the back-end would save.</a:t>
            </a:r>
            <a:endParaRPr sz="1500">
              <a:latin typeface="Roboto Mono"/>
              <a:ea typeface="Roboto Mono"/>
              <a:cs typeface="Roboto Mono"/>
              <a:sym typeface="Roboto Mono"/>
            </a:endParaRPr>
          </a:p>
        </p:txBody>
      </p:sp>
      <p:sp>
        <p:nvSpPr>
          <p:cNvPr id="128" name="Google Shape;128;p22"/>
          <p:cNvSpPr txBox="1"/>
          <p:nvPr/>
        </p:nvSpPr>
        <p:spPr>
          <a:xfrm>
            <a:off x="311700" y="2991075"/>
            <a:ext cx="75390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Change Password: </a:t>
            </a:r>
            <a:r>
              <a:rPr lang="en" sz="1500">
                <a:latin typeface="Roboto Mono"/>
                <a:ea typeface="Roboto Mono"/>
                <a:cs typeface="Roboto Mono"/>
                <a:sym typeface="Roboto Mono"/>
              </a:rPr>
              <a:t>User Portal Page has “Change Password” button already implemented, which would show another HTML page with more info. Typing username and password as confirmation on said page would prompt the same dynamic change password options.</a:t>
            </a:r>
            <a:endParaRPr sz="15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Manage Resources Page</a:t>
            </a:r>
            <a:endParaRPr/>
          </a:p>
        </p:txBody>
      </p:sp>
      <p:sp>
        <p:nvSpPr>
          <p:cNvPr id="134" name="Google Shape;134;p23"/>
          <p:cNvSpPr txBox="1"/>
          <p:nvPr>
            <p:ph idx="1" type="body"/>
          </p:nvPr>
        </p:nvSpPr>
        <p:spPr>
          <a:xfrm>
            <a:off x="311700" y="1152475"/>
            <a:ext cx="8520600" cy="3781500"/>
          </a:xfrm>
          <a:prstGeom prst="rect">
            <a:avLst/>
          </a:prstGeom>
        </p:spPr>
        <p:txBody>
          <a:bodyPr anchorCtr="0" anchor="t" bIns="91425" lIns="91425" spcFirstLastPara="1" rIns="91425" wrap="square" tIns="91425">
            <a:normAutofit fontScale="77500" lnSpcReduction="10000"/>
          </a:bodyPr>
          <a:lstStyle/>
          <a:p>
            <a:pPr indent="-320348" lvl="0" marL="457200" rtl="0" algn="l">
              <a:spcBef>
                <a:spcPts val="1000"/>
              </a:spcBef>
              <a:spcAft>
                <a:spcPts val="0"/>
              </a:spcAft>
              <a:buClr>
                <a:schemeClr val="dk2"/>
              </a:buClr>
              <a:buSzPct val="100000"/>
              <a:buFont typeface="Roboto Mono"/>
              <a:buChar char="●"/>
            </a:pPr>
            <a:r>
              <a:rPr lang="en" sz="1864">
                <a:solidFill>
                  <a:schemeClr val="dk2"/>
                </a:solidFill>
                <a:latin typeface="Roboto Mono"/>
                <a:ea typeface="Roboto Mono"/>
                <a:cs typeface="Roboto Mono"/>
                <a:sym typeface="Roboto Mono"/>
              </a:rPr>
              <a:t>HTML/CSS Front-End: Resources Page contains drop-down menu with list of Hardware Sets instead of two hardcoded Hardware Sets</a:t>
            </a:r>
            <a:endParaRPr sz="1864">
              <a:solidFill>
                <a:schemeClr val="dk2"/>
              </a:solidFill>
              <a:latin typeface="Roboto Mono"/>
              <a:ea typeface="Roboto Mono"/>
              <a:cs typeface="Roboto Mono"/>
              <a:sym typeface="Roboto Mono"/>
            </a:endParaRPr>
          </a:p>
          <a:p>
            <a:pPr indent="-320348" lvl="1" marL="914400" rtl="0" algn="l">
              <a:spcBef>
                <a:spcPts val="1000"/>
              </a:spcBef>
              <a:spcAft>
                <a:spcPts val="0"/>
              </a:spcAft>
              <a:buClr>
                <a:schemeClr val="dk2"/>
              </a:buClr>
              <a:buSzPct val="100000"/>
              <a:buFont typeface="Roboto Mono"/>
              <a:buChar char="○"/>
            </a:pPr>
            <a:r>
              <a:rPr lang="en" sz="1864">
                <a:solidFill>
                  <a:schemeClr val="dk2"/>
                </a:solidFill>
                <a:latin typeface="Roboto Mono"/>
                <a:ea typeface="Roboto Mono"/>
                <a:cs typeface="Roboto Mono"/>
                <a:sym typeface="Roboto Mono"/>
              </a:rPr>
              <a:t>Choosing a hardware set from the dropdown menu and then clicking “Update HWSet Information” button dynamically changes page and shows the resource information for the selected hardware set</a:t>
            </a:r>
            <a:endParaRPr sz="1864">
              <a:solidFill>
                <a:schemeClr val="dk2"/>
              </a:solidFill>
              <a:latin typeface="Roboto Mono"/>
              <a:ea typeface="Roboto Mono"/>
              <a:cs typeface="Roboto Mono"/>
              <a:sym typeface="Roboto Mono"/>
            </a:endParaRPr>
          </a:p>
          <a:p>
            <a:pPr indent="-320348" lvl="1" marL="914400" rtl="0" algn="l">
              <a:spcBef>
                <a:spcPts val="1000"/>
              </a:spcBef>
              <a:spcAft>
                <a:spcPts val="0"/>
              </a:spcAft>
              <a:buClr>
                <a:schemeClr val="dk2"/>
              </a:buClr>
              <a:buSzPct val="100000"/>
              <a:buFont typeface="Roboto Mono"/>
              <a:buChar char="○"/>
            </a:pPr>
            <a:r>
              <a:rPr lang="en" sz="1864">
                <a:solidFill>
                  <a:schemeClr val="dk2"/>
                </a:solidFill>
                <a:latin typeface="Roboto Mono"/>
                <a:ea typeface="Roboto Mono"/>
                <a:cs typeface="Roboto Mono"/>
                <a:sym typeface="Roboto Mono"/>
              </a:rPr>
              <a:t>Back-End reads from resources database and passes in a list of hardware sets to front-end HTML page</a:t>
            </a:r>
            <a:endParaRPr sz="1864">
              <a:solidFill>
                <a:schemeClr val="dk2"/>
              </a:solidFill>
              <a:latin typeface="Roboto Mono"/>
              <a:ea typeface="Roboto Mono"/>
              <a:cs typeface="Roboto Mono"/>
              <a:sym typeface="Roboto Mono"/>
            </a:endParaRPr>
          </a:p>
          <a:p>
            <a:pPr indent="-320348" lvl="1" marL="914400" rtl="0" algn="l">
              <a:spcBef>
                <a:spcPts val="1000"/>
              </a:spcBef>
              <a:spcAft>
                <a:spcPts val="0"/>
              </a:spcAft>
              <a:buClr>
                <a:schemeClr val="dk2"/>
              </a:buClr>
              <a:buSzPct val="100000"/>
              <a:buFont typeface="Roboto Mono"/>
              <a:buChar char="○"/>
            </a:pPr>
            <a:r>
              <a:rPr lang="en" sz="1864">
                <a:solidFill>
                  <a:schemeClr val="dk2"/>
                </a:solidFill>
                <a:latin typeface="Roboto Mono"/>
                <a:ea typeface="Roboto Mono"/>
                <a:cs typeface="Roboto Mono"/>
                <a:sym typeface="Roboto Mono"/>
              </a:rPr>
              <a:t>Upon pressing the update button, the current hardware set name in the dropdown list is sent by the “POST” method to the server</a:t>
            </a:r>
            <a:endParaRPr sz="1864">
              <a:solidFill>
                <a:schemeClr val="dk2"/>
              </a:solidFill>
              <a:latin typeface="Roboto Mono"/>
              <a:ea typeface="Roboto Mono"/>
              <a:cs typeface="Roboto Mono"/>
              <a:sym typeface="Roboto Mono"/>
            </a:endParaRPr>
          </a:p>
          <a:p>
            <a:pPr indent="-320348" lvl="1" marL="914400" rtl="0" algn="l">
              <a:spcBef>
                <a:spcPts val="1000"/>
              </a:spcBef>
              <a:spcAft>
                <a:spcPts val="0"/>
              </a:spcAft>
              <a:buClr>
                <a:schemeClr val="dk2"/>
              </a:buClr>
              <a:buSzPct val="100000"/>
              <a:buFont typeface="Roboto Mono"/>
              <a:buChar char="○"/>
            </a:pPr>
            <a:r>
              <a:rPr lang="en" sz="1864">
                <a:solidFill>
                  <a:schemeClr val="dk2"/>
                </a:solidFill>
                <a:latin typeface="Roboto Mono"/>
                <a:ea typeface="Roboto Mono"/>
                <a:cs typeface="Roboto Mono"/>
                <a:sym typeface="Roboto Mono"/>
              </a:rPr>
              <a:t>Back-End server stores the current hardware set through session variables</a:t>
            </a:r>
            <a:endParaRPr sz="1864">
              <a:solidFill>
                <a:schemeClr val="dk2"/>
              </a:solidFill>
              <a:latin typeface="Roboto Mono"/>
              <a:ea typeface="Roboto Mono"/>
              <a:cs typeface="Roboto Mono"/>
              <a:sym typeface="Roboto Mono"/>
            </a:endParaRPr>
          </a:p>
          <a:p>
            <a:pPr indent="0" lvl="0" marL="457200" rtl="0" algn="l">
              <a:spcBef>
                <a:spcPts val="1000"/>
              </a:spcBef>
              <a:spcAft>
                <a:spcPts val="0"/>
              </a:spcAft>
              <a:buClr>
                <a:schemeClr val="dk2"/>
              </a:buClr>
              <a:buSzPct val="73333"/>
              <a:buFont typeface="Arial"/>
              <a:buNone/>
            </a:pPr>
            <a:r>
              <a:t/>
            </a:r>
            <a:endParaRPr sz="1500">
              <a:solidFill>
                <a:schemeClr val="dk2"/>
              </a:solidFill>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062663" y="112087"/>
            <a:ext cx="7018675" cy="491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t>How We Tested</a:t>
            </a:r>
            <a:endParaRPr sz="3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 Testing</a:t>
            </a:r>
            <a:endParaRPr/>
          </a:p>
        </p:txBody>
      </p:sp>
      <p:graphicFrame>
        <p:nvGraphicFramePr>
          <p:cNvPr id="150" name="Google Shape;150;p26"/>
          <p:cNvGraphicFramePr/>
          <p:nvPr/>
        </p:nvGraphicFramePr>
        <p:xfrm>
          <a:off x="450475" y="3570375"/>
          <a:ext cx="3000000" cy="3000000"/>
        </p:xfrm>
        <a:graphic>
          <a:graphicData uri="http://schemas.openxmlformats.org/drawingml/2006/table">
            <a:tbl>
              <a:tblPr>
                <a:noFill/>
                <a:tableStyleId>{7C34B99D-99A4-4887-9C99-D58B9C5338A6}</a:tableStyleId>
              </a:tblPr>
              <a:tblGrid>
                <a:gridCol w="382850"/>
                <a:gridCol w="1290325"/>
              </a:tblGrid>
              <a:tr h="396200">
                <a:tc>
                  <a:txBody>
                    <a:bodyPr/>
                    <a:lstStyle/>
                    <a:p>
                      <a:pPr indent="0" lvl="0" marL="0" rtl="0" algn="l">
                        <a:spcBef>
                          <a:spcPts val="0"/>
                        </a:spcBef>
                        <a:spcAft>
                          <a:spcPts val="0"/>
                        </a:spcAft>
                        <a:buNone/>
                      </a:pPr>
                      <a:r>
                        <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sz="700"/>
                        <a:t>Expected Behavior</a:t>
                      </a:r>
                      <a:endParaRPr sz="700"/>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sz="700"/>
                        <a:t>Unexpected Behavior but Does Not Result in Failure</a:t>
                      </a:r>
                      <a:endParaRPr sz="700"/>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solidFill>
                      <a:srgbClr val="FF0000"/>
                    </a:solidFill>
                  </a:tcPr>
                </a:tc>
                <a:tc>
                  <a:txBody>
                    <a:bodyPr/>
                    <a:lstStyle/>
                    <a:p>
                      <a:pPr indent="0" lvl="0" marL="0" rtl="0" algn="l">
                        <a:spcBef>
                          <a:spcPts val="0"/>
                        </a:spcBef>
                        <a:spcAft>
                          <a:spcPts val="0"/>
                        </a:spcAft>
                        <a:buNone/>
                      </a:pPr>
                      <a:r>
                        <a:rPr lang="en" sz="700">
                          <a:solidFill>
                            <a:schemeClr val="dk2"/>
                          </a:solidFill>
                        </a:rPr>
                        <a:t>Unexpected Behavior and Failure</a:t>
                      </a:r>
                      <a:endParaRPr sz="700">
                        <a:solidFill>
                          <a:schemeClr val="dk2"/>
                        </a:solidFill>
                      </a:endParaRPr>
                    </a:p>
                    <a:p>
                      <a:pPr indent="0" lvl="0" marL="0" rtl="0" algn="l">
                        <a:spcBef>
                          <a:spcPts val="0"/>
                        </a:spcBef>
                        <a:spcAft>
                          <a:spcPts val="0"/>
                        </a:spcAft>
                        <a:buNone/>
                      </a:pPr>
                      <a:r>
                        <a:t/>
                      </a:r>
                      <a:endParaRPr sz="700"/>
                    </a:p>
                  </a:txBody>
                  <a:tcPr marT="91425" marB="91425" marR="91425" marL="91425"/>
                </a:tc>
              </a:tr>
            </a:tbl>
          </a:graphicData>
        </a:graphic>
      </p:graphicFrame>
      <p:sp>
        <p:nvSpPr>
          <p:cNvPr id="151" name="Google Shape;151;p26"/>
          <p:cNvSpPr txBox="1"/>
          <p:nvPr/>
        </p:nvSpPr>
        <p:spPr>
          <a:xfrm>
            <a:off x="429150" y="970975"/>
            <a:ext cx="6586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&lt; 50 tests on the current website</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
                <a:latin typeface="Source Sans Pro"/>
                <a:ea typeface="Source Sans Pro"/>
                <a:cs typeface="Source Sans Pro"/>
                <a:sym typeface="Source Sans Pro"/>
              </a:rPr>
              <a:t>It would take longer to write automatic tests than to test manually</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253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Tests for Login Page</a:t>
            </a:r>
            <a:endParaRPr/>
          </a:p>
        </p:txBody>
      </p:sp>
      <p:graphicFrame>
        <p:nvGraphicFramePr>
          <p:cNvPr id="157" name="Google Shape;157;p27"/>
          <p:cNvGraphicFramePr/>
          <p:nvPr/>
        </p:nvGraphicFramePr>
        <p:xfrm>
          <a:off x="641150" y="977950"/>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6">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Login Button</a:t>
                      </a:r>
                      <a:endParaRPr sz="600"/>
                    </a:p>
                  </a:txBody>
                  <a:tcPr marT="91425" marB="91425" marR="91425" marL="91425"/>
                </a:tc>
                <a:tc>
                  <a:txBody>
                    <a:bodyPr/>
                    <a:lstStyle/>
                    <a:p>
                      <a:pPr indent="0" lvl="0" marL="0" rtl="0" algn="ctr">
                        <a:spcBef>
                          <a:spcPts val="0"/>
                        </a:spcBef>
                        <a:spcAft>
                          <a:spcPts val="0"/>
                        </a:spcAft>
                        <a:buNone/>
                      </a:pPr>
                      <a:r>
                        <a:rPr lang="en" sz="600"/>
                        <a:t>Empty Username Field</a:t>
                      </a:r>
                      <a:endParaRPr sz="600"/>
                    </a:p>
                  </a:txBody>
                  <a:tcPr marT="91425" marB="91425" marR="91425" marL="91425"/>
                </a:tc>
                <a:tc>
                  <a:txBody>
                    <a:bodyPr/>
                    <a:lstStyle/>
                    <a:p>
                      <a:pPr indent="0" lvl="0" marL="0" rtl="0" algn="ctr">
                        <a:spcBef>
                          <a:spcPts val="0"/>
                        </a:spcBef>
                        <a:spcAft>
                          <a:spcPts val="0"/>
                        </a:spcAft>
                        <a:buNone/>
                      </a:pPr>
                      <a:r>
                        <a:rPr lang="en" sz="600"/>
                        <a:t>Error Message Saying No Username Given</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No Username Given</a:t>
                      </a:r>
                      <a:endParaRPr sz="600"/>
                    </a:p>
                  </a:txBody>
                  <a:tcPr marT="91425" marB="91425" marR="91425" marL="91425">
                    <a:solidFill>
                      <a:srgbClr val="00FF00"/>
                    </a:solidFill>
                  </a:tcPr>
                </a:tc>
              </a:tr>
              <a:tr h="257300">
                <a:tc vMerge="1"/>
                <a:tc>
                  <a:txBody>
                    <a:bodyPr/>
                    <a:lstStyle/>
                    <a:p>
                      <a:pPr indent="0" lvl="0" marL="0" rtl="0" algn="ctr">
                        <a:spcBef>
                          <a:spcPts val="0"/>
                        </a:spcBef>
                        <a:spcAft>
                          <a:spcPts val="0"/>
                        </a:spcAft>
                        <a:buNone/>
                      </a:pPr>
                      <a:r>
                        <a:rPr lang="en" sz="600"/>
                        <a:t>Empty Password Field</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No Password Given</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No Password Given</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Both Fields Empty</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No Username and Password Given</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No Username and Password Given</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Unknown</a:t>
                      </a:r>
                      <a:r>
                        <a:rPr lang="en" sz="600"/>
                        <a:t> Username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that Username Hasn’t Been Created</a:t>
                      </a:r>
                      <a:endParaRPr sz="600"/>
                    </a:p>
                  </a:txBody>
                  <a:tcPr marT="91425" marB="91425" marR="91425" marL="91425"/>
                </a:tc>
                <a:tc>
                  <a:txBody>
                    <a:bodyPr/>
                    <a:lstStyle/>
                    <a:p>
                      <a:pPr indent="0" lvl="0" marL="0" rtl="0" algn="ctr">
                        <a:spcBef>
                          <a:spcPts val="0"/>
                        </a:spcBef>
                        <a:spcAft>
                          <a:spcPts val="0"/>
                        </a:spcAft>
                        <a:buNone/>
                      </a:pPr>
                      <a:r>
                        <a:rPr lang="en" sz="600"/>
                        <a:t>No Message But No Log In</a:t>
                      </a:r>
                      <a:endParaRPr sz="600"/>
                    </a:p>
                  </a:txBody>
                  <a:tcPr marT="91425" marB="91425" marR="91425" marL="91425">
                    <a:solidFill>
                      <a:srgbClr val="FFFF00"/>
                    </a:solidFill>
                  </a:tcPr>
                </a:tc>
              </a:tr>
              <a:tr h="281775">
                <a:tc vMerge="1"/>
                <a:tc>
                  <a:txBody>
                    <a:bodyPr/>
                    <a:lstStyle/>
                    <a:p>
                      <a:pPr indent="0" lvl="0" marL="0" rtl="0" algn="ctr">
                        <a:spcBef>
                          <a:spcPts val="0"/>
                        </a:spcBef>
                        <a:spcAft>
                          <a:spcPts val="0"/>
                        </a:spcAft>
                        <a:buNone/>
                      </a:pPr>
                      <a:r>
                        <a:rPr lang="en" sz="600"/>
                        <a:t>Known Username but Wrong Password</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Incorrect Password Given</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Incorrect Password Given</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Correct Username and Password</a:t>
                      </a:r>
                      <a:endParaRPr sz="600"/>
                    </a:p>
                  </a:txBody>
                  <a:tcPr marT="91425" marB="91425" marR="91425" marL="91425"/>
                </a:tc>
                <a:tc>
                  <a:txBody>
                    <a:bodyPr/>
                    <a:lstStyle/>
                    <a:p>
                      <a:pPr indent="0" lvl="0" marL="0" rtl="0" algn="ctr">
                        <a:spcBef>
                          <a:spcPts val="0"/>
                        </a:spcBef>
                        <a:spcAft>
                          <a:spcPts val="0"/>
                        </a:spcAft>
                        <a:buNone/>
                      </a:pPr>
                      <a:r>
                        <a:rPr lang="en" sz="600"/>
                        <a:t>Goes to User Portal Page Which Displays Username at the Top</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Goes to User Portal Page which Displays Username at the Top</a:t>
                      </a:r>
                      <a:endParaRPr sz="600"/>
                    </a:p>
                  </a:txBody>
                  <a:tcPr marT="91425" marB="91425" marR="91425" marL="91425">
                    <a:solidFill>
                      <a:srgbClr val="00FF00"/>
                    </a:solidFill>
                  </a:tcPr>
                </a:tc>
              </a:tr>
            </a:tbl>
          </a:graphicData>
        </a:graphic>
      </p:graphicFrame>
      <p:graphicFrame>
        <p:nvGraphicFramePr>
          <p:cNvPr id="158" name="Google Shape;158;p27"/>
          <p:cNvGraphicFramePr/>
          <p:nvPr/>
        </p:nvGraphicFramePr>
        <p:xfrm>
          <a:off x="636228" y="307861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5">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Sign Up Button</a:t>
                      </a:r>
                      <a:endParaRPr sz="600"/>
                    </a:p>
                  </a:txBody>
                  <a:tcPr marT="91425" marB="91425" marR="91425" marL="91425"/>
                </a:tc>
                <a:tc>
                  <a:txBody>
                    <a:bodyPr/>
                    <a:lstStyle/>
                    <a:p>
                      <a:pPr indent="0" lvl="0" marL="0" rtl="0" algn="ctr">
                        <a:spcBef>
                          <a:spcPts val="0"/>
                        </a:spcBef>
                        <a:spcAft>
                          <a:spcPts val="0"/>
                        </a:spcAft>
                        <a:buNone/>
                      </a:pPr>
                      <a:r>
                        <a:rPr lang="en" sz="600"/>
                        <a:t>Empty Username Field</a:t>
                      </a:r>
                      <a:endParaRPr sz="600"/>
                    </a:p>
                  </a:txBody>
                  <a:tcPr marT="91425" marB="91425" marR="91425" marL="91425"/>
                </a:tc>
                <a:tc>
                  <a:txBody>
                    <a:bodyPr/>
                    <a:lstStyle/>
                    <a:p>
                      <a:pPr indent="0" lvl="0" marL="0" rtl="0" algn="ctr">
                        <a:spcBef>
                          <a:spcPts val="0"/>
                        </a:spcBef>
                        <a:spcAft>
                          <a:spcPts val="0"/>
                        </a:spcAft>
                        <a:buNone/>
                      </a:pPr>
                      <a:r>
                        <a:rPr lang="en" sz="600"/>
                        <a:t>Error Message Saying No Username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No Username Given</a:t>
                      </a:r>
                      <a:endParaRPr sz="600"/>
                    </a:p>
                  </a:txBody>
                  <a:tcPr marT="91425" marB="91425" marR="91425" marL="91425">
                    <a:solidFill>
                      <a:srgbClr val="00FF00"/>
                    </a:solidFill>
                  </a:tcPr>
                </a:tc>
              </a:tr>
              <a:tr h="257300">
                <a:tc vMerge="1"/>
                <a:tc>
                  <a:txBody>
                    <a:bodyPr/>
                    <a:lstStyle/>
                    <a:p>
                      <a:pPr indent="0" lvl="0" marL="0" rtl="0" algn="ctr">
                        <a:spcBef>
                          <a:spcPts val="0"/>
                        </a:spcBef>
                        <a:spcAft>
                          <a:spcPts val="0"/>
                        </a:spcAft>
                        <a:buNone/>
                      </a:pPr>
                      <a:r>
                        <a:rPr lang="en" sz="600"/>
                        <a:t>Empty Password Field</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No Password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No Password Given</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Both Fields Empty</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No Username and Password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No Username and Password Given</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Already Used Username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that the Username Already Exists</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that the Username Already Exists</a:t>
                      </a:r>
                      <a:endParaRPr sz="600"/>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New Username and Valid Password</a:t>
                      </a:r>
                      <a:endParaRPr sz="600"/>
                    </a:p>
                  </a:txBody>
                  <a:tcPr marT="91425" marB="91425" marR="91425" marL="91425"/>
                </a:tc>
                <a:tc>
                  <a:txBody>
                    <a:bodyPr/>
                    <a:lstStyle/>
                    <a:p>
                      <a:pPr indent="0" lvl="0" marL="0" rtl="0" algn="ctr">
                        <a:spcBef>
                          <a:spcPts val="0"/>
                        </a:spcBef>
                        <a:spcAft>
                          <a:spcPts val="0"/>
                        </a:spcAft>
                        <a:buNone/>
                      </a:pPr>
                      <a:r>
                        <a:rPr lang="en" sz="600"/>
                        <a:t>Creates the New Login Credentials and Goes to the Login Page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Creates the New Login Credentials and Goes to the Login Page</a:t>
                      </a:r>
                      <a:endParaRPr sz="600"/>
                    </a:p>
                  </a:txBody>
                  <a:tcPr marT="91425" marB="91425" marR="91425" marL="91425">
                    <a:solidFill>
                      <a:srgbClr val="00FF0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Tests for User Portal Page</a:t>
            </a:r>
            <a:endParaRPr/>
          </a:p>
        </p:txBody>
      </p:sp>
      <p:graphicFrame>
        <p:nvGraphicFramePr>
          <p:cNvPr id="164" name="Google Shape;164;p28"/>
          <p:cNvGraphicFramePr/>
          <p:nvPr/>
        </p:nvGraphicFramePr>
        <p:xfrm>
          <a:off x="596850" y="10684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Submit New Project Button</a:t>
                      </a:r>
                      <a:endParaRPr sz="600"/>
                    </a:p>
                  </a:txBody>
                  <a:tcPr marT="91425" marB="91425" marR="91425" marL="91425"/>
                </a:tc>
                <a:tc>
                  <a:txBody>
                    <a:bodyPr/>
                    <a:lstStyle/>
                    <a:p>
                      <a:pPr indent="0" lvl="0" marL="0" rtl="0" algn="ctr">
                        <a:spcBef>
                          <a:spcPts val="0"/>
                        </a:spcBef>
                        <a:spcAft>
                          <a:spcPts val="0"/>
                        </a:spcAft>
                        <a:buNone/>
                      </a:pPr>
                      <a:r>
                        <a:rPr lang="en" sz="600"/>
                        <a:t>Empty Project Name Field</a:t>
                      </a:r>
                      <a:endParaRPr sz="600"/>
                    </a:p>
                  </a:txBody>
                  <a:tcPr marT="91425" marB="91425" marR="91425" marL="91425"/>
                </a:tc>
                <a:tc>
                  <a:txBody>
                    <a:bodyPr/>
                    <a:lstStyle/>
                    <a:p>
                      <a:pPr indent="0" lvl="0" marL="0" rtl="0" algn="ctr">
                        <a:spcBef>
                          <a:spcPts val="0"/>
                        </a:spcBef>
                        <a:spcAft>
                          <a:spcPts val="0"/>
                        </a:spcAft>
                        <a:buNone/>
                      </a:pPr>
                      <a:r>
                        <a:rPr lang="en" sz="600"/>
                        <a:t>Error Message Saying No Project Name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No Message Displayed but Nothing Is Added to Database</a:t>
                      </a:r>
                      <a:endParaRPr sz="600"/>
                    </a:p>
                  </a:txBody>
                  <a:tcPr marT="91425" marB="91425" marR="91425" marL="91425">
                    <a:solidFill>
                      <a:srgbClr val="FFFF00"/>
                    </a:solidFill>
                  </a:tcPr>
                </a:tc>
              </a:tr>
              <a:tr h="257300">
                <a:tc vMerge="1"/>
                <a:tc>
                  <a:txBody>
                    <a:bodyPr/>
                    <a:lstStyle/>
                    <a:p>
                      <a:pPr indent="0" lvl="0" marL="0" rtl="0" algn="ctr">
                        <a:spcBef>
                          <a:spcPts val="0"/>
                        </a:spcBef>
                        <a:spcAft>
                          <a:spcPts val="0"/>
                        </a:spcAft>
                        <a:buNone/>
                      </a:pPr>
                      <a:r>
                        <a:rPr lang="en" sz="600"/>
                        <a:t>Already Used Project Name</a:t>
                      </a:r>
                      <a:endParaRPr sz="600"/>
                    </a:p>
                  </a:txBody>
                  <a:tcPr marT="91425" marB="91425" marR="91425" marL="91425"/>
                </a:tc>
                <a:tc>
                  <a:txBody>
                    <a:bodyPr/>
                    <a:lstStyle/>
                    <a:p>
                      <a:pPr indent="0" lvl="0" marL="0" rtl="0" algn="ctr">
                        <a:spcBef>
                          <a:spcPts val="0"/>
                        </a:spcBef>
                        <a:spcAft>
                          <a:spcPts val="0"/>
                        </a:spcAft>
                        <a:buNone/>
                      </a:pPr>
                      <a:r>
                        <a:rPr lang="en" sz="600"/>
                        <a:t>Error Message Saying Project Name Already Exists</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No Message Displayed but Nothing Is Added to Database</a:t>
                      </a:r>
                      <a:endParaRPr sz="600">
                        <a:solidFill>
                          <a:schemeClr val="dk2"/>
                        </a:solidFill>
                      </a:endParaRPr>
                    </a:p>
                  </a:txBody>
                  <a:tcPr marT="91425" marB="91425" marR="91425" marL="91425">
                    <a:solidFill>
                      <a:srgbClr val="FFFF00"/>
                    </a:solidFill>
                  </a:tcPr>
                </a:tc>
              </a:tr>
              <a:tr h="281775">
                <a:tc vMerge="1"/>
                <a:tc>
                  <a:txBody>
                    <a:bodyPr/>
                    <a:lstStyle/>
                    <a:p>
                      <a:pPr indent="0" lvl="0" marL="0" rtl="0" algn="ctr">
                        <a:spcBef>
                          <a:spcPts val="0"/>
                        </a:spcBef>
                        <a:spcAft>
                          <a:spcPts val="0"/>
                        </a:spcAft>
                        <a:buNone/>
                      </a:pPr>
                      <a:r>
                        <a:rPr lang="en" sz="600"/>
                        <a:t>Valid Project Name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Project Name and Description Are Added to Project Database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Project Name and Description Are Added to Project Database</a:t>
                      </a:r>
                      <a:endParaRPr sz="600"/>
                    </a:p>
                  </a:txBody>
                  <a:tcPr marT="91425" marB="91425" marR="91425" marL="91425">
                    <a:solidFill>
                      <a:srgbClr val="00FF00"/>
                    </a:solidFill>
                  </a:tcPr>
                </a:tc>
              </a:tr>
            </a:tbl>
          </a:graphicData>
        </a:graphic>
      </p:graphicFrame>
      <p:graphicFrame>
        <p:nvGraphicFramePr>
          <p:cNvPr id="165" name="Google Shape;165;p28"/>
          <p:cNvGraphicFramePr/>
          <p:nvPr/>
        </p:nvGraphicFramePr>
        <p:xfrm>
          <a:off x="601589" y="228397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2">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Go To Project Portal Button</a:t>
                      </a:r>
                      <a:endParaRPr sz="600"/>
                    </a:p>
                  </a:txBody>
                  <a:tcPr marT="91425" marB="91425" marR="91425" marL="91425"/>
                </a:tc>
                <a:tc>
                  <a:txBody>
                    <a:bodyPr/>
                    <a:lstStyle/>
                    <a:p>
                      <a:pPr indent="0" lvl="0" marL="0" rtl="0" algn="ctr">
                        <a:spcBef>
                          <a:spcPts val="0"/>
                        </a:spcBef>
                        <a:spcAft>
                          <a:spcPts val="0"/>
                        </a:spcAft>
                        <a:buNone/>
                      </a:pPr>
                      <a:r>
                        <a:rPr lang="en" sz="600"/>
                        <a:t>Empty Project Name Field</a:t>
                      </a:r>
                      <a:endParaRPr sz="600"/>
                    </a:p>
                  </a:txBody>
                  <a:tcPr marT="91425" marB="91425" marR="91425" marL="91425"/>
                </a:tc>
                <a:tc>
                  <a:txBody>
                    <a:bodyPr/>
                    <a:lstStyle/>
                    <a:p>
                      <a:pPr indent="0" lvl="0" marL="0" rtl="0" algn="ctr">
                        <a:spcBef>
                          <a:spcPts val="0"/>
                        </a:spcBef>
                        <a:spcAft>
                          <a:spcPts val="0"/>
                        </a:spcAft>
                        <a:buNone/>
                      </a:pPr>
                      <a:r>
                        <a:rPr lang="en" sz="600"/>
                        <a:t>Error Message Saying No Project Name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Message Displayed but Says Project Name Does Not Exist</a:t>
                      </a:r>
                      <a:endParaRPr sz="600"/>
                    </a:p>
                  </a:txBody>
                  <a:tcPr marT="91425" marB="91425" marR="91425" marL="91425">
                    <a:solidFill>
                      <a:srgbClr val="FFFF00"/>
                    </a:solidFill>
                  </a:tcPr>
                </a:tc>
              </a:tr>
              <a:tr h="281775">
                <a:tc vMerge="1"/>
                <a:tc>
                  <a:txBody>
                    <a:bodyPr/>
                    <a:lstStyle/>
                    <a:p>
                      <a:pPr indent="0" lvl="0" marL="0" rtl="0" algn="ctr">
                        <a:spcBef>
                          <a:spcPts val="0"/>
                        </a:spcBef>
                        <a:spcAft>
                          <a:spcPts val="0"/>
                        </a:spcAft>
                        <a:buNone/>
                      </a:pPr>
                      <a:r>
                        <a:rPr lang="en" sz="600"/>
                        <a:t>Valid Project Name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Take to Project Portal Page and Project Name is Displayed at the Top</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Take to Project Portal Page and Project Name is Displayed at the Top</a:t>
                      </a:r>
                      <a:endParaRPr sz="600"/>
                    </a:p>
                  </a:txBody>
                  <a:tcPr marT="91425" marB="91425" marR="91425" marL="91425">
                    <a:solidFill>
                      <a:srgbClr val="00FF00"/>
                    </a:solidFill>
                  </a:tcPr>
                </a:tc>
              </a:tr>
            </a:tbl>
          </a:graphicData>
        </a:graphic>
      </p:graphicFrame>
      <p:graphicFrame>
        <p:nvGraphicFramePr>
          <p:cNvPr id="166" name="Google Shape;166;p28"/>
          <p:cNvGraphicFramePr/>
          <p:nvPr/>
        </p:nvGraphicFramePr>
        <p:xfrm>
          <a:off x="596839" y="3268200"/>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Go To Project Portal Button</a:t>
                      </a:r>
                      <a:endParaRPr sz="600"/>
                    </a:p>
                  </a:txBody>
                  <a:tcPr marT="91425" marB="91425" marR="91425" marL="91425"/>
                </a:tc>
                <a:tc>
                  <a:txBody>
                    <a:bodyPr/>
                    <a:lstStyle/>
                    <a:p>
                      <a:pPr indent="0" lvl="0" marL="0" rtl="0" algn="ctr">
                        <a:spcBef>
                          <a:spcPts val="0"/>
                        </a:spcBef>
                        <a:spcAft>
                          <a:spcPts val="0"/>
                        </a:spcAft>
                        <a:buNone/>
                      </a:pPr>
                      <a:r>
                        <a:rPr lang="en" sz="600"/>
                        <a:t>Empty Project Name Field</a:t>
                      </a:r>
                      <a:endParaRPr sz="600"/>
                    </a:p>
                  </a:txBody>
                  <a:tcPr marT="91425" marB="91425" marR="91425" marL="91425"/>
                </a:tc>
                <a:tc>
                  <a:txBody>
                    <a:bodyPr/>
                    <a:lstStyle/>
                    <a:p>
                      <a:pPr indent="0" lvl="0" marL="0" rtl="0" algn="ctr">
                        <a:spcBef>
                          <a:spcPts val="0"/>
                        </a:spcBef>
                        <a:spcAft>
                          <a:spcPts val="0"/>
                        </a:spcAft>
                        <a:buNone/>
                      </a:pPr>
                      <a:r>
                        <a:rPr lang="en" sz="600"/>
                        <a:t>Error Message Saying No Project Name Given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Message Displayed but Says Project Name Does Not Exist</a:t>
                      </a:r>
                      <a:endParaRPr sz="600"/>
                    </a:p>
                  </a:txBody>
                  <a:tcPr marT="91425" marB="91425" marR="91425" marL="91425">
                    <a:solidFill>
                      <a:srgbClr val="FFFF00"/>
                    </a:solidFill>
                  </a:tcPr>
                </a:tc>
              </a:tr>
              <a:tr h="257300">
                <a:tc vMerge="1"/>
                <a:tc>
                  <a:txBody>
                    <a:bodyPr/>
                    <a:lstStyle/>
                    <a:p>
                      <a:pPr indent="0" lvl="0" marL="0" rtl="0" algn="ctr">
                        <a:spcBef>
                          <a:spcPts val="0"/>
                        </a:spcBef>
                        <a:spcAft>
                          <a:spcPts val="0"/>
                        </a:spcAft>
                        <a:buNone/>
                      </a:pPr>
                      <a:r>
                        <a:rPr lang="en" sz="600"/>
                        <a:t>Username Is Already in Project</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User is Already in Project</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User is Already in Project</a:t>
                      </a:r>
                      <a:endParaRPr sz="600">
                        <a:solidFill>
                          <a:schemeClr val="dk2"/>
                        </a:solidFill>
                      </a:endParaRPr>
                    </a:p>
                  </a:txBody>
                  <a:tcPr marT="91425" marB="91425" marR="91425" marL="91425">
                    <a:solidFill>
                      <a:srgbClr val="00FF00"/>
                    </a:solidFill>
                  </a:tcPr>
                </a:tc>
              </a:tr>
              <a:tr h="281775">
                <a:tc vMerge="1"/>
                <a:tc>
                  <a:txBody>
                    <a:bodyPr/>
                    <a:lstStyle/>
                    <a:p>
                      <a:pPr indent="0" lvl="0" marL="0" rtl="0" algn="ctr">
                        <a:spcBef>
                          <a:spcPts val="0"/>
                        </a:spcBef>
                        <a:spcAft>
                          <a:spcPts val="0"/>
                        </a:spcAft>
                        <a:buNone/>
                      </a:pPr>
                      <a:r>
                        <a:rPr lang="en" sz="600"/>
                        <a:t>Valid Project Name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Username is Added to Project’s List of Users</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Take to Project Portal Page and Project Name is Displayed at the Top</a:t>
                      </a:r>
                      <a:endParaRPr sz="600"/>
                    </a:p>
                  </a:txBody>
                  <a:tcPr marT="91425" marB="91425" marR="91425" marL="91425">
                    <a:solidFill>
                      <a:srgbClr val="00FF0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
              <a:t>Tests for User Portal Page Continued</a:t>
            </a:r>
            <a:endParaRPr/>
          </a:p>
        </p:txBody>
      </p:sp>
      <p:graphicFrame>
        <p:nvGraphicFramePr>
          <p:cNvPr id="172" name="Google Shape;172;p29"/>
          <p:cNvGraphicFramePr/>
          <p:nvPr/>
        </p:nvGraphicFramePr>
        <p:xfrm>
          <a:off x="617739" y="10684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Change Password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Goes to Change Password Page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Goes to Change Password Page</a:t>
                      </a:r>
                      <a:endParaRPr sz="600"/>
                    </a:p>
                  </a:txBody>
                  <a:tcPr marT="91425" marB="91425" marR="91425" marL="91425">
                    <a:solidFill>
                      <a:srgbClr val="00FF00"/>
                    </a:solidFill>
                  </a:tcPr>
                </a:tc>
              </a:tr>
            </a:tbl>
          </a:graphicData>
        </a:graphic>
      </p:graphicFrame>
      <p:graphicFrame>
        <p:nvGraphicFramePr>
          <p:cNvPr id="173" name="Google Shape;173;p29"/>
          <p:cNvGraphicFramePr/>
          <p:nvPr/>
        </p:nvGraphicFramePr>
        <p:xfrm>
          <a:off x="617739" y="1717950"/>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Delete Account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Username is Removed from Database and Popped from Session and User is Returned to Home Screen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Goes to Change Password Page</a:t>
                      </a:r>
                      <a:endParaRPr sz="600"/>
                    </a:p>
                  </a:txBody>
                  <a:tcPr marT="91425" marB="91425" marR="91425" marL="91425">
                    <a:solidFill>
                      <a:srgbClr val="00FF00"/>
                    </a:solidFill>
                  </a:tcPr>
                </a:tc>
              </a:tr>
            </a:tbl>
          </a:graphicData>
        </a:graphic>
      </p:graphicFrame>
      <p:graphicFrame>
        <p:nvGraphicFramePr>
          <p:cNvPr id="174" name="Google Shape;174;p29"/>
          <p:cNvGraphicFramePr/>
          <p:nvPr/>
        </p:nvGraphicFramePr>
        <p:xfrm>
          <a:off x="617739" y="24216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Logout &amp; Return</a:t>
                      </a:r>
                      <a:r>
                        <a:rPr lang="en" sz="600"/>
                        <a:t>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Username is Popped from Session and User is Returned to Home Screen</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Username is Popped from Session and User is Returned to Home Screen</a:t>
                      </a:r>
                      <a:endParaRPr sz="600"/>
                    </a:p>
                  </a:txBody>
                  <a:tcPr marT="91425" marB="91425" marR="91425" marL="91425">
                    <a:solidFill>
                      <a:srgbClr val="00FF0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Tests for Datasets Page</a:t>
            </a:r>
            <a:endParaRPr/>
          </a:p>
        </p:txBody>
      </p:sp>
      <p:graphicFrame>
        <p:nvGraphicFramePr>
          <p:cNvPr id="180" name="Google Shape;180;p30"/>
          <p:cNvGraphicFramePr/>
          <p:nvPr/>
        </p:nvGraphicFramePr>
        <p:xfrm>
          <a:off x="617739" y="11765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Back to User Portal</a:t>
                      </a:r>
                      <a:r>
                        <a:rPr lang="en" sz="600"/>
                        <a:t>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User is Returned to User Portal Page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Returned to User Portal Page</a:t>
                      </a:r>
                      <a:endParaRPr sz="600"/>
                    </a:p>
                  </a:txBody>
                  <a:tcPr marT="91425" marB="91425" marR="91425" marL="91425">
                    <a:solidFill>
                      <a:srgbClr val="00FF00"/>
                    </a:solidFill>
                  </a:tcPr>
                </a:tc>
              </a:tr>
            </a:tbl>
          </a:graphicData>
        </a:graphic>
      </p:graphicFrame>
      <p:graphicFrame>
        <p:nvGraphicFramePr>
          <p:cNvPr id="181" name="Google Shape;181;p30"/>
          <p:cNvGraphicFramePr/>
          <p:nvPr/>
        </p:nvGraphicFramePr>
        <p:xfrm>
          <a:off x="617739" y="191957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Each Dataset Download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Dataset is Downloaded onto Computer</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Returned to User Portal Page</a:t>
                      </a:r>
                      <a:endParaRPr sz="600"/>
                    </a:p>
                  </a:txBody>
                  <a:tcPr marT="91425" marB="91425" marR="91425" marL="91425">
                    <a:solidFill>
                      <a:srgbClr val="00FF00"/>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Tests for Manage Resources Page</a:t>
            </a:r>
            <a:endParaRPr/>
          </a:p>
        </p:txBody>
      </p:sp>
      <p:graphicFrame>
        <p:nvGraphicFramePr>
          <p:cNvPr id="187" name="Google Shape;187;p31"/>
          <p:cNvGraphicFramePr/>
          <p:nvPr/>
        </p:nvGraphicFramePr>
        <p:xfrm>
          <a:off x="617739" y="967311"/>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085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0850">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HW Set 1 Checkout</a:t>
                      </a:r>
                      <a:endParaRPr sz="600"/>
                    </a:p>
                  </a:txBody>
                  <a:tcPr marT="91425" marB="91425" marR="91425" marL="91425"/>
                </a:tc>
                <a:tc>
                  <a:txBody>
                    <a:bodyPr/>
                    <a:lstStyle/>
                    <a:p>
                      <a:pPr indent="0" lvl="0" marL="0" rtl="0" algn="ctr">
                        <a:spcBef>
                          <a:spcPts val="0"/>
                        </a:spcBef>
                        <a:spcAft>
                          <a:spcPts val="0"/>
                        </a:spcAft>
                        <a:buNone/>
                      </a:pPr>
                      <a:r>
                        <a:rPr lang="en" sz="600"/>
                        <a:t>Request &lt; Availability</a:t>
                      </a:r>
                      <a:endParaRPr sz="600"/>
                    </a:p>
                  </a:txBody>
                  <a:tcPr marT="91425" marB="91425" marR="91425" marL="91425"/>
                </a:tc>
                <a:tc>
                  <a:txBody>
                    <a:bodyPr/>
                    <a:lstStyle/>
                    <a:p>
                      <a:pPr indent="0" lvl="0" marL="0" rtl="0" algn="ctr">
                        <a:spcBef>
                          <a:spcPts val="0"/>
                        </a:spcBef>
                        <a:spcAft>
                          <a:spcPts val="0"/>
                        </a:spcAft>
                        <a:buNone/>
                      </a:pPr>
                      <a:r>
                        <a:rPr lang="en" sz="600"/>
                        <a:t>Availability = Availability - Request</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Availability = Availability - Request</a:t>
                      </a:r>
                      <a:endParaRPr sz="600"/>
                    </a:p>
                  </a:txBody>
                  <a:tcPr marT="91425" marB="91425" marR="91425" marL="91425">
                    <a:solidFill>
                      <a:srgbClr val="00FF00"/>
                    </a:solidFill>
                  </a:tcPr>
                </a:tc>
              </a:tr>
              <a:tr h="334475">
                <a:tc vMerge="1"/>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Request &gt; Availability</a:t>
                      </a:r>
                      <a:endParaRPr sz="600">
                        <a:solidFill>
                          <a:schemeClr val="dk2"/>
                        </a:solidFill>
                      </a:endParaRPr>
                    </a:p>
                    <a:p>
                      <a:pPr indent="0" lvl="0" marL="0" rtl="0" algn="ctr">
                        <a:spcBef>
                          <a:spcPts val="0"/>
                        </a:spcBef>
                        <a:spcAft>
                          <a:spcPts val="0"/>
                        </a:spcAft>
                        <a:buNone/>
                      </a:pPr>
                      <a:r>
                        <a:t/>
                      </a:r>
                      <a:endParaRPr sz="600"/>
                    </a:p>
                  </a:txBody>
                  <a:tcPr marT="91425" marB="91425" marR="91425" marL="91425"/>
                </a:tc>
                <a:tc>
                  <a:txBody>
                    <a:bodyPr/>
                    <a:lstStyle/>
                    <a:p>
                      <a:pPr indent="0" lvl="0" marL="0" rtl="0" algn="ctr">
                        <a:spcBef>
                          <a:spcPts val="0"/>
                        </a:spcBef>
                        <a:spcAft>
                          <a:spcPts val="0"/>
                        </a:spcAft>
                        <a:buNone/>
                      </a:pPr>
                      <a:r>
                        <a:rPr lang="en" sz="600"/>
                        <a:t>Error Message Saying that Much Can’t be Checked Out</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that Amount Can’t be Checked Out</a:t>
                      </a:r>
                      <a:endParaRPr sz="600">
                        <a:solidFill>
                          <a:schemeClr val="dk2"/>
                        </a:solidFill>
                      </a:endParaRPr>
                    </a:p>
                  </a:txBody>
                  <a:tcPr marT="91425" marB="91425" marR="91425" marL="91425">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Request = Availability</a:t>
                      </a:r>
                      <a:endParaRPr sz="600">
                        <a:solidFill>
                          <a:schemeClr val="dk2"/>
                        </a:solidFill>
                      </a:endParaRPr>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Availability = 0</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Availability = 0</a:t>
                      </a:r>
                      <a:endParaRPr sz="600">
                        <a:solidFill>
                          <a:schemeClr val="dk2"/>
                        </a:solidFill>
                      </a:endParaRPr>
                    </a:p>
                  </a:txBody>
                  <a:tcPr marT="91425" marB="91425" marR="91425" marL="91425">
                    <a:solidFill>
                      <a:srgbClr val="00FF00"/>
                    </a:solidFill>
                  </a:tcPr>
                </a:tc>
              </a:tr>
              <a:tr h="334475">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HW Set 1 Check In</a:t>
                      </a:r>
                      <a:endParaRPr sz="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Amount &lt; Capacity</a:t>
                      </a:r>
                      <a:endParaRPr sz="600">
                        <a:solidFill>
                          <a:schemeClr val="dk2"/>
                        </a:solidFill>
                      </a:endParaRPr>
                    </a:p>
                  </a:txBody>
                  <a:tcPr marT="91425" marB="91425" marR="91425" marL="91425"/>
                </a:tc>
                <a:tc>
                  <a:txBody>
                    <a:bodyPr/>
                    <a:lstStyle/>
                    <a:p>
                      <a:pPr indent="0" lvl="0" marL="0" rtl="0" algn="ctr">
                        <a:spcBef>
                          <a:spcPts val="0"/>
                        </a:spcBef>
                        <a:spcAft>
                          <a:spcPts val="0"/>
                        </a:spcAft>
                        <a:buNone/>
                      </a:pPr>
                      <a:r>
                        <a:rPr lang="en" sz="600">
                          <a:solidFill>
                            <a:schemeClr val="dk2"/>
                          </a:solidFill>
                        </a:rPr>
                        <a:t>Availability</a:t>
                      </a:r>
                      <a:r>
                        <a:rPr lang="en" sz="600">
                          <a:solidFill>
                            <a:schemeClr val="dk2"/>
                          </a:solidFill>
                        </a:rPr>
                        <a:t>  = Amount</a:t>
                      </a:r>
                      <a:endParaRPr sz="600">
                        <a:solidFill>
                          <a:schemeClr val="dk2"/>
                        </a:solidFill>
                      </a:endParaRPr>
                    </a:p>
                  </a:txBody>
                  <a:tcPr marT="91425" marB="91425" marR="91425" marL="91425"/>
                </a:tc>
                <a:tc>
                  <a:txBody>
                    <a:bodyPr/>
                    <a:lstStyle/>
                    <a:p>
                      <a:pPr indent="0" lvl="0" marL="0" rtl="0" algn="ctr">
                        <a:spcBef>
                          <a:spcPts val="0"/>
                        </a:spcBef>
                        <a:spcAft>
                          <a:spcPts val="0"/>
                        </a:spcAft>
                        <a:buNone/>
                      </a:pPr>
                      <a:r>
                        <a:rPr lang="en" sz="600">
                          <a:solidFill>
                            <a:schemeClr val="dk2"/>
                          </a:solidFill>
                        </a:rPr>
                        <a:t>Availability  = Amount</a:t>
                      </a:r>
                      <a:endParaRPr sz="600">
                        <a:solidFill>
                          <a:schemeClr val="dk2"/>
                        </a:solidFill>
                      </a:endParaRPr>
                    </a:p>
                  </a:txBody>
                  <a:tcPr marT="91425" marB="91425" marR="91425" marL="91425">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Amount = Capacity</a:t>
                      </a:r>
                      <a:endParaRPr sz="600">
                        <a:solidFill>
                          <a:schemeClr val="dk2"/>
                        </a:solidFill>
                      </a:endParaRPr>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Availability  = Capacity</a:t>
                      </a:r>
                      <a:endParaRPr sz="600">
                        <a:solidFill>
                          <a:schemeClr val="dk2"/>
                        </a:solidFill>
                      </a:endParaRPr>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Availability  = Capacity</a:t>
                      </a:r>
                      <a:endParaRPr sz="600">
                        <a:solidFill>
                          <a:schemeClr val="dk2"/>
                        </a:solidFill>
                      </a:endParaRPr>
                    </a:p>
                  </a:txBody>
                  <a:tcPr marT="91425" marB="91425" marR="91425" marL="91425">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Amount &gt; Capacity</a:t>
                      </a:r>
                      <a:endParaRPr sz="600">
                        <a:solidFill>
                          <a:schemeClr val="dk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doesn’t change</a:t>
                      </a:r>
                      <a:endParaRPr sz="600">
                        <a:solidFill>
                          <a:schemeClr val="dk2"/>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doesn’t change</a:t>
                      </a:r>
                      <a:endParaRPr sz="6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00FF00"/>
                    </a:solidFill>
                  </a:tcPr>
                </a:tc>
              </a:tr>
              <a:tr h="250850">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HW Set 2 Checkout</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t>Request &lt; Availability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t>Availability = Availability - Request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Availability - Request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Request &gt; Availability</a:t>
                      </a:r>
                      <a:endParaRPr sz="600">
                        <a:solidFill>
                          <a:schemeClr val="dk2"/>
                        </a:solidFill>
                      </a:endParaRPr>
                    </a:p>
                    <a:p>
                      <a:pPr indent="0" lvl="0" marL="0" rtl="0" algn="ctr">
                        <a:spcBef>
                          <a:spcPts val="0"/>
                        </a:spcBef>
                        <a:spcAft>
                          <a:spcPts val="0"/>
                        </a:spcAft>
                        <a:buNone/>
                      </a:pPr>
                      <a:r>
                        <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t>Error Message Saying that Amount Can’t be Checked Out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Error Message Saying that Amount Can’t be Checked Out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Request = Availability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0</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0</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250850">
                <a:tc rowSpan="3">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HW Set 2 Check In</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Amount &lt; Capacity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Amount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Amount</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Amount = Capacity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Capacity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 Capacity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250850">
                <a:tc vMerge="1"/>
                <a:tc>
                  <a:txBody>
                    <a:bodyPr/>
                    <a:lstStyle/>
                    <a:p>
                      <a:pPr indent="0" lvl="0" marL="0" rtl="0" algn="ctr">
                        <a:spcBef>
                          <a:spcPts val="0"/>
                        </a:spcBef>
                        <a:spcAft>
                          <a:spcPts val="0"/>
                        </a:spcAft>
                        <a:buNone/>
                      </a:pPr>
                      <a:r>
                        <a:rPr lang="en" sz="600">
                          <a:solidFill>
                            <a:schemeClr val="dk2"/>
                          </a:solidFill>
                        </a:rPr>
                        <a:t>Amount &gt; Capacity</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doesn’t change</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600">
                          <a:solidFill>
                            <a:schemeClr val="dk2"/>
                          </a:solidFill>
                        </a:rPr>
                        <a:t>Availability doesn’t change</a:t>
                      </a:r>
                      <a:endParaRPr sz="6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Members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Gwyni Douglas</a:t>
            </a:r>
            <a:endParaRPr sz="3200"/>
          </a:p>
          <a:p>
            <a:pPr indent="0" lvl="0" marL="0" rtl="0" algn="l">
              <a:spcBef>
                <a:spcPts val="1200"/>
              </a:spcBef>
              <a:spcAft>
                <a:spcPts val="0"/>
              </a:spcAft>
              <a:buNone/>
            </a:pPr>
            <a:r>
              <a:rPr lang="en" sz="3200"/>
              <a:t>Roxana Far</a:t>
            </a:r>
            <a:endParaRPr sz="3200"/>
          </a:p>
          <a:p>
            <a:pPr indent="0" lvl="0" marL="0" rtl="0" algn="l">
              <a:spcBef>
                <a:spcPts val="1200"/>
              </a:spcBef>
              <a:spcAft>
                <a:spcPts val="0"/>
              </a:spcAft>
              <a:buNone/>
            </a:pPr>
            <a:r>
              <a:rPr lang="en" sz="3200"/>
              <a:t>Chad Harthan</a:t>
            </a:r>
            <a:endParaRPr sz="3200"/>
          </a:p>
          <a:p>
            <a:pPr indent="0" lvl="0" marL="0" rtl="0" algn="l">
              <a:spcBef>
                <a:spcPts val="1200"/>
              </a:spcBef>
              <a:spcAft>
                <a:spcPts val="0"/>
              </a:spcAft>
              <a:buNone/>
            </a:pPr>
            <a:r>
              <a:rPr lang="en" sz="3200"/>
              <a:t>Osama Iqbal</a:t>
            </a:r>
            <a:endParaRPr sz="3200"/>
          </a:p>
          <a:p>
            <a:pPr indent="0" lvl="0" marL="0" rtl="0" algn="l">
              <a:spcBef>
                <a:spcPts val="1200"/>
              </a:spcBef>
              <a:spcAft>
                <a:spcPts val="1200"/>
              </a:spcAft>
              <a:buNone/>
            </a:pPr>
            <a:r>
              <a:rPr lang="en" sz="3200"/>
              <a:t>Kelly Wang</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36666"/>
              <a:buFont typeface="Arial"/>
              <a:buNone/>
            </a:pPr>
            <a:r>
              <a:rPr lang="en"/>
              <a:t>Tests for Manage Resources Page Continued</a:t>
            </a:r>
            <a:endParaRPr/>
          </a:p>
          <a:p>
            <a:pPr indent="0" lvl="0" marL="0" rtl="0" algn="l">
              <a:spcBef>
                <a:spcPts val="0"/>
              </a:spcBef>
              <a:spcAft>
                <a:spcPts val="0"/>
              </a:spcAft>
              <a:buNone/>
            </a:pPr>
            <a:r>
              <a:t/>
            </a:r>
            <a:endParaRPr/>
          </a:p>
        </p:txBody>
      </p:sp>
      <p:graphicFrame>
        <p:nvGraphicFramePr>
          <p:cNvPr id="193" name="Google Shape;193;p32"/>
          <p:cNvGraphicFramePr/>
          <p:nvPr/>
        </p:nvGraphicFramePr>
        <p:xfrm>
          <a:off x="617739" y="11765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a:txBody>
                    <a:bodyPr/>
                    <a:lstStyle/>
                    <a:p>
                      <a:pPr indent="0" lvl="0" marL="0" rtl="0" algn="ctr">
                        <a:spcBef>
                          <a:spcPts val="0"/>
                        </a:spcBef>
                        <a:spcAft>
                          <a:spcPts val="0"/>
                        </a:spcAft>
                        <a:buNone/>
                      </a:pPr>
                      <a:r>
                        <a:rPr lang="en" sz="600"/>
                        <a:t>Return</a:t>
                      </a:r>
                      <a:r>
                        <a:rPr lang="en" sz="600"/>
                        <a:t> to User Portal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User is Returned to User Portal Page</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User is Returned to User Portal Page</a:t>
                      </a:r>
                      <a:endParaRPr sz="600"/>
                    </a:p>
                  </a:txBody>
                  <a:tcPr marT="91425" marB="91425" marR="91425" marL="91425">
                    <a:solidFill>
                      <a:srgbClr val="00FF00"/>
                    </a:solidFill>
                  </a:tcPr>
                </a:tc>
              </a:tr>
              <a:tr h="257300">
                <a:tc>
                  <a:txBody>
                    <a:bodyPr/>
                    <a:lstStyle/>
                    <a:p>
                      <a:pPr indent="0" lvl="0" marL="0" rtl="0" algn="ctr">
                        <a:spcBef>
                          <a:spcPts val="0"/>
                        </a:spcBef>
                        <a:spcAft>
                          <a:spcPts val="0"/>
                        </a:spcAft>
                        <a:buNone/>
                      </a:pPr>
                      <a:r>
                        <a:rPr lang="en" sz="600"/>
                        <a:t>Leave Project Button</a:t>
                      </a:r>
                      <a:endParaRPr sz="600"/>
                    </a:p>
                  </a:txBody>
                  <a:tcPr marT="91425" marB="91425" marR="91425" marL="91425"/>
                </a:tc>
                <a:tc>
                  <a:txBody>
                    <a:bodyPr/>
                    <a:lstStyle/>
                    <a:p>
                      <a:pPr indent="0" lvl="0" marL="0" rtl="0" algn="ctr">
                        <a:spcBef>
                          <a:spcPts val="0"/>
                        </a:spcBef>
                        <a:spcAft>
                          <a:spcPts val="0"/>
                        </a:spcAft>
                        <a:buNone/>
                      </a:pPr>
                      <a:r>
                        <a:rPr lang="en" sz="600"/>
                        <a:t>Button Clicked</a:t>
                      </a:r>
                      <a:endParaRPr sz="600"/>
                    </a:p>
                  </a:txBody>
                  <a:tcPr marT="91425" marB="91425" marR="91425" marL="91425"/>
                </a:tc>
                <a:tc>
                  <a:txBody>
                    <a:bodyPr/>
                    <a:lstStyle/>
                    <a:p>
                      <a:pPr indent="0" lvl="0" marL="0" rtl="0" algn="ctr">
                        <a:spcBef>
                          <a:spcPts val="0"/>
                        </a:spcBef>
                        <a:spcAft>
                          <a:spcPts val="0"/>
                        </a:spcAft>
                        <a:buNone/>
                      </a:pPr>
                      <a:r>
                        <a:rPr lang="en" sz="600"/>
                        <a:t>User is Removed from Project and Returned to User Portal Page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User is Removed from Project and Returned to User Portal Page</a:t>
                      </a:r>
                      <a:endParaRPr sz="600">
                        <a:solidFill>
                          <a:schemeClr val="dk2"/>
                        </a:solidFill>
                      </a:endParaRPr>
                    </a:p>
                  </a:txBody>
                  <a:tcPr marT="91425" marB="91425" marR="91425" marL="91425">
                    <a:solidFill>
                      <a:srgbClr val="00FF0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Tests for Change Password Page</a:t>
            </a:r>
            <a:endParaRPr/>
          </a:p>
        </p:txBody>
      </p:sp>
      <p:graphicFrame>
        <p:nvGraphicFramePr>
          <p:cNvPr id="199" name="Google Shape;199;p33"/>
          <p:cNvGraphicFramePr/>
          <p:nvPr/>
        </p:nvGraphicFramePr>
        <p:xfrm>
          <a:off x="617739" y="1176525"/>
          <a:ext cx="3000000" cy="3000000"/>
        </p:xfrm>
        <a:graphic>
          <a:graphicData uri="http://schemas.openxmlformats.org/drawingml/2006/table">
            <a:tbl>
              <a:tblPr>
                <a:noFill/>
                <a:tableStyleId>{7C34B99D-99A4-4887-9C99-D58B9C5338A6}</a:tableStyleId>
              </a:tblPr>
              <a:tblGrid>
                <a:gridCol w="1140375"/>
                <a:gridCol w="1588275"/>
                <a:gridCol w="2493975"/>
                <a:gridCol w="2685875"/>
              </a:tblGrid>
              <a:tr h="257300">
                <a:tc>
                  <a:txBody>
                    <a:bodyPr/>
                    <a:lstStyle/>
                    <a:p>
                      <a:pPr indent="0" lvl="0" marL="0" rtl="0" algn="ctr">
                        <a:spcBef>
                          <a:spcPts val="0"/>
                        </a:spcBef>
                        <a:spcAft>
                          <a:spcPts val="0"/>
                        </a:spcAft>
                        <a:buNone/>
                      </a:pPr>
                      <a:r>
                        <a:rPr lang="en" sz="600"/>
                        <a:t>Component Being Tested</a:t>
                      </a:r>
                      <a:endParaRPr sz="600"/>
                    </a:p>
                  </a:txBody>
                  <a:tcPr marT="91425" marB="91425" marR="91425" marL="91425"/>
                </a:tc>
                <a:tc>
                  <a:txBody>
                    <a:bodyPr/>
                    <a:lstStyle/>
                    <a:p>
                      <a:pPr indent="0" lvl="0" marL="0" rtl="0" algn="ctr">
                        <a:spcBef>
                          <a:spcPts val="0"/>
                        </a:spcBef>
                        <a:spcAft>
                          <a:spcPts val="0"/>
                        </a:spcAft>
                        <a:buNone/>
                      </a:pPr>
                      <a:r>
                        <a:rPr lang="en" sz="600"/>
                        <a:t>Input</a:t>
                      </a:r>
                      <a:endParaRPr sz="600"/>
                    </a:p>
                  </a:txBody>
                  <a:tcPr marT="91425" marB="91425" marR="91425" marL="91425"/>
                </a:tc>
                <a:tc>
                  <a:txBody>
                    <a:bodyPr/>
                    <a:lstStyle/>
                    <a:p>
                      <a:pPr indent="0" lvl="0" marL="0" rtl="0" algn="ctr">
                        <a:spcBef>
                          <a:spcPts val="0"/>
                        </a:spcBef>
                        <a:spcAft>
                          <a:spcPts val="0"/>
                        </a:spcAft>
                        <a:buNone/>
                      </a:pPr>
                      <a:r>
                        <a:rPr lang="en" sz="600"/>
                        <a:t>Expected Behavior</a:t>
                      </a:r>
                      <a:endParaRPr sz="600"/>
                    </a:p>
                  </a:txBody>
                  <a:tcPr marT="91425" marB="91425" marR="91425" marL="91425"/>
                </a:tc>
                <a:tc>
                  <a:txBody>
                    <a:bodyPr/>
                    <a:lstStyle/>
                    <a:p>
                      <a:pPr indent="0" lvl="0" marL="0" rtl="0" algn="ctr">
                        <a:spcBef>
                          <a:spcPts val="0"/>
                        </a:spcBef>
                        <a:spcAft>
                          <a:spcPts val="0"/>
                        </a:spcAft>
                        <a:buNone/>
                      </a:pPr>
                      <a:r>
                        <a:rPr lang="en" sz="600"/>
                        <a:t>Observed Behavior</a:t>
                      </a:r>
                      <a:endParaRPr sz="600"/>
                    </a:p>
                  </a:txBody>
                  <a:tcPr marT="91425" marB="91425" marR="91425" marL="91425"/>
                </a:tc>
              </a:tr>
              <a:tr h="257300">
                <a:tc rowSpan="4">
                  <a:txBody>
                    <a:bodyPr/>
                    <a:lstStyle/>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t/>
                      </a:r>
                      <a:endParaRPr sz="600"/>
                    </a:p>
                    <a:p>
                      <a:pPr indent="0" lvl="0" marL="0" rtl="0" algn="ctr">
                        <a:spcBef>
                          <a:spcPts val="0"/>
                        </a:spcBef>
                        <a:spcAft>
                          <a:spcPts val="0"/>
                        </a:spcAft>
                        <a:buNone/>
                      </a:pPr>
                      <a:r>
                        <a:rPr lang="en" sz="600"/>
                        <a:t>Change Password Button</a:t>
                      </a:r>
                      <a:endParaRPr sz="600"/>
                    </a:p>
                  </a:txBody>
                  <a:tcPr marT="91425" marB="91425" marR="91425" marL="91425"/>
                </a:tc>
                <a:tc>
                  <a:txBody>
                    <a:bodyPr/>
                    <a:lstStyle/>
                    <a:p>
                      <a:pPr indent="0" lvl="0" marL="0" rtl="0" algn="ctr">
                        <a:spcBef>
                          <a:spcPts val="0"/>
                        </a:spcBef>
                        <a:spcAft>
                          <a:spcPts val="0"/>
                        </a:spcAft>
                        <a:buNone/>
                      </a:pPr>
                      <a:r>
                        <a:rPr lang="en" sz="600"/>
                        <a:t>At least one Empty Field</a:t>
                      </a:r>
                      <a:endParaRPr sz="600"/>
                    </a:p>
                  </a:txBody>
                  <a:tcPr marT="91425" marB="91425" marR="91425" marL="91425"/>
                </a:tc>
                <a:tc>
                  <a:txBody>
                    <a:bodyPr/>
                    <a:lstStyle/>
                    <a:p>
                      <a:pPr indent="0" lvl="0" marL="0" rtl="0" algn="ctr">
                        <a:spcBef>
                          <a:spcPts val="0"/>
                        </a:spcBef>
                        <a:spcAft>
                          <a:spcPts val="0"/>
                        </a:spcAft>
                        <a:buNone/>
                      </a:pPr>
                      <a:r>
                        <a:rPr lang="en" sz="600"/>
                        <a:t>Error Message Saying There is an Empty Field</a:t>
                      </a:r>
                      <a:endParaRPr sz="600"/>
                    </a:p>
                  </a:txBody>
                  <a:tcPr marT="91425" marB="91425" marR="91425" marL="91425"/>
                </a:tc>
                <a:tc>
                  <a:txBody>
                    <a:bodyPr/>
                    <a:lstStyle/>
                    <a:p>
                      <a:pPr indent="0" lvl="0" marL="0" rtl="0" algn="ctr">
                        <a:spcBef>
                          <a:spcPts val="0"/>
                        </a:spcBef>
                        <a:spcAft>
                          <a:spcPts val="0"/>
                        </a:spcAft>
                        <a:buNone/>
                      </a:pPr>
                      <a:r>
                        <a:rPr lang="en" sz="600">
                          <a:solidFill>
                            <a:schemeClr val="dk2"/>
                          </a:solidFill>
                        </a:rPr>
                        <a:t>Error Message Saying There is an Empty Field</a:t>
                      </a:r>
                      <a:endParaRPr sz="600"/>
                    </a:p>
                  </a:txBody>
                  <a:tcPr marT="91425" marB="91425" marR="91425" marL="91425">
                    <a:solidFill>
                      <a:srgbClr val="00FF00"/>
                    </a:solidFill>
                  </a:tcPr>
                </a:tc>
              </a:tr>
              <a:tr h="257300">
                <a:tc vMerge="1"/>
                <a:tc>
                  <a:txBody>
                    <a:bodyPr/>
                    <a:lstStyle/>
                    <a:p>
                      <a:pPr indent="0" lvl="0" marL="0" rtl="0" algn="ctr">
                        <a:spcBef>
                          <a:spcPts val="0"/>
                        </a:spcBef>
                        <a:spcAft>
                          <a:spcPts val="0"/>
                        </a:spcAft>
                        <a:buNone/>
                      </a:pPr>
                      <a:r>
                        <a:rPr lang="en" sz="600"/>
                        <a:t>Wrong Old Password</a:t>
                      </a:r>
                      <a:endParaRPr sz="600"/>
                    </a:p>
                  </a:txBody>
                  <a:tcPr marT="91425" marB="91425" marR="91425" marL="91425"/>
                </a:tc>
                <a:tc>
                  <a:txBody>
                    <a:bodyPr/>
                    <a:lstStyle/>
                    <a:p>
                      <a:pPr indent="0" lvl="0" marL="0" rtl="0" algn="ctr">
                        <a:spcBef>
                          <a:spcPts val="0"/>
                        </a:spcBef>
                        <a:spcAft>
                          <a:spcPts val="0"/>
                        </a:spcAft>
                        <a:buNone/>
                      </a:pPr>
                      <a:r>
                        <a:rPr lang="en" sz="600"/>
                        <a:t>Incorrect Old Password Error Message and No </a:t>
                      </a:r>
                      <a:r>
                        <a:rPr lang="en" sz="600"/>
                        <a:t>Change</a:t>
                      </a:r>
                      <a:r>
                        <a:rPr lang="en" sz="600"/>
                        <a:t> is Made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Incorrect Old Password Error Message and No Change is Made</a:t>
                      </a:r>
                      <a:endParaRPr sz="600">
                        <a:solidFill>
                          <a:schemeClr val="dk2"/>
                        </a:solidFill>
                      </a:endParaRPr>
                    </a:p>
                  </a:txBody>
                  <a:tcPr marT="91425" marB="91425" marR="91425" marL="91425">
                    <a:solidFill>
                      <a:srgbClr val="00FF00"/>
                    </a:solidFill>
                  </a:tcPr>
                </a:tc>
              </a:tr>
              <a:tr h="257300">
                <a:tc vMerge="1"/>
                <a:tc>
                  <a:txBody>
                    <a:bodyPr/>
                    <a:lstStyle/>
                    <a:p>
                      <a:pPr indent="0" lvl="0" marL="0" rtl="0" algn="ctr">
                        <a:spcBef>
                          <a:spcPts val="0"/>
                        </a:spcBef>
                        <a:spcAft>
                          <a:spcPts val="0"/>
                        </a:spcAft>
                        <a:buNone/>
                      </a:pPr>
                      <a:r>
                        <a:rPr lang="en" sz="600"/>
                        <a:t>Retype Password is Not the Same as New Password</a:t>
                      </a:r>
                      <a:endParaRPr sz="600"/>
                    </a:p>
                  </a:txBody>
                  <a:tcPr marT="91425" marB="91425" marR="91425" marL="91425"/>
                </a:tc>
                <a:tc>
                  <a:txBody>
                    <a:bodyPr/>
                    <a:lstStyle/>
                    <a:p>
                      <a:pPr indent="0" lvl="0" marL="0" rtl="0" algn="ctr">
                        <a:spcBef>
                          <a:spcPts val="0"/>
                        </a:spcBef>
                        <a:spcAft>
                          <a:spcPts val="0"/>
                        </a:spcAft>
                        <a:buNone/>
                      </a:pPr>
                      <a:r>
                        <a:rPr lang="en" sz="600"/>
                        <a:t>Error Message Saying Mismatch in Passwords</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Error Message Saying Mismatch in Passwords</a:t>
                      </a:r>
                      <a:endParaRPr sz="600">
                        <a:solidFill>
                          <a:schemeClr val="dk2"/>
                        </a:solidFill>
                      </a:endParaRPr>
                    </a:p>
                  </a:txBody>
                  <a:tcPr marT="91425" marB="91425" marR="91425" marL="91425">
                    <a:solidFill>
                      <a:srgbClr val="00FF00"/>
                    </a:solidFill>
                  </a:tcPr>
                </a:tc>
              </a:tr>
              <a:tr h="257300">
                <a:tc vMerge="1"/>
                <a:tc>
                  <a:txBody>
                    <a:bodyPr/>
                    <a:lstStyle/>
                    <a:p>
                      <a:pPr indent="0" lvl="0" marL="0" rtl="0" algn="ctr">
                        <a:spcBef>
                          <a:spcPts val="0"/>
                        </a:spcBef>
                        <a:spcAft>
                          <a:spcPts val="0"/>
                        </a:spcAft>
                        <a:buNone/>
                      </a:pPr>
                      <a:r>
                        <a:rPr lang="en" sz="600"/>
                        <a:t>All Fields are Valid</a:t>
                      </a:r>
                      <a:endParaRPr sz="600"/>
                    </a:p>
                  </a:txBody>
                  <a:tcPr marT="91425" marB="91425" marR="91425" marL="91425"/>
                </a:tc>
                <a:tc>
                  <a:txBody>
                    <a:bodyPr/>
                    <a:lstStyle/>
                    <a:p>
                      <a:pPr indent="0" lvl="0" marL="0" rtl="0" algn="ctr">
                        <a:spcBef>
                          <a:spcPts val="0"/>
                        </a:spcBef>
                        <a:spcAft>
                          <a:spcPts val="0"/>
                        </a:spcAft>
                        <a:buNone/>
                      </a:pPr>
                      <a:r>
                        <a:rPr lang="en" sz="600"/>
                        <a:t>Password is Changed in Database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Password is Changed in Database</a:t>
                      </a:r>
                      <a:endParaRPr sz="600">
                        <a:solidFill>
                          <a:schemeClr val="dk2"/>
                        </a:solidFill>
                      </a:endParaRPr>
                    </a:p>
                  </a:txBody>
                  <a:tcPr marT="91425" marB="91425" marR="91425" marL="91425">
                    <a:solidFill>
                      <a:srgbClr val="00FF00"/>
                    </a:solidFill>
                  </a:tcPr>
                </a:tc>
              </a:tr>
              <a:tr h="257300">
                <a:tc>
                  <a:txBody>
                    <a:bodyPr/>
                    <a:lstStyle/>
                    <a:p>
                      <a:pPr indent="0" lvl="0" marL="0" rtl="0" algn="ctr">
                        <a:spcBef>
                          <a:spcPts val="0"/>
                        </a:spcBef>
                        <a:spcAft>
                          <a:spcPts val="0"/>
                        </a:spcAft>
                        <a:buNone/>
                      </a:pPr>
                      <a:r>
                        <a:rPr lang="en" sz="600"/>
                        <a:t>Go Back Button </a:t>
                      </a:r>
                      <a:endParaRPr sz="600"/>
                    </a:p>
                  </a:txBody>
                  <a:tcPr marT="91425" marB="91425" marR="91425" marL="91425"/>
                </a:tc>
                <a:tc>
                  <a:txBody>
                    <a:bodyPr/>
                    <a:lstStyle/>
                    <a:p>
                      <a:pPr indent="0" lvl="0" marL="0" rtl="0" algn="ctr">
                        <a:spcBef>
                          <a:spcPts val="0"/>
                        </a:spcBef>
                        <a:spcAft>
                          <a:spcPts val="0"/>
                        </a:spcAft>
                        <a:buNone/>
                      </a:pPr>
                      <a:r>
                        <a:rPr lang="en" sz="600"/>
                        <a:t>Button Click</a:t>
                      </a:r>
                      <a:endParaRPr sz="600"/>
                    </a:p>
                  </a:txBody>
                  <a:tcPr marT="91425" marB="91425" marR="91425" marL="91425"/>
                </a:tc>
                <a:tc>
                  <a:txBody>
                    <a:bodyPr/>
                    <a:lstStyle/>
                    <a:p>
                      <a:pPr indent="0" lvl="0" marL="0" rtl="0" algn="ctr">
                        <a:spcBef>
                          <a:spcPts val="0"/>
                        </a:spcBef>
                        <a:spcAft>
                          <a:spcPts val="0"/>
                        </a:spcAft>
                        <a:buNone/>
                      </a:pPr>
                      <a:r>
                        <a:rPr lang="en" sz="600"/>
                        <a:t>User is Returned to User Portal Page</a:t>
                      </a:r>
                      <a:endParaRPr sz="600"/>
                    </a:p>
                  </a:txBody>
                  <a:tcPr marT="91425" marB="91425" marR="91425" marL="91425"/>
                </a:tc>
                <a:tc>
                  <a:txBody>
                    <a:bodyPr/>
                    <a:lstStyle/>
                    <a:p>
                      <a:pPr indent="0" lvl="0" marL="0" rtl="0" algn="ctr">
                        <a:spcBef>
                          <a:spcPts val="0"/>
                        </a:spcBef>
                        <a:spcAft>
                          <a:spcPts val="0"/>
                        </a:spcAft>
                        <a:buClr>
                          <a:schemeClr val="dk2"/>
                        </a:buClr>
                        <a:buSzPts val="1100"/>
                        <a:buFont typeface="Arial"/>
                        <a:buNone/>
                      </a:pPr>
                      <a:r>
                        <a:rPr lang="en" sz="600">
                          <a:solidFill>
                            <a:schemeClr val="dk2"/>
                          </a:solidFill>
                        </a:rPr>
                        <a:t>User is Returned to User Portal Page</a:t>
                      </a:r>
                      <a:endParaRPr sz="600">
                        <a:solidFill>
                          <a:schemeClr val="dk2"/>
                        </a:solidFill>
                      </a:endParaRPr>
                    </a:p>
                  </a:txBody>
                  <a:tcPr marT="91425" marB="91425" marR="91425" marL="91425">
                    <a:solidFill>
                      <a:srgbClr val="00FF00"/>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Adapting Testing Strategy to Scaling</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Need to Move to Automatic Testing with Pytest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Example: User wants to add 100 hardware sets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Need to Automate the Check In and Check Out Testing for each hardware set</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Would have 300 tests which would take too much time to do manually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Page</a:t>
            </a:r>
            <a:endParaRPr/>
          </a:p>
        </p:txBody>
      </p:sp>
      <p:pic>
        <p:nvPicPr>
          <p:cNvPr id="72" name="Google Shape;72;p15"/>
          <p:cNvPicPr preferRelativeResize="0"/>
          <p:nvPr/>
        </p:nvPicPr>
        <p:blipFill rotWithShape="1">
          <a:blip r:embed="rId3">
            <a:alphaModFix/>
          </a:blip>
          <a:srcRect b="8071" l="15011" r="44429" t="0"/>
          <a:stretch/>
        </p:blipFill>
        <p:spPr>
          <a:xfrm>
            <a:off x="4250750" y="846400"/>
            <a:ext cx="4524175" cy="3739850"/>
          </a:xfrm>
          <a:prstGeom prst="rect">
            <a:avLst/>
          </a:prstGeom>
          <a:noFill/>
          <a:ln>
            <a:noFill/>
          </a:ln>
        </p:spPr>
      </p:pic>
      <p:sp>
        <p:nvSpPr>
          <p:cNvPr id="73" name="Google Shape;73;p15"/>
          <p:cNvSpPr txBox="1"/>
          <p:nvPr/>
        </p:nvSpPr>
        <p:spPr>
          <a:xfrm>
            <a:off x="220000" y="1128650"/>
            <a:ext cx="3778200" cy="3189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Username and Password text boxes for users to type</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“Login” button for returning users</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“Sign Up” button for new users whose login info will be saved</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“Forgot your password?” link for future implementation</a:t>
            </a:r>
            <a:endParaRPr sz="15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Portal</a:t>
            </a:r>
            <a:endParaRPr/>
          </a:p>
        </p:txBody>
      </p:sp>
      <p:sp>
        <p:nvSpPr>
          <p:cNvPr id="79" name="Google Shape;79;p16"/>
          <p:cNvSpPr txBox="1"/>
          <p:nvPr/>
        </p:nvSpPr>
        <p:spPr>
          <a:xfrm>
            <a:off x="67600" y="1052450"/>
            <a:ext cx="3778200" cy="3858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Create New Project: Adding a project name and description will create new project.</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Manage Preexising Project: Entering the name of a project the user is a part of will send them to project portal</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Join Preexisting Project: Entering the project name will add the current user to the project</a:t>
            </a:r>
            <a:endParaRPr sz="1500">
              <a:latin typeface="Roboto Mono"/>
              <a:ea typeface="Roboto Mono"/>
              <a:cs typeface="Roboto Mono"/>
              <a:sym typeface="Roboto Mono"/>
            </a:endParaRPr>
          </a:p>
        </p:txBody>
      </p:sp>
      <p:pic>
        <p:nvPicPr>
          <p:cNvPr id="80" name="Google Shape;80;p16"/>
          <p:cNvPicPr preferRelativeResize="0"/>
          <p:nvPr/>
        </p:nvPicPr>
        <p:blipFill>
          <a:blip r:embed="rId3">
            <a:alphaModFix/>
          </a:blip>
          <a:stretch>
            <a:fillRect/>
          </a:stretch>
        </p:blipFill>
        <p:spPr>
          <a:xfrm>
            <a:off x="3922000" y="577400"/>
            <a:ext cx="3421200" cy="4180951"/>
          </a:xfrm>
          <a:prstGeom prst="rect">
            <a:avLst/>
          </a:prstGeom>
          <a:noFill/>
          <a:ln>
            <a:noFill/>
          </a:ln>
        </p:spPr>
      </p:pic>
      <p:sp>
        <p:nvSpPr>
          <p:cNvPr id="81" name="Google Shape;81;p16"/>
          <p:cNvSpPr txBox="1"/>
          <p:nvPr/>
        </p:nvSpPr>
        <p:spPr>
          <a:xfrm>
            <a:off x="7357550" y="3211350"/>
            <a:ext cx="1620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Datasets button takes user to dataset page.</a:t>
            </a:r>
            <a:endParaRPr sz="1500">
              <a:latin typeface="Roboto Mono"/>
              <a:ea typeface="Roboto Mono"/>
              <a:cs typeface="Roboto Mono"/>
              <a:sym typeface="Roboto Mono"/>
            </a:endParaRPr>
          </a:p>
        </p:txBody>
      </p:sp>
      <p:sp>
        <p:nvSpPr>
          <p:cNvPr id="82" name="Google Shape;82;p16"/>
          <p:cNvSpPr txBox="1"/>
          <p:nvPr/>
        </p:nvSpPr>
        <p:spPr>
          <a:xfrm>
            <a:off x="7419400" y="577400"/>
            <a:ext cx="16200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3 manage account buttons at the bottom</a:t>
            </a:r>
            <a:endParaRPr sz="15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Page/Manage Resources Page</a:t>
            </a:r>
            <a:endParaRPr/>
          </a:p>
        </p:txBody>
      </p:sp>
      <p:sp>
        <p:nvSpPr>
          <p:cNvPr id="88" name="Google Shape;88;p17"/>
          <p:cNvSpPr txBox="1"/>
          <p:nvPr/>
        </p:nvSpPr>
        <p:spPr>
          <a:xfrm>
            <a:off x="294525" y="1391575"/>
            <a:ext cx="3778200" cy="253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User can request a number of resources to check out or check in</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Page shows project being modified</a:t>
            </a:r>
            <a:endParaRPr sz="1500">
              <a:latin typeface="Roboto Mono"/>
              <a:ea typeface="Roboto Mono"/>
              <a:cs typeface="Roboto Mono"/>
              <a:sym typeface="Roboto Mono"/>
            </a:endParaRPr>
          </a:p>
          <a:p>
            <a:pPr indent="-323850" lvl="0" marL="457200" rtl="0" algn="l">
              <a:lnSpc>
                <a:spcPct val="115000"/>
              </a:lnSpc>
              <a:spcBef>
                <a:spcPts val="1000"/>
              </a:spcBef>
              <a:spcAft>
                <a:spcPts val="0"/>
              </a:spcAft>
              <a:buSzPts val="1500"/>
              <a:buFont typeface="Roboto Mono"/>
              <a:buChar char="●"/>
            </a:pPr>
            <a:r>
              <a:rPr lang="en" sz="1500">
                <a:latin typeface="Roboto Mono"/>
                <a:ea typeface="Roboto Mono"/>
                <a:cs typeface="Roboto Mono"/>
                <a:sym typeface="Roboto Mono"/>
              </a:rPr>
              <a:t>Buttons to Return to User Portal and Leave Project are available</a:t>
            </a:r>
            <a:endParaRPr sz="1500">
              <a:latin typeface="Roboto Mono"/>
              <a:ea typeface="Roboto Mono"/>
              <a:cs typeface="Roboto Mono"/>
              <a:sym typeface="Roboto Mono"/>
            </a:endParaRPr>
          </a:p>
        </p:txBody>
      </p:sp>
      <p:pic>
        <p:nvPicPr>
          <p:cNvPr id="89" name="Google Shape;89;p17"/>
          <p:cNvPicPr preferRelativeResize="0"/>
          <p:nvPr/>
        </p:nvPicPr>
        <p:blipFill>
          <a:blip r:embed="rId3">
            <a:alphaModFix/>
          </a:blip>
          <a:stretch>
            <a:fillRect/>
          </a:stretch>
        </p:blipFill>
        <p:spPr>
          <a:xfrm>
            <a:off x="4350725" y="1052450"/>
            <a:ext cx="4104236" cy="3858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Page</a:t>
            </a:r>
            <a:endParaRPr/>
          </a:p>
        </p:txBody>
      </p:sp>
      <p:sp>
        <p:nvSpPr>
          <p:cNvPr id="95" name="Google Shape;95;p18"/>
          <p:cNvSpPr txBox="1"/>
          <p:nvPr>
            <p:ph idx="1" type="body"/>
          </p:nvPr>
        </p:nvSpPr>
        <p:spPr>
          <a:xfrm>
            <a:off x="311700" y="1152475"/>
            <a:ext cx="3757800" cy="34164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Clr>
                <a:srgbClr val="000000"/>
              </a:buClr>
              <a:buSzPts val="1500"/>
              <a:buFont typeface="Roboto Mono"/>
              <a:buChar char="●"/>
            </a:pPr>
            <a:r>
              <a:rPr lang="en" sz="1500">
                <a:solidFill>
                  <a:srgbClr val="000000"/>
                </a:solidFill>
                <a:latin typeface="Roboto Mono"/>
                <a:ea typeface="Roboto Mono"/>
                <a:cs typeface="Roboto Mono"/>
                <a:sym typeface="Roboto Mono"/>
              </a:rPr>
              <a:t>User can view all available datasets with </a:t>
            </a:r>
            <a:r>
              <a:rPr lang="en" sz="1500">
                <a:solidFill>
                  <a:srgbClr val="000000"/>
                </a:solidFill>
                <a:latin typeface="Roboto Mono"/>
                <a:ea typeface="Roboto Mono"/>
                <a:cs typeface="Roboto Mono"/>
                <a:sym typeface="Roboto Mono"/>
              </a:rPr>
              <a:t>brief</a:t>
            </a:r>
            <a:r>
              <a:rPr lang="en" sz="1500">
                <a:solidFill>
                  <a:srgbClr val="000000"/>
                </a:solidFill>
                <a:latin typeface="Roboto Mono"/>
                <a:ea typeface="Roboto Mono"/>
                <a:cs typeface="Roboto Mono"/>
                <a:sym typeface="Roboto Mono"/>
              </a:rPr>
              <a:t> descriptions</a:t>
            </a:r>
            <a:endParaRPr sz="1500">
              <a:solidFill>
                <a:srgbClr val="000000"/>
              </a:solidFill>
              <a:latin typeface="Roboto Mono"/>
              <a:ea typeface="Roboto Mono"/>
              <a:cs typeface="Roboto Mono"/>
              <a:sym typeface="Roboto Mono"/>
            </a:endParaRPr>
          </a:p>
          <a:p>
            <a:pPr indent="-323850" lvl="0" marL="457200" rtl="0" algn="l">
              <a:spcBef>
                <a:spcPts val="1000"/>
              </a:spcBef>
              <a:spcAft>
                <a:spcPts val="0"/>
              </a:spcAft>
              <a:buClr>
                <a:srgbClr val="000000"/>
              </a:buClr>
              <a:buSzPts val="1500"/>
              <a:buFont typeface="Roboto Mono"/>
              <a:buChar char="●"/>
            </a:pPr>
            <a:r>
              <a:rPr lang="en" sz="1500">
                <a:solidFill>
                  <a:srgbClr val="000000"/>
                </a:solidFill>
                <a:latin typeface="Roboto Mono"/>
                <a:ea typeface="Roboto Mono"/>
                <a:cs typeface="Roboto Mono"/>
                <a:sym typeface="Roboto Mono"/>
              </a:rPr>
              <a:t>All datasets can be downloaded in the form of zip files</a:t>
            </a:r>
            <a:endParaRPr sz="1500">
              <a:solidFill>
                <a:srgbClr val="000000"/>
              </a:solidFill>
              <a:latin typeface="Roboto Mono"/>
              <a:ea typeface="Roboto Mono"/>
              <a:cs typeface="Roboto Mono"/>
              <a:sym typeface="Roboto Mono"/>
            </a:endParaRPr>
          </a:p>
          <a:p>
            <a:pPr indent="-323850" lvl="0" marL="457200" rtl="0" algn="l">
              <a:spcBef>
                <a:spcPts val="1000"/>
              </a:spcBef>
              <a:spcAft>
                <a:spcPts val="0"/>
              </a:spcAft>
              <a:buClr>
                <a:srgbClr val="000000"/>
              </a:buClr>
              <a:buSzPts val="1500"/>
              <a:buFont typeface="Roboto Mono"/>
              <a:buChar char="●"/>
            </a:pPr>
            <a:r>
              <a:rPr lang="en" sz="1500">
                <a:solidFill>
                  <a:srgbClr val="000000"/>
                </a:solidFill>
                <a:latin typeface="Roboto Mono"/>
                <a:ea typeface="Roboto Mono"/>
                <a:cs typeface="Roboto Mono"/>
                <a:sym typeface="Roboto Mono"/>
              </a:rPr>
              <a:t>User can navigate back to User portal using the dedicated button</a:t>
            </a:r>
            <a:endParaRPr sz="1500">
              <a:solidFill>
                <a:srgbClr val="000000"/>
              </a:solidFill>
              <a:latin typeface="Roboto Mono"/>
              <a:ea typeface="Roboto Mono"/>
              <a:cs typeface="Roboto Mono"/>
              <a:sym typeface="Roboto Mono"/>
            </a:endParaRPr>
          </a:p>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393513" y="445025"/>
            <a:ext cx="4187437" cy="4343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800"/>
              <a:t>Possible Features to Implement</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Portal Features</a:t>
            </a:r>
            <a:endParaRPr/>
          </a:p>
        </p:txBody>
      </p:sp>
      <p:sp>
        <p:nvSpPr>
          <p:cNvPr id="107" name="Google Shape;107;p20"/>
          <p:cNvSpPr txBox="1"/>
          <p:nvPr>
            <p:ph idx="1" type="body"/>
          </p:nvPr>
        </p:nvSpPr>
        <p:spPr>
          <a:xfrm>
            <a:off x="311700" y="1146575"/>
            <a:ext cx="4477200" cy="342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Roboto Mono"/>
                <a:ea typeface="Roboto Mono"/>
                <a:cs typeface="Roboto Mono"/>
                <a:sym typeface="Roboto Mono"/>
              </a:rPr>
              <a:t>A</a:t>
            </a:r>
            <a:r>
              <a:rPr lang="en" sz="1400">
                <a:solidFill>
                  <a:schemeClr val="dk2"/>
                </a:solidFill>
                <a:latin typeface="Roboto Mono"/>
                <a:ea typeface="Roboto Mono"/>
                <a:cs typeface="Roboto Mono"/>
                <a:sym typeface="Roboto Mono"/>
              </a:rPr>
              <a:t> text autocomplete feature that searches the database for all </a:t>
            </a:r>
            <a:r>
              <a:rPr lang="en" sz="1400">
                <a:solidFill>
                  <a:schemeClr val="dk2"/>
                </a:solidFill>
                <a:latin typeface="Roboto Mono"/>
                <a:ea typeface="Roboto Mono"/>
                <a:cs typeface="Roboto Mono"/>
                <a:sym typeface="Roboto Mono"/>
              </a:rPr>
              <a:t>pre-existing</a:t>
            </a:r>
            <a:r>
              <a:rPr lang="en" sz="1400">
                <a:solidFill>
                  <a:schemeClr val="dk2"/>
                </a:solidFill>
                <a:latin typeface="Roboto Mono"/>
                <a:ea typeface="Roboto Mono"/>
                <a:cs typeface="Roboto Mono"/>
                <a:sym typeface="Roboto Mono"/>
              </a:rPr>
              <a:t> projects would assist users in finding projects they would like to join or manage. As a user types a project name, the website will </a:t>
            </a:r>
            <a:r>
              <a:rPr lang="en" sz="1400">
                <a:solidFill>
                  <a:schemeClr val="dk2"/>
                </a:solidFill>
                <a:latin typeface="Roboto Mono"/>
                <a:ea typeface="Roboto Mono"/>
                <a:cs typeface="Roboto Mono"/>
                <a:sym typeface="Roboto Mono"/>
              </a:rPr>
              <a:t>show </a:t>
            </a:r>
            <a:r>
              <a:rPr lang="en" sz="1400">
                <a:solidFill>
                  <a:schemeClr val="dk2"/>
                </a:solidFill>
                <a:latin typeface="Roboto Mono"/>
                <a:ea typeface="Roboto Mono"/>
                <a:cs typeface="Roboto Mono"/>
                <a:sym typeface="Roboto Mono"/>
              </a:rPr>
              <a:t>project names starting with that string.</a:t>
            </a:r>
            <a:endParaRPr sz="1400">
              <a:solidFill>
                <a:schemeClr val="dk2"/>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2"/>
                </a:solidFill>
                <a:latin typeface="Roboto Mono"/>
                <a:ea typeface="Roboto Mono"/>
                <a:cs typeface="Roboto Mono"/>
                <a:sym typeface="Roboto Mono"/>
              </a:rPr>
              <a:t>This is useful for when there are many projects in the database since users may not know the exact name of the project they are searching for.</a:t>
            </a:r>
            <a:endParaRPr sz="14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400"/>
          </a:p>
          <a:p>
            <a:pPr indent="0" lvl="0" marL="0" rtl="0" algn="l">
              <a:lnSpc>
                <a:spcPct val="100000"/>
              </a:lnSpc>
              <a:spcBef>
                <a:spcPts val="1200"/>
              </a:spcBef>
              <a:spcAft>
                <a:spcPts val="0"/>
              </a:spcAft>
              <a:buClr>
                <a:schemeClr val="dk2"/>
              </a:buClr>
              <a:buSzPts val="1100"/>
              <a:buFont typeface="Arial"/>
              <a:buNone/>
            </a:pPr>
            <a:r>
              <a:t/>
            </a:r>
            <a:endParaRPr sz="1400"/>
          </a:p>
        </p:txBody>
      </p:sp>
      <p:pic>
        <p:nvPicPr>
          <p:cNvPr id="108" name="Google Shape;108;p20"/>
          <p:cNvPicPr preferRelativeResize="0"/>
          <p:nvPr/>
        </p:nvPicPr>
        <p:blipFill>
          <a:blip r:embed="rId3">
            <a:alphaModFix/>
          </a:blip>
          <a:stretch>
            <a:fillRect/>
          </a:stretch>
        </p:blipFill>
        <p:spPr>
          <a:xfrm>
            <a:off x="5126063" y="1549462"/>
            <a:ext cx="3828225" cy="1287075"/>
          </a:xfrm>
          <a:prstGeom prst="rect">
            <a:avLst/>
          </a:prstGeom>
          <a:noFill/>
          <a:ln>
            <a:noFill/>
          </a:ln>
        </p:spPr>
      </p:pic>
      <p:sp>
        <p:nvSpPr>
          <p:cNvPr id="109" name="Google Shape;109;p20"/>
          <p:cNvSpPr txBox="1"/>
          <p:nvPr/>
        </p:nvSpPr>
        <p:spPr>
          <a:xfrm>
            <a:off x="5325675" y="2836550"/>
            <a:ext cx="3429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Mono"/>
                <a:ea typeface="Roboto Mono"/>
                <a:cs typeface="Roboto Mono"/>
                <a:sym typeface="Roboto Mono"/>
              </a:rPr>
              <a:t>The user has typed in the letter “t” so the website suggests the </a:t>
            </a:r>
            <a:r>
              <a:rPr lang="en" sz="900">
                <a:latin typeface="Roboto Mono"/>
                <a:ea typeface="Roboto Mono"/>
                <a:cs typeface="Roboto Mono"/>
                <a:sym typeface="Roboto Mono"/>
              </a:rPr>
              <a:t>pre-existing</a:t>
            </a:r>
            <a:r>
              <a:rPr lang="en" sz="900">
                <a:latin typeface="Roboto Mono"/>
                <a:ea typeface="Roboto Mono"/>
                <a:cs typeface="Roboto Mono"/>
                <a:sym typeface="Roboto Mono"/>
              </a:rPr>
              <a:t> projects starting with “t”.</a:t>
            </a:r>
            <a:endParaRPr sz="9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Portal Features</a:t>
            </a:r>
            <a:endParaRPr/>
          </a:p>
        </p:txBody>
      </p:sp>
      <p:sp>
        <p:nvSpPr>
          <p:cNvPr id="115" name="Google Shape;115;p21"/>
          <p:cNvSpPr txBox="1"/>
          <p:nvPr>
            <p:ph idx="1" type="body"/>
          </p:nvPr>
        </p:nvSpPr>
        <p:spPr>
          <a:xfrm>
            <a:off x="311700" y="1152475"/>
            <a:ext cx="4477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40">
                <a:solidFill>
                  <a:schemeClr val="dk2"/>
                </a:solidFill>
                <a:latin typeface="Roboto Mono"/>
                <a:ea typeface="Roboto Mono"/>
                <a:cs typeface="Roboto Mono"/>
                <a:sym typeface="Roboto Mono"/>
              </a:rPr>
              <a:t>The user portal could</a:t>
            </a:r>
            <a:r>
              <a:rPr lang="en" sz="1840">
                <a:solidFill>
                  <a:schemeClr val="dk2"/>
                </a:solidFill>
                <a:latin typeface="Roboto Mono"/>
                <a:ea typeface="Roboto Mono"/>
                <a:cs typeface="Roboto Mono"/>
                <a:sym typeface="Roboto Mono"/>
              </a:rPr>
              <a:t> notify users of new members that would want to join their project, so that current members could approve join requests. This acts as a security </a:t>
            </a:r>
            <a:r>
              <a:rPr lang="en" sz="1840">
                <a:solidFill>
                  <a:schemeClr val="dk2"/>
                </a:solidFill>
                <a:latin typeface="Roboto Mono"/>
                <a:ea typeface="Roboto Mono"/>
                <a:cs typeface="Roboto Mono"/>
                <a:sym typeface="Roboto Mono"/>
              </a:rPr>
              <a:t>measure for individual projects by ensuring that only approved users can be in the project.</a:t>
            </a:r>
            <a:endParaRPr sz="1840">
              <a:solidFill>
                <a:schemeClr val="dk2"/>
              </a:solidFill>
              <a:latin typeface="Roboto Mono"/>
              <a:ea typeface="Roboto Mono"/>
              <a:cs typeface="Roboto Mono"/>
              <a:sym typeface="Roboto Mono"/>
            </a:endParaRPr>
          </a:p>
          <a:p>
            <a:pPr indent="0" lvl="0" marL="0" rtl="0" algn="l">
              <a:lnSpc>
                <a:spcPct val="100000"/>
              </a:lnSpc>
              <a:spcBef>
                <a:spcPts val="1200"/>
              </a:spcBef>
              <a:spcAft>
                <a:spcPts val="0"/>
              </a:spcAft>
              <a:buClr>
                <a:schemeClr val="dk2"/>
              </a:buClr>
              <a:buSzPts val="1100"/>
              <a:buFont typeface="Arial"/>
              <a:buNone/>
            </a:pPr>
            <a:r>
              <a:t/>
            </a:r>
            <a:endParaRPr>
              <a:solidFill>
                <a:schemeClr val="dk2"/>
              </a:solidFill>
              <a:latin typeface="Roboto Mono"/>
              <a:ea typeface="Roboto Mono"/>
              <a:cs typeface="Roboto Mono"/>
              <a:sym typeface="Roboto Mono"/>
            </a:endParaRPr>
          </a:p>
        </p:txBody>
      </p:sp>
      <p:pic>
        <p:nvPicPr>
          <p:cNvPr id="116" name="Google Shape;116;p21"/>
          <p:cNvPicPr preferRelativeResize="0"/>
          <p:nvPr/>
        </p:nvPicPr>
        <p:blipFill>
          <a:blip r:embed="rId3">
            <a:alphaModFix/>
          </a:blip>
          <a:stretch>
            <a:fillRect/>
          </a:stretch>
        </p:blipFill>
        <p:spPr>
          <a:xfrm>
            <a:off x="4788900" y="1152483"/>
            <a:ext cx="4208875" cy="1197867"/>
          </a:xfrm>
          <a:prstGeom prst="rect">
            <a:avLst/>
          </a:prstGeom>
          <a:noFill/>
          <a:ln>
            <a:noFill/>
          </a:ln>
        </p:spPr>
      </p:pic>
      <p:cxnSp>
        <p:nvCxnSpPr>
          <p:cNvPr id="117" name="Google Shape;117;p21"/>
          <p:cNvCxnSpPr/>
          <p:nvPr/>
        </p:nvCxnSpPr>
        <p:spPr>
          <a:xfrm>
            <a:off x="6893325" y="2434400"/>
            <a:ext cx="1500" cy="525300"/>
          </a:xfrm>
          <a:prstGeom prst="straightConnector1">
            <a:avLst/>
          </a:prstGeom>
          <a:noFill/>
          <a:ln cap="flat" cmpd="sng" w="38100">
            <a:solidFill>
              <a:schemeClr val="dk2"/>
            </a:solidFill>
            <a:prstDash val="solid"/>
            <a:round/>
            <a:headEnd len="med" w="med" type="none"/>
            <a:tailEnd len="med" w="med" type="triangle"/>
          </a:ln>
        </p:spPr>
      </p:cxnSp>
      <p:sp>
        <p:nvSpPr>
          <p:cNvPr id="118" name="Google Shape;118;p21"/>
          <p:cNvSpPr txBox="1"/>
          <p:nvPr/>
        </p:nvSpPr>
        <p:spPr>
          <a:xfrm>
            <a:off x="4744550" y="820300"/>
            <a:ext cx="1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User 1:</a:t>
            </a:r>
            <a:endParaRPr>
              <a:latin typeface="Source Sans Pro"/>
              <a:ea typeface="Source Sans Pro"/>
              <a:cs typeface="Source Sans Pro"/>
              <a:sym typeface="Source Sans Pro"/>
            </a:endParaRPr>
          </a:p>
        </p:txBody>
      </p:sp>
      <p:pic>
        <p:nvPicPr>
          <p:cNvPr id="119" name="Google Shape;119;p21"/>
          <p:cNvPicPr preferRelativeResize="0"/>
          <p:nvPr/>
        </p:nvPicPr>
        <p:blipFill>
          <a:blip r:embed="rId4">
            <a:alphaModFix/>
          </a:blip>
          <a:stretch>
            <a:fillRect/>
          </a:stretch>
        </p:blipFill>
        <p:spPr>
          <a:xfrm>
            <a:off x="4811075" y="3290100"/>
            <a:ext cx="4208875" cy="1031900"/>
          </a:xfrm>
          <a:prstGeom prst="rect">
            <a:avLst/>
          </a:prstGeom>
          <a:noFill/>
          <a:ln>
            <a:noFill/>
          </a:ln>
        </p:spPr>
      </p:pic>
      <p:sp>
        <p:nvSpPr>
          <p:cNvPr id="120" name="Google Shape;120;p21"/>
          <p:cNvSpPr txBox="1"/>
          <p:nvPr/>
        </p:nvSpPr>
        <p:spPr>
          <a:xfrm>
            <a:off x="4811075" y="2959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User 2:</a:t>
            </a:r>
            <a:endParaRPr>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