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9" r:id="rId5"/>
    <p:sldId id="257" r:id="rId6"/>
    <p:sldId id="258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0" r:id="rId18"/>
    <p:sldId id="285" r:id="rId19"/>
    <p:sldId id="286" r:id="rId20"/>
    <p:sldId id="272" r:id="rId21"/>
    <p:sldId id="28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242609"/>
            <a:ext cx="7766936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ATS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auto test system</a:t>
            </a:r>
            <a:r>
              <a:rPr lang="zh-CN" altLang="en-US" sz="2400" dirty="0" smtClean="0"/>
              <a:t>）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---By Kobe Gong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7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728283"/>
            <a:ext cx="8763675" cy="591527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2400" dirty="0" smtClean="0">
                <a:solidFill>
                  <a:srgbClr val="00B050"/>
                </a:solidFill>
              </a:rPr>
              <a:t>2.</a:t>
            </a:r>
            <a:r>
              <a:rPr lang="zh-CN" altLang="en-US" sz="2400" dirty="0" smtClean="0">
                <a:solidFill>
                  <a:srgbClr val="00B050"/>
                </a:solidFill>
              </a:rPr>
              <a:t>帮助信息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1"/>
            <a:ext cx="7766936" cy="558350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</a:t>
            </a:r>
            <a:r>
              <a:rPr lang="zh-CN" altLang="en-US" sz="2400" dirty="0">
                <a:solidFill>
                  <a:srgbClr val="0070C0"/>
                </a:solidFill>
              </a:rPr>
              <a:t>测试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r>
              <a:rPr lang="en-US" altLang="zh-CN" sz="2400" dirty="0" smtClean="0">
                <a:solidFill>
                  <a:srgbClr val="0070C0"/>
                </a:solidFill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使用方法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66" y="1517214"/>
            <a:ext cx="8713508" cy="39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728283"/>
            <a:ext cx="8763675" cy="591527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2400" dirty="0" smtClean="0">
                <a:solidFill>
                  <a:srgbClr val="00B050"/>
                </a:solidFill>
              </a:rPr>
              <a:t>3.</a:t>
            </a:r>
            <a:r>
              <a:rPr lang="zh-CN" altLang="en-US" sz="2400" dirty="0" smtClean="0">
                <a:solidFill>
                  <a:srgbClr val="00B050"/>
                </a:solidFill>
              </a:rPr>
              <a:t>查看测试集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lvl="0" algn="l"/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1"/>
            <a:ext cx="7766936" cy="558350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</a:t>
            </a:r>
            <a:r>
              <a:rPr lang="zh-CN" altLang="en-US" sz="2400" dirty="0">
                <a:solidFill>
                  <a:srgbClr val="0070C0"/>
                </a:solidFill>
              </a:rPr>
              <a:t>测试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r>
              <a:rPr lang="en-US" altLang="zh-CN" sz="2400" dirty="0" smtClean="0">
                <a:solidFill>
                  <a:srgbClr val="0070C0"/>
                </a:solidFill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使用方法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8" y="1138784"/>
            <a:ext cx="8626111" cy="52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728283"/>
            <a:ext cx="8763675" cy="591527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2400" dirty="0" smtClean="0">
                <a:solidFill>
                  <a:srgbClr val="00B050"/>
                </a:solidFill>
              </a:rPr>
              <a:t>4.</a:t>
            </a:r>
            <a:r>
              <a:rPr lang="zh-CN" altLang="en-US" sz="2400" dirty="0" smtClean="0">
                <a:solidFill>
                  <a:srgbClr val="00B050"/>
                </a:solidFill>
              </a:rPr>
              <a:t>运行测试集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lvl="0" algn="l"/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1"/>
            <a:ext cx="7766936" cy="558350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</a:t>
            </a:r>
            <a:r>
              <a:rPr lang="zh-CN" altLang="en-US" sz="2400" dirty="0">
                <a:solidFill>
                  <a:srgbClr val="0070C0"/>
                </a:solidFill>
              </a:rPr>
              <a:t>测试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r>
              <a:rPr lang="en-US" altLang="zh-CN" sz="2400" dirty="0" smtClean="0">
                <a:solidFill>
                  <a:srgbClr val="0070C0"/>
                </a:solidFill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使用方法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4" y="1129978"/>
            <a:ext cx="8727344" cy="44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728283"/>
            <a:ext cx="8763675" cy="591527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2400" dirty="0" smtClean="0">
                <a:solidFill>
                  <a:srgbClr val="00B050"/>
                </a:solidFill>
              </a:rPr>
              <a:t>5.</a:t>
            </a:r>
            <a:r>
              <a:rPr lang="zh-CN" altLang="en-US" sz="2400" dirty="0" smtClean="0">
                <a:solidFill>
                  <a:srgbClr val="00B050"/>
                </a:solidFill>
              </a:rPr>
              <a:t>查看测试</a:t>
            </a:r>
            <a:r>
              <a:rPr lang="en-US" altLang="zh-CN" sz="2400" dirty="0" smtClean="0">
                <a:solidFill>
                  <a:srgbClr val="00B050"/>
                </a:solidFill>
              </a:rPr>
              <a:t>log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1"/>
            <a:ext cx="7766936" cy="558350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</a:t>
            </a:r>
            <a:r>
              <a:rPr lang="zh-CN" altLang="en-US" sz="2400" dirty="0">
                <a:solidFill>
                  <a:srgbClr val="0070C0"/>
                </a:solidFill>
              </a:rPr>
              <a:t>测试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r>
              <a:rPr lang="en-US" altLang="zh-CN" sz="2400" dirty="0" smtClean="0">
                <a:solidFill>
                  <a:srgbClr val="0070C0"/>
                </a:solidFill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使用方法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9" y="1173345"/>
            <a:ext cx="8909332" cy="52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728283"/>
            <a:ext cx="8763675" cy="591527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2400" dirty="0" smtClean="0">
                <a:solidFill>
                  <a:srgbClr val="00B050"/>
                </a:solidFill>
              </a:rPr>
              <a:t>5.</a:t>
            </a:r>
            <a:r>
              <a:rPr lang="zh-CN" altLang="en-US" sz="2400" dirty="0" smtClean="0">
                <a:solidFill>
                  <a:srgbClr val="00B050"/>
                </a:solidFill>
              </a:rPr>
              <a:t>查看测试报告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lvl="0" algn="l"/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1"/>
            <a:ext cx="7766936" cy="558350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</a:t>
            </a:r>
            <a:r>
              <a:rPr lang="zh-CN" altLang="en-US" sz="2400" dirty="0">
                <a:solidFill>
                  <a:srgbClr val="0070C0"/>
                </a:solidFill>
              </a:rPr>
              <a:t>测试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r>
              <a:rPr lang="en-US" altLang="zh-CN" sz="2400" dirty="0" smtClean="0">
                <a:solidFill>
                  <a:srgbClr val="0070C0"/>
                </a:solidFill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使用方法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58" y="1138237"/>
            <a:ext cx="8496638" cy="479322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169111"/>
              </p:ext>
            </p:extLst>
          </p:nvPr>
        </p:nvGraphicFramePr>
        <p:xfrm>
          <a:off x="3588255" y="5779961"/>
          <a:ext cx="124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包装程序外壳对象" showAsIcon="1" r:id="rId4" imgW="1244160" imgH="863640" progId="Package">
                  <p:embed/>
                </p:oleObj>
              </mc:Choice>
              <mc:Fallback>
                <p:oleObj name="包装程序外壳对象" showAsIcon="1" r:id="rId4" imgW="12441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8255" y="5779961"/>
                        <a:ext cx="1244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6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728283"/>
            <a:ext cx="8763675" cy="591527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2400" dirty="0" smtClean="0">
                <a:solidFill>
                  <a:srgbClr val="00B050"/>
                </a:solidFill>
              </a:rPr>
              <a:t>6.</a:t>
            </a:r>
            <a:r>
              <a:rPr lang="zh-CN" altLang="en-US" sz="2400" dirty="0" smtClean="0">
                <a:solidFill>
                  <a:srgbClr val="00B050"/>
                </a:solidFill>
              </a:rPr>
              <a:t>运行单个用例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1"/>
            <a:ext cx="7766936" cy="558350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</a:t>
            </a:r>
            <a:r>
              <a:rPr lang="zh-CN" altLang="en-US" sz="2400" dirty="0">
                <a:solidFill>
                  <a:srgbClr val="0070C0"/>
                </a:solidFill>
              </a:rPr>
              <a:t>测试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r>
              <a:rPr lang="en-US" altLang="zh-CN" sz="2400" dirty="0" smtClean="0">
                <a:solidFill>
                  <a:srgbClr val="0070C0"/>
                </a:solidFill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使用方法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7" y="1221798"/>
            <a:ext cx="8981872" cy="49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728283"/>
            <a:ext cx="8763675" cy="591527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2400" dirty="0">
                <a:solidFill>
                  <a:srgbClr val="00B050"/>
                </a:solidFill>
              </a:rPr>
              <a:t>7</a:t>
            </a:r>
            <a:r>
              <a:rPr lang="en-US" altLang="zh-CN" sz="2400" dirty="0" smtClean="0">
                <a:solidFill>
                  <a:srgbClr val="00B050"/>
                </a:solidFill>
              </a:rPr>
              <a:t>.</a:t>
            </a:r>
            <a:r>
              <a:rPr lang="zh-CN" altLang="en-US" sz="2400" dirty="0" smtClean="0">
                <a:solidFill>
                  <a:srgbClr val="00B050"/>
                </a:solidFill>
              </a:rPr>
              <a:t>运行单个用例时的</a:t>
            </a:r>
            <a:r>
              <a:rPr lang="en-US" altLang="zh-CN" sz="2400" dirty="0" smtClean="0">
                <a:solidFill>
                  <a:srgbClr val="00B050"/>
                </a:solidFill>
              </a:rPr>
              <a:t>log</a:t>
            </a:r>
          </a:p>
          <a:p>
            <a:pPr lvl="0" algn="l"/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1"/>
            <a:ext cx="7766936" cy="558350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</a:t>
            </a:r>
            <a:r>
              <a:rPr lang="zh-CN" altLang="en-US" sz="2400" dirty="0">
                <a:solidFill>
                  <a:srgbClr val="0070C0"/>
                </a:solidFill>
              </a:rPr>
              <a:t>测试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r>
              <a:rPr lang="en-US" altLang="zh-CN" sz="2400" dirty="0" smtClean="0">
                <a:solidFill>
                  <a:srgbClr val="0070C0"/>
                </a:solidFill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使用方法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0" y="1619797"/>
            <a:ext cx="9009048" cy="30573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0" y="4220922"/>
            <a:ext cx="8515350" cy="24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929469"/>
            <a:ext cx="8763675" cy="5714092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ATS</a:t>
            </a:r>
            <a:r>
              <a:rPr lang="zh-CN" altLang="en-US" dirty="0" smtClean="0"/>
              <a:t>内部实现了很多常用的功能模块（</a:t>
            </a:r>
            <a:r>
              <a:rPr lang="en-US" altLang="zh-CN" dirty="0" err="1" smtClean="0"/>
              <a:t>my_serial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my_socket</a:t>
            </a:r>
            <a:r>
              <a:rPr lang="en-US" altLang="zh-CN" dirty="0" smtClean="0"/>
              <a:t>, http, </a:t>
            </a:r>
            <a:r>
              <a:rPr lang="en-US" altLang="zh-CN" dirty="0" err="1" smtClean="0"/>
              <a:t>log_tool</a:t>
            </a:r>
            <a:r>
              <a:rPr lang="en-US" altLang="zh-CN" dirty="0"/>
              <a:t>, </a:t>
            </a:r>
            <a:r>
              <a:rPr lang="en-US" altLang="zh-CN" dirty="0" err="1"/>
              <a:t>MyCmd</a:t>
            </a:r>
            <a:r>
              <a:rPr lang="en-US" altLang="zh-CN" dirty="0"/>
              <a:t> </a:t>
            </a:r>
            <a:r>
              <a:rPr lang="zh-CN" altLang="en-US" dirty="0" smtClean="0"/>
              <a:t>），使用这些模块可以很容易的开发出满足测试需要的实用工具。以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模块为例，通过使用经过</a:t>
            </a:r>
            <a:r>
              <a:rPr lang="en-US" altLang="zh-CN" dirty="0" smtClean="0"/>
              <a:t>ATS</a:t>
            </a:r>
            <a:r>
              <a:rPr lang="zh-CN" altLang="en-US" dirty="0" smtClean="0"/>
              <a:t>封装后的</a:t>
            </a:r>
            <a:r>
              <a:rPr lang="en-US" altLang="zh-CN" dirty="0" err="1" smtClean="0"/>
              <a:t>MyServer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MyClient</a:t>
            </a:r>
            <a:r>
              <a:rPr lang="zh-CN" altLang="en-US" dirty="0" smtClean="0"/>
              <a:t>类可以很容易开发出工作在多线程模式的小工具。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0070C0"/>
                </a:solidFill>
              </a:rPr>
              <a:t>目前已经实现的小工具：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l"/>
            <a:r>
              <a:rPr lang="en-US" altLang="zh-CN" dirty="0"/>
              <a:t>	-</a:t>
            </a:r>
            <a:r>
              <a:rPr lang="en-US" altLang="zh-CN" dirty="0" smtClean="0"/>
              <a:t>air.py </a:t>
            </a:r>
            <a:r>
              <a:rPr lang="zh-CN" altLang="en-US" dirty="0" smtClean="0"/>
              <a:t>（多路空调模拟工具）</a:t>
            </a:r>
            <a:endParaRPr lang="en-US" altLang="zh-CN" dirty="0" smtClean="0"/>
          </a:p>
          <a:p>
            <a:pPr algn="l"/>
            <a:r>
              <a:rPr lang="en-US" altLang="zh-CN" dirty="0"/>
              <a:t>	-</a:t>
            </a:r>
            <a:r>
              <a:rPr lang="en-US" altLang="zh-CN" dirty="0" smtClean="0"/>
              <a:t>appsim.py</a:t>
            </a:r>
            <a:r>
              <a:rPr lang="zh-CN" altLang="en-US" dirty="0" smtClean="0"/>
              <a:t>（用于压力测试的空调控制工具）</a:t>
            </a:r>
            <a:endParaRPr lang="en-US" altLang="zh-CN" dirty="0" smtClean="0"/>
          </a:p>
          <a:p>
            <a:pPr algn="l"/>
            <a:r>
              <a:rPr lang="en-US" altLang="zh-CN" dirty="0"/>
              <a:t>	-</a:t>
            </a:r>
            <a:r>
              <a:rPr lang="en-US" altLang="zh-CN" dirty="0" smtClean="0"/>
              <a:t>socket_app.py</a:t>
            </a:r>
            <a:r>
              <a:rPr lang="zh-CN" altLang="en-US" dirty="0" smtClean="0"/>
              <a:t>（多</a:t>
            </a:r>
            <a:r>
              <a:rPr lang="en-US" altLang="zh-CN" dirty="0" err="1" smtClean="0"/>
              <a:t>clinet</a:t>
            </a:r>
            <a:r>
              <a:rPr lang="zh-CN" altLang="en-US" dirty="0"/>
              <a:t>端</a:t>
            </a:r>
            <a:r>
              <a:rPr lang="zh-CN" altLang="en-US" dirty="0" smtClean="0"/>
              <a:t>模拟</a:t>
            </a:r>
            <a:r>
              <a:rPr lang="zh-CN" altLang="en-US" dirty="0"/>
              <a:t>工具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/>
            <a:endParaRPr lang="en-US" altLang="zh-CN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23845" y="0"/>
            <a:ext cx="7766936" cy="9294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ATS</a:t>
            </a:r>
            <a:r>
              <a:rPr lang="zh-CN" altLang="en-US" dirty="0" smtClean="0">
                <a:solidFill>
                  <a:srgbClr val="00B050"/>
                </a:solidFill>
              </a:rPr>
              <a:t>简介（</a:t>
            </a:r>
            <a:r>
              <a:rPr lang="zh-CN" altLang="en-US" sz="1100" dirty="0" smtClean="0">
                <a:solidFill>
                  <a:srgbClr val="0070C0"/>
                </a:solidFill>
              </a:rPr>
              <a:t>作为工具箱</a:t>
            </a:r>
            <a:r>
              <a:rPr lang="zh-CN" altLang="en-US" sz="1100" dirty="0">
                <a:solidFill>
                  <a:srgbClr val="0070C0"/>
                </a:solidFill>
              </a:rPr>
              <a:t>一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929469"/>
            <a:ext cx="8763675" cy="5714092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>
              <a:solidFill>
                <a:srgbClr val="0070C0"/>
              </a:solidFill>
            </a:endParaRP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1). </a:t>
            </a:r>
            <a:r>
              <a:rPr lang="zh-CN" altLang="en-US" dirty="0"/>
              <a:t>利用</a:t>
            </a:r>
            <a:r>
              <a:rPr lang="en-US" altLang="zh-CN" dirty="0" err="1" smtClean="0"/>
              <a:t>MyCmd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模块可以实现与程序的交互，例如可以在程序运行当中改变程序的行为：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23845" y="0"/>
            <a:ext cx="7766936" cy="9294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ATS</a:t>
            </a:r>
            <a:r>
              <a:rPr lang="zh-CN" altLang="en-US" dirty="0" smtClean="0">
                <a:solidFill>
                  <a:srgbClr val="00B050"/>
                </a:solidFill>
              </a:rPr>
              <a:t>简介（</a:t>
            </a:r>
            <a:r>
              <a:rPr lang="zh-CN" altLang="en-US" sz="1100" dirty="0" smtClean="0">
                <a:solidFill>
                  <a:srgbClr val="0070C0"/>
                </a:solidFill>
              </a:rPr>
              <a:t>作为工具箱二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31" y="2833561"/>
            <a:ext cx="8210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929469"/>
            <a:ext cx="8763675" cy="5714092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>
              <a:solidFill>
                <a:srgbClr val="0070C0"/>
              </a:solidFill>
            </a:endParaRP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2). 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log_tool</a:t>
            </a:r>
            <a:r>
              <a:rPr lang="zh-CN" altLang="en-US" dirty="0" smtClean="0"/>
              <a:t>模块可以实现绚丽多彩，五彩缤纷的日志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	3). </a:t>
            </a:r>
            <a:r>
              <a:rPr lang="zh-CN" altLang="en-US" dirty="0" smtClean="0"/>
              <a:t>利用其它功能模块可以大大缩短工具的开发周期</a:t>
            </a:r>
            <a:r>
              <a:rPr lang="en-US" altLang="zh-CN" dirty="0" smtClean="0"/>
              <a:t>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23845" y="0"/>
            <a:ext cx="7766936" cy="9294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ATS</a:t>
            </a:r>
            <a:r>
              <a:rPr lang="zh-CN" altLang="en-US" dirty="0" smtClean="0">
                <a:solidFill>
                  <a:srgbClr val="00B050"/>
                </a:solidFill>
              </a:rPr>
              <a:t>简介（</a:t>
            </a:r>
            <a:r>
              <a:rPr lang="zh-CN" altLang="en-US" sz="1100" dirty="0" smtClean="0">
                <a:solidFill>
                  <a:srgbClr val="0070C0"/>
                </a:solidFill>
              </a:rPr>
              <a:t>作为工具箱三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9" y="2836997"/>
            <a:ext cx="931359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92946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Nose</a:t>
            </a:r>
            <a:r>
              <a:rPr lang="zh-CN" altLang="en-US" dirty="0">
                <a:solidFill>
                  <a:srgbClr val="00B050"/>
                </a:solidFill>
              </a:rPr>
              <a:t>简介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44466" y="1027688"/>
            <a:ext cx="8779859" cy="5130351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4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    </a:t>
            </a:r>
            <a:r>
              <a:rPr lang="en-US" altLang="zh-CN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nose</a:t>
            </a:r>
            <a:r>
              <a:rPr lang="zh-CN" altLang="en-US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是一个用于</a:t>
            </a:r>
            <a:r>
              <a:rPr lang="en-US" altLang="zh-CN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python</a:t>
            </a:r>
            <a:r>
              <a:rPr lang="zh-CN" altLang="en-US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单元测试的工具。</a:t>
            </a:r>
            <a:r>
              <a:rPr lang="en-US" altLang="zh-CN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nose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 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项目是于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 2005 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年发布的，也就是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 </a:t>
            </a:r>
            <a:r>
              <a:rPr lang="en-US" altLang="zh-CN" sz="2200" dirty="0" err="1">
                <a:latin typeface="Calibri" panose="020F0502020204030204" pitchFamily="34" charset="0"/>
                <a:ea typeface="华文新魏" panose="02010800040101010101" pitchFamily="2" charset="-122"/>
              </a:rPr>
              <a:t>py.test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 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改名后的一年。它是由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 Jason </a:t>
            </a:r>
            <a:r>
              <a:rPr lang="en-US" altLang="zh-CN" sz="2200" dirty="0" err="1">
                <a:latin typeface="Calibri" panose="020F0502020204030204" pitchFamily="34" charset="0"/>
                <a:ea typeface="华文新魏" panose="02010800040101010101" pitchFamily="2" charset="-122"/>
              </a:rPr>
              <a:t>Pellerin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 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编写的，支持与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 </a:t>
            </a:r>
            <a:r>
              <a:rPr lang="en-US" altLang="zh-CN" sz="2200" dirty="0" err="1">
                <a:latin typeface="Calibri" panose="020F0502020204030204" pitchFamily="34" charset="0"/>
                <a:ea typeface="华文新魏" panose="02010800040101010101" pitchFamily="2" charset="-122"/>
              </a:rPr>
              <a:t>py.test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 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相同的测试习惯做法，但是这个包更容易安装</a:t>
            </a:r>
            <a:r>
              <a:rPr lang="zh-CN" altLang="zh-CN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和</a:t>
            </a:r>
            <a:r>
              <a:rPr lang="zh-CN" altLang="en-US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维护，有更加丰富的插件。</a:t>
            </a:r>
            <a:endParaRPr lang="zh-CN" altLang="zh-CN" sz="2200" dirty="0">
              <a:latin typeface="Calibri" panose="020F0502020204030204" pitchFamily="34" charset="0"/>
              <a:ea typeface="华文新魏" panose="02010800040101010101" pitchFamily="2" charset="-122"/>
            </a:endParaRPr>
          </a:p>
          <a:p>
            <a:pPr algn="l"/>
            <a:r>
              <a:rPr lang="en-US" altLang="zh-CN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    nose</a:t>
            </a:r>
            <a:r>
              <a:rPr lang="zh-CN" altLang="en-US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的工作方式为：</a:t>
            </a:r>
            <a:r>
              <a:rPr lang="zh-CN" altLang="zh-CN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自动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从指定目录下的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python 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文件，目录， 和类中搜索测试用例。任何文件，目录或者类只要满足正则表达式： </a:t>
            </a:r>
            <a:r>
              <a:rPr lang="en-US" altLang="zh-CN" sz="2200" i="1" dirty="0">
                <a:solidFill>
                  <a:srgbClr val="7030A0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(?:\b|_)[</a:t>
            </a:r>
            <a:r>
              <a:rPr lang="en-US" altLang="zh-CN" sz="2200" i="1" dirty="0" err="1">
                <a:solidFill>
                  <a:srgbClr val="7030A0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Tt</a:t>
            </a:r>
            <a:r>
              <a:rPr lang="en-US" altLang="zh-CN" sz="2200" i="1" dirty="0">
                <a:solidFill>
                  <a:srgbClr val="7030A0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]</a:t>
            </a:r>
            <a:r>
              <a:rPr lang="en-US" altLang="zh-CN" sz="2200" i="1" dirty="0" err="1">
                <a:solidFill>
                  <a:srgbClr val="7030A0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est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 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都会被</a:t>
            </a:r>
            <a:r>
              <a:rPr lang="en-US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nose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作为搜索对象， 而匹配它的函数或者方法会</a:t>
            </a:r>
            <a:r>
              <a:rPr lang="zh-CN" altLang="zh-CN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被为</a:t>
            </a:r>
            <a:r>
              <a:rPr lang="zh-CN" altLang="zh-CN" sz="2200" dirty="0">
                <a:latin typeface="Calibri" panose="020F0502020204030204" pitchFamily="34" charset="0"/>
                <a:ea typeface="华文新魏" panose="02010800040101010101" pitchFamily="2" charset="-122"/>
              </a:rPr>
              <a:t>用例</a:t>
            </a:r>
            <a:r>
              <a:rPr lang="zh-CN" altLang="zh-CN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执行</a:t>
            </a:r>
            <a:r>
              <a:rPr lang="zh-CN" altLang="en-US" sz="2200" dirty="0" smtClean="0">
                <a:latin typeface="Calibri" panose="020F0502020204030204" pitchFamily="34" charset="0"/>
                <a:ea typeface="华文新魏" panose="02010800040101010101" pitchFamily="2" charset="-122"/>
              </a:rPr>
              <a:t>：</a:t>
            </a:r>
            <a:endParaRPr lang="en-US" altLang="zh-CN" sz="2200" dirty="0" smtClean="0">
              <a:latin typeface="Calibri" panose="020F0502020204030204" pitchFamily="34" charset="0"/>
              <a:ea typeface="华文新魏" panose="02010800040101010101" pitchFamily="2" charset="-122"/>
            </a:endParaRPr>
          </a:p>
          <a:p>
            <a:pPr lvl="5" algn="l"/>
            <a:r>
              <a:rPr lang="en-US" altLang="zh-CN" sz="2100" dirty="0" err="1">
                <a:solidFill>
                  <a:srgbClr val="00B050"/>
                </a:solidFill>
              </a:rPr>
              <a:t>nosetests</a:t>
            </a:r>
            <a:r>
              <a:rPr lang="en-US" altLang="zh-CN" sz="2100" dirty="0">
                <a:solidFill>
                  <a:srgbClr val="00B050"/>
                </a:solidFill>
              </a:rPr>
              <a:t> only_test_this.py  </a:t>
            </a:r>
          </a:p>
          <a:p>
            <a:pPr lvl="5" algn="l"/>
            <a:r>
              <a:rPr lang="en-US" altLang="zh-CN" sz="2100" dirty="0" err="1">
                <a:solidFill>
                  <a:srgbClr val="00B050"/>
                </a:solidFill>
              </a:rPr>
              <a:t>nosetests</a:t>
            </a:r>
            <a:r>
              <a:rPr lang="en-US" altLang="zh-CN" sz="2100" dirty="0">
                <a:solidFill>
                  <a:srgbClr val="00B050"/>
                </a:solidFill>
              </a:rPr>
              <a:t> </a:t>
            </a:r>
            <a:r>
              <a:rPr lang="en-US" altLang="zh-CN" sz="2100" dirty="0" err="1" smtClean="0">
                <a:solidFill>
                  <a:srgbClr val="00B050"/>
                </a:solidFill>
              </a:rPr>
              <a:t>test_dir</a:t>
            </a:r>
            <a:r>
              <a:rPr lang="en-US" altLang="zh-CN" sz="2100" dirty="0">
                <a:solidFill>
                  <a:srgbClr val="00B050"/>
                </a:solidFill>
              </a:rPr>
              <a:t>  </a:t>
            </a:r>
          </a:p>
          <a:p>
            <a:pPr lvl="5" algn="l"/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</a:rPr>
              <a:t>nosetests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</a:rPr>
              <a:t>another.test:TestCase.test_method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  </a:t>
            </a:r>
          </a:p>
          <a:p>
            <a:pPr lvl="5" algn="l"/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</a:rPr>
              <a:t>nosetests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</a:rPr>
              <a:t>a.test:TestCase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  </a:t>
            </a:r>
          </a:p>
          <a:p>
            <a:pPr lvl="5" algn="l"/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</a:rPr>
              <a:t>nosetests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 /path/to/test/</a:t>
            </a:r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</a:rPr>
              <a:t>file.py:test_function</a:t>
            </a:r>
            <a:endParaRPr lang="en-US" altLang="zh-CN" sz="21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endParaRPr lang="zh-CN" altLang="zh-CN" sz="34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3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929469"/>
          </a:xfrm>
        </p:spPr>
        <p:txBody>
          <a:bodyPr/>
          <a:lstStyle/>
          <a:p>
            <a:pPr algn="ctr"/>
            <a:r>
              <a:rPr lang="zh-CN" altLang="en-US" dirty="0"/>
              <a:t>改进</a:t>
            </a:r>
            <a:endParaRPr lang="zh-CN" altLang="en-US" sz="24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929469"/>
            <a:ext cx="8763675" cy="5714092"/>
          </a:xfrm>
        </p:spPr>
        <p:txBody>
          <a:bodyPr>
            <a:normAutofit/>
          </a:bodyPr>
          <a:lstStyle/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1. </a:t>
            </a:r>
            <a:r>
              <a:rPr lang="zh-CN" altLang="en-US" dirty="0"/>
              <a:t>图形界面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 </a:t>
            </a:r>
            <a:r>
              <a:rPr lang="zh-CN" altLang="en-US" dirty="0"/>
              <a:t>功能</a:t>
            </a:r>
            <a:r>
              <a:rPr lang="zh-CN" altLang="en-US" dirty="0" smtClean="0"/>
              <a:t>模块充填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 </a:t>
            </a:r>
            <a:r>
              <a:rPr lang="zh-CN" altLang="en-US" dirty="0" smtClean="0"/>
              <a:t>测试集虚拟化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4. nose2, </a:t>
            </a:r>
            <a:r>
              <a:rPr lang="en-US" altLang="zh-CN" dirty="0" err="1" smtClean="0"/>
              <a:t>py.test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52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929469"/>
          </a:xfrm>
        </p:spPr>
        <p:txBody>
          <a:bodyPr/>
          <a:lstStyle/>
          <a:p>
            <a:pPr algn="ctr"/>
            <a:r>
              <a:rPr lang="en-US" altLang="zh-CN" sz="2400" dirty="0" smtClean="0"/>
              <a:t>more</a:t>
            </a:r>
            <a:endParaRPr lang="zh-CN" altLang="en-US" sz="24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929469"/>
            <a:ext cx="8763675" cy="5714092"/>
          </a:xfrm>
        </p:spPr>
        <p:txBody>
          <a:bodyPr>
            <a:normAutofit/>
          </a:bodyPr>
          <a:lstStyle/>
          <a:p>
            <a:pPr algn="l"/>
            <a:endParaRPr lang="en-US" altLang="zh-CN" dirty="0"/>
          </a:p>
          <a:p>
            <a:pPr algn="l"/>
            <a:r>
              <a:rPr lang="en-US" altLang="zh-CN" dirty="0"/>
              <a:t>Please see &lt;&lt;ATS</a:t>
            </a:r>
            <a:r>
              <a:rPr lang="zh-CN" altLang="en-US" dirty="0"/>
              <a:t>测试系统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r>
              <a:rPr lang="en-US" altLang="zh-CN" dirty="0"/>
              <a:t>&gt;&gt;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50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5284099"/>
          </a:xfrm>
        </p:spPr>
        <p:txBody>
          <a:bodyPr/>
          <a:lstStyle/>
          <a:p>
            <a:pPr algn="ctr"/>
            <a:r>
              <a:rPr lang="en-US" altLang="zh-CN" sz="8000" dirty="0" smtClean="0"/>
              <a:t>The end!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46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92946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ATS</a:t>
            </a:r>
            <a:r>
              <a:rPr lang="zh-CN" altLang="en-US" dirty="0" smtClean="0">
                <a:solidFill>
                  <a:srgbClr val="00B050"/>
                </a:solidFill>
              </a:rPr>
              <a:t>简介（</a:t>
            </a:r>
            <a:r>
              <a:rPr lang="zh-CN" altLang="en-US" sz="1100" dirty="0">
                <a:solidFill>
                  <a:srgbClr val="0070C0"/>
                </a:solidFill>
              </a:rPr>
              <a:t>作为自动化测试</a:t>
            </a:r>
            <a:r>
              <a:rPr lang="zh-CN" altLang="en-US" sz="1100" dirty="0" smtClean="0">
                <a:solidFill>
                  <a:srgbClr val="0070C0"/>
                </a:solidFill>
              </a:rPr>
              <a:t>框架一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929469"/>
            <a:ext cx="8763675" cy="57140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ATS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的自动化测试框架， 同时也是一个集成了一些测试辅助工具的工具箱。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ATS</a:t>
            </a:r>
            <a:r>
              <a:rPr lang="zh-CN" altLang="zh-CN" dirty="0" smtClean="0"/>
              <a:t>是</a:t>
            </a:r>
            <a:r>
              <a:rPr lang="zh-CN" altLang="en-US" dirty="0"/>
              <a:t>通过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来实现自动化测试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具体</a:t>
            </a:r>
            <a:r>
              <a:rPr lang="zh-CN" altLang="zh-CN" dirty="0"/>
              <a:t>来说是在内部调用了</a:t>
            </a:r>
            <a:r>
              <a:rPr lang="en-US" altLang="zh-CN" dirty="0"/>
              <a:t>nose</a:t>
            </a:r>
            <a:r>
              <a:rPr lang="zh-CN" altLang="zh-CN" dirty="0"/>
              <a:t>提供</a:t>
            </a:r>
            <a:r>
              <a:rPr lang="zh-CN" altLang="zh-CN" dirty="0" smtClean="0"/>
              <a:t>的</a:t>
            </a:r>
            <a:r>
              <a:rPr lang="zh-CN" altLang="en-US" dirty="0"/>
              <a:t>功能</a:t>
            </a:r>
            <a:r>
              <a:rPr lang="zh-CN" altLang="zh-CN" dirty="0" smtClean="0"/>
              <a:t>来</a:t>
            </a:r>
            <a:r>
              <a:rPr lang="zh-CN" altLang="zh-CN" dirty="0"/>
              <a:t>执行用例。</a:t>
            </a:r>
            <a:r>
              <a:rPr lang="en-US" altLang="zh-CN" dirty="0"/>
              <a:t>ATS</a:t>
            </a:r>
            <a:r>
              <a:rPr lang="zh-CN" altLang="zh-CN" dirty="0" smtClean="0"/>
              <a:t>负责</a:t>
            </a:r>
            <a:r>
              <a:rPr lang="zh-CN" altLang="en-US" dirty="0" smtClean="0"/>
              <a:t>用例的</a:t>
            </a:r>
            <a:r>
              <a:rPr lang="zh-CN" altLang="zh-CN" dirty="0" smtClean="0"/>
              <a:t>管理，</a:t>
            </a:r>
            <a:r>
              <a:rPr lang="zh-CN" altLang="zh-CN" dirty="0"/>
              <a:t>用例的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则</a:t>
            </a:r>
            <a:r>
              <a:rPr lang="zh-CN" altLang="zh-CN" dirty="0" smtClean="0"/>
              <a:t>委托</a:t>
            </a:r>
            <a:r>
              <a:rPr lang="zh-CN" altLang="zh-CN" dirty="0"/>
              <a:t>给</a:t>
            </a:r>
            <a:r>
              <a:rPr lang="en-US" altLang="zh-CN" dirty="0" smtClean="0"/>
              <a:t>nose</a:t>
            </a:r>
            <a:r>
              <a:rPr lang="zh-CN" altLang="zh-CN" dirty="0" smtClean="0"/>
              <a:t>。测试用例</a:t>
            </a:r>
            <a:r>
              <a:rPr lang="zh-CN" altLang="en-US" dirty="0" smtClean="0"/>
              <a:t>的实现</a:t>
            </a:r>
            <a:r>
              <a:rPr lang="zh-CN" altLang="zh-CN" dirty="0" smtClean="0"/>
              <a:t>是</a:t>
            </a:r>
            <a:r>
              <a:rPr lang="zh-CN" altLang="zh-CN" dirty="0"/>
              <a:t>按照</a:t>
            </a:r>
            <a:r>
              <a:rPr lang="en-US" altLang="zh-CN" dirty="0"/>
              <a:t>nose</a:t>
            </a:r>
            <a:r>
              <a:rPr lang="zh-CN" altLang="zh-CN" dirty="0"/>
              <a:t>可识别的类中的方法来编写。</a:t>
            </a:r>
            <a:r>
              <a:rPr lang="en-US" altLang="zh-CN" dirty="0"/>
              <a:t>ATS</a:t>
            </a:r>
            <a:r>
              <a:rPr lang="zh-CN" altLang="zh-CN" dirty="0"/>
              <a:t>对该类做了</a:t>
            </a:r>
            <a:r>
              <a:rPr lang="en-US" altLang="zh-CN" dirty="0"/>
              <a:t>4</a:t>
            </a:r>
            <a:r>
              <a:rPr lang="zh-CN" altLang="zh-CN" dirty="0"/>
              <a:t>层抽象，分别为：</a:t>
            </a:r>
          </a:p>
          <a:p>
            <a:pPr lvl="0" algn="l"/>
            <a:r>
              <a:rPr lang="en-US" altLang="zh-CN" dirty="0"/>
              <a:t>	1.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类</a:t>
            </a:r>
            <a:r>
              <a:rPr lang="zh-CN" altLang="zh-CN" dirty="0" smtClean="0"/>
              <a:t>： </a:t>
            </a:r>
            <a:r>
              <a:rPr lang="zh-CN" altLang="zh-CN" dirty="0"/>
              <a:t>定义</a:t>
            </a:r>
            <a:r>
              <a:rPr lang="zh-CN" altLang="zh-CN" dirty="0" smtClean="0"/>
              <a:t>了</a:t>
            </a:r>
            <a:r>
              <a:rPr lang="zh-CN" altLang="en-US" dirty="0" smtClean="0"/>
              <a:t>测试用例的接口</a:t>
            </a:r>
            <a:r>
              <a:rPr lang="en-US" altLang="zh-CN" dirty="0" smtClean="0"/>
              <a:t>:</a:t>
            </a:r>
          </a:p>
          <a:p>
            <a:pPr lvl="0" algn="l"/>
            <a:r>
              <a:rPr lang="en-US" altLang="zh-CN" dirty="0"/>
              <a:t>		-</a:t>
            </a:r>
            <a:r>
              <a:rPr lang="en-US" altLang="zh-CN" dirty="0" smtClean="0"/>
              <a:t>setup</a:t>
            </a:r>
          </a:p>
          <a:p>
            <a:pPr lvl="0" algn="l"/>
            <a:r>
              <a:rPr lang="en-US" altLang="zh-CN" dirty="0"/>
              <a:t>		-</a:t>
            </a:r>
            <a:r>
              <a:rPr lang="en-US" altLang="zh-CN" dirty="0" smtClean="0"/>
              <a:t>teardown</a:t>
            </a:r>
          </a:p>
          <a:p>
            <a:pPr lvl="0" algn="l"/>
            <a:r>
              <a:rPr lang="en-US" altLang="zh-CN" dirty="0"/>
              <a:t>		-</a:t>
            </a:r>
            <a:r>
              <a:rPr lang="en-US" altLang="zh-CN" dirty="0" err="1" smtClean="0"/>
              <a:t>common_config</a:t>
            </a:r>
            <a:endParaRPr lang="en-US" altLang="zh-CN" dirty="0" smtClean="0"/>
          </a:p>
          <a:p>
            <a:pPr lvl="0" algn="l"/>
            <a:r>
              <a:rPr lang="en-US" altLang="zh-CN" dirty="0"/>
              <a:t>		-</a:t>
            </a:r>
            <a:r>
              <a:rPr lang="en-US" altLang="zh-CN" dirty="0" err="1" smtClean="0"/>
              <a:t>common_clean_up</a:t>
            </a:r>
            <a:endParaRPr lang="en-US" altLang="zh-CN" dirty="0" smtClean="0"/>
          </a:p>
          <a:p>
            <a:pPr lvl="0" algn="l"/>
            <a:r>
              <a:rPr lang="en-US" altLang="zh-CN" dirty="0"/>
              <a:t>		-</a:t>
            </a:r>
            <a:r>
              <a:rPr lang="en-US" altLang="zh-CN" dirty="0" smtClean="0"/>
              <a:t>test(will call method: ‘run’)</a:t>
            </a:r>
          </a:p>
          <a:p>
            <a:pPr lvl="0" algn="l"/>
            <a:r>
              <a:rPr lang="en-US" altLang="zh-CN" dirty="0"/>
              <a:t>		-</a:t>
            </a:r>
            <a:r>
              <a:rPr lang="en-US" altLang="zh-CN" dirty="0" err="1" smtClean="0"/>
              <a:t>case_pass</a:t>
            </a:r>
            <a:endParaRPr lang="en-US" altLang="zh-CN" dirty="0" smtClean="0"/>
          </a:p>
          <a:p>
            <a:pPr lvl="0" algn="l"/>
            <a:r>
              <a:rPr lang="en-US" altLang="zh-CN" dirty="0"/>
              <a:t>		-</a:t>
            </a:r>
            <a:r>
              <a:rPr lang="en-US" altLang="zh-CN" dirty="0" err="1" smtClean="0"/>
              <a:t>case_fail</a:t>
            </a:r>
            <a:endParaRPr lang="en-US" altLang="zh-CN" dirty="0" smtClean="0"/>
          </a:p>
          <a:p>
            <a:pPr lvl="0"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6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929469"/>
            <a:ext cx="8763675" cy="5714092"/>
          </a:xfrm>
        </p:spPr>
        <p:txBody>
          <a:bodyPr>
            <a:normAutofit lnSpcReduction="10000"/>
          </a:bodyPr>
          <a:lstStyle/>
          <a:p>
            <a:pPr lvl="0" algn="l"/>
            <a:r>
              <a:rPr lang="en-US" altLang="zh-CN" dirty="0" smtClean="0"/>
              <a:t>	2. Base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:  </a:t>
            </a:r>
            <a:r>
              <a:rPr lang="zh-CN" altLang="en-US" dirty="0" smtClean="0"/>
              <a:t>通过充填实例化方法，实现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用例的</a:t>
            </a:r>
            <a:r>
              <a:rPr lang="zh-CN" altLang="zh-CN" dirty="0" smtClean="0"/>
              <a:t>最基本的</a:t>
            </a:r>
            <a:r>
              <a:rPr lang="zh-CN" altLang="en-US" dirty="0" smtClean="0"/>
              <a:t>功能</a:t>
            </a:r>
            <a:r>
              <a:rPr lang="zh-CN" altLang="zh-CN" dirty="0" smtClean="0"/>
              <a:t>。 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 algn="l"/>
            <a:r>
              <a:rPr lang="en-US" altLang="zh-CN" dirty="0"/>
              <a:t>	</a:t>
            </a:r>
            <a:r>
              <a:rPr lang="en-US" altLang="zh-CN" dirty="0" smtClean="0"/>
              <a:t>	-</a:t>
            </a:r>
            <a:r>
              <a:rPr lang="zh-CN" altLang="zh-CN" dirty="0" smtClean="0"/>
              <a:t>串口</a:t>
            </a:r>
            <a:r>
              <a:rPr lang="zh-CN" altLang="en-US" dirty="0" smtClean="0"/>
              <a:t>实例化</a:t>
            </a:r>
            <a:endParaRPr lang="en-US" altLang="zh-CN" dirty="0" smtClean="0"/>
          </a:p>
          <a:p>
            <a:pPr lvl="0" algn="l"/>
            <a:r>
              <a:rPr lang="en-US" altLang="zh-CN" dirty="0"/>
              <a:t>	</a:t>
            </a:r>
            <a:r>
              <a:rPr lang="en-US" altLang="zh-CN" dirty="0" smtClean="0"/>
              <a:t>	-SSH</a:t>
            </a:r>
            <a:r>
              <a:rPr lang="zh-CN" altLang="en-US" dirty="0" smtClean="0"/>
              <a:t>实例化</a:t>
            </a:r>
            <a:endParaRPr lang="en-US" altLang="zh-CN" dirty="0" smtClean="0"/>
          </a:p>
          <a:p>
            <a:pPr lvl="0" algn="l"/>
            <a:r>
              <a:rPr lang="en-US" altLang="zh-CN" dirty="0"/>
              <a:t>	</a:t>
            </a:r>
            <a:r>
              <a:rPr lang="en-US" altLang="zh-CN" dirty="0" smtClean="0"/>
              <a:t>	-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0" algn="l"/>
            <a:r>
              <a:rPr lang="en-US" altLang="zh-CN" dirty="0"/>
              <a:t>	</a:t>
            </a:r>
            <a:r>
              <a:rPr lang="en-US" altLang="zh-CN" dirty="0" smtClean="0"/>
              <a:t>	-</a:t>
            </a:r>
            <a:r>
              <a:rPr lang="zh-CN" altLang="en-US" dirty="0" smtClean="0"/>
              <a:t>全局变量载入</a:t>
            </a:r>
            <a:endParaRPr lang="en-US" altLang="zh-CN" dirty="0" smtClean="0"/>
          </a:p>
          <a:p>
            <a:pPr lvl="0"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 lvl="0" algn="l"/>
            <a:r>
              <a:rPr lang="en-US" altLang="zh-CN" dirty="0" smtClean="0"/>
              <a:t>	3. </a:t>
            </a:r>
            <a:r>
              <a:rPr lang="en-US" altLang="zh-CN" dirty="0" err="1" smtClean="0"/>
              <a:t>Common_methods</a:t>
            </a:r>
            <a:r>
              <a:rPr lang="zh-CN" altLang="en-US" dirty="0" smtClean="0"/>
              <a:t>类</a:t>
            </a:r>
            <a:r>
              <a:rPr lang="zh-CN" altLang="zh-CN" dirty="0" smtClean="0"/>
              <a:t>：一些可复用的方法， 需要慢慢累积， 用以减少用例的开发周期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 algn="l"/>
            <a:r>
              <a:rPr lang="en-US" altLang="zh-CN" dirty="0"/>
              <a:t>		-</a:t>
            </a:r>
            <a:r>
              <a:rPr lang="en-US" altLang="zh-CN" dirty="0" err="1" smtClean="0"/>
              <a:t>router_db_info</a:t>
            </a:r>
            <a:endParaRPr lang="en-US" altLang="zh-CN" dirty="0" smtClean="0"/>
          </a:p>
          <a:p>
            <a:pPr lvl="0" algn="l"/>
            <a:r>
              <a:rPr lang="en-US" altLang="zh-CN" dirty="0"/>
              <a:t>		-</a:t>
            </a:r>
            <a:r>
              <a:rPr lang="en-US" altLang="zh-CN" dirty="0" err="1" smtClean="0"/>
              <a:t>convert_to_dictstr</a:t>
            </a:r>
            <a:endParaRPr lang="en-US" altLang="zh-CN" dirty="0" smtClean="0"/>
          </a:p>
          <a:p>
            <a:pPr lvl="0"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。。。</a:t>
            </a:r>
            <a:endParaRPr lang="zh-CN" altLang="zh-CN" dirty="0" smtClean="0"/>
          </a:p>
          <a:p>
            <a:pPr lvl="0" algn="l"/>
            <a:r>
              <a:rPr lang="en-US" altLang="zh-CN" dirty="0"/>
              <a:t>	4. Test</a:t>
            </a:r>
            <a:r>
              <a:rPr lang="zh-CN" altLang="en-US" dirty="0" smtClean="0"/>
              <a:t>类</a:t>
            </a:r>
            <a:r>
              <a:rPr lang="zh-CN" altLang="zh-CN" dirty="0" smtClean="0"/>
              <a:t>：</a:t>
            </a:r>
            <a:r>
              <a:rPr lang="zh-CN" altLang="en-US" dirty="0" smtClean="0"/>
              <a:t>由</a:t>
            </a:r>
            <a:r>
              <a:rPr lang="zh-CN" altLang="zh-CN" dirty="0" smtClean="0"/>
              <a:t>具体</a:t>
            </a:r>
            <a:r>
              <a:rPr lang="zh-CN" altLang="zh-CN" dirty="0"/>
              <a:t>的</a:t>
            </a:r>
            <a:r>
              <a:rPr lang="zh-CN" altLang="zh-CN" dirty="0" smtClean="0"/>
              <a:t>测试用例</a:t>
            </a:r>
            <a:r>
              <a:rPr lang="zh-CN" altLang="en-US" dirty="0"/>
              <a:t>提供</a:t>
            </a:r>
            <a:r>
              <a:rPr lang="zh-CN" altLang="zh-CN" dirty="0" smtClean="0"/>
              <a:t>， </a:t>
            </a:r>
            <a:r>
              <a:rPr lang="zh-CN" altLang="zh-CN" dirty="0"/>
              <a:t>需要实现</a:t>
            </a:r>
            <a:r>
              <a:rPr lang="en-US" altLang="zh-CN" dirty="0"/>
              <a:t>Framework</a:t>
            </a:r>
            <a:r>
              <a:rPr lang="zh-CN" altLang="zh-CN" dirty="0"/>
              <a:t>定义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接口：</a:t>
            </a:r>
            <a:endParaRPr lang="en-US" altLang="zh-CN" dirty="0" smtClean="0"/>
          </a:p>
          <a:p>
            <a:pPr lvl="0" algn="l"/>
            <a:r>
              <a:rPr lang="en-US" altLang="zh-CN" dirty="0"/>
              <a:t>		</a:t>
            </a:r>
            <a:r>
              <a:rPr lang="en-US" altLang="zh-CN" dirty="0" smtClean="0"/>
              <a:t>-run</a:t>
            </a:r>
          </a:p>
          <a:p>
            <a:pPr lvl="0" algn="l"/>
            <a:r>
              <a:rPr lang="en-US" altLang="zh-CN" dirty="0"/>
              <a:t>	</a:t>
            </a:r>
            <a:r>
              <a:rPr lang="en-US" altLang="zh-CN" dirty="0" smtClean="0"/>
              <a:t>	-</a:t>
            </a:r>
            <a:r>
              <a:rPr lang="en-US" altLang="zh-CN" dirty="0" err="1" smtClean="0"/>
              <a:t>common_config</a:t>
            </a:r>
            <a:r>
              <a:rPr lang="en-US" altLang="zh-CN" dirty="0" smtClean="0"/>
              <a:t>(if need)</a:t>
            </a:r>
          </a:p>
          <a:p>
            <a:pPr lvl="0" algn="l"/>
            <a:r>
              <a:rPr lang="en-US" altLang="zh-CN" dirty="0"/>
              <a:t>	</a:t>
            </a:r>
            <a:r>
              <a:rPr lang="en-US" altLang="zh-CN" dirty="0" smtClean="0"/>
              <a:t>	-</a:t>
            </a:r>
            <a:r>
              <a:rPr lang="en-US" altLang="zh-CN" dirty="0" err="1" smtClean="0"/>
              <a:t>common_clean_up</a:t>
            </a:r>
            <a:r>
              <a:rPr lang="en-US" altLang="zh-CN" dirty="0" smtClean="0"/>
              <a:t>(if need)</a:t>
            </a:r>
            <a:endParaRPr lang="zh-CN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92946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ATS</a:t>
            </a:r>
            <a:r>
              <a:rPr lang="zh-CN" altLang="en-US" dirty="0" smtClean="0">
                <a:solidFill>
                  <a:srgbClr val="00B050"/>
                </a:solidFill>
              </a:rPr>
              <a:t>简介（</a:t>
            </a:r>
            <a:r>
              <a:rPr lang="zh-CN" altLang="en-US" sz="1100" dirty="0">
                <a:solidFill>
                  <a:srgbClr val="0070C0"/>
                </a:solidFill>
              </a:rPr>
              <a:t>作为自动化测试</a:t>
            </a:r>
            <a:r>
              <a:rPr lang="zh-CN" altLang="en-US" sz="1100" dirty="0" smtClean="0">
                <a:solidFill>
                  <a:srgbClr val="0070C0"/>
                </a:solidFill>
              </a:rPr>
              <a:t>框架二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57635" y="581935"/>
            <a:ext cx="1786071" cy="10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84042" y="581935"/>
            <a:ext cx="1786071" cy="10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10450" y="581935"/>
            <a:ext cx="1786071" cy="10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3074442" y="1009224"/>
            <a:ext cx="384561" cy="22219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虚尾箭头 8"/>
          <p:cNvSpPr/>
          <p:nvPr/>
        </p:nvSpPr>
        <p:spPr>
          <a:xfrm>
            <a:off x="5695152" y="1009224"/>
            <a:ext cx="384561" cy="22219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801119" y="1872349"/>
            <a:ext cx="239282" cy="38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457436" y="1872348"/>
            <a:ext cx="239282" cy="38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97216" y="2521827"/>
            <a:ext cx="2486826" cy="244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58573" y="3442874"/>
            <a:ext cx="984194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1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973980" y="2521827"/>
            <a:ext cx="2486826" cy="244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7392" y="910016"/>
            <a:ext cx="131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CLI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6632" y="-49646"/>
            <a:ext cx="600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ATS</a:t>
            </a:r>
            <a:r>
              <a:rPr lang="zh-CN" altLang="en-US" sz="2800" dirty="0" smtClean="0">
                <a:solidFill>
                  <a:srgbClr val="0070C0"/>
                </a:solidFill>
              </a:rPr>
              <a:t>作为</a:t>
            </a:r>
            <a:r>
              <a:rPr lang="zh-CN" altLang="en-US" sz="2800" dirty="0">
                <a:solidFill>
                  <a:srgbClr val="0070C0"/>
                </a:solidFill>
              </a:rPr>
              <a:t>自动化测试</a:t>
            </a:r>
            <a:r>
              <a:rPr lang="zh-CN" altLang="en-US" sz="2800" dirty="0" smtClean="0">
                <a:solidFill>
                  <a:srgbClr val="0070C0"/>
                </a:solidFill>
              </a:rPr>
              <a:t>框架工作示意图：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37568" y="910016"/>
            <a:ext cx="126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nose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22042" y="1186823"/>
            <a:ext cx="68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48450" y="1195369"/>
            <a:ext cx="68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457152" y="910016"/>
            <a:ext cx="126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报告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83139" y="1769799"/>
            <a:ext cx="492443" cy="6494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09903" y="1769799"/>
            <a:ext cx="492443" cy="6494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846697" y="2940571"/>
            <a:ext cx="129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suite 1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08409" y="2940571"/>
            <a:ext cx="129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Suite 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270236" y="3441925"/>
            <a:ext cx="984194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2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080339" y="3441925"/>
            <a:ext cx="961403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3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虚尾箭头 38"/>
          <p:cNvSpPr/>
          <p:nvPr/>
        </p:nvSpPr>
        <p:spPr>
          <a:xfrm>
            <a:off x="5812461" y="3692601"/>
            <a:ext cx="384561" cy="22219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387977" y="3290950"/>
            <a:ext cx="1786071" cy="10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752791" y="3918135"/>
            <a:ext cx="68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627828" y="3442874"/>
            <a:ext cx="961403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80571" y="3441925"/>
            <a:ext cx="961403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368666" y="3441925"/>
            <a:ext cx="961403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197216" y="5741488"/>
            <a:ext cx="4263590" cy="102549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测系统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上下箭头 1"/>
          <p:cNvSpPr/>
          <p:nvPr/>
        </p:nvSpPr>
        <p:spPr>
          <a:xfrm>
            <a:off x="3062816" y="5054628"/>
            <a:ext cx="355403" cy="6600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36163" y="5174101"/>
            <a:ext cx="254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Serial/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/telnet 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3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可选过程 45"/>
          <p:cNvSpPr/>
          <p:nvPr/>
        </p:nvSpPr>
        <p:spPr>
          <a:xfrm>
            <a:off x="1058130" y="2503307"/>
            <a:ext cx="2110811" cy="6386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Framework.py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流程图: 可选过程 49"/>
          <p:cNvSpPr/>
          <p:nvPr/>
        </p:nvSpPr>
        <p:spPr>
          <a:xfrm>
            <a:off x="1058127" y="3184626"/>
            <a:ext cx="2110811" cy="6386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Base.py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1058127" y="3865945"/>
            <a:ext cx="2110811" cy="6386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Common_methods.py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1058127" y="4586605"/>
            <a:ext cx="2110811" cy="6386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Ats_12345678_name_test.py</a:t>
            </a:r>
            <a:endParaRPr lang="zh-CN" altLang="en-US" sz="11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434147" y="3244906"/>
            <a:ext cx="2295525" cy="125965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149738" y="5522575"/>
            <a:ext cx="1403395" cy="9866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Suite.py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255990" y="1434958"/>
            <a:ext cx="1190890" cy="9866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Case.py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017552" y="3661319"/>
            <a:ext cx="112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CLI.py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左右箭头 61"/>
          <p:cNvSpPr/>
          <p:nvPr/>
        </p:nvSpPr>
        <p:spPr>
          <a:xfrm>
            <a:off x="3414723" y="3684940"/>
            <a:ext cx="523875" cy="3620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左右箭头 62"/>
          <p:cNvSpPr/>
          <p:nvPr/>
        </p:nvSpPr>
        <p:spPr>
          <a:xfrm>
            <a:off x="5789764" y="3680370"/>
            <a:ext cx="523875" cy="3620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流程图: 联系 63"/>
          <p:cNvSpPr/>
          <p:nvPr/>
        </p:nvSpPr>
        <p:spPr>
          <a:xfrm>
            <a:off x="4048744" y="3152808"/>
            <a:ext cx="1605381" cy="15310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Common 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APIs.py &amp; modules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左右箭头 13"/>
          <p:cNvSpPr/>
          <p:nvPr/>
        </p:nvSpPr>
        <p:spPr>
          <a:xfrm rot="5400000">
            <a:off x="4589499" y="2600682"/>
            <a:ext cx="523875" cy="3620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左右箭头 14"/>
          <p:cNvSpPr/>
          <p:nvPr/>
        </p:nvSpPr>
        <p:spPr>
          <a:xfrm rot="5400000">
            <a:off x="4589499" y="4818755"/>
            <a:ext cx="523875" cy="3620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632" y="-49646"/>
            <a:ext cx="6005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ATS</a:t>
            </a:r>
            <a:r>
              <a:rPr lang="zh-CN" altLang="en-US" sz="2800" dirty="0" smtClean="0">
                <a:solidFill>
                  <a:srgbClr val="0070C0"/>
                </a:solidFill>
              </a:rPr>
              <a:t>作为</a:t>
            </a:r>
            <a:r>
              <a:rPr lang="zh-CN" altLang="en-US" sz="2800" dirty="0">
                <a:solidFill>
                  <a:srgbClr val="0070C0"/>
                </a:solidFill>
              </a:rPr>
              <a:t>自动化测试</a:t>
            </a:r>
            <a:r>
              <a:rPr lang="zh-CN" altLang="en-US" sz="2800" dirty="0" smtClean="0">
                <a:solidFill>
                  <a:srgbClr val="0070C0"/>
                </a:solidFill>
              </a:rPr>
              <a:t>框架代码结构：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4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929469"/>
            <a:ext cx="8763675" cy="571409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zh-CN" dirty="0" smtClean="0"/>
              <a:t>‘</a:t>
            </a:r>
            <a:r>
              <a:rPr lang="en-US" altLang="zh-CN" dirty="0" err="1">
                <a:solidFill>
                  <a:srgbClr val="0070C0"/>
                </a:solidFill>
              </a:rPr>
              <a:t>ats</a:t>
            </a:r>
            <a:r>
              <a:rPr lang="en-US" altLang="zh-CN" dirty="0">
                <a:solidFill>
                  <a:srgbClr val="0070C0"/>
                </a:solidFill>
              </a:rPr>
              <a:t>_</a:t>
            </a:r>
            <a:r>
              <a:rPr lang="zh-CN" altLang="zh-CN" dirty="0"/>
              <a:t>’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rgbClr val="00B050"/>
                </a:solidFill>
              </a:rPr>
              <a:t>8</a:t>
            </a:r>
            <a:r>
              <a:rPr lang="zh-CN" altLang="zh-CN" dirty="0">
                <a:solidFill>
                  <a:srgbClr val="00B050"/>
                </a:solidFill>
              </a:rPr>
              <a:t>位用例编号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+ </a:t>
            </a:r>
            <a:r>
              <a:rPr lang="zh-CN" altLang="zh-CN" dirty="0">
                <a:solidFill>
                  <a:schemeClr val="accent4">
                    <a:lumMod val="75000"/>
                  </a:schemeClr>
                </a:solidFill>
              </a:rPr>
              <a:t>用例描述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dirty="0"/>
              <a:t>+ </a:t>
            </a:r>
            <a:r>
              <a:rPr lang="zh-CN" altLang="zh-CN" dirty="0"/>
              <a:t>‘</a:t>
            </a:r>
            <a:r>
              <a:rPr lang="en-US" altLang="zh-CN" dirty="0">
                <a:solidFill>
                  <a:srgbClr val="0070C0"/>
                </a:solidFill>
              </a:rPr>
              <a:t>_test.py</a:t>
            </a:r>
            <a:r>
              <a:rPr lang="zh-CN" altLang="zh-CN" dirty="0" smtClean="0"/>
              <a:t>’</a:t>
            </a:r>
            <a:r>
              <a:rPr lang="en-US" altLang="zh-CN" dirty="0" smtClean="0"/>
              <a:t>:  </a:t>
            </a:r>
            <a:r>
              <a:rPr lang="en-US" altLang="zh-CN" sz="1600" dirty="0" smtClean="0"/>
              <a:t>ats_00081015_disk_storage_rw_7day_test.py</a:t>
            </a:r>
            <a:endParaRPr lang="zh-CN" altLang="zh-CN" sz="1600" dirty="0"/>
          </a:p>
          <a:p>
            <a:pPr algn="l"/>
            <a:r>
              <a:rPr lang="en-US" altLang="zh-CN" dirty="0"/>
              <a:t>1.</a:t>
            </a:r>
            <a:r>
              <a:rPr lang="zh-CN" altLang="zh-CN" dirty="0"/>
              <a:t>‘</a:t>
            </a:r>
            <a:r>
              <a:rPr lang="en-US" altLang="zh-CN" dirty="0" err="1"/>
              <a:t>ats</a:t>
            </a:r>
            <a:r>
              <a:rPr lang="en-US" altLang="zh-CN" dirty="0"/>
              <a:t>_</a:t>
            </a:r>
            <a:r>
              <a:rPr lang="zh-CN" altLang="zh-CN" dirty="0"/>
              <a:t>’与 ‘</a:t>
            </a:r>
            <a:r>
              <a:rPr lang="en-US" altLang="zh-CN" dirty="0"/>
              <a:t>_test.py</a:t>
            </a:r>
            <a:r>
              <a:rPr lang="zh-CN" altLang="zh-CN" dirty="0"/>
              <a:t>’为固定格式</a:t>
            </a:r>
          </a:p>
          <a:p>
            <a:pPr algn="l"/>
            <a:r>
              <a:rPr lang="en-US" altLang="zh-CN" dirty="0"/>
              <a:t>2. 8</a:t>
            </a:r>
            <a:r>
              <a:rPr lang="zh-CN" altLang="zh-CN" dirty="0"/>
              <a:t>位用例编号：</a:t>
            </a:r>
          </a:p>
          <a:p>
            <a:pPr algn="l"/>
            <a:r>
              <a:rPr lang="en-US" altLang="zh-CN" dirty="0"/>
              <a:t>    </a:t>
            </a:r>
            <a:r>
              <a:rPr lang="zh-CN" altLang="zh-CN" dirty="0"/>
              <a:t>前</a:t>
            </a:r>
            <a:r>
              <a:rPr lang="en-US" altLang="zh-CN" dirty="0"/>
              <a:t>4</a:t>
            </a:r>
            <a:r>
              <a:rPr lang="zh-CN" altLang="zh-CN" dirty="0"/>
              <a:t>位为功能模块编号</a:t>
            </a:r>
            <a:r>
              <a:rPr lang="zh-CN" altLang="zh-CN" dirty="0" smtClean="0"/>
              <a:t>，后</a:t>
            </a:r>
            <a:r>
              <a:rPr lang="zh-CN" altLang="zh-CN" dirty="0"/>
              <a:t>四位为用例编号。</a:t>
            </a:r>
          </a:p>
          <a:p>
            <a:pPr algn="l"/>
            <a:r>
              <a:rPr lang="en-US" altLang="zh-CN" dirty="0" smtClean="0"/>
              <a:t>  2.1</a:t>
            </a:r>
            <a:r>
              <a:rPr lang="zh-CN" altLang="zh-CN" dirty="0" smtClean="0"/>
              <a:t>目前</a:t>
            </a:r>
            <a:r>
              <a:rPr lang="zh-CN" altLang="zh-CN" dirty="0"/>
              <a:t>已有的模块编号：</a:t>
            </a:r>
          </a:p>
          <a:p>
            <a:pPr algn="l"/>
            <a:r>
              <a:rPr lang="en-US" altLang="zh-CN" dirty="0" smtClean="0"/>
              <a:t>  0000</a:t>
            </a:r>
            <a:r>
              <a:rPr lang="zh-CN" altLang="zh-CN" dirty="0"/>
              <a:t>：一些辅助测试脚本，被</a:t>
            </a:r>
            <a:r>
              <a:rPr lang="en-US" altLang="zh-CN" dirty="0"/>
              <a:t>ATS</a:t>
            </a:r>
            <a:r>
              <a:rPr lang="zh-CN" altLang="zh-CN" dirty="0"/>
              <a:t>管理，并不是测试用例</a:t>
            </a:r>
          </a:p>
          <a:p>
            <a:pPr algn="l"/>
            <a:r>
              <a:rPr lang="en-US" altLang="zh-CN" dirty="0" smtClean="0"/>
              <a:t>  0001</a:t>
            </a:r>
            <a:r>
              <a:rPr lang="zh-CN" altLang="zh-CN" dirty="0"/>
              <a:t>：系统管理</a:t>
            </a:r>
          </a:p>
          <a:p>
            <a:pPr algn="l"/>
            <a:r>
              <a:rPr lang="en-US" altLang="zh-CN" dirty="0" smtClean="0"/>
              <a:t>  0002</a:t>
            </a:r>
            <a:r>
              <a:rPr lang="zh-CN" altLang="zh-CN" dirty="0"/>
              <a:t>：设置</a:t>
            </a:r>
            <a:r>
              <a:rPr lang="zh-CN" altLang="zh-CN" dirty="0" smtClean="0"/>
              <a:t>向导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……</a:t>
            </a:r>
            <a:endParaRPr lang="zh-CN" altLang="zh-CN" dirty="0"/>
          </a:p>
          <a:p>
            <a:pPr algn="l"/>
            <a:r>
              <a:rPr lang="en-US" altLang="zh-CN" dirty="0" smtClean="0"/>
              <a:t>  2.2</a:t>
            </a:r>
            <a:r>
              <a:rPr lang="zh-CN" altLang="zh-CN" dirty="0" smtClean="0"/>
              <a:t>用例</a:t>
            </a:r>
            <a:r>
              <a:rPr lang="zh-CN" altLang="zh-CN" dirty="0"/>
              <a:t>编号：</a:t>
            </a:r>
          </a:p>
          <a:p>
            <a:pPr algn="l"/>
            <a:r>
              <a:rPr lang="en-US" altLang="zh-CN" dirty="0" smtClean="0"/>
              <a:t>  </a:t>
            </a:r>
            <a:r>
              <a:rPr lang="zh-CN" altLang="zh-CN" dirty="0" smtClean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位为用例分组， 后</a:t>
            </a:r>
            <a:r>
              <a:rPr lang="en-US" altLang="zh-CN" dirty="0"/>
              <a:t>3</a:t>
            </a:r>
            <a:r>
              <a:rPr lang="zh-CN" altLang="zh-CN" dirty="0"/>
              <a:t>位用于用例编号。比如子设备操作模块的用例编号，第一位为</a:t>
            </a:r>
            <a:r>
              <a:rPr lang="en-US" altLang="zh-CN" dirty="0"/>
              <a:t>1</a:t>
            </a:r>
            <a:r>
              <a:rPr lang="zh-CN" altLang="zh-CN" dirty="0"/>
              <a:t>为硬件方式添加子设备， </a:t>
            </a:r>
            <a:r>
              <a:rPr lang="en-US" altLang="zh-CN" dirty="0"/>
              <a:t>2</a:t>
            </a:r>
            <a:r>
              <a:rPr lang="zh-CN" altLang="zh-CN" dirty="0"/>
              <a:t>为 软件方式添加子设备：</a:t>
            </a:r>
          </a:p>
          <a:p>
            <a:pPr algn="l"/>
            <a:r>
              <a:rPr lang="en-US" altLang="zh-CN" dirty="0"/>
              <a:t>0005 1001</a:t>
            </a:r>
            <a:r>
              <a:rPr lang="zh-CN" altLang="zh-CN" dirty="0"/>
              <a:t>：硬件方式添加子设备的第</a:t>
            </a:r>
            <a:r>
              <a:rPr lang="en-US" altLang="zh-CN" dirty="0"/>
              <a:t>1</a:t>
            </a:r>
            <a:r>
              <a:rPr lang="zh-CN" altLang="zh-CN" dirty="0"/>
              <a:t>个用例</a:t>
            </a:r>
          </a:p>
          <a:p>
            <a:pPr algn="l"/>
            <a:r>
              <a:rPr lang="en-US" altLang="zh-CN" dirty="0"/>
              <a:t>0005 1002</a:t>
            </a:r>
            <a:r>
              <a:rPr lang="zh-CN" altLang="zh-CN" dirty="0"/>
              <a:t>：硬件方式添加子设备的第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zh-CN" altLang="zh-CN" dirty="0" smtClean="0"/>
              <a:t>用例</a:t>
            </a:r>
            <a:endParaRPr lang="en-US" altLang="zh-CN" dirty="0" smtClean="0"/>
          </a:p>
          <a:p>
            <a:pPr algn="l"/>
            <a:r>
              <a:rPr lang="en-US" altLang="zh-CN" dirty="0"/>
              <a:t>0005 2001</a:t>
            </a:r>
            <a:r>
              <a:rPr lang="zh-CN" altLang="zh-CN" dirty="0"/>
              <a:t>：软件方式添加子设备的第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zh-CN" altLang="zh-CN" dirty="0" smtClean="0"/>
              <a:t>用例</a:t>
            </a:r>
            <a:endParaRPr lang="zh-CN" altLang="zh-CN" dirty="0"/>
          </a:p>
          <a:p>
            <a:pPr algn="l"/>
            <a:r>
              <a:rPr lang="en-US" altLang="zh-CN" dirty="0"/>
              <a:t>  </a:t>
            </a:r>
            <a:endParaRPr lang="zh-CN" altLang="zh-CN" dirty="0"/>
          </a:p>
          <a:p>
            <a:pPr algn="l"/>
            <a:r>
              <a:rPr lang="en-US" altLang="zh-CN" dirty="0"/>
              <a:t>3. </a:t>
            </a:r>
            <a:r>
              <a:rPr lang="zh-CN" altLang="zh-CN" dirty="0"/>
              <a:t>用例描述</a:t>
            </a:r>
          </a:p>
          <a:p>
            <a:pPr algn="l"/>
            <a:r>
              <a:rPr lang="en-US" altLang="zh-CN" dirty="0"/>
              <a:t>    </a:t>
            </a:r>
            <a:r>
              <a:rPr lang="zh-CN" altLang="zh-CN" dirty="0"/>
              <a:t>简单的字符串描述下用例的功能，字符串需满足正则表达式‘</a:t>
            </a:r>
            <a:r>
              <a:rPr lang="en-US" altLang="zh-CN" dirty="0"/>
              <a:t>\w’</a:t>
            </a:r>
            <a:endParaRPr lang="zh-CN" altLang="zh-CN" dirty="0"/>
          </a:p>
          <a:p>
            <a:pPr lvl="0"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0"/>
            <a:ext cx="7766936" cy="695915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作为自动化测试</a:t>
            </a:r>
            <a:r>
              <a:rPr lang="zh-CN" altLang="en-US" sz="2400" dirty="0" smtClean="0">
                <a:solidFill>
                  <a:srgbClr val="0070C0"/>
                </a:solidFill>
              </a:rPr>
              <a:t>框架</a:t>
            </a:r>
            <a:r>
              <a:rPr lang="en-US" altLang="zh-CN" sz="2400" dirty="0" smtClean="0">
                <a:solidFill>
                  <a:srgbClr val="0070C0"/>
                </a:solidFill>
              </a:rPr>
              <a:t>-</a:t>
            </a:r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zh-CN" sz="2400" dirty="0">
                <a:solidFill>
                  <a:srgbClr val="0070C0"/>
                </a:solidFill>
              </a:rPr>
              <a:t>测试用例命名</a:t>
            </a:r>
            <a:r>
              <a:rPr lang="zh-CN" altLang="zh-CN" sz="2400" dirty="0">
                <a:solidFill>
                  <a:srgbClr val="0070C0"/>
                </a:solidFill>
              </a:rPr>
              <a:t>规则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728283"/>
            <a:ext cx="8763675" cy="5915278"/>
          </a:xfrm>
        </p:spPr>
        <p:txBody>
          <a:bodyPr>
            <a:normAutofit fontScale="25000" lnSpcReduction="20000"/>
          </a:bodyPr>
          <a:lstStyle/>
          <a:p>
            <a:pPr lvl="0" algn="l"/>
            <a:endParaRPr lang="en-US" altLang="zh-CN" dirty="0"/>
          </a:p>
          <a:p>
            <a:pPr algn="l"/>
            <a:r>
              <a:rPr lang="en-US" altLang="zh-CN" sz="8000" dirty="0" smtClean="0">
                <a:solidFill>
                  <a:srgbClr val="0070C0"/>
                </a:solidFill>
              </a:rPr>
              <a:t>config.ini:</a:t>
            </a:r>
            <a:endParaRPr lang="en-US" altLang="zh-CN" sz="8000" dirty="0">
              <a:solidFill>
                <a:srgbClr val="0070C0"/>
              </a:solidFill>
            </a:endParaRPr>
          </a:p>
          <a:p>
            <a:pPr algn="l"/>
            <a:r>
              <a:rPr lang="en-US" altLang="zh-CN" sz="4800" dirty="0" smtClean="0"/>
              <a:t>[</a:t>
            </a:r>
            <a:r>
              <a:rPr lang="en-US" altLang="zh-CN" sz="4800" dirty="0"/>
              <a:t>system]</a:t>
            </a:r>
          </a:p>
          <a:p>
            <a:pPr algn="l"/>
            <a:r>
              <a:rPr lang="en-US" altLang="zh-CN" sz="4800" dirty="0"/>
              <a:t>#ATS</a:t>
            </a:r>
            <a:r>
              <a:rPr lang="zh-CN" altLang="en-US" sz="4800" dirty="0"/>
              <a:t>系统所在目录</a:t>
            </a:r>
          </a:p>
          <a:p>
            <a:pPr algn="l"/>
            <a:r>
              <a:rPr lang="en-US" altLang="zh-CN" sz="4800" dirty="0" err="1"/>
              <a:t>ats_dir</a:t>
            </a:r>
            <a:r>
              <a:rPr lang="en-US" altLang="zh-CN" sz="4800" dirty="0"/>
              <a:t> = C:\ATS\</a:t>
            </a:r>
          </a:p>
          <a:p>
            <a:pPr algn="l"/>
            <a:endParaRPr lang="en-US" altLang="zh-CN" sz="4800" dirty="0"/>
          </a:p>
          <a:p>
            <a:pPr algn="l"/>
            <a:r>
              <a:rPr lang="en-US" altLang="zh-CN" sz="4800" dirty="0"/>
              <a:t>#</a:t>
            </a:r>
            <a:r>
              <a:rPr lang="zh-CN" altLang="en-US" sz="4800" dirty="0"/>
              <a:t>用例所在目录</a:t>
            </a:r>
          </a:p>
          <a:p>
            <a:pPr algn="l"/>
            <a:r>
              <a:rPr lang="en-US" altLang="zh-CN" sz="4800" dirty="0" err="1"/>
              <a:t>case_dir</a:t>
            </a:r>
            <a:r>
              <a:rPr lang="en-US" altLang="zh-CN" sz="4800" dirty="0"/>
              <a:t> = C:\ATS\testcases\</a:t>
            </a:r>
          </a:p>
          <a:p>
            <a:pPr algn="l"/>
            <a:endParaRPr lang="en-US" altLang="zh-CN" sz="4800" dirty="0"/>
          </a:p>
          <a:p>
            <a:pPr algn="l"/>
            <a:r>
              <a:rPr lang="en-US" altLang="zh-CN" sz="4800" dirty="0"/>
              <a:t>#</a:t>
            </a:r>
            <a:r>
              <a:rPr lang="zh-CN" altLang="en-US" sz="4800" dirty="0"/>
              <a:t>日志及报告目录</a:t>
            </a:r>
          </a:p>
          <a:p>
            <a:pPr algn="l"/>
            <a:r>
              <a:rPr lang="en-US" altLang="zh-CN" sz="4800" dirty="0" err="1"/>
              <a:t>result_dir</a:t>
            </a:r>
            <a:r>
              <a:rPr lang="en-US" altLang="zh-CN" sz="4800" dirty="0"/>
              <a:t> = C:\ATS\testcases\ats_result\</a:t>
            </a:r>
          </a:p>
          <a:p>
            <a:pPr algn="l"/>
            <a:endParaRPr lang="en-US" altLang="zh-CN" sz="4800" dirty="0"/>
          </a:p>
          <a:p>
            <a:pPr algn="l"/>
            <a:r>
              <a:rPr lang="en-US" altLang="zh-CN" sz="4800" dirty="0"/>
              <a:t>[serial]</a:t>
            </a:r>
          </a:p>
          <a:p>
            <a:pPr algn="l"/>
            <a:r>
              <a:rPr lang="en-US" altLang="zh-CN" sz="4800" dirty="0"/>
              <a:t>#</a:t>
            </a:r>
            <a:r>
              <a:rPr lang="zh-CN" altLang="en-US" sz="4800" dirty="0"/>
              <a:t>串口名字：</a:t>
            </a:r>
            <a:r>
              <a:rPr lang="en-US" altLang="zh-CN" sz="4800" dirty="0"/>
              <a:t>COM1/COM2</a:t>
            </a:r>
            <a:r>
              <a:rPr lang="zh-CN" altLang="en-US" sz="4800" dirty="0"/>
              <a:t>， 配置成</a:t>
            </a:r>
            <a:r>
              <a:rPr lang="en-US" altLang="zh-CN" sz="4800" dirty="0"/>
              <a:t>any</a:t>
            </a:r>
            <a:r>
              <a:rPr lang="zh-CN" altLang="en-US" sz="4800" dirty="0"/>
              <a:t>会自动选第一个可用的</a:t>
            </a:r>
          </a:p>
          <a:p>
            <a:pPr algn="l"/>
            <a:r>
              <a:rPr lang="en-US" altLang="zh-CN" sz="4800" dirty="0"/>
              <a:t>port = any</a:t>
            </a:r>
          </a:p>
          <a:p>
            <a:pPr algn="l"/>
            <a:r>
              <a:rPr lang="en-US" altLang="zh-CN" sz="4800" dirty="0" err="1"/>
              <a:t>baudrate</a:t>
            </a:r>
            <a:r>
              <a:rPr lang="en-US" altLang="zh-CN" sz="4800" dirty="0"/>
              <a:t> = 115200</a:t>
            </a:r>
          </a:p>
          <a:p>
            <a:pPr algn="l"/>
            <a:endParaRPr lang="en-US" altLang="zh-CN" sz="4800" dirty="0"/>
          </a:p>
          <a:p>
            <a:pPr algn="l"/>
            <a:r>
              <a:rPr lang="en-US" altLang="zh-CN" sz="4800" dirty="0"/>
              <a:t>[network]</a:t>
            </a:r>
          </a:p>
          <a:p>
            <a:pPr algn="l"/>
            <a:r>
              <a:rPr lang="en-US" altLang="zh-CN" sz="4800" dirty="0"/>
              <a:t>#</a:t>
            </a:r>
            <a:r>
              <a:rPr lang="zh-CN" altLang="en-US" sz="4800" dirty="0"/>
              <a:t>智能路由器</a:t>
            </a:r>
            <a:r>
              <a:rPr lang="en-US" altLang="zh-CN" sz="4800" dirty="0"/>
              <a:t>IP</a:t>
            </a:r>
          </a:p>
          <a:p>
            <a:pPr algn="l"/>
            <a:r>
              <a:rPr lang="en-US" altLang="zh-CN" sz="4800" dirty="0"/>
              <a:t>host = </a:t>
            </a:r>
            <a:r>
              <a:rPr lang="en-US" altLang="zh-CN" sz="4800" dirty="0" smtClean="0"/>
              <a:t>192.168.10.1</a:t>
            </a:r>
            <a:endParaRPr lang="en-US" altLang="zh-CN" sz="4800" dirty="0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1"/>
            <a:ext cx="7766936" cy="558350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</a:t>
            </a:r>
            <a:r>
              <a:rPr lang="zh-CN" altLang="en-US" sz="2400" dirty="0">
                <a:solidFill>
                  <a:srgbClr val="0070C0"/>
                </a:solidFill>
              </a:rPr>
              <a:t>测试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r>
              <a:rPr lang="en-US" altLang="zh-CN" sz="2400" dirty="0">
                <a:solidFill>
                  <a:srgbClr val="0070C0"/>
                </a:solidFill>
              </a:rPr>
              <a:t>-</a:t>
            </a:r>
            <a:r>
              <a:rPr lang="zh-CN" altLang="en-US" sz="2400" dirty="0">
                <a:solidFill>
                  <a:srgbClr val="0070C0"/>
                </a:solidFill>
              </a:rPr>
              <a:t>系统配置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752558" y="728283"/>
            <a:ext cx="8763675" cy="591527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2400" dirty="0" smtClean="0">
                <a:solidFill>
                  <a:srgbClr val="00B050"/>
                </a:solidFill>
              </a:rPr>
              <a:t>1.</a:t>
            </a:r>
            <a:r>
              <a:rPr lang="zh-CN" altLang="en-US" sz="2400" dirty="0" smtClean="0">
                <a:solidFill>
                  <a:srgbClr val="00B050"/>
                </a:solidFill>
              </a:rPr>
              <a:t>运行系统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lvl="0" algn="l"/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23845" y="1"/>
            <a:ext cx="7766936" cy="558350"/>
          </a:xfrm>
        </p:spPr>
        <p:txBody>
          <a:bodyPr/>
          <a:lstStyle/>
          <a:p>
            <a:pPr lvl="0" algn="ctr"/>
            <a:r>
              <a:rPr lang="en-US" altLang="zh-CN" sz="2400" dirty="0">
                <a:solidFill>
                  <a:srgbClr val="0070C0"/>
                </a:solidFill>
              </a:rPr>
              <a:t>ATS</a:t>
            </a:r>
            <a:r>
              <a:rPr lang="zh-CN" altLang="en-US" sz="2400" dirty="0">
                <a:solidFill>
                  <a:srgbClr val="0070C0"/>
                </a:solidFill>
              </a:rPr>
              <a:t>作为自动化</a:t>
            </a:r>
            <a:r>
              <a:rPr lang="zh-CN" altLang="en-US" sz="2400" dirty="0">
                <a:solidFill>
                  <a:srgbClr val="0070C0"/>
                </a:solidFill>
              </a:rPr>
              <a:t>测试</a:t>
            </a:r>
            <a:r>
              <a:rPr lang="zh-CN" altLang="en-US" sz="2400" dirty="0">
                <a:solidFill>
                  <a:srgbClr val="0070C0"/>
                </a:solidFill>
              </a:rPr>
              <a:t>框架</a:t>
            </a:r>
            <a:r>
              <a:rPr lang="en-US" altLang="zh-CN" sz="2400" dirty="0" smtClean="0">
                <a:solidFill>
                  <a:srgbClr val="0070C0"/>
                </a:solidFill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使用方法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1" y="1231379"/>
            <a:ext cx="7134225" cy="43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1765</TotalTime>
  <Words>694</Words>
  <Application>Microsoft Office PowerPoint</Application>
  <PresentationFormat>宽屏</PresentationFormat>
  <Paragraphs>157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程序包</vt:lpstr>
      <vt:lpstr>ATS（auto test system）介绍</vt:lpstr>
      <vt:lpstr>Nose简介</vt:lpstr>
      <vt:lpstr>ATS简介（作为自动化测试框架一）</vt:lpstr>
      <vt:lpstr>ATS简介（作为自动化测试框架二）</vt:lpstr>
      <vt:lpstr>PowerPoint 演示文稿</vt:lpstr>
      <vt:lpstr>PowerPoint 演示文稿</vt:lpstr>
      <vt:lpstr>ATS作为自动化测试框架-ATS测试用例命名规则</vt:lpstr>
      <vt:lpstr>ATS作为自动化测试框架-系统配置</vt:lpstr>
      <vt:lpstr>ATS作为自动化测试框架-使用方法</vt:lpstr>
      <vt:lpstr>ATS作为自动化测试框架-使用方法</vt:lpstr>
      <vt:lpstr>ATS作为自动化测试框架-使用方法</vt:lpstr>
      <vt:lpstr>ATS作为自动化测试框架-使用方法</vt:lpstr>
      <vt:lpstr>ATS作为自动化测试框架-使用方法</vt:lpstr>
      <vt:lpstr>ATS作为自动化测试框架-使用方法</vt:lpstr>
      <vt:lpstr>ATS作为自动化测试框架-使用方法</vt:lpstr>
      <vt:lpstr>ATS作为自动化测试框架-使用方法</vt:lpstr>
      <vt:lpstr>PowerPoint 演示文稿</vt:lpstr>
      <vt:lpstr>PowerPoint 演示文稿</vt:lpstr>
      <vt:lpstr>PowerPoint 演示文稿</vt:lpstr>
      <vt:lpstr>改进</vt:lpstr>
      <vt:lpstr>more</vt:lpstr>
      <vt:lpstr>The 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72</cp:revision>
  <dcterms:created xsi:type="dcterms:W3CDTF">2017-08-26T14:10:16Z</dcterms:created>
  <dcterms:modified xsi:type="dcterms:W3CDTF">2017-11-17T03:23:42Z</dcterms:modified>
</cp:coreProperties>
</file>