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Technical Resolution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Ankit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803"/>
            <a:ext cx="8911687" cy="676656"/>
          </a:xfrm>
        </p:spPr>
        <p:txBody>
          <a:bodyPr/>
          <a:lstStyle/>
          <a:p>
            <a:r>
              <a:rPr lang="en-IN" dirty="0" smtClean="0"/>
              <a:t>Technical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50006"/>
            <a:ext cx="8915400" cy="5061216"/>
          </a:xfrm>
        </p:spPr>
        <p:txBody>
          <a:bodyPr/>
          <a:lstStyle/>
          <a:p>
            <a:r>
              <a:rPr lang="en-GB" b="1" dirty="0"/>
              <a:t>Challenge #1</a:t>
            </a:r>
          </a:p>
          <a:p>
            <a:pPr marL="0" indent="0">
              <a:buNone/>
            </a:pPr>
            <a:r>
              <a:rPr lang="en-GB" sz="1200" dirty="0"/>
              <a:t>A 3-tier environment is a common setup. Use a tool of your choosing/familiarity create </a:t>
            </a:r>
            <a:r>
              <a:rPr lang="en-GB" sz="1200" dirty="0" smtClean="0"/>
              <a:t>these resources </a:t>
            </a:r>
            <a:r>
              <a:rPr lang="en-GB" sz="1200" dirty="0"/>
              <a:t>on a cloud environment (Azure/AWS/GCP). Please remember we will not be </a:t>
            </a:r>
            <a:r>
              <a:rPr lang="en-GB" sz="1200" dirty="0" smtClean="0"/>
              <a:t>judged on </a:t>
            </a:r>
            <a:r>
              <a:rPr lang="en-GB" sz="1200" dirty="0"/>
              <a:t>the outcome but more focusing on the approach, style and reproducibility</a:t>
            </a:r>
            <a:r>
              <a:rPr lang="en-GB" sz="1200" dirty="0" smtClean="0"/>
              <a:t>.</a:t>
            </a:r>
          </a:p>
          <a:p>
            <a:r>
              <a:rPr lang="en-GB" dirty="0" smtClean="0"/>
              <a:t>Solution #</a:t>
            </a:r>
            <a:r>
              <a:rPr lang="en-GB" dirty="0" smtClean="0"/>
              <a:t>1</a:t>
            </a:r>
          </a:p>
          <a:p>
            <a:pPr marL="0" indent="0">
              <a:buNone/>
            </a:pPr>
            <a:r>
              <a:rPr lang="en-GB" sz="1200" dirty="0" smtClean="0"/>
              <a:t>From Compliance and Governance Prospective,  resources will be managed with Management Group and Subscription (Azure landing Zone):-  </a:t>
            </a:r>
          </a:p>
          <a:p>
            <a:pPr marL="0" indent="0">
              <a:buNone/>
            </a:pPr>
            <a:endParaRPr lang="en-GB" sz="1200" dirty="0" smtClean="0"/>
          </a:p>
          <a:p>
            <a:endParaRPr lang="en-GB" dirty="0"/>
          </a:p>
          <a:p>
            <a:pPr lvl="8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97747"/>
            <a:ext cx="7229864" cy="35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803"/>
            <a:ext cx="8911687" cy="676656"/>
          </a:xfrm>
        </p:spPr>
        <p:txBody>
          <a:bodyPr/>
          <a:lstStyle/>
          <a:p>
            <a:r>
              <a:rPr lang="en-IN" dirty="0" smtClean="0"/>
              <a:t>Technical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50006"/>
            <a:ext cx="8915400" cy="506121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200" dirty="0" smtClean="0"/>
              <a:t>Azure Policy will be Applied to Management Group or Subscription or Resource Group and will follow the inheritance.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 smtClean="0"/>
              <a:t>RBAC will be applied </a:t>
            </a:r>
            <a:r>
              <a:rPr lang="en-GB" sz="1200" dirty="0"/>
              <a:t>to Management Group or Subscription or Resource Group and will follow the inheritance</a:t>
            </a:r>
            <a:r>
              <a:rPr lang="en-GB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 smtClean="0"/>
              <a:t>Created 3-Tier Environment Setup using Terraform Script for Resource Creation.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/>
              <a:t>One virtual network tied in three </a:t>
            </a:r>
            <a:r>
              <a:rPr lang="en-GB" sz="1300" dirty="0" smtClean="0"/>
              <a:t>subnets.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smtClean="0"/>
              <a:t>Each subnet will have one virtual machine.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smtClean="0"/>
              <a:t>First </a:t>
            </a:r>
            <a:r>
              <a:rPr lang="en-GB" sz="1300" dirty="0"/>
              <a:t>virtual machine -&gt; allow inbound traffic from internet only.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/>
              <a:t>Second virtual machine -&gt; entertain traffic from first virtual machine only and can reply the same virtual machine again.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/>
              <a:t>App can connect to database and database can connect to app but database cannot connect to web</a:t>
            </a:r>
            <a:r>
              <a:rPr lang="en-GB" sz="13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smtClean="0"/>
              <a:t>For Outbound Access from WEB,APP or DB tier, We can use Azure NAT Gateway in another subnet (</a:t>
            </a:r>
            <a:r>
              <a:rPr lang="en-IN" sz="1400" dirty="0"/>
              <a:t>/28 public IP </a:t>
            </a:r>
            <a:r>
              <a:rPr lang="en-IN" sz="1400" dirty="0" smtClean="0"/>
              <a:t>prefix).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smtClean="0"/>
              <a:t>We can increase the instance and put in diff AZ and Load Balancers can be used to cater the traffic.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smtClean="0"/>
              <a:t>We can create diff workspace for the IAC script and put the state file in Azure Storage.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smtClean="0"/>
              <a:t>Create YAML file to deploy the Terraform Script in the Env.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smtClean="0"/>
              <a:t>Certainly, we can enhance the script as we move 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 err="1" smtClean="0"/>
              <a:t>Github</a:t>
            </a:r>
            <a:r>
              <a:rPr lang="en-GB" sz="1300" dirty="0" smtClean="0"/>
              <a:t> </a:t>
            </a:r>
            <a:r>
              <a:rPr lang="en-GB" sz="1300" dirty="0"/>
              <a:t>Location(https://</a:t>
            </a:r>
            <a:r>
              <a:rPr lang="en-GB" sz="1300" dirty="0" smtClean="0"/>
              <a:t>github.com/gxa3366/ThreeTierIAC)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3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endParaRPr lang="en-GB" sz="1200" dirty="0"/>
          </a:p>
          <a:p>
            <a:endParaRPr lang="en-GB" sz="1200" dirty="0" smtClean="0"/>
          </a:p>
          <a:p>
            <a:pPr marL="0" indent="0">
              <a:buNone/>
            </a:pPr>
            <a:endParaRPr lang="en-GB" sz="1200" dirty="0" smtClean="0"/>
          </a:p>
          <a:p>
            <a:endParaRPr lang="en-GB" dirty="0"/>
          </a:p>
          <a:p>
            <a:pPr lvl="8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803"/>
            <a:ext cx="8911687" cy="676656"/>
          </a:xfrm>
        </p:spPr>
        <p:txBody>
          <a:bodyPr/>
          <a:lstStyle/>
          <a:p>
            <a:r>
              <a:rPr lang="en-IN" dirty="0" smtClean="0"/>
              <a:t>Technical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50006"/>
            <a:ext cx="8915400" cy="506121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sz="13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endParaRPr lang="en-GB" sz="1200" dirty="0"/>
          </a:p>
          <a:p>
            <a:endParaRPr lang="en-GB" sz="1200" dirty="0" smtClean="0"/>
          </a:p>
          <a:p>
            <a:pPr marL="0" indent="0">
              <a:buNone/>
            </a:pPr>
            <a:endParaRPr lang="en-GB" sz="1200" dirty="0" smtClean="0"/>
          </a:p>
          <a:p>
            <a:endParaRPr lang="en-GB" dirty="0"/>
          </a:p>
          <a:p>
            <a:pPr lvl="8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06" y="982640"/>
            <a:ext cx="9416505" cy="49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82580"/>
            <a:ext cx="8915400" cy="5228642"/>
          </a:xfrm>
        </p:spPr>
        <p:txBody>
          <a:bodyPr>
            <a:normAutofit fontScale="85000" lnSpcReduction="20000"/>
          </a:bodyPr>
          <a:lstStyle/>
          <a:p>
            <a:r>
              <a:rPr lang="en-GB" b="1" u="sng" dirty="0"/>
              <a:t>Challenge #2</a:t>
            </a:r>
            <a:endParaRPr lang="en-IN" dirty="0"/>
          </a:p>
          <a:p>
            <a:pPr marL="0" indent="0">
              <a:buNone/>
            </a:pPr>
            <a:r>
              <a:rPr lang="en-GB" sz="1400" dirty="0" smtClean="0"/>
              <a:t>We </a:t>
            </a:r>
            <a:r>
              <a:rPr lang="en-GB" sz="1400" dirty="0"/>
              <a:t>need to write code that will query the meta data of an instance within AWS or Azure or GCP and provide a </a:t>
            </a:r>
            <a:r>
              <a:rPr lang="en-GB" sz="1400" dirty="0" err="1"/>
              <a:t>json</a:t>
            </a:r>
            <a:r>
              <a:rPr lang="en-GB" sz="1400" dirty="0"/>
              <a:t> formatted output. </a:t>
            </a:r>
            <a:br>
              <a:rPr lang="en-GB" sz="1400" dirty="0"/>
            </a:br>
            <a:r>
              <a:rPr lang="en-GB" sz="1400" dirty="0"/>
              <a:t>The choice of language and implementation is up to you.</a:t>
            </a:r>
            <a:endParaRPr lang="en-IN" sz="1400" dirty="0"/>
          </a:p>
          <a:p>
            <a:r>
              <a:rPr lang="en-GB" dirty="0"/>
              <a:t>Solution </a:t>
            </a:r>
            <a:r>
              <a:rPr lang="en-GB" dirty="0" smtClean="0"/>
              <a:t>#2</a:t>
            </a:r>
          </a:p>
          <a:p>
            <a:pPr marL="0" indent="0">
              <a:buNone/>
            </a:pPr>
            <a:r>
              <a:rPr lang="en-GB" dirty="0" smtClean="0"/>
              <a:t>Option #1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Develop the Console application using Microsoft .NET Core template</a:t>
            </a:r>
            <a:r>
              <a:rPr lang="en-IN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Azure resources like Azure VM are </a:t>
            </a:r>
            <a:r>
              <a:rPr lang="en-GB" sz="1400" dirty="0" smtClean="0"/>
              <a:t>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Register an application “</a:t>
            </a:r>
            <a:r>
              <a:rPr lang="en-IN" sz="1400" dirty="0" smtClean="0"/>
              <a:t>Myappinstancemetadata” in Azure AD (App registration and fetched few details:-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	</a:t>
            </a:r>
            <a:r>
              <a:rPr lang="en-IN" sz="1200" dirty="0" smtClean="0"/>
              <a:t>Client ID, Client Secret, Tenant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Grant Reader Role assignment  of Registered App to Azure 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Created Azure Key Vault and store all the secret keys (Client ID etc..) into Key Vault.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In code, We are using Azure Identity Package and getting all the key Values at run time.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/>
              <a:t>KeyVaultSecret secret</a:t>
            </a:r>
            <a:r>
              <a:rPr lang="en-IN" sz="1200" dirty="0" smtClean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client = new </a:t>
            </a:r>
            <a:r>
              <a:rPr lang="en-GB" sz="1200" dirty="0" err="1"/>
              <a:t>SecretClient</a:t>
            </a:r>
            <a:r>
              <a:rPr lang="en-GB" sz="1200" dirty="0"/>
              <a:t>(new Uri("https://myappkeyvault02.vault.azure.net"), new DefaultAzureCredential</a:t>
            </a:r>
            <a:r>
              <a:rPr lang="en-GB" sz="1200" dirty="0" smtClean="0"/>
              <a:t>());</a:t>
            </a:r>
            <a:endParaRPr lang="en-I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secret= client.GetSecret("</a:t>
            </a:r>
            <a:r>
              <a:rPr lang="en-IN" sz="1200" dirty="0" err="1" smtClean="0"/>
              <a:t>secretName</a:t>
            </a:r>
            <a:r>
              <a:rPr lang="en-IN" sz="1200" dirty="0" smtClean="0"/>
              <a:t>");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string </a:t>
            </a:r>
            <a:r>
              <a:rPr lang="en-IN" sz="1200" dirty="0"/>
              <a:t>secrets = </a:t>
            </a:r>
            <a:r>
              <a:rPr lang="en-IN" sz="1200" dirty="0" err="1"/>
              <a:t>secret.Value</a:t>
            </a:r>
            <a:r>
              <a:rPr lang="en-IN" sz="1200" dirty="0"/>
              <a:t>;</a:t>
            </a:r>
            <a:endParaRPr lang="en-IN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We are calling Management Azure Rest API to get the details of Instance (https</a:t>
            </a:r>
            <a:r>
              <a:rPr lang="en-IN" sz="1400" dirty="0"/>
              <a:t>://management.azure.com</a:t>
            </a:r>
            <a:r>
              <a:rPr lang="en-IN" sz="1400" dirty="0" smtClean="0"/>
              <a:t>/)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/>
              <a:t>Github</a:t>
            </a:r>
            <a:r>
              <a:rPr lang="en-IN" sz="1400" dirty="0"/>
              <a:t> URL (https://github.com/gxa3366/VmMetadataAPI)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3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82580"/>
            <a:ext cx="8915400" cy="522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Option #2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Develop the Console application using Microsoft .NET Core template</a:t>
            </a:r>
            <a:r>
              <a:rPr lang="en-IN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Deploy the code into Azure App Service or Function App or VM ( which support Managed Identity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System Defined Managed Identity should be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For Authorization to Azure Key Vault, App Principal will be added and give permission to get and list key vault secret.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Key Vault reference in App Setting will be implemented to fetch keys from Key vault at runtime(</a:t>
            </a:r>
            <a:r>
              <a:rPr lang="en-US" altLang="en-US" sz="1400" dirty="0">
                <a:solidFill>
                  <a:srgbClr val="161616"/>
                </a:solidFill>
                <a:latin typeface="SFMono-Regular"/>
              </a:rPr>
              <a:t>@Microsoft.KeyVault(</a:t>
            </a:r>
            <a:r>
              <a:rPr lang="en-US" altLang="en-US" sz="1400" dirty="0" err="1">
                <a:solidFill>
                  <a:srgbClr val="161616"/>
                </a:solidFill>
                <a:latin typeface="SFMono-Regular"/>
              </a:rPr>
              <a:t>SecretUri</a:t>
            </a:r>
            <a:r>
              <a:rPr lang="en-US" altLang="en-US" sz="1400" dirty="0">
                <a:solidFill>
                  <a:srgbClr val="161616"/>
                </a:solidFill>
                <a:latin typeface="SFMono-Regular"/>
              </a:rPr>
              <a:t>=https://myvault.vault.azure.net/secrets/mysecret/) </a:t>
            </a:r>
            <a:endParaRPr lang="en-US" altLang="en-US" sz="1400" dirty="0" smtClean="0">
              <a:solidFill>
                <a:srgbClr val="161616"/>
              </a:solidFill>
              <a:latin typeface="SFMono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</a:rPr>
              <a:t>Use </a:t>
            </a:r>
            <a:r>
              <a:rPr lang="en-IN" sz="1400" dirty="0"/>
              <a:t>Azure Identity Package </a:t>
            </a:r>
            <a:r>
              <a:rPr lang="en-IN" sz="1400" dirty="0" smtClean="0"/>
              <a:t>( </a:t>
            </a:r>
            <a:r>
              <a:rPr lang="en-IN" sz="1400" dirty="0" err="1" smtClean="0"/>
              <a:t>var</a:t>
            </a:r>
            <a:r>
              <a:rPr lang="en-IN" sz="1400" dirty="0" smtClean="0"/>
              <a:t> identity = </a:t>
            </a:r>
            <a:r>
              <a:rPr lang="en-GB" sz="1400" dirty="0"/>
              <a:t>new DefaultAzureCredential</a:t>
            </a:r>
            <a:r>
              <a:rPr lang="en-GB" sz="1400" dirty="0" smtClean="0"/>
              <a:t>()), to run the code in App Service / local without any code change.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/>
            </a:r>
            <a:br>
              <a:rPr lang="en-US" altLang="en-US" sz="1400" dirty="0">
                <a:solidFill>
                  <a:schemeClr val="tx1"/>
                </a:solidFill>
              </a:rPr>
            </a:b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7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82579"/>
            <a:ext cx="8915400" cy="5821251"/>
          </a:xfrm>
        </p:spPr>
        <p:txBody>
          <a:bodyPr>
            <a:normAutofit/>
          </a:bodyPr>
          <a:lstStyle/>
          <a:p>
            <a:r>
              <a:rPr lang="en-GB" b="1" u="sng" dirty="0"/>
              <a:t>Challenge </a:t>
            </a:r>
            <a:r>
              <a:rPr lang="en-GB" b="1" u="sng" dirty="0" smtClean="0"/>
              <a:t>#3</a:t>
            </a:r>
            <a:endParaRPr lang="en-IN" dirty="0"/>
          </a:p>
          <a:p>
            <a:pPr marL="0" indent="0">
              <a:buNone/>
            </a:pPr>
            <a:r>
              <a:rPr lang="en-GB" sz="1400" dirty="0"/>
              <a:t>We have a nested object. We would like a function where you pass in the object and a key and get back the value. </a:t>
            </a:r>
            <a:r>
              <a:rPr lang="en-GB" sz="1400" dirty="0" smtClean="0"/>
              <a:t>The </a:t>
            </a:r>
            <a:r>
              <a:rPr lang="en-GB" sz="1400" dirty="0"/>
              <a:t>choice of language and implementation is up to </a:t>
            </a:r>
            <a:r>
              <a:rPr lang="en-GB" sz="1400" dirty="0" smtClean="0"/>
              <a:t>you.   Example </a:t>
            </a:r>
            <a:r>
              <a:rPr lang="en-GB" sz="1400" dirty="0"/>
              <a:t>Inputs</a:t>
            </a:r>
            <a:endParaRPr lang="en-IN" sz="1400" dirty="0"/>
          </a:p>
          <a:p>
            <a:pPr marL="0" indent="0">
              <a:buNone/>
            </a:pPr>
            <a:r>
              <a:rPr lang="en-GB" sz="1400" dirty="0"/>
              <a:t>object = {“a”:{“b”:{“</a:t>
            </a:r>
            <a:r>
              <a:rPr lang="en-GB" sz="1400" dirty="0" err="1"/>
              <a:t>c”:”d</a:t>
            </a:r>
            <a:r>
              <a:rPr lang="en-GB" sz="1400" dirty="0" smtClean="0"/>
              <a:t>”}}}</a:t>
            </a:r>
          </a:p>
          <a:p>
            <a:pPr marL="0" indent="0">
              <a:buNone/>
            </a:pPr>
            <a:r>
              <a:rPr lang="en-GB" sz="1400" dirty="0" smtClean="0"/>
              <a:t>key </a:t>
            </a:r>
            <a:r>
              <a:rPr lang="en-GB" sz="1400" dirty="0"/>
              <a:t>= </a:t>
            </a:r>
            <a:r>
              <a:rPr lang="en-GB" sz="1400" dirty="0" smtClean="0"/>
              <a:t>a/b/c, </a:t>
            </a:r>
            <a:r>
              <a:rPr lang="en-GB" sz="1400" dirty="0"/>
              <a:t>value = </a:t>
            </a:r>
            <a:r>
              <a:rPr lang="en-GB" sz="1400" dirty="0" smtClean="0"/>
              <a:t>d</a:t>
            </a:r>
            <a:endParaRPr lang="en-IN" sz="1400" dirty="0"/>
          </a:p>
          <a:p>
            <a:pPr marL="0" indent="0">
              <a:buNone/>
            </a:pPr>
            <a:r>
              <a:rPr lang="en-GB" sz="1400" dirty="0"/>
              <a:t>object = {“x”:{“y”:{“</a:t>
            </a:r>
            <a:r>
              <a:rPr lang="en-GB" sz="1400" dirty="0" err="1"/>
              <a:t>z”:”a</a:t>
            </a:r>
            <a:r>
              <a:rPr lang="en-GB" sz="1400" dirty="0"/>
              <a:t>”}}}</a:t>
            </a:r>
            <a:endParaRPr lang="en-IN" sz="1400" dirty="0"/>
          </a:p>
          <a:p>
            <a:pPr marL="0" indent="0">
              <a:buNone/>
            </a:pPr>
            <a:r>
              <a:rPr lang="en-GB" sz="1400" dirty="0"/>
              <a:t>key = </a:t>
            </a:r>
            <a:r>
              <a:rPr lang="en-GB" sz="1400" dirty="0" smtClean="0"/>
              <a:t>x/y/z,  value </a:t>
            </a:r>
            <a:r>
              <a:rPr lang="en-GB" sz="1400" dirty="0"/>
              <a:t>= </a:t>
            </a:r>
            <a:r>
              <a:rPr lang="en-GB" sz="1400" dirty="0" smtClean="0"/>
              <a:t>a</a:t>
            </a:r>
          </a:p>
          <a:p>
            <a:r>
              <a:rPr lang="en-GB" dirty="0" smtClean="0"/>
              <a:t>Solution #3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Develop the </a:t>
            </a:r>
            <a:r>
              <a:rPr lang="en-IN" sz="1400" dirty="0"/>
              <a:t>Console </a:t>
            </a:r>
            <a:r>
              <a:rPr lang="en-IN" sz="1400" dirty="0" smtClean="0"/>
              <a:t>application using</a:t>
            </a:r>
            <a:r>
              <a:rPr lang="en-IN" sz="1400" dirty="0" smtClean="0"/>
              <a:t> Microsoft .NET Core template.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/>
              <a:t>Created two projects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	</a:t>
            </a:r>
            <a:r>
              <a:rPr lang="en-IN" sz="1400" dirty="0" smtClean="0"/>
              <a:t>NestedObjects :- Created Nested Method to get the value by Key.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	</a:t>
            </a:r>
            <a:r>
              <a:rPr lang="en-IN" sz="1400" dirty="0" smtClean="0"/>
              <a:t>NestedUnitTestCase :- Created Test Case to test the  Nested Object functionality.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 smtClean="0"/>
              <a:t>   </a:t>
            </a:r>
            <a:r>
              <a:rPr lang="en-IN" sz="1400" dirty="0" err="1" smtClean="0"/>
              <a:t>Github</a:t>
            </a:r>
            <a:r>
              <a:rPr lang="en-IN" sz="1400" dirty="0" smtClean="0"/>
              <a:t> </a:t>
            </a:r>
            <a:r>
              <a:rPr lang="en-IN" sz="1400" dirty="0"/>
              <a:t>URL (https://</a:t>
            </a:r>
            <a:r>
              <a:rPr lang="en-IN" sz="1400" dirty="0" smtClean="0"/>
              <a:t>github.com/gxa3366/NestedObjects)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623947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523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SFMono-Regular</vt:lpstr>
      <vt:lpstr>Wingdings 3</vt:lpstr>
      <vt:lpstr>Wisp</vt:lpstr>
      <vt:lpstr>Technical Resolution</vt:lpstr>
      <vt:lpstr>Technical Challenges</vt:lpstr>
      <vt:lpstr>Technical Challenges</vt:lpstr>
      <vt:lpstr>Technical Challenges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Resolution</dc:title>
  <dc:creator>Ankit Garg</dc:creator>
  <cp:lastModifiedBy>Ankit Garg</cp:lastModifiedBy>
  <cp:revision>15</cp:revision>
  <dcterms:created xsi:type="dcterms:W3CDTF">2023-05-18T10:39:33Z</dcterms:created>
  <dcterms:modified xsi:type="dcterms:W3CDTF">2023-05-18T13:59:46Z</dcterms:modified>
</cp:coreProperties>
</file>