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MvnwnJbspRKyDWuZlLZ5FKMK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018014" y="2577517"/>
            <a:ext cx="2155971" cy="1702965"/>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Marktanalyse</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5978553" y="1755396"/>
            <a:ext cx="234892" cy="822121"/>
          </a:xfrm>
          <a:prstGeom prst="down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5662083" y="1447619"/>
            <a:ext cx="8678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400" u="none" cap="none" strike="noStrike">
                <a:solidFill>
                  <a:schemeClr val="dk1"/>
                </a:solidFill>
                <a:latin typeface="Calibri"/>
                <a:ea typeface="Calibri"/>
                <a:cs typeface="Calibri"/>
                <a:sym typeface="Calibri"/>
              </a:rPr>
              <a:t>Zielmarkt</a:t>
            </a:r>
            <a:endParaRPr/>
          </a:p>
        </p:txBody>
      </p:sp>
      <p:sp>
        <p:nvSpPr>
          <p:cNvPr id="87" name="Google Shape;87;p1"/>
          <p:cNvSpPr txBox="1"/>
          <p:nvPr/>
        </p:nvSpPr>
        <p:spPr>
          <a:xfrm>
            <a:off x="4852195" y="508900"/>
            <a:ext cx="2484813"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dk1"/>
                </a:solidFill>
                <a:latin typeface="Calibri"/>
                <a:ea typeface="Calibri"/>
                <a:cs typeface="Calibri"/>
                <a:sym typeface="Calibri"/>
              </a:rPr>
              <a:t>Der Zielmarkt sind urbane Gebiete, in denen es sich rentiert ein Fahrrad zu leihen anstatt eines zu kaufen. Gerade in Städten wo der Platzt beschränkt ist können Klappfahrräder die Lösung sein.</a:t>
            </a:r>
            <a:endParaRPr/>
          </a:p>
        </p:txBody>
      </p:sp>
      <p:sp>
        <p:nvSpPr>
          <p:cNvPr id="88" name="Google Shape;88;p1"/>
          <p:cNvSpPr/>
          <p:nvPr/>
        </p:nvSpPr>
        <p:spPr>
          <a:xfrm rot="-8459871">
            <a:off x="7186838" y="2320279"/>
            <a:ext cx="234892" cy="822121"/>
          </a:xfrm>
          <a:prstGeom prst="down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
          <p:cNvSpPr txBox="1"/>
          <p:nvPr/>
        </p:nvSpPr>
        <p:spPr>
          <a:xfrm>
            <a:off x="7056977" y="2149971"/>
            <a:ext cx="241176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Calibri"/>
                <a:ea typeface="Calibri"/>
                <a:cs typeface="Calibri"/>
                <a:sym typeface="Calibri"/>
              </a:rPr>
              <a:t>Marktgröße und -entwicklung</a:t>
            </a:r>
            <a:endParaRPr/>
          </a:p>
        </p:txBody>
      </p:sp>
      <p:pic>
        <p:nvPicPr>
          <p:cNvPr id="90" name="Google Shape;90;p1"/>
          <p:cNvPicPr preferRelativeResize="0"/>
          <p:nvPr/>
        </p:nvPicPr>
        <p:blipFill rotWithShape="1">
          <a:blip r:embed="rId3">
            <a:alphaModFix/>
          </a:blip>
          <a:srcRect b="4543" l="2807" r="2440" t="1600"/>
          <a:stretch/>
        </p:blipFill>
        <p:spPr>
          <a:xfrm>
            <a:off x="7914853" y="2577517"/>
            <a:ext cx="3580688" cy="2439499"/>
          </a:xfrm>
          <a:prstGeom prst="rect">
            <a:avLst/>
          </a:prstGeom>
          <a:noFill/>
          <a:ln>
            <a:noFill/>
          </a:ln>
        </p:spPr>
      </p:pic>
      <p:sp>
        <p:nvSpPr>
          <p:cNvPr id="91" name="Google Shape;91;p1"/>
          <p:cNvSpPr txBox="1"/>
          <p:nvPr/>
        </p:nvSpPr>
        <p:spPr>
          <a:xfrm>
            <a:off x="7654255" y="2462034"/>
            <a:ext cx="4445448" cy="5386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de-DE" sz="1100">
                <a:solidFill>
                  <a:srgbClr val="0F2741"/>
                </a:solidFill>
                <a:latin typeface="Calibri"/>
                <a:ea typeface="Calibri"/>
                <a:cs typeface="Calibri"/>
                <a:sym typeface="Calibri"/>
              </a:rPr>
              <a:t>Anzahl der Fahrräder in Deutschland von 2005 bis 2020</a:t>
            </a:r>
            <a:r>
              <a:rPr i="1" lang="de-DE" sz="1100">
                <a:solidFill>
                  <a:srgbClr val="455F7C"/>
                </a:solidFill>
                <a:latin typeface="Calibri"/>
                <a:ea typeface="Calibri"/>
                <a:cs typeface="Calibri"/>
                <a:sym typeface="Calibri"/>
              </a:rPr>
              <a:t>(in Millionen Stück)</a:t>
            </a:r>
            <a:endParaRPr i="0" sz="1100">
              <a:solidFill>
                <a:srgbClr val="0F274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7478850" y="5017016"/>
            <a:ext cx="471315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900">
                <a:solidFill>
                  <a:schemeClr val="dk1"/>
                </a:solidFill>
                <a:latin typeface="Calibri"/>
                <a:ea typeface="Calibri"/>
                <a:cs typeface="Calibri"/>
                <a:sym typeface="Calibri"/>
              </a:rPr>
              <a:t>https://de.statista.com/statistik/daten/studie/154198/umfrage/fahrradbestand-in-deutschland/</a:t>
            </a:r>
            <a:endParaRPr/>
          </a:p>
        </p:txBody>
      </p:sp>
      <p:sp>
        <p:nvSpPr>
          <p:cNvPr id="93" name="Google Shape;93;p1"/>
          <p:cNvSpPr/>
          <p:nvPr/>
        </p:nvSpPr>
        <p:spPr>
          <a:xfrm>
            <a:off x="5977155" y="4280482"/>
            <a:ext cx="234892" cy="822121"/>
          </a:xfrm>
          <a:prstGeom prst="down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txBox="1"/>
          <p:nvPr/>
        </p:nvSpPr>
        <p:spPr>
          <a:xfrm>
            <a:off x="5449657" y="5017780"/>
            <a:ext cx="12618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Calibri"/>
                <a:ea typeface="Calibri"/>
                <a:cs typeface="Calibri"/>
                <a:sym typeface="Calibri"/>
              </a:rPr>
              <a:t>Wettbewerber</a:t>
            </a:r>
            <a:endParaRPr/>
          </a:p>
        </p:txBody>
      </p:sp>
      <p:pic>
        <p:nvPicPr>
          <p:cNvPr descr="Style Guide - nextbike business" id="95" name="Google Shape;95;p1"/>
          <p:cNvPicPr preferRelativeResize="0"/>
          <p:nvPr/>
        </p:nvPicPr>
        <p:blipFill rotWithShape="1">
          <a:blip r:embed="rId4">
            <a:alphaModFix/>
          </a:blip>
          <a:srcRect b="0" l="0" r="0" t="0"/>
          <a:stretch/>
        </p:blipFill>
        <p:spPr>
          <a:xfrm>
            <a:off x="3538958" y="4623989"/>
            <a:ext cx="1897522" cy="1897522"/>
          </a:xfrm>
          <a:prstGeom prst="rect">
            <a:avLst/>
          </a:prstGeom>
          <a:noFill/>
          <a:ln>
            <a:noFill/>
          </a:ln>
        </p:spPr>
      </p:pic>
      <p:pic>
        <p:nvPicPr>
          <p:cNvPr id="96" name="Google Shape;96;p1"/>
          <p:cNvPicPr preferRelativeResize="0"/>
          <p:nvPr/>
        </p:nvPicPr>
        <p:blipFill rotWithShape="1">
          <a:blip r:embed="rId5">
            <a:alphaModFix/>
          </a:blip>
          <a:srcRect b="0" l="0" r="0" t="0"/>
          <a:stretch/>
        </p:blipFill>
        <p:spPr>
          <a:xfrm>
            <a:off x="5050029" y="5314395"/>
            <a:ext cx="2428821" cy="1349345"/>
          </a:xfrm>
          <a:prstGeom prst="rect">
            <a:avLst/>
          </a:prstGeom>
          <a:noFill/>
          <a:ln>
            <a:noFill/>
          </a:ln>
        </p:spPr>
      </p:pic>
      <p:pic>
        <p:nvPicPr>
          <p:cNvPr descr="LimeBike Logo Download - AI - All Vector Logo" id="97" name="Google Shape;97;p1"/>
          <p:cNvPicPr preferRelativeResize="0"/>
          <p:nvPr/>
        </p:nvPicPr>
        <p:blipFill rotWithShape="1">
          <a:blip r:embed="rId6">
            <a:alphaModFix/>
          </a:blip>
          <a:srcRect b="0" l="0" r="0" t="0"/>
          <a:stretch/>
        </p:blipFill>
        <p:spPr>
          <a:xfrm>
            <a:off x="7563363" y="5543212"/>
            <a:ext cx="1824458" cy="991553"/>
          </a:xfrm>
          <a:prstGeom prst="rect">
            <a:avLst/>
          </a:prstGeom>
          <a:noFill/>
          <a:ln>
            <a:noFill/>
          </a:ln>
        </p:spPr>
      </p:pic>
      <p:sp>
        <p:nvSpPr>
          <p:cNvPr id="98" name="Google Shape;98;p1"/>
          <p:cNvSpPr/>
          <p:nvPr/>
        </p:nvSpPr>
        <p:spPr>
          <a:xfrm rot="4432336">
            <a:off x="4568300" y="3386205"/>
            <a:ext cx="234892" cy="822121"/>
          </a:xfrm>
          <a:prstGeom prst="down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
          <p:cNvSpPr txBox="1"/>
          <p:nvPr/>
        </p:nvSpPr>
        <p:spPr>
          <a:xfrm>
            <a:off x="2991692" y="3797265"/>
            <a:ext cx="142464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Calibri"/>
                <a:ea typeface="Calibri"/>
                <a:cs typeface="Calibri"/>
                <a:sym typeface="Calibri"/>
              </a:rPr>
              <a:t>Kundensegment</a:t>
            </a:r>
            <a:endParaRPr/>
          </a:p>
        </p:txBody>
      </p:sp>
      <p:sp>
        <p:nvSpPr>
          <p:cNvPr id="100" name="Google Shape;100;p1"/>
          <p:cNvSpPr txBox="1"/>
          <p:nvPr/>
        </p:nvSpPr>
        <p:spPr>
          <a:xfrm>
            <a:off x="553414" y="3554914"/>
            <a:ext cx="2484813" cy="16158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dk1"/>
                </a:solidFill>
                <a:latin typeface="Calibri"/>
                <a:ea typeface="Calibri"/>
                <a:cs typeface="Calibri"/>
                <a:sym typeface="Calibri"/>
              </a:rPr>
              <a:t>Hauptsächlich werden die Leihfahrräder von Pendler benutzt. Aber auch Touristen, welche die Stadt erkunden wollen, nutzen dieses Angebot.</a:t>
            </a:r>
            <a:endParaRPr/>
          </a:p>
          <a:p>
            <a:pPr indent="0" lvl="0" marL="0" marR="0" rtl="0" algn="l">
              <a:spcBef>
                <a:spcPts val="0"/>
              </a:spcBef>
              <a:spcAft>
                <a:spcPts val="0"/>
              </a:spcAft>
              <a:buNone/>
            </a:pPr>
            <a:r>
              <a:rPr lang="de-DE" sz="1100">
                <a:solidFill>
                  <a:schemeClr val="dk1"/>
                </a:solidFill>
                <a:latin typeface="Calibri"/>
                <a:ea typeface="Calibri"/>
                <a:cs typeface="Calibri"/>
                <a:sym typeface="Calibri"/>
              </a:rPr>
              <a:t>Jedoch sind die Zustände der Fahrräder oft katastrophal.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de-DE" sz="1100">
                <a:solidFill>
                  <a:schemeClr val="dk1"/>
                </a:solidFill>
                <a:latin typeface="Calibri"/>
                <a:ea typeface="Calibri"/>
                <a:cs typeface="Calibri"/>
                <a:sym typeface="Calibri"/>
              </a:rPr>
              <a:t>https://www.radfahren.de/story/bikesharing-anbieter-test/</a:t>
            </a:r>
            <a:endParaRPr/>
          </a:p>
        </p:txBody>
      </p:sp>
      <p:sp>
        <p:nvSpPr>
          <p:cNvPr id="101" name="Google Shape;101;p1"/>
          <p:cNvSpPr/>
          <p:nvPr/>
        </p:nvSpPr>
        <p:spPr>
          <a:xfrm rot="6692673">
            <a:off x="4660434" y="2467059"/>
            <a:ext cx="234892" cy="822121"/>
          </a:xfrm>
          <a:prstGeom prst="down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txBox="1"/>
          <p:nvPr/>
        </p:nvSpPr>
        <p:spPr>
          <a:xfrm>
            <a:off x="3113095" y="2570342"/>
            <a:ext cx="142464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Calibri"/>
                <a:ea typeface="Calibri"/>
                <a:cs typeface="Calibri"/>
                <a:sym typeface="Calibri"/>
              </a:rPr>
              <a:t>Marktpotential</a:t>
            </a:r>
            <a:endParaRPr/>
          </a:p>
        </p:txBody>
      </p:sp>
      <p:sp>
        <p:nvSpPr>
          <p:cNvPr id="103" name="Google Shape;103;p1"/>
          <p:cNvSpPr txBox="1"/>
          <p:nvPr/>
        </p:nvSpPr>
        <p:spPr>
          <a:xfrm>
            <a:off x="553367" y="662002"/>
            <a:ext cx="2484900" cy="246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dk1"/>
                </a:solidFill>
                <a:latin typeface="Calibri"/>
                <a:ea typeface="Calibri"/>
                <a:cs typeface="Calibri"/>
                <a:sym typeface="Calibri"/>
              </a:rPr>
              <a:t>Da bereits Call a Bike einen sehr guten Ruf hat könnte das Potential da sein, um erfolgreich mit der Klapprad Idee zu werden. Jedoch ist durch die Überflutung der Leihfahrräder in den Städten Unmut bei den Stadtverwaltungen aufgekommen.</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de-DE" sz="1100">
                <a:solidFill>
                  <a:schemeClr val="dk1"/>
                </a:solidFill>
                <a:latin typeface="Calibri"/>
                <a:ea typeface="Calibri"/>
                <a:cs typeface="Calibri"/>
                <a:sym typeface="Calibri"/>
              </a:rPr>
              <a:t>https://www.handelsblatt.com/unternehmen/handel-konsumgueter/bike-sharing-staedte-sagen-leihrad-invasion-den-kampf-an/21134826.html?ticket=ST-748565-YNLmRHasdVbWBarj3hwI-cas01.example.org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2021-10-15T15:34:34Z</dcterms:created>
  <dc:creator>Sabrina Pudil</dc:creator>
</cp:coreProperties>
</file>