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312" r:id="rId2"/>
    <p:sldId id="329" r:id="rId3"/>
    <p:sldId id="331" r:id="rId4"/>
    <p:sldId id="322" r:id="rId5"/>
    <p:sldId id="325" r:id="rId6"/>
    <p:sldId id="328" r:id="rId7"/>
    <p:sldId id="332" r:id="rId8"/>
  </p:sldIdLst>
  <p:sldSz cx="12192000" cy="6858000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Light" panose="000004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414"/>
    <a:srgbClr val="5C677E"/>
    <a:srgbClr val="1E222A"/>
    <a:srgbClr val="7F8AA1"/>
    <a:srgbClr val="989898"/>
    <a:srgbClr val="282D37"/>
    <a:srgbClr val="A5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14" y="-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ableStyles" Target="tableStyles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3" name="Google Shape;6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1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8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>
              <a:solidFill>
                <a:srgbClr val="3F3F3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987" name="Google Shape;9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45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55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2" name="Google Shape;5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489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75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2" name="Google Shape;119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 preserve="1">
  <p:cSld name="12_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0"/>
          <p:cNvGrpSpPr/>
          <p:nvPr/>
        </p:nvGrpSpPr>
        <p:grpSpPr>
          <a:xfrm>
            <a:off x="0" y="0"/>
            <a:ext cx="1917228" cy="1033247"/>
            <a:chOff x="5107686" y="0"/>
            <a:chExt cx="6645421" cy="3581400"/>
          </a:xfrm>
        </p:grpSpPr>
        <p:sp>
          <p:nvSpPr>
            <p:cNvPr id="35" name="Google Shape;35;p10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10;p27">
            <a:extLst>
              <a:ext uri="{FF2B5EF4-FFF2-40B4-BE49-F238E27FC236}">
                <a16:creationId xmlns:a16="http://schemas.microsoft.com/office/drawing/2014/main" id="{4290E1E3-A16E-4CF2-8160-AF4D00B57972}"/>
              </a:ext>
            </a:extLst>
          </p:cNvPr>
          <p:cNvGrpSpPr/>
          <p:nvPr userDrawn="1"/>
        </p:nvGrpSpPr>
        <p:grpSpPr>
          <a:xfrm rot="5400000">
            <a:off x="-863370" y="3550563"/>
            <a:ext cx="3600000" cy="132480"/>
            <a:chOff x="1245394" y="3362760"/>
            <a:chExt cx="9701212" cy="132480"/>
          </a:xfrm>
        </p:grpSpPr>
        <p:sp>
          <p:nvSpPr>
            <p:cNvPr id="7" name="Google Shape;111;p27">
              <a:extLst>
                <a:ext uri="{FF2B5EF4-FFF2-40B4-BE49-F238E27FC236}">
                  <a16:creationId xmlns:a16="http://schemas.microsoft.com/office/drawing/2014/main" id="{BF8511D1-563F-47A6-8D74-9E70404313CC}"/>
                </a:ext>
              </a:extLst>
            </p:cNvPr>
            <p:cNvSpPr/>
            <p:nvPr/>
          </p:nvSpPr>
          <p:spPr>
            <a:xfrm>
              <a:off x="1295400" y="3406140"/>
              <a:ext cx="9601200" cy="45720"/>
            </a:xfrm>
            <a:prstGeom prst="roundRect">
              <a:avLst>
                <a:gd name="adj" fmla="val 50000"/>
              </a:avLst>
            </a:prstGeom>
            <a:solidFill>
              <a:srgbClr val="282D37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2;p27">
              <a:extLst>
                <a:ext uri="{FF2B5EF4-FFF2-40B4-BE49-F238E27FC236}">
                  <a16:creationId xmlns:a16="http://schemas.microsoft.com/office/drawing/2014/main" id="{29AE3448-3BE8-455C-951F-F29E37512B75}"/>
                </a:ext>
              </a:extLst>
            </p:cNvPr>
            <p:cNvSpPr/>
            <p:nvPr/>
          </p:nvSpPr>
          <p:spPr>
            <a:xfrm>
              <a:off x="1245394" y="3362760"/>
              <a:ext cx="9701212" cy="13248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282D37">
                  <a:alpha val="1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113;p27">
            <a:extLst>
              <a:ext uri="{FF2B5EF4-FFF2-40B4-BE49-F238E27FC236}">
                <a16:creationId xmlns:a16="http://schemas.microsoft.com/office/drawing/2014/main" id="{173EC57D-7656-4F64-95D4-25DE64A9F074}"/>
              </a:ext>
            </a:extLst>
          </p:cNvPr>
          <p:cNvGrpSpPr/>
          <p:nvPr userDrawn="1"/>
        </p:nvGrpSpPr>
        <p:grpSpPr>
          <a:xfrm>
            <a:off x="790425" y="2186211"/>
            <a:ext cx="338132" cy="338132"/>
            <a:chOff x="2165032" y="3224212"/>
            <a:chExt cx="409576" cy="409576"/>
          </a:xfrm>
        </p:grpSpPr>
        <p:sp>
          <p:nvSpPr>
            <p:cNvPr id="10" name="Google Shape;114;p27">
              <a:extLst>
                <a:ext uri="{FF2B5EF4-FFF2-40B4-BE49-F238E27FC236}">
                  <a16:creationId xmlns:a16="http://schemas.microsoft.com/office/drawing/2014/main" id="{29A9E0E9-4B9D-4B22-BC27-3E2D81651818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5;p27">
              <a:extLst>
                <a:ext uri="{FF2B5EF4-FFF2-40B4-BE49-F238E27FC236}">
                  <a16:creationId xmlns:a16="http://schemas.microsoft.com/office/drawing/2014/main" id="{A087852C-CAB2-4FF9-9799-DD79EE2A6A42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13;p27">
            <a:extLst>
              <a:ext uri="{FF2B5EF4-FFF2-40B4-BE49-F238E27FC236}">
                <a16:creationId xmlns:a16="http://schemas.microsoft.com/office/drawing/2014/main" id="{0A2B8889-C095-4FDA-8916-6A6CCD1D01B2}"/>
              </a:ext>
            </a:extLst>
          </p:cNvPr>
          <p:cNvGrpSpPr/>
          <p:nvPr userDrawn="1"/>
        </p:nvGrpSpPr>
        <p:grpSpPr>
          <a:xfrm>
            <a:off x="767564" y="3013735"/>
            <a:ext cx="338132" cy="338132"/>
            <a:chOff x="2165032" y="3224212"/>
            <a:chExt cx="409576" cy="409576"/>
          </a:xfrm>
        </p:grpSpPr>
        <p:sp>
          <p:nvSpPr>
            <p:cNvPr id="13" name="Google Shape;114;p27">
              <a:extLst>
                <a:ext uri="{FF2B5EF4-FFF2-40B4-BE49-F238E27FC236}">
                  <a16:creationId xmlns:a16="http://schemas.microsoft.com/office/drawing/2014/main" id="{C03F66E6-7C19-498E-9AF3-321B2DD05301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5;p27">
              <a:extLst>
                <a:ext uri="{FF2B5EF4-FFF2-40B4-BE49-F238E27FC236}">
                  <a16:creationId xmlns:a16="http://schemas.microsoft.com/office/drawing/2014/main" id="{9E9ECD5C-A96A-4DFB-AAFD-AECB28059A82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3;p27">
            <a:extLst>
              <a:ext uri="{FF2B5EF4-FFF2-40B4-BE49-F238E27FC236}">
                <a16:creationId xmlns:a16="http://schemas.microsoft.com/office/drawing/2014/main" id="{2F888DC9-BD1C-49D6-A26B-F7A1F7E4E89B}"/>
              </a:ext>
            </a:extLst>
          </p:cNvPr>
          <p:cNvGrpSpPr/>
          <p:nvPr userDrawn="1"/>
        </p:nvGrpSpPr>
        <p:grpSpPr>
          <a:xfrm>
            <a:off x="767564" y="3843364"/>
            <a:ext cx="338132" cy="338132"/>
            <a:chOff x="2165032" y="3224212"/>
            <a:chExt cx="409576" cy="409576"/>
          </a:xfrm>
        </p:grpSpPr>
        <p:sp>
          <p:nvSpPr>
            <p:cNvPr id="16" name="Google Shape;114;p27">
              <a:extLst>
                <a:ext uri="{FF2B5EF4-FFF2-40B4-BE49-F238E27FC236}">
                  <a16:creationId xmlns:a16="http://schemas.microsoft.com/office/drawing/2014/main" id="{AD729C33-ABB5-4360-A18F-644F06F2FD91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5;p27">
              <a:extLst>
                <a:ext uri="{FF2B5EF4-FFF2-40B4-BE49-F238E27FC236}">
                  <a16:creationId xmlns:a16="http://schemas.microsoft.com/office/drawing/2014/main" id="{A2B6A095-8C8F-403C-B82E-AC39A0F790AC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13;p27">
            <a:extLst>
              <a:ext uri="{FF2B5EF4-FFF2-40B4-BE49-F238E27FC236}">
                <a16:creationId xmlns:a16="http://schemas.microsoft.com/office/drawing/2014/main" id="{139FDD64-C034-4137-985D-6D3FB53AEE71}"/>
              </a:ext>
            </a:extLst>
          </p:cNvPr>
          <p:cNvGrpSpPr/>
          <p:nvPr userDrawn="1"/>
        </p:nvGrpSpPr>
        <p:grpSpPr>
          <a:xfrm>
            <a:off x="767564" y="4672993"/>
            <a:ext cx="338132" cy="338132"/>
            <a:chOff x="2165032" y="3224212"/>
            <a:chExt cx="409576" cy="409576"/>
          </a:xfrm>
        </p:grpSpPr>
        <p:sp>
          <p:nvSpPr>
            <p:cNvPr id="19" name="Google Shape;114;p27">
              <a:extLst>
                <a:ext uri="{FF2B5EF4-FFF2-40B4-BE49-F238E27FC236}">
                  <a16:creationId xmlns:a16="http://schemas.microsoft.com/office/drawing/2014/main" id="{2636CAAE-1440-45D3-A6C0-49DA66943088}"/>
                </a:ext>
              </a:extLst>
            </p:cNvPr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rgbClr val="282D37"/>
            </a:solidFill>
            <a:ln w="28575" cap="flat" cmpd="sng">
              <a:noFill/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5;p27">
              <a:extLst>
                <a:ext uri="{FF2B5EF4-FFF2-40B4-BE49-F238E27FC236}">
                  <a16:creationId xmlns:a16="http://schemas.microsoft.com/office/drawing/2014/main" id="{BD358B0F-1CF3-4A8C-8729-072DBC95482F}"/>
                </a:ext>
              </a:extLst>
            </p:cNvPr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4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Slide">
  <p:cSld name="40_Title Slid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/>
          <p:nvPr/>
        </p:nvSpPr>
        <p:spPr>
          <a:xfrm>
            <a:off x="0" y="0"/>
            <a:ext cx="12191998" cy="6857999"/>
          </a:xfrm>
          <a:prstGeom prst="rtTriangle">
            <a:avLst/>
          </a:prstGeom>
          <a:gradFill>
            <a:gsLst>
              <a:gs pos="0">
                <a:srgbClr val="1E222A"/>
              </a:gs>
              <a:gs pos="100000">
                <a:srgbClr val="282D37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9"/>
          <p:cNvSpPr/>
          <p:nvPr/>
        </p:nvSpPr>
        <p:spPr>
          <a:xfrm rot="10800000">
            <a:off x="8534400" y="0"/>
            <a:ext cx="3657600" cy="2119086"/>
          </a:xfrm>
          <a:prstGeom prst="rtTriangle">
            <a:avLst/>
          </a:prstGeom>
          <a:gradFill>
            <a:gsLst>
              <a:gs pos="0">
                <a:srgbClr val="A50B0B"/>
              </a:gs>
              <a:gs pos="100000">
                <a:srgbClr val="F0141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 preserve="1">
  <p:cSld name="36_Title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D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7"/>
          <p:cNvGrpSpPr/>
          <p:nvPr/>
        </p:nvGrpSpPr>
        <p:grpSpPr>
          <a:xfrm>
            <a:off x="1144185" y="943872"/>
            <a:ext cx="9701212" cy="132480"/>
            <a:chOff x="1245394" y="3362760"/>
            <a:chExt cx="9701212" cy="132480"/>
          </a:xfrm>
        </p:grpSpPr>
        <p:sp>
          <p:nvSpPr>
            <p:cNvPr id="111" name="Google Shape;111;p27"/>
            <p:cNvSpPr/>
            <p:nvPr/>
          </p:nvSpPr>
          <p:spPr>
            <a:xfrm>
              <a:off x="1295400" y="3406140"/>
              <a:ext cx="9601200" cy="45720"/>
            </a:xfrm>
            <a:prstGeom prst="roundRect">
              <a:avLst>
                <a:gd name="adj" fmla="val 50000"/>
              </a:avLst>
            </a:prstGeom>
            <a:solidFill>
              <a:srgbClr val="F2F2F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1245394" y="3362760"/>
              <a:ext cx="9701212" cy="132480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F2F2F2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7"/>
          <p:cNvGrpSpPr/>
          <p:nvPr/>
        </p:nvGrpSpPr>
        <p:grpSpPr>
          <a:xfrm>
            <a:off x="2176100" y="841046"/>
            <a:ext cx="338132" cy="338132"/>
            <a:chOff x="2165032" y="3224212"/>
            <a:chExt cx="409576" cy="409576"/>
          </a:xfrm>
        </p:grpSpPr>
        <p:sp>
          <p:nvSpPr>
            <p:cNvPr id="114" name="Google Shape;114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rgbClr val="F01414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7"/>
          <p:cNvGrpSpPr/>
          <p:nvPr/>
        </p:nvGrpSpPr>
        <p:grpSpPr>
          <a:xfrm>
            <a:off x="4609184" y="841046"/>
            <a:ext cx="338132" cy="338132"/>
            <a:chOff x="2165032" y="3224212"/>
            <a:chExt cx="409576" cy="409576"/>
          </a:xfrm>
        </p:grpSpPr>
        <p:sp>
          <p:nvSpPr>
            <p:cNvPr id="117" name="Google Shape;117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7"/>
          <p:cNvGrpSpPr/>
          <p:nvPr/>
        </p:nvGrpSpPr>
        <p:grpSpPr>
          <a:xfrm>
            <a:off x="7042268" y="841046"/>
            <a:ext cx="338132" cy="338132"/>
            <a:chOff x="2165032" y="3224212"/>
            <a:chExt cx="409576" cy="409576"/>
          </a:xfrm>
        </p:grpSpPr>
        <p:sp>
          <p:nvSpPr>
            <p:cNvPr id="120" name="Google Shape;120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7"/>
          <p:cNvGrpSpPr/>
          <p:nvPr/>
        </p:nvGrpSpPr>
        <p:grpSpPr>
          <a:xfrm>
            <a:off x="9603064" y="841046"/>
            <a:ext cx="338132" cy="338132"/>
            <a:chOff x="2165032" y="3224212"/>
            <a:chExt cx="409576" cy="409576"/>
          </a:xfrm>
        </p:grpSpPr>
        <p:sp>
          <p:nvSpPr>
            <p:cNvPr id="123" name="Google Shape;123;p27"/>
            <p:cNvSpPr/>
            <p:nvPr/>
          </p:nvSpPr>
          <p:spPr>
            <a:xfrm>
              <a:off x="2165032" y="3224212"/>
              <a:ext cx="409576" cy="409576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2255520" y="3314700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0" sx="90000" sy="90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1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0;p14">
            <a:extLst>
              <a:ext uri="{FF2B5EF4-FFF2-40B4-BE49-F238E27FC236}">
                <a16:creationId xmlns:a16="http://schemas.microsoft.com/office/drawing/2014/main" id="{21DEC18F-C331-4EC6-8F08-F1F663D825D7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3" name="Google Shape;61;p14">
              <a:extLst>
                <a:ext uri="{FF2B5EF4-FFF2-40B4-BE49-F238E27FC236}">
                  <a16:creationId xmlns:a16="http://schemas.microsoft.com/office/drawing/2014/main" id="{6EC8C7D2-98CB-432E-A441-B37015C21080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62;p14">
              <a:extLst>
                <a:ext uri="{FF2B5EF4-FFF2-40B4-BE49-F238E27FC236}">
                  <a16:creationId xmlns:a16="http://schemas.microsoft.com/office/drawing/2014/main" id="{B94A78C3-E36B-41E6-A30C-2C0FFEDDBB54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4"/>
          <p:cNvGrpSpPr/>
          <p:nvPr/>
        </p:nvGrpSpPr>
        <p:grpSpPr>
          <a:xfrm>
            <a:off x="1013099" y="2677886"/>
            <a:ext cx="1998616" cy="1998616"/>
            <a:chOff x="1400791" y="3374678"/>
            <a:chExt cx="1527436" cy="1527436"/>
          </a:xfrm>
        </p:grpSpPr>
        <p:grpSp>
          <p:nvGrpSpPr>
            <p:cNvPr id="45" name="Google Shape;45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46" name="Google Shape;46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9" name="Google Shape;49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5960359" y="2677886"/>
            <a:ext cx="1998616" cy="1998616"/>
            <a:chOff x="1400791" y="3374678"/>
            <a:chExt cx="1527436" cy="1527436"/>
          </a:xfrm>
        </p:grpSpPr>
        <p:grpSp>
          <p:nvGrpSpPr>
            <p:cNvPr id="52" name="Google Shape;52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53" name="Google Shape;53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8" name="Google Shape;58;p14"/>
          <p:cNvSpPr/>
          <p:nvPr/>
        </p:nvSpPr>
        <p:spPr>
          <a:xfrm>
            <a:off x="1367508" y="4895271"/>
            <a:ext cx="4509724" cy="1484154"/>
          </a:xfrm>
          <a:prstGeom prst="roundRect">
            <a:avLst>
              <a:gd name="adj" fmla="val 9670"/>
            </a:avLst>
          </a:prstGeom>
          <a:solidFill>
            <a:schemeClr val="lt1"/>
          </a:solidFill>
          <a:ln>
            <a:noFill/>
          </a:ln>
          <a:effectLst>
            <a:outerShdw blurRad="876300" dist="3937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533536" y="4895271"/>
            <a:ext cx="4509724" cy="1484154"/>
          </a:xfrm>
          <a:prstGeom prst="roundRect">
            <a:avLst>
              <a:gd name="adj" fmla="val 9670"/>
            </a:avLst>
          </a:prstGeom>
          <a:solidFill>
            <a:schemeClr val="lt1"/>
          </a:solidFill>
          <a:ln>
            <a:noFill/>
          </a:ln>
          <a:effectLst>
            <a:outerShdw blurRad="876300" dist="3937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61" name="Google Shape;61;p14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 preserve="1">
  <p:cSld name="36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14"/>
          <p:cNvGrpSpPr/>
          <p:nvPr/>
        </p:nvGrpSpPr>
        <p:grpSpPr>
          <a:xfrm>
            <a:off x="1013099" y="2677886"/>
            <a:ext cx="1998616" cy="1998616"/>
            <a:chOff x="1400791" y="3374678"/>
            <a:chExt cx="1527436" cy="1527436"/>
          </a:xfrm>
        </p:grpSpPr>
        <p:grpSp>
          <p:nvGrpSpPr>
            <p:cNvPr id="45" name="Google Shape;45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46" name="Google Shape;46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" name="Google Shape;47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49" name="Google Shape;49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" name="Google Shape;51;p14"/>
          <p:cNvGrpSpPr/>
          <p:nvPr/>
        </p:nvGrpSpPr>
        <p:grpSpPr>
          <a:xfrm>
            <a:off x="5960359" y="2677886"/>
            <a:ext cx="1998616" cy="1998616"/>
            <a:chOff x="1400791" y="3374678"/>
            <a:chExt cx="1527436" cy="1527436"/>
          </a:xfrm>
        </p:grpSpPr>
        <p:grpSp>
          <p:nvGrpSpPr>
            <p:cNvPr id="52" name="Google Shape;52;p14"/>
            <p:cNvGrpSpPr/>
            <p:nvPr/>
          </p:nvGrpSpPr>
          <p:grpSpPr>
            <a:xfrm flipH="1">
              <a:off x="1504454" y="3478341"/>
              <a:ext cx="1320110" cy="1320110"/>
              <a:chOff x="1535327" y="3483322"/>
              <a:chExt cx="1266392" cy="1266392"/>
            </a:xfrm>
          </p:grpSpPr>
          <p:sp>
            <p:nvSpPr>
              <p:cNvPr id="53" name="Google Shape;53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ellipse">
                <a:avLst/>
              </a:prstGeom>
              <a:noFill/>
              <a:ln w="63500" cap="flat" cmpd="sng">
                <a:solidFill>
                  <a:srgbClr val="7F8AA1">
                    <a:alpha val="21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" name="Google Shape;54;p14"/>
              <p:cNvSpPr/>
              <p:nvPr/>
            </p:nvSpPr>
            <p:spPr>
              <a:xfrm>
                <a:off x="1535327" y="3483322"/>
                <a:ext cx="1266392" cy="1266392"/>
              </a:xfrm>
              <a:prstGeom prst="arc">
                <a:avLst>
                  <a:gd name="adj1" fmla="val 5303705"/>
                  <a:gd name="adj2" fmla="val 15998946"/>
                </a:avLst>
              </a:prstGeom>
              <a:noFill/>
              <a:ln w="63500" cap="rnd" cmpd="sng">
                <a:solidFill>
                  <a:srgbClr val="F0141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61" name="Google Shape;61;p14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36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Slide">
  <p:cSld name="16_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123371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4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7"/>
          <p:cNvGrpSpPr/>
          <p:nvPr/>
        </p:nvGrpSpPr>
        <p:grpSpPr>
          <a:xfrm flipH="1">
            <a:off x="4307116" y="2669178"/>
            <a:ext cx="3290386" cy="3290386"/>
            <a:chOff x="1400791" y="3374678"/>
            <a:chExt cx="1527436" cy="1527436"/>
          </a:xfrm>
        </p:grpSpPr>
        <p:sp>
          <p:nvSpPr>
            <p:cNvPr id="74" name="Google Shape;74;p17"/>
            <p:cNvSpPr/>
            <p:nvPr/>
          </p:nvSpPr>
          <p:spPr>
            <a:xfrm flipH="1">
              <a:off x="1504454" y="3478341"/>
              <a:ext cx="1320110" cy="1320110"/>
            </a:xfrm>
            <a:prstGeom prst="ellipse">
              <a:avLst/>
            </a:prstGeom>
            <a:noFill/>
            <a:ln w="63500" cap="flat" cmpd="sng">
              <a:solidFill>
                <a:srgbClr val="9DD697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400791" y="3374678"/>
              <a:ext cx="1527436" cy="1527436"/>
            </a:xfrm>
            <a:prstGeom prst="ellipse">
              <a:avLst/>
            </a:prstGeom>
            <a:noFill/>
            <a:ln w="63500" cap="flat" cmpd="sng">
              <a:solidFill>
                <a:srgbClr val="EEF2F9">
                  <a:alpha val="20784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" name="Google Shape;60;p14">
            <a:extLst>
              <a:ext uri="{FF2B5EF4-FFF2-40B4-BE49-F238E27FC236}">
                <a16:creationId xmlns:a16="http://schemas.microsoft.com/office/drawing/2014/main" id="{FD1DB7DA-E3E3-4050-94EF-6D119C539CF4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8" name="Google Shape;61;p14">
              <a:extLst>
                <a:ext uri="{FF2B5EF4-FFF2-40B4-BE49-F238E27FC236}">
                  <a16:creationId xmlns:a16="http://schemas.microsoft.com/office/drawing/2014/main" id="{A5C7B89A-6C3E-4A54-B25E-00E466465C0F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;p14">
              <a:extLst>
                <a:ext uri="{FF2B5EF4-FFF2-40B4-BE49-F238E27FC236}">
                  <a16:creationId xmlns:a16="http://schemas.microsoft.com/office/drawing/2014/main" id="{6AC73E71-2DDD-4273-9EF2-3463036FE2EF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Slide">
  <p:cSld name="20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flipH="1">
            <a:off x="0" y="0"/>
            <a:ext cx="12191999" cy="6858000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1"/>
          <p:cNvSpPr/>
          <p:nvPr/>
        </p:nvSpPr>
        <p:spPr>
          <a:xfrm rot="10800000" flipH="1">
            <a:off x="1" y="-1"/>
            <a:ext cx="6701246" cy="3230881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1"/>
          <p:cNvGrpSpPr/>
          <p:nvPr/>
        </p:nvGrpSpPr>
        <p:grpSpPr>
          <a:xfrm>
            <a:off x="195943" y="0"/>
            <a:ext cx="1917228" cy="1033247"/>
            <a:chOff x="5107686" y="0"/>
            <a:chExt cx="6645421" cy="3581400"/>
          </a:xfrm>
        </p:grpSpPr>
        <p:sp>
          <p:nvSpPr>
            <p:cNvPr id="87" name="Google Shape;87;p21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 rot="10800000" flipH="1">
            <a:off x="10149840" y="5824753"/>
            <a:ext cx="1917228" cy="1033247"/>
            <a:chOff x="5107686" y="0"/>
            <a:chExt cx="6645421" cy="3581400"/>
          </a:xfrm>
        </p:grpSpPr>
        <p:sp>
          <p:nvSpPr>
            <p:cNvPr id="90" name="Google Shape;90;p21"/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 preserve="1">
  <p:cSld name="36_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0" y="0"/>
            <a:ext cx="2338251" cy="6858000"/>
          </a:xfrm>
          <a:prstGeom prst="rect">
            <a:avLst/>
          </a:prstGeom>
          <a:solidFill>
            <a:srgbClr val="282D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38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/>
          <p:nvPr/>
        </p:nvSpPr>
        <p:spPr>
          <a:xfrm rot="10800000" flipH="1">
            <a:off x="0" y="-3"/>
            <a:ext cx="12192000" cy="6858002"/>
          </a:xfrm>
          <a:prstGeom prst="rtTriangle">
            <a:avLst/>
          </a:prstGeom>
          <a:gradFill>
            <a:gsLst>
              <a:gs pos="0">
                <a:srgbClr val="F2F2F2">
                  <a:alpha val="0"/>
                </a:srgbClr>
              </a:gs>
              <a:gs pos="100000">
                <a:srgbClr val="F2F2F2">
                  <a:alpha val="89803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oogle Shape;60;p14">
            <a:extLst>
              <a:ext uri="{FF2B5EF4-FFF2-40B4-BE49-F238E27FC236}">
                <a16:creationId xmlns:a16="http://schemas.microsoft.com/office/drawing/2014/main" id="{BC18385E-8BA4-4094-84BF-FE32D39EAA2C}"/>
              </a:ext>
            </a:extLst>
          </p:cNvPr>
          <p:cNvGrpSpPr/>
          <p:nvPr userDrawn="1"/>
        </p:nvGrpSpPr>
        <p:grpSpPr>
          <a:xfrm>
            <a:off x="9953897" y="0"/>
            <a:ext cx="1917228" cy="1033247"/>
            <a:chOff x="5107686" y="0"/>
            <a:chExt cx="6645421" cy="3581400"/>
          </a:xfrm>
        </p:grpSpPr>
        <p:sp>
          <p:nvSpPr>
            <p:cNvPr id="4" name="Google Shape;61;p14">
              <a:extLst>
                <a:ext uri="{FF2B5EF4-FFF2-40B4-BE49-F238E27FC236}">
                  <a16:creationId xmlns:a16="http://schemas.microsoft.com/office/drawing/2014/main" id="{9F85A680-04F4-49FC-9D23-D265A63DBE6A}"/>
                </a:ext>
              </a:extLst>
            </p:cNvPr>
            <p:cNvSpPr/>
            <p:nvPr/>
          </p:nvSpPr>
          <p:spPr>
            <a:xfrm flipH="1">
              <a:off x="5260086" y="15240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F014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2;p14">
              <a:extLst>
                <a:ext uri="{FF2B5EF4-FFF2-40B4-BE49-F238E27FC236}">
                  <a16:creationId xmlns:a16="http://schemas.microsoft.com/office/drawing/2014/main" id="{777C723A-ED2A-46F7-A102-3EACCF220438}"/>
                </a:ext>
              </a:extLst>
            </p:cNvPr>
            <p:cNvSpPr/>
            <p:nvPr/>
          </p:nvSpPr>
          <p:spPr>
            <a:xfrm flipH="1">
              <a:off x="5107686" y="0"/>
              <a:ext cx="6493021" cy="3429000"/>
            </a:xfrm>
            <a:custGeom>
              <a:avLst/>
              <a:gdLst/>
              <a:ahLst/>
              <a:cxnLst/>
              <a:rect l="l" t="t" r="r" b="b"/>
              <a:pathLst>
                <a:path w="6705541" h="3249364" extrusionOk="0">
                  <a:moveTo>
                    <a:pt x="3352577" y="3249365"/>
                  </a:moveTo>
                  <a:lnTo>
                    <a:pt x="5474387" y="1193169"/>
                  </a:lnTo>
                  <a:lnTo>
                    <a:pt x="6705542" y="0"/>
                  </a:lnTo>
                  <a:lnTo>
                    <a:pt x="0" y="0"/>
                  </a:lnTo>
                  <a:lnTo>
                    <a:pt x="1231155" y="1193169"/>
                  </a:lnTo>
                  <a:close/>
                </a:path>
              </a:pathLst>
            </a:custGeom>
            <a:solidFill>
              <a:srgbClr val="282D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59" r:id="rId3"/>
    <p:sldLayoutId id="2147483660" r:id="rId4"/>
    <p:sldLayoutId id="2147483690" r:id="rId5"/>
    <p:sldLayoutId id="2147483663" r:id="rId6"/>
    <p:sldLayoutId id="2147483667" r:id="rId7"/>
    <p:sldLayoutId id="2147483689" r:id="rId8"/>
    <p:sldLayoutId id="2147483681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fif"/><Relationship Id="rId7" Type="http://schemas.openxmlformats.org/officeDocument/2006/relationships/image" Target="../media/image16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fif"/><Relationship Id="rId5" Type="http://schemas.openxmlformats.org/officeDocument/2006/relationships/image" Target="../media/image14.jpeg"/><Relationship Id="rId4" Type="http://schemas.openxmlformats.org/officeDocument/2006/relationships/image" Target="../media/image1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/>
          <p:nvPr/>
        </p:nvSpPr>
        <p:spPr>
          <a:xfrm>
            <a:off x="2250458" y="1612913"/>
            <a:ext cx="7691084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1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Pitch</a:t>
            </a:r>
            <a:r>
              <a:rPr lang="en-US" sz="7100" b="1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1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dirty="0"/>
          </a:p>
        </p:txBody>
      </p:sp>
      <p:sp>
        <p:nvSpPr>
          <p:cNvPr id="686" name="Google Shape;686;p59"/>
          <p:cNvSpPr txBox="1"/>
          <p:nvPr/>
        </p:nvSpPr>
        <p:spPr>
          <a:xfrm>
            <a:off x="3899369" y="2711642"/>
            <a:ext cx="43932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Connected mobility for a cleaner future</a:t>
            </a:r>
          </a:p>
        </p:txBody>
      </p:sp>
      <p:sp>
        <p:nvSpPr>
          <p:cNvPr id="687" name="Google Shape;687;p59"/>
          <p:cNvSpPr/>
          <p:nvPr/>
        </p:nvSpPr>
        <p:spPr>
          <a:xfrm>
            <a:off x="439648" y="6250825"/>
            <a:ext cx="9247559" cy="34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Sophie Schmidt, Eunice Bernardo, Emanuel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Eissfeldt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Leonhard Meyer,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Jannis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Heimerl</a:t>
            </a:r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Manuel </a:t>
            </a:r>
            <a:r>
              <a:rPr lang="en-US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Genster</a:t>
            </a: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38674A7-C3BF-433F-9110-0C0AB50670E8}"/>
              </a:ext>
            </a:extLst>
          </p:cNvPr>
          <p:cNvGrpSpPr/>
          <p:nvPr/>
        </p:nvGrpSpPr>
        <p:grpSpPr>
          <a:xfrm>
            <a:off x="4621479" y="3525749"/>
            <a:ext cx="2949041" cy="2015251"/>
            <a:chOff x="7912100" y="4135036"/>
            <a:chExt cx="2949041" cy="2015251"/>
          </a:xfrm>
        </p:grpSpPr>
        <p:sp>
          <p:nvSpPr>
            <p:cNvPr id="7" name="Google Shape;186;p40">
              <a:extLst>
                <a:ext uri="{FF2B5EF4-FFF2-40B4-BE49-F238E27FC236}">
                  <a16:creationId xmlns:a16="http://schemas.microsoft.com/office/drawing/2014/main" id="{6A19D24D-882C-40EF-8333-79E8951B1738}"/>
                </a:ext>
              </a:extLst>
            </p:cNvPr>
            <p:cNvSpPr txBox="1"/>
            <p:nvPr/>
          </p:nvSpPr>
          <p:spPr>
            <a:xfrm>
              <a:off x="7912100" y="4135036"/>
              <a:ext cx="294904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00" b="1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#reCyc</a:t>
              </a:r>
              <a:r>
                <a:rPr lang="en-US" sz="7100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l</a:t>
              </a:r>
              <a:r>
                <a:rPr lang="en-US" sz="7100" b="1" i="0" u="none" strike="noStrike" cap="none" dirty="0">
                  <a:solidFill>
                    <a:srgbClr val="282D37"/>
                  </a:solidFill>
                  <a:latin typeface="Amatic SC" panose="00000500000000000000" pitchFamily="2" charset="-79"/>
                  <a:ea typeface="Montserrat"/>
                  <a:cs typeface="Amatic SC" panose="00000500000000000000" pitchFamily="2" charset="-79"/>
                  <a:sym typeface="Montserrat"/>
                </a:rPr>
                <a:t>ers </a:t>
              </a:r>
              <a:endParaRPr lang="en-US" dirty="0">
                <a:solidFill>
                  <a:srgbClr val="282D37"/>
                </a:solidFill>
                <a:latin typeface="Amatic SC" panose="00000500000000000000" pitchFamily="2" charset="-79"/>
                <a:cs typeface="Amatic SC" panose="00000500000000000000" pitchFamily="2" charset="-79"/>
              </a:endParaRP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707174C-D8BD-443B-9FB7-7A1E0BD4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4533" y="5335365"/>
              <a:ext cx="1164174" cy="81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0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078120" y="3429000"/>
            <a:ext cx="2331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Less space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3078120" y="3723523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 public transportations</a:t>
            </a:r>
            <a:endParaRPr dirty="0"/>
          </a:p>
        </p:txBody>
      </p:sp>
      <p:sp>
        <p:nvSpPr>
          <p:cNvPr id="457" name="Google Shape;457;p52"/>
          <p:cNvSpPr txBox="1"/>
          <p:nvPr/>
        </p:nvSpPr>
        <p:spPr>
          <a:xfrm>
            <a:off x="3123185" y="1184344"/>
            <a:ext cx="5384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222A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8" name="Google Shape;468;p52"/>
          <p:cNvSpPr txBox="1"/>
          <p:nvPr/>
        </p:nvSpPr>
        <p:spPr>
          <a:xfrm>
            <a:off x="8050681" y="3435724"/>
            <a:ext cx="2659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Interlink travel experience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8050681" y="3730247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For commuters</a:t>
            </a:r>
            <a:endParaRPr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34223C7-FBA5-4F62-B535-BF0570CEB5A7}"/>
              </a:ext>
            </a:extLst>
          </p:cNvPr>
          <p:cNvGrpSpPr/>
          <p:nvPr/>
        </p:nvGrpSpPr>
        <p:grpSpPr>
          <a:xfrm>
            <a:off x="1063306" y="2756897"/>
            <a:ext cx="1898202" cy="1898203"/>
            <a:chOff x="4816811" y="2566835"/>
            <a:chExt cx="1898202" cy="1898203"/>
          </a:xfrm>
        </p:grpSpPr>
        <p:sp>
          <p:nvSpPr>
            <p:cNvPr id="13" name="Google Shape;1019;p74">
              <a:extLst>
                <a:ext uri="{FF2B5EF4-FFF2-40B4-BE49-F238E27FC236}">
                  <a16:creationId xmlns:a16="http://schemas.microsoft.com/office/drawing/2014/main" id="{E7F8DE2C-392E-42EB-B0B3-9D14E4450005}"/>
                </a:ext>
              </a:extLst>
            </p:cNvPr>
            <p:cNvSpPr/>
            <p:nvPr/>
          </p:nvSpPr>
          <p:spPr>
            <a:xfrm>
              <a:off x="4816811" y="2566835"/>
              <a:ext cx="1898202" cy="1898203"/>
            </a:xfrm>
            <a:prstGeom prst="ellipse">
              <a:avLst/>
            </a:prstGeom>
            <a:gradFill>
              <a:gsLst>
                <a:gs pos="0">
                  <a:srgbClr val="2F3146"/>
                </a:gs>
                <a:gs pos="2000">
                  <a:srgbClr val="2F3146"/>
                </a:gs>
                <a:gs pos="100000">
                  <a:srgbClr val="17182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oogle Shape;1025;p74">
              <a:extLst>
                <a:ext uri="{FF2B5EF4-FFF2-40B4-BE49-F238E27FC236}">
                  <a16:creationId xmlns:a16="http://schemas.microsoft.com/office/drawing/2014/main" id="{AF6D9178-E029-4735-805B-2F46D0C4CF8E}"/>
                </a:ext>
              </a:extLst>
            </p:cNvPr>
            <p:cNvGrpSpPr/>
            <p:nvPr/>
          </p:nvGrpSpPr>
          <p:grpSpPr>
            <a:xfrm>
              <a:off x="5269716" y="3019740"/>
              <a:ext cx="992392" cy="992392"/>
              <a:chOff x="1400791" y="3374678"/>
              <a:chExt cx="1527436" cy="1527436"/>
            </a:xfrm>
          </p:grpSpPr>
          <p:sp>
            <p:nvSpPr>
              <p:cNvPr id="17" name="Google Shape;1026;p74">
                <a:extLst>
                  <a:ext uri="{FF2B5EF4-FFF2-40B4-BE49-F238E27FC236}">
                    <a16:creationId xmlns:a16="http://schemas.microsoft.com/office/drawing/2014/main" id="{D9A54297-C1C7-4B4C-AE5B-61AE3C4ADC89}"/>
                  </a:ext>
                </a:extLst>
              </p:cNvPr>
              <p:cNvSpPr/>
              <p:nvPr/>
            </p:nvSpPr>
            <p:spPr>
              <a:xfrm flipH="1">
                <a:off x="1504454" y="3478341"/>
                <a:ext cx="1320110" cy="1320110"/>
              </a:xfrm>
              <a:prstGeom prst="ellipse">
                <a:avLst/>
              </a:prstGeom>
              <a:noFill/>
              <a:ln w="63500" cap="flat" cmpd="sng">
                <a:solidFill>
                  <a:srgbClr val="323F4F">
                    <a:alpha val="20784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8" name="Google Shape;1027;p74">
                <a:extLst>
                  <a:ext uri="{FF2B5EF4-FFF2-40B4-BE49-F238E27FC236}">
                    <a16:creationId xmlns:a16="http://schemas.microsoft.com/office/drawing/2014/main" id="{E08D8BD3-2061-4AE7-BB7C-DADB9CE74852}"/>
                  </a:ext>
                </a:extLst>
              </p:cNvPr>
              <p:cNvGrpSpPr/>
              <p:nvPr/>
            </p:nvGrpSpPr>
            <p:grpSpPr>
              <a:xfrm>
                <a:off x="1400791" y="3374678"/>
                <a:ext cx="1527436" cy="1527436"/>
                <a:chOff x="1535327" y="3483322"/>
                <a:chExt cx="1266392" cy="1266392"/>
              </a:xfrm>
            </p:grpSpPr>
            <p:sp>
              <p:nvSpPr>
                <p:cNvPr id="19" name="Google Shape;1028;p74">
                  <a:extLst>
                    <a:ext uri="{FF2B5EF4-FFF2-40B4-BE49-F238E27FC236}">
                      <a16:creationId xmlns:a16="http://schemas.microsoft.com/office/drawing/2014/main" id="{CA395C49-9988-45E8-B7E3-41A030B483EA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EEF2F9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0" name="Google Shape;1029;p74">
                  <a:extLst>
                    <a:ext uri="{FF2B5EF4-FFF2-40B4-BE49-F238E27FC236}">
                      <a16:creationId xmlns:a16="http://schemas.microsoft.com/office/drawing/2014/main" id="{AD0CEB8E-D486-4E3C-8E40-0D3B2E9726F1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arc">
                  <a:avLst>
                    <a:gd name="adj1" fmla="val 5865581"/>
                    <a:gd name="adj2" fmla="val 15998946"/>
                  </a:avLst>
                </a:prstGeom>
                <a:noFill/>
                <a:ln w="63500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4FE8A5B-53FA-4E1B-9CB5-A4D28AACCAAB}"/>
              </a:ext>
            </a:extLst>
          </p:cNvPr>
          <p:cNvGrpSpPr/>
          <p:nvPr/>
        </p:nvGrpSpPr>
        <p:grpSpPr>
          <a:xfrm>
            <a:off x="6010566" y="2763621"/>
            <a:ext cx="1898201" cy="1898203"/>
            <a:chOff x="4810593" y="2561566"/>
            <a:chExt cx="1898201" cy="1898203"/>
          </a:xfrm>
        </p:grpSpPr>
        <p:sp>
          <p:nvSpPr>
            <p:cNvPr id="22" name="Google Shape;1008;p74">
              <a:extLst>
                <a:ext uri="{FF2B5EF4-FFF2-40B4-BE49-F238E27FC236}">
                  <a16:creationId xmlns:a16="http://schemas.microsoft.com/office/drawing/2014/main" id="{53097877-2C0A-4AAF-A74E-0ED455E56092}"/>
                </a:ext>
              </a:extLst>
            </p:cNvPr>
            <p:cNvSpPr/>
            <p:nvPr/>
          </p:nvSpPr>
          <p:spPr>
            <a:xfrm>
              <a:off x="4810593" y="2561566"/>
              <a:ext cx="1898201" cy="1898203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1025;p74">
              <a:extLst>
                <a:ext uri="{FF2B5EF4-FFF2-40B4-BE49-F238E27FC236}">
                  <a16:creationId xmlns:a16="http://schemas.microsoft.com/office/drawing/2014/main" id="{76D9D31B-534F-48EB-BC94-DC8304E5B0EC}"/>
                </a:ext>
              </a:extLst>
            </p:cNvPr>
            <p:cNvGrpSpPr/>
            <p:nvPr/>
          </p:nvGrpSpPr>
          <p:grpSpPr>
            <a:xfrm>
              <a:off x="5269718" y="3019740"/>
              <a:ext cx="992396" cy="992392"/>
              <a:chOff x="1400786" y="3374678"/>
              <a:chExt cx="1527441" cy="1527436"/>
            </a:xfrm>
          </p:grpSpPr>
          <p:sp>
            <p:nvSpPr>
              <p:cNvPr id="26" name="Google Shape;1026;p74">
                <a:extLst>
                  <a:ext uri="{FF2B5EF4-FFF2-40B4-BE49-F238E27FC236}">
                    <a16:creationId xmlns:a16="http://schemas.microsoft.com/office/drawing/2014/main" id="{D2542F0D-54C2-4E58-BE2A-B0812C6DD479}"/>
                  </a:ext>
                </a:extLst>
              </p:cNvPr>
              <p:cNvSpPr/>
              <p:nvPr/>
            </p:nvSpPr>
            <p:spPr>
              <a:xfrm flipH="1">
                <a:off x="1504454" y="3478341"/>
                <a:ext cx="1320110" cy="1320110"/>
              </a:xfrm>
              <a:prstGeom prst="ellipse">
                <a:avLst/>
              </a:prstGeom>
              <a:noFill/>
              <a:ln w="63500" cap="flat" cmpd="sng">
                <a:solidFill>
                  <a:srgbClr val="323F4F">
                    <a:alpha val="20784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27" name="Google Shape;1027;p74">
                <a:extLst>
                  <a:ext uri="{FF2B5EF4-FFF2-40B4-BE49-F238E27FC236}">
                    <a16:creationId xmlns:a16="http://schemas.microsoft.com/office/drawing/2014/main" id="{F7B6D148-DE80-490E-BC0C-973B50C704A3}"/>
                  </a:ext>
                </a:extLst>
              </p:cNvPr>
              <p:cNvGrpSpPr/>
              <p:nvPr/>
            </p:nvGrpSpPr>
            <p:grpSpPr>
              <a:xfrm>
                <a:off x="1400786" y="3374678"/>
                <a:ext cx="1527441" cy="1527436"/>
                <a:chOff x="1535323" y="3483322"/>
                <a:chExt cx="1266396" cy="1266392"/>
              </a:xfrm>
            </p:grpSpPr>
            <p:sp>
              <p:nvSpPr>
                <p:cNvPr id="29" name="Google Shape;1028;p74">
                  <a:extLst>
                    <a:ext uri="{FF2B5EF4-FFF2-40B4-BE49-F238E27FC236}">
                      <a16:creationId xmlns:a16="http://schemas.microsoft.com/office/drawing/2014/main" id="{723F042B-F612-4506-8855-6D212E0A8917}"/>
                    </a:ext>
                  </a:extLst>
                </p:cNvPr>
                <p:cNvSpPr/>
                <p:nvPr/>
              </p:nvSpPr>
              <p:spPr>
                <a:xfrm>
                  <a:off x="1535327" y="3483322"/>
                  <a:ext cx="1266392" cy="1266392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EEF2F9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1" name="Google Shape;1029;p74">
                  <a:extLst>
                    <a:ext uri="{FF2B5EF4-FFF2-40B4-BE49-F238E27FC236}">
                      <a16:creationId xmlns:a16="http://schemas.microsoft.com/office/drawing/2014/main" id="{AC500268-418F-4068-BEE7-A7A619FE01BC}"/>
                    </a:ext>
                  </a:extLst>
                </p:cNvPr>
                <p:cNvSpPr/>
                <p:nvPr/>
              </p:nvSpPr>
              <p:spPr>
                <a:xfrm flipH="1">
                  <a:off x="1535323" y="3483322"/>
                  <a:ext cx="1266392" cy="1266392"/>
                </a:xfrm>
                <a:prstGeom prst="arc">
                  <a:avLst>
                    <a:gd name="adj1" fmla="val 5865581"/>
                    <a:gd name="adj2" fmla="val 15998946"/>
                  </a:avLst>
                </a:prstGeom>
                <a:noFill/>
                <a:ln w="63500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1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</p:grpSp>
      <p:pic>
        <p:nvPicPr>
          <p:cNvPr id="3076" name="Picture 4" descr="Leute Im Zug">
            <a:extLst>
              <a:ext uri="{FF2B5EF4-FFF2-40B4-BE49-F238E27FC236}">
                <a16:creationId xmlns:a16="http://schemas.microsoft.com/office/drawing/2014/main" id="{6489CDDC-7F26-484A-AF0C-0C71228B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0" r="19010"/>
          <a:stretch/>
        </p:blipFill>
        <p:spPr bwMode="auto">
          <a:xfrm>
            <a:off x="1598407" y="3298722"/>
            <a:ext cx="828000" cy="82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uftbild Von Fahrzeugen In Der Stadt">
            <a:extLst>
              <a:ext uri="{FF2B5EF4-FFF2-40B4-BE49-F238E27FC236}">
                <a16:creationId xmlns:a16="http://schemas.microsoft.com/office/drawing/2014/main" id="{3A9FBE70-B368-460A-AB22-A4490349A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0" b="2083"/>
          <a:stretch/>
        </p:blipFill>
        <p:spPr bwMode="auto">
          <a:xfrm>
            <a:off x="6566736" y="3306843"/>
            <a:ext cx="828000" cy="82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629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3"/>
          <p:cNvSpPr/>
          <p:nvPr/>
        </p:nvSpPr>
        <p:spPr>
          <a:xfrm rot="5400000">
            <a:off x="8627495" y="-277251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3"/>
          <p:cNvSpPr/>
          <p:nvPr/>
        </p:nvSpPr>
        <p:spPr>
          <a:xfrm>
            <a:off x="7511077" y="886807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73"/>
          <p:cNvSpPr txBox="1"/>
          <p:nvPr/>
        </p:nvSpPr>
        <p:spPr>
          <a:xfrm>
            <a:off x="746718" y="2455713"/>
            <a:ext cx="50080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Connect existing models with </a:t>
            </a:r>
            <a:r>
              <a:rPr lang="en-US" sz="26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folding bikes</a:t>
            </a:r>
            <a:endParaRPr sz="2600" dirty="0">
              <a:solidFill>
                <a:srgbClr val="F01414"/>
              </a:solidFill>
            </a:endParaRPr>
          </a:p>
        </p:txBody>
      </p:sp>
      <p:sp>
        <p:nvSpPr>
          <p:cNvPr id="992" name="Google Shape;992;p73"/>
          <p:cNvSpPr txBox="1"/>
          <p:nvPr/>
        </p:nvSpPr>
        <p:spPr>
          <a:xfrm>
            <a:off x="728484" y="2124717"/>
            <a:ext cx="3313008" cy="34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Solution</a:t>
            </a:r>
            <a:endParaRPr dirty="0"/>
          </a:p>
        </p:txBody>
      </p:sp>
      <p:sp>
        <p:nvSpPr>
          <p:cNvPr id="993" name="Google Shape;993;p73"/>
          <p:cNvSpPr/>
          <p:nvPr/>
        </p:nvSpPr>
        <p:spPr>
          <a:xfrm>
            <a:off x="7511077" y="1256358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want to become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Eco Friendly</a:t>
            </a:r>
            <a:r>
              <a:rPr lang="en-US" sz="1200" dirty="0">
                <a:solidFill>
                  <a:srgbClr val="F01414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by reducing the carbon footprint of nearly 13 million commuters.</a:t>
            </a:r>
          </a:p>
        </p:txBody>
      </p:sp>
      <p:sp>
        <p:nvSpPr>
          <p:cNvPr id="994" name="Google Shape;994;p73"/>
          <p:cNvSpPr/>
          <p:nvPr/>
        </p:nvSpPr>
        <p:spPr>
          <a:xfrm rot="5400000">
            <a:off x="7752284" y="1583933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73"/>
          <p:cNvSpPr/>
          <p:nvPr/>
        </p:nvSpPr>
        <p:spPr>
          <a:xfrm>
            <a:off x="6635866" y="2747991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73"/>
          <p:cNvSpPr/>
          <p:nvPr/>
        </p:nvSpPr>
        <p:spPr>
          <a:xfrm>
            <a:off x="6635866" y="3117542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want to offer an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Affordable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 product by creating an inexpensive alternative to other modes of transport.</a:t>
            </a:r>
          </a:p>
        </p:txBody>
      </p:sp>
      <p:sp>
        <p:nvSpPr>
          <p:cNvPr id="997" name="Google Shape;997;p73"/>
          <p:cNvSpPr/>
          <p:nvPr/>
        </p:nvSpPr>
        <p:spPr>
          <a:xfrm rot="5400000">
            <a:off x="6871171" y="3566578"/>
            <a:ext cx="1468952" cy="4166621"/>
          </a:xfrm>
          <a:custGeom>
            <a:avLst/>
            <a:gdLst/>
            <a:ahLst/>
            <a:cxnLst/>
            <a:rect l="l" t="t" r="r" b="b"/>
            <a:pathLst>
              <a:path w="1795182" h="5091953" extrusionOk="0">
                <a:moveTo>
                  <a:pt x="0" y="4953001"/>
                </a:moveTo>
                <a:lnTo>
                  <a:pt x="0" y="138952"/>
                </a:lnTo>
                <a:cubicBezTo>
                  <a:pt x="0" y="62211"/>
                  <a:pt x="62211" y="0"/>
                  <a:pt x="138952" y="0"/>
                </a:cubicBezTo>
                <a:lnTo>
                  <a:pt x="1420906" y="0"/>
                </a:lnTo>
                <a:cubicBezTo>
                  <a:pt x="1497647" y="0"/>
                  <a:pt x="1559858" y="62211"/>
                  <a:pt x="1559858" y="138952"/>
                </a:cubicBezTo>
                <a:lnTo>
                  <a:pt x="1559858" y="4856629"/>
                </a:lnTo>
                <a:lnTo>
                  <a:pt x="1795182" y="5091953"/>
                </a:lnTo>
                <a:lnTo>
                  <a:pt x="1420906" y="5091953"/>
                </a:lnTo>
                <a:lnTo>
                  <a:pt x="1324535" y="5091953"/>
                </a:lnTo>
                <a:lnTo>
                  <a:pt x="138952" y="5091953"/>
                </a:lnTo>
                <a:cubicBezTo>
                  <a:pt x="62211" y="5091953"/>
                  <a:pt x="0" y="5029742"/>
                  <a:pt x="0" y="49530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73"/>
          <p:cNvSpPr/>
          <p:nvPr/>
        </p:nvSpPr>
        <p:spPr>
          <a:xfrm>
            <a:off x="5754753" y="4730636"/>
            <a:ext cx="399578" cy="369551"/>
          </a:xfrm>
          <a:custGeom>
            <a:avLst/>
            <a:gdLst/>
            <a:ahLst/>
            <a:cxnLst/>
            <a:rect l="l" t="t" r="r" b="b"/>
            <a:pathLst>
              <a:path w="770005" h="712143" extrusionOk="0">
                <a:moveTo>
                  <a:pt x="704725" y="0"/>
                </a:moveTo>
                <a:lnTo>
                  <a:pt x="770005" y="103854"/>
                </a:lnTo>
                <a:cubicBezTo>
                  <a:pt x="715605" y="126603"/>
                  <a:pt x="675547" y="160479"/>
                  <a:pt x="649830" y="205483"/>
                </a:cubicBezTo>
                <a:cubicBezTo>
                  <a:pt x="624114" y="250486"/>
                  <a:pt x="609772" y="316013"/>
                  <a:pt x="606805" y="402064"/>
                </a:cubicBezTo>
                <a:lnTo>
                  <a:pt x="746266" y="402064"/>
                </a:lnTo>
                <a:lnTo>
                  <a:pt x="746266" y="712143"/>
                </a:lnTo>
                <a:lnTo>
                  <a:pt x="459926" y="712143"/>
                </a:lnTo>
                <a:lnTo>
                  <a:pt x="459926" y="467344"/>
                </a:lnTo>
                <a:cubicBezTo>
                  <a:pt x="459926" y="334806"/>
                  <a:pt x="475751" y="238864"/>
                  <a:pt x="507402" y="179519"/>
                </a:cubicBezTo>
                <a:cubicBezTo>
                  <a:pt x="548944" y="100392"/>
                  <a:pt x="614718" y="40553"/>
                  <a:pt x="704725" y="0"/>
                </a:cubicBezTo>
                <a:close/>
                <a:moveTo>
                  <a:pt x="244799" y="0"/>
                </a:moveTo>
                <a:lnTo>
                  <a:pt x="310079" y="103854"/>
                </a:lnTo>
                <a:cubicBezTo>
                  <a:pt x="255679" y="126603"/>
                  <a:pt x="215621" y="160479"/>
                  <a:pt x="189905" y="205483"/>
                </a:cubicBezTo>
                <a:cubicBezTo>
                  <a:pt x="164189" y="250486"/>
                  <a:pt x="149847" y="316013"/>
                  <a:pt x="146880" y="402064"/>
                </a:cubicBezTo>
                <a:lnTo>
                  <a:pt x="286341" y="402064"/>
                </a:lnTo>
                <a:lnTo>
                  <a:pt x="286341" y="712143"/>
                </a:lnTo>
                <a:lnTo>
                  <a:pt x="0" y="712143"/>
                </a:lnTo>
                <a:lnTo>
                  <a:pt x="0" y="467344"/>
                </a:lnTo>
                <a:cubicBezTo>
                  <a:pt x="0" y="334806"/>
                  <a:pt x="15826" y="238864"/>
                  <a:pt x="47477" y="179519"/>
                </a:cubicBezTo>
                <a:cubicBezTo>
                  <a:pt x="89018" y="100392"/>
                  <a:pt x="154792" y="40553"/>
                  <a:pt x="2447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01414">
                  <a:shade val="30000"/>
                  <a:satMod val="115000"/>
                </a:srgbClr>
              </a:gs>
              <a:gs pos="50000">
                <a:srgbClr val="F01414">
                  <a:shade val="67500"/>
                  <a:satMod val="115000"/>
                </a:srgbClr>
              </a:gs>
              <a:gs pos="100000">
                <a:srgbClr val="F0141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73"/>
          <p:cNvSpPr/>
          <p:nvPr/>
        </p:nvSpPr>
        <p:spPr>
          <a:xfrm>
            <a:off x="5754753" y="5100187"/>
            <a:ext cx="3831539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In addition, we want to promote the </a:t>
            </a:r>
            <a:r>
              <a:rPr lang="en-US" sz="1200" dirty="0">
                <a:solidFill>
                  <a:srgbClr val="F01414"/>
                </a:solidFill>
                <a:latin typeface="Montserrat"/>
                <a:sym typeface="Poppins"/>
              </a:rPr>
              <a:t>Health Aspects</a:t>
            </a:r>
            <a:r>
              <a:rPr lang="en-US" sz="1200" dirty="0">
                <a:solidFill>
                  <a:schemeClr val="accent2"/>
                </a:solidFill>
                <a:latin typeface="Montserrat"/>
                <a:sym typeface="Poppins"/>
              </a:rPr>
              <a:t> </a:t>
            </a: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as employees are motivated to train regularly.</a:t>
            </a:r>
          </a:p>
        </p:txBody>
      </p:sp>
      <p:sp>
        <p:nvSpPr>
          <p:cNvPr id="1000" name="Google Shape;1000;p73"/>
          <p:cNvSpPr/>
          <p:nvPr/>
        </p:nvSpPr>
        <p:spPr>
          <a:xfrm>
            <a:off x="728484" y="3468555"/>
            <a:ext cx="3836153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Focus on 3 Main value segments we want to contribute: 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1" name="Google Shape;1001;p73"/>
          <p:cNvPicPr preferRelativeResize="0"/>
          <p:nvPr/>
        </p:nvPicPr>
        <p:blipFill rotWithShape="1">
          <a:blip r:embed="rId3"/>
          <a:srcRect/>
          <a:stretch/>
        </p:blipFill>
        <p:spPr>
          <a:xfrm flipH="1">
            <a:off x="5870757" y="1229978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000">
                <a:schemeClr val="accent2"/>
              </a:gs>
              <a:gs pos="100000">
                <a:srgbClr val="9A2329"/>
              </a:gs>
            </a:gsLst>
            <a:lin ang="2700000" scaled="0"/>
          </a:gradFill>
          <a:ln>
            <a:noFill/>
          </a:ln>
        </p:spPr>
      </p:pic>
      <p:pic>
        <p:nvPicPr>
          <p:cNvPr id="1002" name="Google Shape;1002;p73"/>
          <p:cNvPicPr preferRelativeResize="0"/>
          <p:nvPr/>
        </p:nvPicPr>
        <p:blipFill rotWithShape="1">
          <a:blip r:embed="rId3">
            <a:alphaModFix/>
          </a:blip>
          <a:srcRect l="67" r="67"/>
          <a:stretch/>
        </p:blipFill>
        <p:spPr>
          <a:xfrm flipH="1">
            <a:off x="4995546" y="3091162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003" name="Google Shape;100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114433" y="5073807"/>
            <a:ext cx="1178431" cy="1178431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1" name="Picture 2" descr="Kostenloses Stock Foto zu amerika, anzahlung, austausch">
            <a:extLst>
              <a:ext uri="{FF2B5EF4-FFF2-40B4-BE49-F238E27FC236}">
                <a16:creationId xmlns:a16="http://schemas.microsoft.com/office/drawing/2014/main" id="{0197F7E4-B128-480D-970C-5DD607D7D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3" t="280" r="2911" b="-280"/>
          <a:stretch/>
        </p:blipFill>
        <p:spPr bwMode="auto">
          <a:xfrm>
            <a:off x="4985977" y="3086377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au, Die Wasser Trinkt, Während Sie Neben Ihrem Fahrrad Steht">
            <a:extLst>
              <a:ext uri="{FF2B5EF4-FFF2-40B4-BE49-F238E27FC236}">
                <a16:creationId xmlns:a16="http://schemas.microsoft.com/office/drawing/2014/main" id="{B8A02014-A8ED-46CA-A6D2-F8B89DC03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280" r="11075" b="-280"/>
          <a:stretch/>
        </p:blipFill>
        <p:spPr bwMode="auto">
          <a:xfrm>
            <a:off x="4114433" y="5055888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Kostenloses Stock Foto zu abenteuer, baum, beratung">
            <a:extLst>
              <a:ext uri="{FF2B5EF4-FFF2-40B4-BE49-F238E27FC236}">
                <a16:creationId xmlns:a16="http://schemas.microsoft.com/office/drawing/2014/main" id="{4B0DFC43-41BE-44A7-83EB-AB9B43849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" t="1236" r="25920" b="-1236"/>
          <a:stretch/>
        </p:blipFill>
        <p:spPr bwMode="auto">
          <a:xfrm>
            <a:off x="5861188" y="1244659"/>
            <a:ext cx="1188000" cy="11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5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/>
        </p:nvSpPr>
        <p:spPr>
          <a:xfrm>
            <a:off x="3078120" y="3429000"/>
            <a:ext cx="2331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E222A"/>
                </a:solidFill>
                <a:latin typeface="Poppins SemiBold"/>
                <a:cs typeface="Poppins SemiBold"/>
                <a:sym typeface="Poppins SemiBold"/>
              </a:rPr>
              <a:t>Short Term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3078120" y="3723523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From 6 months</a:t>
            </a:r>
            <a:endParaRPr dirty="0"/>
          </a:p>
        </p:txBody>
      </p:sp>
      <p:sp>
        <p:nvSpPr>
          <p:cNvPr id="457" name="Google Shape;457;p52"/>
          <p:cNvSpPr txBox="1"/>
          <p:nvPr/>
        </p:nvSpPr>
        <p:spPr>
          <a:xfrm>
            <a:off x="3123185" y="1184344"/>
            <a:ext cx="53847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E222A"/>
                </a:solidFill>
                <a:latin typeface="Montserrat"/>
                <a:ea typeface="Montserrat"/>
                <a:cs typeface="Montserrat"/>
                <a:sym typeface="Montserrat"/>
              </a:rPr>
              <a:t>Business Model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1561541" y="5066587"/>
            <a:ext cx="4249712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Agreement on a monthly fee based on the number of folding bikes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Minimum term from 6 months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Lockers are provided</a:t>
            </a:r>
          </a:p>
        </p:txBody>
      </p:sp>
      <p:sp>
        <p:nvSpPr>
          <p:cNvPr id="468" name="Google Shape;468;p52"/>
          <p:cNvSpPr txBox="1"/>
          <p:nvPr/>
        </p:nvSpPr>
        <p:spPr>
          <a:xfrm>
            <a:off x="8050681" y="3435724"/>
            <a:ext cx="26599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dirty="0">
                <a:solidFill>
                  <a:srgbClr val="1E222A"/>
                </a:solidFill>
                <a:latin typeface="Poppins SemiBold"/>
                <a:cs typeface="Poppins SemiBold"/>
                <a:sym typeface="Poppins SemiBold"/>
              </a:rPr>
              <a:t>Long Term</a:t>
            </a:r>
            <a:endParaRPr dirty="0">
              <a:solidFill>
                <a:srgbClr val="1E222A"/>
              </a:solidFill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8050681" y="3730247"/>
            <a:ext cx="23317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2 years</a:t>
            </a:r>
            <a:endParaRPr dirty="0"/>
          </a:p>
        </p:txBody>
      </p:sp>
      <p:pic>
        <p:nvPicPr>
          <p:cNvPr id="491" name="Google Shape;49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367508" y="3032295"/>
            <a:ext cx="1289798" cy="1289798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92" name="Google Shape;492;p52"/>
          <p:cNvPicPr preferRelativeResize="0"/>
          <p:nvPr/>
        </p:nvPicPr>
        <p:blipFill rotWithShape="1">
          <a:blip r:embed="rId3">
            <a:alphaModFix/>
          </a:blip>
          <a:srcRect l="61" r="62"/>
          <a:stretch/>
        </p:blipFill>
        <p:spPr>
          <a:xfrm flipH="1">
            <a:off x="6314768" y="3032295"/>
            <a:ext cx="1289798" cy="1289798"/>
          </a:xfrm>
          <a:custGeom>
            <a:avLst/>
            <a:gdLst/>
            <a:ahLst/>
            <a:cxnLst/>
            <a:rect l="l" t="t" r="r" b="b"/>
            <a:pathLst>
              <a:path w="1335314" h="1335314" extrusionOk="0">
                <a:moveTo>
                  <a:pt x="667657" y="0"/>
                </a:moveTo>
                <a:cubicBezTo>
                  <a:pt x="298920" y="0"/>
                  <a:pt x="0" y="298920"/>
                  <a:pt x="0" y="667657"/>
                </a:cubicBezTo>
                <a:cubicBezTo>
                  <a:pt x="0" y="1036394"/>
                  <a:pt x="298920" y="1335314"/>
                  <a:pt x="667657" y="1335314"/>
                </a:cubicBezTo>
                <a:cubicBezTo>
                  <a:pt x="1036394" y="1335314"/>
                  <a:pt x="1335314" y="1036394"/>
                  <a:pt x="1335314" y="667657"/>
                </a:cubicBezTo>
                <a:cubicBezTo>
                  <a:pt x="1335314" y="298920"/>
                  <a:pt x="1036394" y="0"/>
                  <a:pt x="667657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" name="Grafik 2" descr="Stadt mit einfarbiger Füllung">
            <a:extLst>
              <a:ext uri="{FF2B5EF4-FFF2-40B4-BE49-F238E27FC236}">
                <a16:creationId xmlns:a16="http://schemas.microsoft.com/office/drawing/2014/main" id="{2F4A6C54-C753-43BF-89A3-751E3806D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1541" y="3177277"/>
            <a:ext cx="914400" cy="914400"/>
          </a:xfrm>
          <a:prstGeom prst="rect">
            <a:avLst/>
          </a:prstGeom>
        </p:spPr>
      </p:pic>
      <p:pic>
        <p:nvPicPr>
          <p:cNvPr id="5" name="Grafik 4" descr="Abschlusshut mit einfarbiger Füllung">
            <a:extLst>
              <a:ext uri="{FF2B5EF4-FFF2-40B4-BE49-F238E27FC236}">
                <a16:creationId xmlns:a16="http://schemas.microsoft.com/office/drawing/2014/main" id="{7C9803E0-D88F-4E57-8AD4-079E202E4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4934" y="3248799"/>
            <a:ext cx="914400" cy="914400"/>
          </a:xfrm>
          <a:prstGeom prst="rect">
            <a:avLst/>
          </a:prstGeom>
        </p:spPr>
      </p:pic>
      <p:sp>
        <p:nvSpPr>
          <p:cNvPr id="30" name="Google Shape;464;p52">
            <a:extLst>
              <a:ext uri="{FF2B5EF4-FFF2-40B4-BE49-F238E27FC236}">
                <a16:creationId xmlns:a16="http://schemas.microsoft.com/office/drawing/2014/main" id="{DC1301CC-404C-4A2D-91B1-97264D7078A2}"/>
              </a:ext>
            </a:extLst>
          </p:cNvPr>
          <p:cNvSpPr/>
          <p:nvPr/>
        </p:nvSpPr>
        <p:spPr>
          <a:xfrm>
            <a:off x="6686443" y="5061392"/>
            <a:ext cx="3944018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•"/>
            </a:pPr>
            <a:endParaRPr lang="en-US" sz="120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Char char="•"/>
            </a:pPr>
            <a:endParaRPr sz="120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464;p52">
            <a:extLst>
              <a:ext uri="{FF2B5EF4-FFF2-40B4-BE49-F238E27FC236}">
                <a16:creationId xmlns:a16="http://schemas.microsoft.com/office/drawing/2014/main" id="{3EA37960-0ABA-4C74-B182-1DF51464CC47}"/>
              </a:ext>
            </a:extLst>
          </p:cNvPr>
          <p:cNvSpPr/>
          <p:nvPr/>
        </p:nvSpPr>
        <p:spPr>
          <a:xfrm>
            <a:off x="6686442" y="5061391"/>
            <a:ext cx="4394642" cy="116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One-time fee for using the folding bikes for an agreed period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Train tickets can also be included in the agreement</a:t>
            </a:r>
          </a:p>
          <a:p>
            <a:pPr marL="171450" lvl="0" indent="-171450">
              <a:lnSpc>
                <a:spcPct val="150000"/>
              </a:lnSpc>
              <a:buClr>
                <a:srgbClr val="A5A5A5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5C677E"/>
                </a:solidFill>
                <a:latin typeface="Poppins"/>
                <a:ea typeface="Poppins"/>
                <a:cs typeface="Poppins"/>
                <a:sym typeface="Poppins"/>
              </a:rPr>
              <a:t>Lockers are provided</a:t>
            </a:r>
            <a:endParaRPr sz="1200" dirty="0">
              <a:solidFill>
                <a:srgbClr val="5C677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C42392-464C-4DE6-87B9-A107F2CF1247}"/>
              </a:ext>
            </a:extLst>
          </p:cNvPr>
          <p:cNvGrpSpPr/>
          <p:nvPr/>
        </p:nvGrpSpPr>
        <p:grpSpPr>
          <a:xfrm>
            <a:off x="1063306" y="2756897"/>
            <a:ext cx="1898202" cy="1898203"/>
            <a:chOff x="4816811" y="2566835"/>
            <a:chExt cx="1898202" cy="1898203"/>
          </a:xfrm>
        </p:grpSpPr>
        <p:sp>
          <p:nvSpPr>
            <p:cNvPr id="15" name="Google Shape;1019;p74">
              <a:extLst>
                <a:ext uri="{FF2B5EF4-FFF2-40B4-BE49-F238E27FC236}">
                  <a16:creationId xmlns:a16="http://schemas.microsoft.com/office/drawing/2014/main" id="{FD8C1A0F-435A-4D23-8236-DF9853DC2689}"/>
                </a:ext>
              </a:extLst>
            </p:cNvPr>
            <p:cNvSpPr/>
            <p:nvPr/>
          </p:nvSpPr>
          <p:spPr>
            <a:xfrm>
              <a:off x="4816811" y="2566835"/>
              <a:ext cx="1898202" cy="1898203"/>
            </a:xfrm>
            <a:prstGeom prst="ellipse">
              <a:avLst/>
            </a:prstGeom>
            <a:gradFill>
              <a:gsLst>
                <a:gs pos="0">
                  <a:srgbClr val="2F3146"/>
                </a:gs>
                <a:gs pos="2000">
                  <a:srgbClr val="2F3146"/>
                </a:gs>
                <a:gs pos="100000">
                  <a:srgbClr val="17182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oogle Shape;1023;p74">
              <a:extLst>
                <a:ext uri="{FF2B5EF4-FFF2-40B4-BE49-F238E27FC236}">
                  <a16:creationId xmlns:a16="http://schemas.microsoft.com/office/drawing/2014/main" id="{69F2A073-B7D4-44B2-A532-56600A2335F3}"/>
                </a:ext>
              </a:extLst>
            </p:cNvPr>
            <p:cNvGrpSpPr/>
            <p:nvPr/>
          </p:nvGrpSpPr>
          <p:grpSpPr>
            <a:xfrm>
              <a:off x="5269716" y="3019740"/>
              <a:ext cx="992392" cy="992392"/>
              <a:chOff x="8267699" y="3916001"/>
              <a:chExt cx="1203730" cy="1203730"/>
            </a:xfrm>
          </p:grpSpPr>
          <p:sp>
            <p:nvSpPr>
              <p:cNvPr id="17" name="Google Shape;1024;p74">
                <a:extLst>
                  <a:ext uri="{FF2B5EF4-FFF2-40B4-BE49-F238E27FC236}">
                    <a16:creationId xmlns:a16="http://schemas.microsoft.com/office/drawing/2014/main" id="{1AC63858-6DBD-4BE7-BC68-A13FB4C1F8F0}"/>
                  </a:ext>
                </a:extLst>
              </p:cNvPr>
              <p:cNvSpPr/>
              <p:nvPr/>
            </p:nvSpPr>
            <p:spPr>
              <a:xfrm>
                <a:off x="8304260" y="4243929"/>
                <a:ext cx="1130608" cy="535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#1</a:t>
                </a:r>
                <a:endParaRPr sz="20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grpSp>
            <p:nvGrpSpPr>
              <p:cNvPr id="18" name="Google Shape;1025;p74">
                <a:extLst>
                  <a:ext uri="{FF2B5EF4-FFF2-40B4-BE49-F238E27FC236}">
                    <a16:creationId xmlns:a16="http://schemas.microsoft.com/office/drawing/2014/main" id="{FAAB2372-6908-457E-B72B-871363B78784}"/>
                  </a:ext>
                </a:extLst>
              </p:cNvPr>
              <p:cNvGrpSpPr/>
              <p:nvPr/>
            </p:nvGrpSpPr>
            <p:grpSpPr>
              <a:xfrm>
                <a:off x="8267699" y="3916001"/>
                <a:ext cx="1203730" cy="1203730"/>
                <a:chOff x="1400791" y="3374678"/>
                <a:chExt cx="1527436" cy="1527436"/>
              </a:xfrm>
            </p:grpSpPr>
            <p:sp>
              <p:nvSpPr>
                <p:cNvPr id="19" name="Google Shape;1026;p74">
                  <a:extLst>
                    <a:ext uri="{FF2B5EF4-FFF2-40B4-BE49-F238E27FC236}">
                      <a16:creationId xmlns:a16="http://schemas.microsoft.com/office/drawing/2014/main" id="{1F1F0A4A-EF12-44DA-8CE3-652C41FBD72A}"/>
                    </a:ext>
                  </a:extLst>
                </p:cNvPr>
                <p:cNvSpPr/>
                <p:nvPr/>
              </p:nvSpPr>
              <p:spPr>
                <a:xfrm flipH="1">
                  <a:off x="1504454" y="3478341"/>
                  <a:ext cx="1320110" cy="1320110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323F4F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20" name="Google Shape;1027;p74">
                  <a:extLst>
                    <a:ext uri="{FF2B5EF4-FFF2-40B4-BE49-F238E27FC236}">
                      <a16:creationId xmlns:a16="http://schemas.microsoft.com/office/drawing/2014/main" id="{76AAA0FF-536A-4ACE-A400-5813091CB6CF}"/>
                    </a:ext>
                  </a:extLst>
                </p:cNvPr>
                <p:cNvGrpSpPr/>
                <p:nvPr/>
              </p:nvGrpSpPr>
              <p:grpSpPr>
                <a:xfrm>
                  <a:off x="1400791" y="3374678"/>
                  <a:ext cx="1527436" cy="1527436"/>
                  <a:chOff x="1535327" y="3483322"/>
                  <a:chExt cx="1266392" cy="1266392"/>
                </a:xfrm>
              </p:grpSpPr>
              <p:sp>
                <p:nvSpPr>
                  <p:cNvPr id="21" name="Google Shape;1028;p74">
                    <a:extLst>
                      <a:ext uri="{FF2B5EF4-FFF2-40B4-BE49-F238E27FC236}">
                        <a16:creationId xmlns:a16="http://schemas.microsoft.com/office/drawing/2014/main" id="{3F218ABB-123E-470A-A570-AF5B46027DDD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ellipse">
                    <a:avLst/>
                  </a:prstGeom>
                  <a:noFill/>
                  <a:ln w="63500" cap="flat" cmpd="sng">
                    <a:solidFill>
                      <a:srgbClr val="EEF2F9">
                        <a:alpha val="20784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22" name="Google Shape;1029;p74">
                    <a:extLst>
                      <a:ext uri="{FF2B5EF4-FFF2-40B4-BE49-F238E27FC236}">
                        <a16:creationId xmlns:a16="http://schemas.microsoft.com/office/drawing/2014/main" id="{E09BF6A1-A00C-43DB-BB18-8D882881AFCA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arc">
                    <a:avLst>
                      <a:gd name="adj1" fmla="val 5865581"/>
                      <a:gd name="adj2" fmla="val 15998946"/>
                    </a:avLst>
                  </a:prstGeom>
                  <a:noFill/>
                  <a:ln w="63500" cap="rnd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1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3D8989-1265-48DD-A94A-FB258F17E430}"/>
              </a:ext>
            </a:extLst>
          </p:cNvPr>
          <p:cNvGrpSpPr/>
          <p:nvPr/>
        </p:nvGrpSpPr>
        <p:grpSpPr>
          <a:xfrm>
            <a:off x="6010566" y="2763621"/>
            <a:ext cx="1898201" cy="1898203"/>
            <a:chOff x="4810593" y="2561566"/>
            <a:chExt cx="1898201" cy="1898203"/>
          </a:xfrm>
        </p:grpSpPr>
        <p:sp>
          <p:nvSpPr>
            <p:cNvPr id="24" name="Google Shape;1008;p74">
              <a:extLst>
                <a:ext uri="{FF2B5EF4-FFF2-40B4-BE49-F238E27FC236}">
                  <a16:creationId xmlns:a16="http://schemas.microsoft.com/office/drawing/2014/main" id="{B7B46591-99D1-4CB2-A282-D94929EC2025}"/>
                </a:ext>
              </a:extLst>
            </p:cNvPr>
            <p:cNvSpPr/>
            <p:nvPr/>
          </p:nvSpPr>
          <p:spPr>
            <a:xfrm>
              <a:off x="4810593" y="2561566"/>
              <a:ext cx="1898201" cy="1898203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1023;p74">
              <a:extLst>
                <a:ext uri="{FF2B5EF4-FFF2-40B4-BE49-F238E27FC236}">
                  <a16:creationId xmlns:a16="http://schemas.microsoft.com/office/drawing/2014/main" id="{CAD487CC-DF7A-40B0-9F4C-8383FBF98DE1}"/>
                </a:ext>
              </a:extLst>
            </p:cNvPr>
            <p:cNvGrpSpPr/>
            <p:nvPr/>
          </p:nvGrpSpPr>
          <p:grpSpPr>
            <a:xfrm>
              <a:off x="5269718" y="3019740"/>
              <a:ext cx="992396" cy="992392"/>
              <a:chOff x="8267695" y="3916001"/>
              <a:chExt cx="1203734" cy="1203730"/>
            </a:xfrm>
          </p:grpSpPr>
          <p:sp>
            <p:nvSpPr>
              <p:cNvPr id="26" name="Google Shape;1024;p74">
                <a:extLst>
                  <a:ext uri="{FF2B5EF4-FFF2-40B4-BE49-F238E27FC236}">
                    <a16:creationId xmlns:a16="http://schemas.microsoft.com/office/drawing/2014/main" id="{C6444932-7AF7-441D-9F6B-9D91D70E29AC}"/>
                  </a:ext>
                </a:extLst>
              </p:cNvPr>
              <p:cNvSpPr/>
              <p:nvPr/>
            </p:nvSpPr>
            <p:spPr>
              <a:xfrm>
                <a:off x="8304260" y="4243929"/>
                <a:ext cx="1130608" cy="535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rPr>
                  <a:t>#2</a:t>
                </a:r>
                <a:endParaRPr sz="2000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grpSp>
            <p:nvGrpSpPr>
              <p:cNvPr id="27" name="Google Shape;1025;p74">
                <a:extLst>
                  <a:ext uri="{FF2B5EF4-FFF2-40B4-BE49-F238E27FC236}">
                    <a16:creationId xmlns:a16="http://schemas.microsoft.com/office/drawing/2014/main" id="{02184851-B98A-44B0-8E5E-9642D1AC3136}"/>
                  </a:ext>
                </a:extLst>
              </p:cNvPr>
              <p:cNvGrpSpPr/>
              <p:nvPr/>
            </p:nvGrpSpPr>
            <p:grpSpPr>
              <a:xfrm>
                <a:off x="8267695" y="3916001"/>
                <a:ext cx="1203734" cy="1203730"/>
                <a:chOff x="1400786" y="3374678"/>
                <a:chExt cx="1527441" cy="1527436"/>
              </a:xfrm>
            </p:grpSpPr>
            <p:sp>
              <p:nvSpPr>
                <p:cNvPr id="28" name="Google Shape;1026;p74">
                  <a:extLst>
                    <a:ext uri="{FF2B5EF4-FFF2-40B4-BE49-F238E27FC236}">
                      <a16:creationId xmlns:a16="http://schemas.microsoft.com/office/drawing/2014/main" id="{617C4471-8B23-4A1E-B8AD-2B6416BAB6AF}"/>
                    </a:ext>
                  </a:extLst>
                </p:cNvPr>
                <p:cNvSpPr/>
                <p:nvPr/>
              </p:nvSpPr>
              <p:spPr>
                <a:xfrm flipH="1">
                  <a:off x="1504454" y="3478341"/>
                  <a:ext cx="1320110" cy="1320110"/>
                </a:xfrm>
                <a:prstGeom prst="ellipse">
                  <a:avLst/>
                </a:prstGeom>
                <a:noFill/>
                <a:ln w="63500" cap="flat" cmpd="sng">
                  <a:solidFill>
                    <a:srgbClr val="323F4F">
                      <a:alpha val="20784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grpSp>
              <p:nvGrpSpPr>
                <p:cNvPr id="29" name="Google Shape;1027;p74">
                  <a:extLst>
                    <a:ext uri="{FF2B5EF4-FFF2-40B4-BE49-F238E27FC236}">
                      <a16:creationId xmlns:a16="http://schemas.microsoft.com/office/drawing/2014/main" id="{882F2B60-8D79-4815-88AD-2FC2059B0322}"/>
                    </a:ext>
                  </a:extLst>
                </p:cNvPr>
                <p:cNvGrpSpPr/>
                <p:nvPr/>
              </p:nvGrpSpPr>
              <p:grpSpPr>
                <a:xfrm>
                  <a:off x="1400786" y="3374678"/>
                  <a:ext cx="1527441" cy="1527436"/>
                  <a:chOff x="1535323" y="3483322"/>
                  <a:chExt cx="1266396" cy="1266392"/>
                </a:xfrm>
              </p:grpSpPr>
              <p:sp>
                <p:nvSpPr>
                  <p:cNvPr id="32" name="Google Shape;1028;p74">
                    <a:extLst>
                      <a:ext uri="{FF2B5EF4-FFF2-40B4-BE49-F238E27FC236}">
                        <a16:creationId xmlns:a16="http://schemas.microsoft.com/office/drawing/2014/main" id="{BB4617D2-E144-4847-A8E6-4CD18ED2D5D7}"/>
                      </a:ext>
                    </a:extLst>
                  </p:cNvPr>
                  <p:cNvSpPr/>
                  <p:nvPr/>
                </p:nvSpPr>
                <p:spPr>
                  <a:xfrm>
                    <a:off x="1535327" y="3483322"/>
                    <a:ext cx="1266392" cy="1266392"/>
                  </a:xfrm>
                  <a:prstGeom prst="ellipse">
                    <a:avLst/>
                  </a:prstGeom>
                  <a:noFill/>
                  <a:ln w="63500" cap="flat" cmpd="sng">
                    <a:solidFill>
                      <a:srgbClr val="EEF2F9">
                        <a:alpha val="20784"/>
                      </a:srgbClr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  <p:sp>
                <p:nvSpPr>
                  <p:cNvPr id="33" name="Google Shape;1029;p74">
                    <a:extLst>
                      <a:ext uri="{FF2B5EF4-FFF2-40B4-BE49-F238E27FC236}">
                        <a16:creationId xmlns:a16="http://schemas.microsoft.com/office/drawing/2014/main" id="{A1C06B72-C15B-419E-8F5C-D72D221C09C3}"/>
                      </a:ext>
                    </a:extLst>
                  </p:cNvPr>
                  <p:cNvSpPr/>
                  <p:nvPr/>
                </p:nvSpPr>
                <p:spPr>
                  <a:xfrm flipH="1">
                    <a:off x="1535323" y="3483322"/>
                    <a:ext cx="1266392" cy="1266392"/>
                  </a:xfrm>
                  <a:prstGeom prst="arc">
                    <a:avLst>
                      <a:gd name="adj1" fmla="val 5865581"/>
                      <a:gd name="adj2" fmla="val 15998946"/>
                    </a:avLst>
                  </a:prstGeom>
                  <a:noFill/>
                  <a:ln w="63500" cap="rnd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100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endParaRPr>
                  </a:p>
                </p:txBody>
              </p:sp>
            </p:grpSp>
          </p:grpSp>
        </p:grpSp>
      </p:grpSp>
      <p:sp>
        <p:nvSpPr>
          <p:cNvPr id="43" name="Google Shape;1000;p73">
            <a:extLst>
              <a:ext uri="{FF2B5EF4-FFF2-40B4-BE49-F238E27FC236}">
                <a16:creationId xmlns:a16="http://schemas.microsoft.com/office/drawing/2014/main" id="{5CB7BF39-D186-4111-AD00-0B53AFBA5C75}"/>
              </a:ext>
            </a:extLst>
          </p:cNvPr>
          <p:cNvSpPr/>
          <p:nvPr/>
        </p:nvSpPr>
        <p:spPr>
          <a:xfrm>
            <a:off x="1367508" y="1759107"/>
            <a:ext cx="9713576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We sell our bikes to environmentally aware companies with office space: 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0495839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aum, draußen, Person, lächelnd enthält.&#10;&#10;Automatisch generierte Beschreibung">
            <a:extLst>
              <a:ext uri="{FF2B5EF4-FFF2-40B4-BE49-F238E27FC236}">
                <a16:creationId xmlns:a16="http://schemas.microsoft.com/office/drawing/2014/main" id="{49A87525-736A-4E2E-9493-7094CECA2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88" r="16688"/>
          <a:stretch/>
        </p:blipFill>
        <p:spPr>
          <a:xfrm>
            <a:off x="7883195" y="2254853"/>
            <a:ext cx="720000" cy="720000"/>
          </a:xfrm>
          <a:prstGeom prst="ellipse">
            <a:avLst/>
          </a:prstGeom>
        </p:spPr>
      </p:pic>
      <p:pic>
        <p:nvPicPr>
          <p:cNvPr id="13" name="Grafik 12" descr="Ein Bild, das Himmel, draußen, Mann, Person enthält.&#10;&#10;Automatisch generierte Beschreibung">
            <a:extLst>
              <a:ext uri="{FF2B5EF4-FFF2-40B4-BE49-F238E27FC236}">
                <a16:creationId xmlns:a16="http://schemas.microsoft.com/office/drawing/2014/main" id="{6FBA15A2-B54D-4DEC-80A1-E2790ED977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23" t="25350" r="8077" b="46559"/>
          <a:stretch/>
        </p:blipFill>
        <p:spPr>
          <a:xfrm>
            <a:off x="7883195" y="3710170"/>
            <a:ext cx="720000" cy="720000"/>
          </a:xfrm>
          <a:prstGeom prst="ellipse">
            <a:avLst/>
          </a:prstGeom>
        </p:spPr>
      </p:pic>
      <p:pic>
        <p:nvPicPr>
          <p:cNvPr id="9" name="Grafik 8" descr="Ein Bild, das Person, Mann, Wand, haltend enthält.&#10;&#10;Automatisch generierte Beschreibung">
            <a:extLst>
              <a:ext uri="{FF2B5EF4-FFF2-40B4-BE49-F238E27FC236}">
                <a16:creationId xmlns:a16="http://schemas.microsoft.com/office/drawing/2014/main" id="{6273E046-42E9-4B6D-A3D0-C5534EBC6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04" t="9520" r="30619" b="23000"/>
          <a:stretch/>
        </p:blipFill>
        <p:spPr>
          <a:xfrm>
            <a:off x="7884651" y="5142342"/>
            <a:ext cx="720000" cy="720000"/>
          </a:xfrm>
          <a:prstGeom prst="ellipse">
            <a:avLst/>
          </a:prstGeom>
        </p:spPr>
      </p:pic>
      <p:pic>
        <p:nvPicPr>
          <p:cNvPr id="10" name="Grafik 9" descr="Ein Bild, das draußen, Person, Mann, stehend enthält.&#10;&#10;Automatisch generierte Beschreibung">
            <a:extLst>
              <a:ext uri="{FF2B5EF4-FFF2-40B4-BE49-F238E27FC236}">
                <a16:creationId xmlns:a16="http://schemas.microsoft.com/office/drawing/2014/main" id="{00D3BB7F-4318-4854-B058-F160D4AE26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33" t="2378" r="18091" b="36479"/>
          <a:stretch/>
        </p:blipFill>
        <p:spPr>
          <a:xfrm>
            <a:off x="3490610" y="5124588"/>
            <a:ext cx="720000" cy="720000"/>
          </a:xfrm>
          <a:prstGeom prst="ellipse">
            <a:avLst/>
          </a:prstGeom>
        </p:spPr>
      </p:pic>
      <p:pic>
        <p:nvPicPr>
          <p:cNvPr id="15" name="Grafik 14" descr="Ein Bild, das Baum, Person enthält.&#10;&#10;Automatisch generierte Beschreibung">
            <a:extLst>
              <a:ext uri="{FF2B5EF4-FFF2-40B4-BE49-F238E27FC236}">
                <a16:creationId xmlns:a16="http://schemas.microsoft.com/office/drawing/2014/main" id="{98371654-9715-42FD-BEAF-65DD5F5B4F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248" t="16807" r="15097" b="7536"/>
          <a:stretch/>
        </p:blipFill>
        <p:spPr>
          <a:xfrm>
            <a:off x="3490610" y="3710968"/>
            <a:ext cx="720000" cy="720000"/>
          </a:xfrm>
          <a:prstGeom prst="ellipse">
            <a:avLst/>
          </a:prstGeom>
        </p:spPr>
      </p:pic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3ECD1921-CD13-47EF-A7D7-6388FB18C08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465" b="22847"/>
          <a:stretch/>
        </p:blipFill>
        <p:spPr>
          <a:xfrm>
            <a:off x="3498666" y="2230158"/>
            <a:ext cx="720000" cy="720000"/>
          </a:xfrm>
          <a:prstGeom prst="ellipse">
            <a:avLst/>
          </a:prstGeom>
        </p:spPr>
      </p:pic>
      <p:sp>
        <p:nvSpPr>
          <p:cNvPr id="555" name="Google Shape;555;p55"/>
          <p:cNvSpPr txBox="1"/>
          <p:nvPr/>
        </p:nvSpPr>
        <p:spPr>
          <a:xfrm>
            <a:off x="3219061" y="995658"/>
            <a:ext cx="538471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</a:t>
            </a:r>
            <a:r>
              <a:rPr lang="en-US" sz="28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#reCyclers</a:t>
            </a:r>
            <a:endParaRPr dirty="0">
              <a:solidFill>
                <a:srgbClr val="F0141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C15E255-30F6-44D9-928B-2E2519C6D7E3}"/>
              </a:ext>
            </a:extLst>
          </p:cNvPr>
          <p:cNvGrpSpPr/>
          <p:nvPr/>
        </p:nvGrpSpPr>
        <p:grpSpPr>
          <a:xfrm>
            <a:off x="796109" y="3576546"/>
            <a:ext cx="2569941" cy="1116112"/>
            <a:chOff x="796109" y="2966956"/>
            <a:chExt cx="2569941" cy="1116112"/>
          </a:xfrm>
        </p:grpSpPr>
        <p:sp>
          <p:nvSpPr>
            <p:cNvPr id="571" name="Google Shape;571;p55"/>
            <p:cNvSpPr/>
            <p:nvPr/>
          </p:nvSpPr>
          <p:spPr>
            <a:xfrm>
              <a:off x="796109" y="3185899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Wiki Administrator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2" name="Google Shape;572;p55"/>
            <p:cNvSpPr txBox="1"/>
            <p:nvPr/>
          </p:nvSpPr>
          <p:spPr>
            <a:xfrm>
              <a:off x="1207499" y="2966956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Emanuel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Eissfeldt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806641-DCEC-4536-A982-3508C237071A}"/>
              </a:ext>
            </a:extLst>
          </p:cNvPr>
          <p:cNvGrpSpPr/>
          <p:nvPr/>
        </p:nvGrpSpPr>
        <p:grpSpPr>
          <a:xfrm>
            <a:off x="796109" y="5057104"/>
            <a:ext cx="2569941" cy="1116112"/>
            <a:chOff x="796109" y="5057104"/>
            <a:chExt cx="2569941" cy="1116112"/>
          </a:xfrm>
        </p:grpSpPr>
        <p:sp>
          <p:nvSpPr>
            <p:cNvPr id="573" name="Google Shape;573;p55"/>
            <p:cNvSpPr/>
            <p:nvPr/>
          </p:nvSpPr>
          <p:spPr>
            <a:xfrm>
              <a:off x="796109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Design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4" name="Google Shape;574;p55"/>
            <p:cNvSpPr txBox="1"/>
            <p:nvPr/>
          </p:nvSpPr>
          <p:spPr>
            <a:xfrm>
              <a:off x="1207499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Jannis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Heimerl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C50799-0ED0-4F5D-A527-E0BF46CFD4E4}"/>
              </a:ext>
            </a:extLst>
          </p:cNvPr>
          <p:cNvGrpSpPr/>
          <p:nvPr/>
        </p:nvGrpSpPr>
        <p:grpSpPr>
          <a:xfrm>
            <a:off x="8860188" y="3576546"/>
            <a:ext cx="2569940" cy="1116112"/>
            <a:chOff x="8860188" y="2966956"/>
            <a:chExt cx="2569940" cy="1116112"/>
          </a:xfrm>
        </p:grpSpPr>
        <p:sp>
          <p:nvSpPr>
            <p:cNvPr id="577" name="Google Shape;577;p55"/>
            <p:cNvSpPr/>
            <p:nvPr/>
          </p:nvSpPr>
          <p:spPr>
            <a:xfrm>
              <a:off x="8860188" y="3185899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78" name="Google Shape;578;p55"/>
            <p:cNvSpPr txBox="1"/>
            <p:nvPr/>
          </p:nvSpPr>
          <p:spPr>
            <a:xfrm>
              <a:off x="8860188" y="2966956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Leonhard Meyer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3EDEAF-7D5F-45D7-829D-DBBF0884B520}"/>
              </a:ext>
            </a:extLst>
          </p:cNvPr>
          <p:cNvGrpSpPr/>
          <p:nvPr/>
        </p:nvGrpSpPr>
        <p:grpSpPr>
          <a:xfrm>
            <a:off x="8860188" y="5057104"/>
            <a:ext cx="2569940" cy="1116112"/>
            <a:chOff x="8860188" y="5057104"/>
            <a:chExt cx="2569940" cy="1116112"/>
          </a:xfrm>
        </p:grpSpPr>
        <p:sp>
          <p:nvSpPr>
            <p:cNvPr id="579" name="Google Shape;579;p55"/>
            <p:cNvSpPr/>
            <p:nvPr/>
          </p:nvSpPr>
          <p:spPr>
            <a:xfrm>
              <a:off x="8860188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German/English Presenter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80" name="Google Shape;580;p55"/>
            <p:cNvSpPr txBox="1"/>
            <p:nvPr/>
          </p:nvSpPr>
          <p:spPr>
            <a:xfrm>
              <a:off x="8860188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Manuel </a:t>
              </a:r>
              <a:r>
                <a:rPr lang="en-US" sz="1200" dirty="0" err="1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Genster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90C3A27-5B74-4224-A521-DB62D94E74C7}"/>
              </a:ext>
            </a:extLst>
          </p:cNvPr>
          <p:cNvGrpSpPr/>
          <p:nvPr/>
        </p:nvGrpSpPr>
        <p:grpSpPr>
          <a:xfrm>
            <a:off x="796109" y="2162250"/>
            <a:ext cx="2569941" cy="1116112"/>
            <a:chOff x="796109" y="5057104"/>
            <a:chExt cx="2569941" cy="1116112"/>
          </a:xfrm>
        </p:grpSpPr>
        <p:sp>
          <p:nvSpPr>
            <p:cNvPr id="38" name="Google Shape;573;p55">
              <a:extLst>
                <a:ext uri="{FF2B5EF4-FFF2-40B4-BE49-F238E27FC236}">
                  <a16:creationId xmlns:a16="http://schemas.microsoft.com/office/drawing/2014/main" id="{955FC4B2-4501-474F-9259-FEC656E4E447}"/>
                </a:ext>
              </a:extLst>
            </p:cNvPr>
            <p:cNvSpPr/>
            <p:nvPr/>
          </p:nvSpPr>
          <p:spPr>
            <a:xfrm>
              <a:off x="796109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Project Manager (Overview, Facilitate, Git-Hub - Know project task)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" name="Google Shape;574;p55">
              <a:extLst>
                <a:ext uri="{FF2B5EF4-FFF2-40B4-BE49-F238E27FC236}">
                  <a16:creationId xmlns:a16="http://schemas.microsoft.com/office/drawing/2014/main" id="{B73A6BF2-6440-4E02-A1D5-FFCD63EAFD87}"/>
                </a:ext>
              </a:extLst>
            </p:cNvPr>
            <p:cNvSpPr txBox="1"/>
            <p:nvPr/>
          </p:nvSpPr>
          <p:spPr>
            <a:xfrm>
              <a:off x="1207499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Sophie Schmidt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6772B6A-DC9F-4199-A787-3A7B5E501531}"/>
              </a:ext>
            </a:extLst>
          </p:cNvPr>
          <p:cNvGrpSpPr/>
          <p:nvPr/>
        </p:nvGrpSpPr>
        <p:grpSpPr>
          <a:xfrm>
            <a:off x="8860188" y="2162250"/>
            <a:ext cx="2569940" cy="1116112"/>
            <a:chOff x="8860188" y="5057104"/>
            <a:chExt cx="2569940" cy="1116112"/>
          </a:xfrm>
        </p:grpSpPr>
        <p:sp>
          <p:nvSpPr>
            <p:cNvPr id="44" name="Google Shape;579;p55">
              <a:extLst>
                <a:ext uri="{FF2B5EF4-FFF2-40B4-BE49-F238E27FC236}">
                  <a16:creationId xmlns:a16="http://schemas.microsoft.com/office/drawing/2014/main" id="{9C7DC52C-E259-4F7B-9093-3DA041D7746D}"/>
                </a:ext>
              </a:extLst>
            </p:cNvPr>
            <p:cNvSpPr/>
            <p:nvPr/>
          </p:nvSpPr>
          <p:spPr>
            <a:xfrm>
              <a:off x="8860188" y="5276047"/>
              <a:ext cx="2569940" cy="8971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sz="1200" dirty="0">
                  <a:solidFill>
                    <a:srgbClr val="A5A5A5"/>
                  </a:solidFill>
                  <a:latin typeface="Poppins"/>
                  <a:ea typeface="Poppins"/>
                  <a:cs typeface="Poppins"/>
                  <a:sym typeface="Poppins"/>
                </a:rPr>
                <a:t>Research &amp; Development, Present the assignment</a:t>
              </a:r>
              <a:endParaRPr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5" name="Google Shape;580;p55">
              <a:extLst>
                <a:ext uri="{FF2B5EF4-FFF2-40B4-BE49-F238E27FC236}">
                  <a16:creationId xmlns:a16="http://schemas.microsoft.com/office/drawing/2014/main" id="{52A60DBF-24F7-4247-8AF7-CFDFB76A7B4A}"/>
                </a:ext>
              </a:extLst>
            </p:cNvPr>
            <p:cNvSpPr txBox="1"/>
            <p:nvPr/>
          </p:nvSpPr>
          <p:spPr>
            <a:xfrm>
              <a:off x="8860188" y="5057104"/>
              <a:ext cx="21585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3F3F3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 </a:t>
              </a:r>
              <a:r>
                <a:rPr lang="en-US" sz="1200" dirty="0">
                  <a:solidFill>
                    <a:srgbClr val="F01414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Eunice Bernardo</a:t>
              </a:r>
              <a:endParaRPr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</p:grpSp>
      <p:cxnSp>
        <p:nvCxnSpPr>
          <p:cNvPr id="69" name="Google Shape;575;p55">
            <a:extLst>
              <a:ext uri="{FF2B5EF4-FFF2-40B4-BE49-F238E27FC236}">
                <a16:creationId xmlns:a16="http://schemas.microsoft.com/office/drawing/2014/main" id="{10255851-457E-4EBE-B84D-5D13723DEAFD}"/>
              </a:ext>
            </a:extLst>
          </p:cNvPr>
          <p:cNvCxnSpPr>
            <a:cxnSpLocks/>
          </p:cNvCxnSpPr>
          <p:nvPr/>
        </p:nvCxnSpPr>
        <p:spPr>
          <a:xfrm>
            <a:off x="6254008" y="4265769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84" name="Google Shape;576;p55">
            <a:extLst>
              <a:ext uri="{FF2B5EF4-FFF2-40B4-BE49-F238E27FC236}">
                <a16:creationId xmlns:a16="http://schemas.microsoft.com/office/drawing/2014/main" id="{206A4175-1F32-435C-8AF1-1A7673636179}"/>
              </a:ext>
            </a:extLst>
          </p:cNvPr>
          <p:cNvCxnSpPr>
            <a:cxnSpLocks/>
          </p:cNvCxnSpPr>
          <p:nvPr/>
        </p:nvCxnSpPr>
        <p:spPr>
          <a:xfrm flipH="1">
            <a:off x="6096000" y="4070757"/>
            <a:ext cx="159800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7" name="Google Shape;576;p55">
            <a:extLst>
              <a:ext uri="{FF2B5EF4-FFF2-40B4-BE49-F238E27FC236}">
                <a16:creationId xmlns:a16="http://schemas.microsoft.com/office/drawing/2014/main" id="{686B4EB9-43E6-4C8F-9570-C991A81CD970}"/>
              </a:ext>
            </a:extLst>
          </p:cNvPr>
          <p:cNvCxnSpPr>
            <a:cxnSpLocks/>
          </p:cNvCxnSpPr>
          <p:nvPr/>
        </p:nvCxnSpPr>
        <p:spPr>
          <a:xfrm>
            <a:off x="4351285" y="4070757"/>
            <a:ext cx="155552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93" name="Google Shape;575;p55">
            <a:extLst>
              <a:ext uri="{FF2B5EF4-FFF2-40B4-BE49-F238E27FC236}">
                <a16:creationId xmlns:a16="http://schemas.microsoft.com/office/drawing/2014/main" id="{1894D49F-A9C1-41CB-928E-DAA5D46B0303}"/>
              </a:ext>
            </a:extLst>
          </p:cNvPr>
          <p:cNvCxnSpPr>
            <a:cxnSpLocks/>
          </p:cNvCxnSpPr>
          <p:nvPr/>
        </p:nvCxnSpPr>
        <p:spPr>
          <a:xfrm flipH="1">
            <a:off x="4351285" y="4286443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94" name="Google Shape;575;p55">
            <a:extLst>
              <a:ext uri="{FF2B5EF4-FFF2-40B4-BE49-F238E27FC236}">
                <a16:creationId xmlns:a16="http://schemas.microsoft.com/office/drawing/2014/main" id="{0940542F-1286-429C-90E5-231E424D8D7A}"/>
              </a:ext>
            </a:extLst>
          </p:cNvPr>
          <p:cNvCxnSpPr>
            <a:cxnSpLocks/>
          </p:cNvCxnSpPr>
          <p:nvPr/>
        </p:nvCxnSpPr>
        <p:spPr>
          <a:xfrm flipV="1">
            <a:off x="6254008" y="2663884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95" name="Google Shape;575;p55">
            <a:extLst>
              <a:ext uri="{FF2B5EF4-FFF2-40B4-BE49-F238E27FC236}">
                <a16:creationId xmlns:a16="http://schemas.microsoft.com/office/drawing/2014/main" id="{CF9F179D-EA2E-4F4E-B11A-ACE62A5083F5}"/>
              </a:ext>
            </a:extLst>
          </p:cNvPr>
          <p:cNvCxnSpPr>
            <a:cxnSpLocks/>
          </p:cNvCxnSpPr>
          <p:nvPr/>
        </p:nvCxnSpPr>
        <p:spPr>
          <a:xfrm flipH="1" flipV="1">
            <a:off x="4351285" y="2636488"/>
            <a:ext cx="1440000" cy="1243586"/>
          </a:xfrm>
          <a:prstGeom prst="bentConnector3">
            <a:avLst>
              <a:gd name="adj1" fmla="val 27374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6" name="AutoShape 2">
            <a:extLst>
              <a:ext uri="{FF2B5EF4-FFF2-40B4-BE49-F238E27FC236}">
                <a16:creationId xmlns:a16="http://schemas.microsoft.com/office/drawing/2014/main" id="{128A1A21-B25B-4BC4-B81C-2B3B948A8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75"/>
          <p:cNvGrpSpPr/>
          <p:nvPr/>
        </p:nvGrpSpPr>
        <p:grpSpPr>
          <a:xfrm>
            <a:off x="5300055" y="2697598"/>
            <a:ext cx="6892027" cy="254199"/>
            <a:chOff x="4351409" y="3985773"/>
            <a:chExt cx="6892027" cy="254199"/>
          </a:xfrm>
        </p:grpSpPr>
        <p:sp>
          <p:nvSpPr>
            <p:cNvPr id="1065" name="Google Shape;1065;p75"/>
            <p:cNvSpPr/>
            <p:nvPr/>
          </p:nvSpPr>
          <p:spPr>
            <a:xfrm>
              <a:off x="4351409" y="3985773"/>
              <a:ext cx="254200" cy="254199"/>
            </a:xfrm>
            <a:prstGeom prst="ellipse">
              <a:avLst/>
            </a:prstGeom>
            <a:noFill/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317500" algn="ctr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75"/>
            <p:cNvGrpSpPr/>
            <p:nvPr/>
          </p:nvGrpSpPr>
          <p:grpSpPr>
            <a:xfrm>
              <a:off x="4600954" y="3985773"/>
              <a:ext cx="6642482" cy="254199"/>
              <a:chOff x="3380385" y="3519879"/>
              <a:chExt cx="10627972" cy="406718"/>
            </a:xfrm>
          </p:grpSpPr>
          <p:sp>
            <p:nvSpPr>
              <p:cNvPr id="1067" name="Google Shape;1067;p75"/>
              <p:cNvSpPr/>
              <p:nvPr/>
            </p:nvSpPr>
            <p:spPr>
              <a:xfrm>
                <a:off x="6651885" y="3519879"/>
                <a:ext cx="406720" cy="406718"/>
              </a:xfrm>
              <a:prstGeom prst="ellipse">
                <a:avLst/>
              </a:prstGeom>
              <a:gradFill flip="none" rotWithShape="1">
                <a:gsLst>
                  <a:gs pos="0">
                    <a:srgbClr val="F01414">
                      <a:shade val="30000"/>
                      <a:satMod val="115000"/>
                    </a:srgbClr>
                  </a:gs>
                  <a:gs pos="50000">
                    <a:srgbClr val="F01414">
                      <a:shade val="67500"/>
                      <a:satMod val="115000"/>
                    </a:srgbClr>
                  </a:gs>
                  <a:gs pos="100000">
                    <a:srgbClr val="F01414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75"/>
              <p:cNvSpPr/>
              <p:nvPr/>
            </p:nvSpPr>
            <p:spPr>
              <a:xfrm>
                <a:off x="10531437" y="3519879"/>
                <a:ext cx="406720" cy="406718"/>
              </a:xfrm>
              <a:prstGeom prst="ellipse">
                <a:avLst/>
              </a:prstGeom>
              <a:noFill/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9" name="Google Shape;1069;p75"/>
              <p:cNvCxnSpPr>
                <a:endCxn id="1067" idx="2"/>
              </p:cNvCxnSpPr>
              <p:nvPr/>
            </p:nvCxnSpPr>
            <p:spPr>
              <a:xfrm>
                <a:off x="3380385" y="3723238"/>
                <a:ext cx="3271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0" name="Google Shape;1070;p75"/>
              <p:cNvCxnSpPr>
                <a:endCxn id="1068" idx="2"/>
              </p:cNvCxnSpPr>
              <p:nvPr/>
            </p:nvCxnSpPr>
            <p:spPr>
              <a:xfrm>
                <a:off x="7061337" y="3723238"/>
                <a:ext cx="34701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1" name="Google Shape;1071;p75"/>
              <p:cNvCxnSpPr>
                <a:stCxn id="1068" idx="6"/>
              </p:cNvCxnSpPr>
              <p:nvPr/>
            </p:nvCxnSpPr>
            <p:spPr>
              <a:xfrm>
                <a:off x="10938157" y="3723238"/>
                <a:ext cx="3070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72" name="Google Shape;1072;p75"/>
          <p:cNvSpPr/>
          <p:nvPr/>
        </p:nvSpPr>
        <p:spPr>
          <a:xfrm>
            <a:off x="401425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Prototyping a solution in two iterations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p75"/>
          <p:cNvSpPr txBox="1"/>
          <p:nvPr/>
        </p:nvSpPr>
        <p:spPr>
          <a:xfrm>
            <a:off x="416976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4" name="Google Shape;1074;p75"/>
          <p:cNvSpPr/>
          <p:nvPr/>
        </p:nvSpPr>
        <p:spPr>
          <a:xfrm>
            <a:off x="648481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Work out the Business Model Canvas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5" name="Google Shape;1075;p75"/>
          <p:cNvSpPr txBox="1"/>
          <p:nvPr/>
        </p:nvSpPr>
        <p:spPr>
          <a:xfrm>
            <a:off x="664032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76" name="Google Shape;1076;p75"/>
          <p:cNvSpPr/>
          <p:nvPr/>
        </p:nvSpPr>
        <p:spPr>
          <a:xfrm>
            <a:off x="8953400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Getting a first Feedback from DB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7" name="Google Shape;1077;p75"/>
          <p:cNvSpPr txBox="1"/>
          <p:nvPr/>
        </p:nvSpPr>
        <p:spPr>
          <a:xfrm>
            <a:off x="9108910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11/2021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078" name="Google Shape;1078;p75"/>
          <p:cNvGrpSpPr/>
          <p:nvPr/>
        </p:nvGrpSpPr>
        <p:grpSpPr>
          <a:xfrm flipH="1">
            <a:off x="-81" y="4648200"/>
            <a:ext cx="6892027" cy="254199"/>
            <a:chOff x="4351409" y="3985773"/>
            <a:chExt cx="6892027" cy="254199"/>
          </a:xfrm>
        </p:grpSpPr>
        <p:sp>
          <p:nvSpPr>
            <p:cNvPr id="1079" name="Google Shape;1079;p75"/>
            <p:cNvSpPr/>
            <p:nvPr/>
          </p:nvSpPr>
          <p:spPr>
            <a:xfrm>
              <a:off x="4351409" y="3985773"/>
              <a:ext cx="254200" cy="254199"/>
            </a:xfrm>
            <a:prstGeom prst="ellipse">
              <a:avLst/>
            </a:prstGeom>
            <a:noFill/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317500" algn="ctr" rotWithShape="0">
                <a:schemeClr val="lt1">
                  <a:alpha val="4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0" name="Google Shape;1080;p75"/>
            <p:cNvGrpSpPr/>
            <p:nvPr/>
          </p:nvGrpSpPr>
          <p:grpSpPr>
            <a:xfrm>
              <a:off x="4600954" y="3985773"/>
              <a:ext cx="6642482" cy="254199"/>
              <a:chOff x="3380385" y="3519879"/>
              <a:chExt cx="10627972" cy="406718"/>
            </a:xfrm>
          </p:grpSpPr>
          <p:sp>
            <p:nvSpPr>
              <p:cNvPr id="1081" name="Google Shape;1081;p75"/>
              <p:cNvSpPr/>
              <p:nvPr/>
            </p:nvSpPr>
            <p:spPr>
              <a:xfrm>
                <a:off x="6651885" y="3519879"/>
                <a:ext cx="406720" cy="406718"/>
              </a:xfrm>
              <a:prstGeom prst="ellipse">
                <a:avLst/>
              </a:prstGeom>
              <a:gradFill flip="none" rotWithShape="1">
                <a:gsLst>
                  <a:gs pos="0">
                    <a:srgbClr val="F01414">
                      <a:shade val="30000"/>
                      <a:satMod val="115000"/>
                    </a:srgbClr>
                  </a:gs>
                  <a:gs pos="50000">
                    <a:srgbClr val="F01414">
                      <a:shade val="67500"/>
                      <a:satMod val="115000"/>
                    </a:srgbClr>
                  </a:gs>
                  <a:gs pos="100000">
                    <a:srgbClr val="F01414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75"/>
              <p:cNvSpPr/>
              <p:nvPr/>
            </p:nvSpPr>
            <p:spPr>
              <a:xfrm>
                <a:off x="10531437" y="3519879"/>
                <a:ext cx="406720" cy="406718"/>
              </a:xfrm>
              <a:prstGeom prst="ellipse">
                <a:avLst/>
              </a:prstGeom>
              <a:noFill/>
              <a:ln w="3175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2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3" name="Google Shape;1083;p75"/>
              <p:cNvCxnSpPr>
                <a:endCxn id="1081" idx="2"/>
              </p:cNvCxnSpPr>
              <p:nvPr/>
            </p:nvCxnSpPr>
            <p:spPr>
              <a:xfrm>
                <a:off x="3380385" y="3723238"/>
                <a:ext cx="32715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4" name="Google Shape;1084;p75"/>
              <p:cNvCxnSpPr>
                <a:endCxn id="1082" idx="2"/>
              </p:cNvCxnSpPr>
              <p:nvPr/>
            </p:nvCxnSpPr>
            <p:spPr>
              <a:xfrm>
                <a:off x="7061337" y="3723238"/>
                <a:ext cx="34701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5" name="Google Shape;1085;p75"/>
              <p:cNvCxnSpPr>
                <a:stCxn id="1082" idx="6"/>
              </p:cNvCxnSpPr>
              <p:nvPr/>
            </p:nvCxnSpPr>
            <p:spPr>
              <a:xfrm>
                <a:off x="10938157" y="3723238"/>
                <a:ext cx="3070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D8D8D8">
                    <a:alpha val="6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86" name="Google Shape;1086;p75"/>
          <p:cNvSpPr/>
          <p:nvPr/>
        </p:nvSpPr>
        <p:spPr>
          <a:xfrm>
            <a:off x="71802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Pitch and Presentation of the developed Prototype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75"/>
          <p:cNvSpPr txBox="1"/>
          <p:nvPr/>
        </p:nvSpPr>
        <p:spPr>
          <a:xfrm>
            <a:off x="87353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12/2021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88" name="Google Shape;1088;p75"/>
          <p:cNvSpPr/>
          <p:nvPr/>
        </p:nvSpPr>
        <p:spPr>
          <a:xfrm>
            <a:off x="318858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Presentation of the Business Plan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9" name="Google Shape;1089;p75"/>
          <p:cNvSpPr txBox="1"/>
          <p:nvPr/>
        </p:nvSpPr>
        <p:spPr>
          <a:xfrm>
            <a:off x="334409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01/2022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0" name="Google Shape;1090;p75"/>
          <p:cNvSpPr/>
          <p:nvPr/>
        </p:nvSpPr>
        <p:spPr>
          <a:xfrm>
            <a:off x="5657161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First MVP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1" name="Google Shape;1091;p75"/>
          <p:cNvSpPr txBox="1"/>
          <p:nvPr/>
        </p:nvSpPr>
        <p:spPr>
          <a:xfrm>
            <a:off x="5812671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06/2022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92" name="Google Shape;1092;p75"/>
          <p:cNvSpPr txBox="1"/>
          <p:nvPr/>
        </p:nvSpPr>
        <p:spPr>
          <a:xfrm>
            <a:off x="1123121" y="1637631"/>
            <a:ext cx="381791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Journey of </a:t>
            </a:r>
            <a:r>
              <a:rPr lang="en-US" sz="2800" dirty="0">
                <a:solidFill>
                  <a:srgbClr val="F01414"/>
                </a:solidFill>
                <a:latin typeface="Montserrat"/>
                <a:ea typeface="Montserrat"/>
                <a:cs typeface="Montserrat"/>
                <a:sym typeface="Montserrat"/>
              </a:rPr>
              <a:t>#reCyclers</a:t>
            </a:r>
            <a:endParaRPr dirty="0">
              <a:solidFill>
                <a:srgbClr val="F01414"/>
              </a:solidFill>
            </a:endParaRPr>
          </a:p>
        </p:txBody>
      </p:sp>
      <p:grpSp>
        <p:nvGrpSpPr>
          <p:cNvPr id="35" name="Google Shape;1066;p75">
            <a:extLst>
              <a:ext uri="{FF2B5EF4-FFF2-40B4-BE49-F238E27FC236}">
                <a16:creationId xmlns:a16="http://schemas.microsoft.com/office/drawing/2014/main" id="{B6D79B14-B4D3-4C35-9F3D-6B4A984DD4C4}"/>
              </a:ext>
            </a:extLst>
          </p:cNvPr>
          <p:cNvGrpSpPr/>
          <p:nvPr/>
        </p:nvGrpSpPr>
        <p:grpSpPr>
          <a:xfrm>
            <a:off x="2869393" y="2689712"/>
            <a:ext cx="2424720" cy="254199"/>
            <a:chOff x="6651885" y="3519879"/>
            <a:chExt cx="3879552" cy="406718"/>
          </a:xfrm>
        </p:grpSpPr>
        <p:sp>
          <p:nvSpPr>
            <p:cNvPr id="36" name="Google Shape;1067;p75">
              <a:extLst>
                <a:ext uri="{FF2B5EF4-FFF2-40B4-BE49-F238E27FC236}">
                  <a16:creationId xmlns:a16="http://schemas.microsoft.com/office/drawing/2014/main" id="{7CFF965B-F224-4077-A440-EC97CFB37A99}"/>
                </a:ext>
              </a:extLst>
            </p:cNvPr>
            <p:cNvSpPr/>
            <p:nvPr/>
          </p:nvSpPr>
          <p:spPr>
            <a:xfrm>
              <a:off x="6651885" y="3519879"/>
              <a:ext cx="406720" cy="406718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" name="Google Shape;1070;p75">
              <a:extLst>
                <a:ext uri="{FF2B5EF4-FFF2-40B4-BE49-F238E27FC236}">
                  <a16:creationId xmlns:a16="http://schemas.microsoft.com/office/drawing/2014/main" id="{D0A70DD6-ADE9-4BE3-8776-504C0B35A094}"/>
                </a:ext>
              </a:extLst>
            </p:cNvPr>
            <p:cNvCxnSpPr>
              <a:cxnSpLocks/>
            </p:cNvCxnSpPr>
            <p:nvPr/>
          </p:nvCxnSpPr>
          <p:spPr>
            <a:xfrm>
              <a:off x="7061337" y="3723238"/>
              <a:ext cx="3470100" cy="0"/>
            </a:xfrm>
            <a:prstGeom prst="straightConnector1">
              <a:avLst/>
            </a:prstGeom>
            <a:noFill/>
            <a:ln w="25400" cap="flat" cmpd="sng">
              <a:solidFill>
                <a:srgbClr val="D8D8D8">
                  <a:alpha val="6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" name="Google Shape;1074;p75">
            <a:extLst>
              <a:ext uri="{FF2B5EF4-FFF2-40B4-BE49-F238E27FC236}">
                <a16:creationId xmlns:a16="http://schemas.microsoft.com/office/drawing/2014/main" id="{C5C65208-E7C2-4572-AE9E-6125E3322ACB}"/>
              </a:ext>
            </a:extLst>
          </p:cNvPr>
          <p:cNvSpPr/>
          <p:nvPr/>
        </p:nvSpPr>
        <p:spPr>
          <a:xfrm>
            <a:off x="1701189" y="3297839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Kick-off and Founding of #reCyclers </a:t>
            </a:r>
          </a:p>
        </p:txBody>
      </p:sp>
      <p:sp>
        <p:nvSpPr>
          <p:cNvPr id="44" name="Google Shape;1075;p75">
            <a:extLst>
              <a:ext uri="{FF2B5EF4-FFF2-40B4-BE49-F238E27FC236}">
                <a16:creationId xmlns:a16="http://schemas.microsoft.com/office/drawing/2014/main" id="{67CE91EB-FAA6-47A9-90E5-2CC540986792}"/>
              </a:ext>
            </a:extLst>
          </p:cNvPr>
          <p:cNvSpPr txBox="1"/>
          <p:nvPr/>
        </p:nvSpPr>
        <p:spPr>
          <a:xfrm>
            <a:off x="1856699" y="3078896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10/2021</a:t>
            </a:r>
            <a:endParaRPr sz="1200" dirty="0">
              <a:solidFill>
                <a:srgbClr val="F0141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52" name="Google Shape;1066;p75">
            <a:extLst>
              <a:ext uri="{FF2B5EF4-FFF2-40B4-BE49-F238E27FC236}">
                <a16:creationId xmlns:a16="http://schemas.microsoft.com/office/drawing/2014/main" id="{A06011D5-435E-4EC8-9EF8-CE19B6396777}"/>
              </a:ext>
            </a:extLst>
          </p:cNvPr>
          <p:cNvGrpSpPr/>
          <p:nvPr/>
        </p:nvGrpSpPr>
        <p:grpSpPr>
          <a:xfrm>
            <a:off x="6887291" y="4648200"/>
            <a:ext cx="2298887" cy="254199"/>
            <a:chOff x="3380385" y="3519879"/>
            <a:chExt cx="3678220" cy="406718"/>
          </a:xfrm>
        </p:grpSpPr>
        <p:sp>
          <p:nvSpPr>
            <p:cNvPr id="53" name="Google Shape;1067;p75">
              <a:extLst>
                <a:ext uri="{FF2B5EF4-FFF2-40B4-BE49-F238E27FC236}">
                  <a16:creationId xmlns:a16="http://schemas.microsoft.com/office/drawing/2014/main" id="{D7B63949-DCC9-4FCC-83DE-5D4DB0257A0F}"/>
                </a:ext>
              </a:extLst>
            </p:cNvPr>
            <p:cNvSpPr/>
            <p:nvPr/>
          </p:nvSpPr>
          <p:spPr>
            <a:xfrm>
              <a:off x="6651885" y="3519879"/>
              <a:ext cx="406720" cy="406718"/>
            </a:xfrm>
            <a:prstGeom prst="ellipse">
              <a:avLst/>
            </a:prstGeom>
            <a:gradFill flip="none" rotWithShape="1">
              <a:gsLst>
                <a:gs pos="0">
                  <a:srgbClr val="F01414">
                    <a:shade val="30000"/>
                    <a:satMod val="115000"/>
                  </a:srgbClr>
                </a:gs>
                <a:gs pos="50000">
                  <a:srgbClr val="F01414">
                    <a:shade val="67500"/>
                    <a:satMod val="115000"/>
                  </a:srgbClr>
                </a:gs>
                <a:gs pos="100000">
                  <a:srgbClr val="F01414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17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" name="Google Shape;1069;p75">
              <a:extLst>
                <a:ext uri="{FF2B5EF4-FFF2-40B4-BE49-F238E27FC236}">
                  <a16:creationId xmlns:a16="http://schemas.microsoft.com/office/drawing/2014/main" id="{0A10DA69-285C-474D-A84B-48CD82A6D928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3380385" y="3723238"/>
              <a:ext cx="3271500" cy="0"/>
            </a:xfrm>
            <a:prstGeom prst="straightConnector1">
              <a:avLst/>
            </a:prstGeom>
            <a:noFill/>
            <a:ln w="25400" cap="flat" cmpd="sng">
              <a:solidFill>
                <a:srgbClr val="D8D8D8">
                  <a:alpha val="600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8" name="Google Shape;1074;p75">
            <a:extLst>
              <a:ext uri="{FF2B5EF4-FFF2-40B4-BE49-F238E27FC236}">
                <a16:creationId xmlns:a16="http://schemas.microsoft.com/office/drawing/2014/main" id="{AD6E79B1-5DBD-41B8-9C67-09DC86F862E7}"/>
              </a:ext>
            </a:extLst>
          </p:cNvPr>
          <p:cNvSpPr/>
          <p:nvPr/>
        </p:nvSpPr>
        <p:spPr>
          <a:xfrm>
            <a:off x="7822510" y="5248441"/>
            <a:ext cx="2469570" cy="8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5A5A5"/>
                </a:solidFill>
                <a:latin typeface="Poppins"/>
                <a:ea typeface="Poppins"/>
                <a:cs typeface="Poppins"/>
                <a:sym typeface="Poppins"/>
              </a:rPr>
              <a:t>Launch of the new Folding Bike Model in Germany</a:t>
            </a:r>
            <a:endParaRPr sz="1200" dirty="0">
              <a:solidFill>
                <a:srgbClr val="A5A5A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1075;p75">
            <a:extLst>
              <a:ext uri="{FF2B5EF4-FFF2-40B4-BE49-F238E27FC236}">
                <a16:creationId xmlns:a16="http://schemas.microsoft.com/office/drawing/2014/main" id="{550225DB-5CDA-4777-8DED-D3D558871C3B}"/>
              </a:ext>
            </a:extLst>
          </p:cNvPr>
          <p:cNvSpPr txBox="1"/>
          <p:nvPr/>
        </p:nvSpPr>
        <p:spPr>
          <a:xfrm>
            <a:off x="7978020" y="5029498"/>
            <a:ext cx="2158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200" dirty="0">
                <a:solidFill>
                  <a:srgbClr val="3F3F3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</a:t>
            </a:r>
            <a:r>
              <a:rPr lang="en-US" sz="1200" dirty="0">
                <a:solidFill>
                  <a:srgbClr val="F0141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07/2022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15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Google Shape;1194;p79"/>
          <p:cNvPicPr preferRelativeResize="0"/>
          <p:nvPr/>
        </p:nvPicPr>
        <p:blipFill rotWithShape="1">
          <a:blip r:embed="rId3">
            <a:alphaModFix/>
          </a:blip>
          <a:srcRect t="21875" b="21874"/>
          <a:stretch/>
        </p:blipFill>
        <p:spPr>
          <a:xfrm flipH="1">
            <a:off x="-5" y="0"/>
            <a:ext cx="12191998" cy="6857998"/>
          </a:xfrm>
          <a:prstGeom prst="diagStripe">
            <a:avLst>
              <a:gd name="adj" fmla="val 29047"/>
            </a:avLst>
          </a:prstGeom>
          <a:noFill/>
          <a:ln>
            <a:noFill/>
          </a:ln>
        </p:spPr>
      </p:pic>
      <p:sp>
        <p:nvSpPr>
          <p:cNvPr id="1195" name="Google Shape;1195;p79"/>
          <p:cNvSpPr/>
          <p:nvPr/>
        </p:nvSpPr>
        <p:spPr>
          <a:xfrm>
            <a:off x="1289366" y="246743"/>
            <a:ext cx="10462985" cy="6096000"/>
          </a:xfrm>
          <a:prstGeom prst="rtTriangle">
            <a:avLst/>
          </a:prstGeom>
          <a:gradFill>
            <a:gsLst>
              <a:gs pos="0">
                <a:srgbClr val="282D37"/>
              </a:gs>
              <a:gs pos="100000">
                <a:srgbClr val="1E222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79"/>
          <p:cNvSpPr/>
          <p:nvPr/>
        </p:nvSpPr>
        <p:spPr>
          <a:xfrm rot="10800000">
            <a:off x="8534400" y="246743"/>
            <a:ext cx="3231715" cy="1872343"/>
          </a:xfrm>
          <a:prstGeom prst="rtTriangle">
            <a:avLst/>
          </a:prstGeom>
          <a:gradFill>
            <a:gsLst>
              <a:gs pos="20000">
                <a:srgbClr val="A50B0B"/>
              </a:gs>
              <a:gs pos="100000">
                <a:srgbClr val="F01414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9"/>
          <p:cNvSpPr txBox="1"/>
          <p:nvPr/>
        </p:nvSpPr>
        <p:spPr>
          <a:xfrm>
            <a:off x="1417487" y="2872424"/>
            <a:ext cx="7691084" cy="227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98" name="Google Shape;1198;p79"/>
          <p:cNvSpPr txBox="1"/>
          <p:nvPr/>
        </p:nvSpPr>
        <p:spPr>
          <a:xfrm>
            <a:off x="1635140" y="5149971"/>
            <a:ext cx="4393260" cy="55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01414"/>
                </a:solidFill>
                <a:latin typeface="Amatic SC" panose="00000500000000000000" pitchFamily="2" charset="-79"/>
                <a:ea typeface="Poppins SemiBold"/>
                <a:cs typeface="Amatic SC" panose="00000500000000000000" pitchFamily="2" charset="-79"/>
                <a:sym typeface="Poppins SemiBold"/>
              </a:rPr>
              <a:t>#reCyclers</a:t>
            </a:r>
            <a:endParaRPr sz="2000" b="1">
              <a:solidFill>
                <a:srgbClr val="F01414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59350A-9812-4366-B4B7-B4E3C741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441" y="5681654"/>
            <a:ext cx="486420" cy="3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98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10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F202D"/>
      </a:accent1>
      <a:accent2>
        <a:srgbClr val="CE303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61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Poppins</vt:lpstr>
      <vt:lpstr>Calibri</vt:lpstr>
      <vt:lpstr>Amatic SC</vt:lpstr>
      <vt:lpstr>Poppins Light</vt:lpstr>
      <vt:lpstr>Montserrat</vt:lpstr>
      <vt:lpstr>Open Sans</vt:lpstr>
      <vt:lpstr>Arial</vt:lpstr>
      <vt:lpstr>Poppins SemiBold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Sophie</dc:creator>
  <cp:lastModifiedBy>Jürgen Schmidt</cp:lastModifiedBy>
  <cp:revision>7</cp:revision>
  <dcterms:modified xsi:type="dcterms:W3CDTF">2021-12-07T08:59:22Z</dcterms:modified>
</cp:coreProperties>
</file>