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0" r:id="rId13"/>
    <p:sldId id="271" r:id="rId14"/>
    <p:sldId id="273" r:id="rId1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D7B3"/>
    <a:srgbClr val="4D8774"/>
    <a:srgbClr val="7FD7B3"/>
    <a:srgbClr val="97FFD8"/>
    <a:srgbClr val="58967E"/>
    <a:srgbClr val="60A890"/>
    <a:srgbClr val="60A4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5890"/>
  </p:normalViewPr>
  <p:slideViewPr>
    <p:cSldViewPr snapToGrid="0" snapToObjects="1">
      <p:cViewPr>
        <p:scale>
          <a:sx n="70" d="100"/>
          <a:sy n="70" d="100"/>
        </p:scale>
        <p:origin x="89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venir Book" panose="02000503020000020003" pitchFamily="2" charset="0"/>
              </a:rPr>
              <a:t>How likely is it that you will use the service of </a:t>
            </a:r>
            <a:r>
              <a:rPr lang="en-US" dirty="0" err="1">
                <a:latin typeface="Avenir Book" panose="02000503020000020003" pitchFamily="2" charset="0"/>
              </a:rPr>
              <a:t>ECOskiers</a:t>
            </a:r>
            <a:r>
              <a:rPr lang="en-US" dirty="0">
                <a:latin typeface="Avenir Book" panose="02000503020000020003" pitchFamily="2" charset="0"/>
              </a:rPr>
              <a:t> if it was available now?</a:t>
            </a:r>
          </a:p>
        </c:rich>
      </c:tx>
      <c:layout>
        <c:manualLayout>
          <c:xMode val="edge"/>
          <c:yMode val="edge"/>
          <c:x val="0.1174436175879025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'Ark1'!$B$1</c:f>
              <c:strCache>
                <c:ptCount val="1"/>
                <c:pt idx="0">
                  <c:v>How likely is it that you will use the service of ECOskiers if it was available now?</c:v>
                </c:pt>
              </c:strCache>
            </c:strRef>
          </c:tx>
          <c:spPr>
            <a:solidFill>
              <a:srgbClr val="97FFD8"/>
            </a:solidFill>
          </c:spPr>
          <c:dPt>
            <c:idx val="0"/>
            <c:bubble3D val="0"/>
            <c:spPr>
              <a:solidFill>
                <a:srgbClr val="60A89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66C-054F-BF34-29D80110F6EA}"/>
              </c:ext>
            </c:extLst>
          </c:dPt>
          <c:dPt>
            <c:idx val="1"/>
            <c:bubble3D val="0"/>
            <c:spPr>
              <a:solidFill>
                <a:srgbClr val="4D877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66C-054F-BF34-29D80110F6EA}"/>
              </c:ext>
            </c:extLst>
          </c:dPt>
          <c:dPt>
            <c:idx val="2"/>
            <c:bubble3D val="0"/>
            <c:spPr>
              <a:solidFill>
                <a:srgbClr val="97FFD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C52-3A4E-93F0-298BAEB861C7}"/>
              </c:ext>
            </c:extLst>
          </c:dPt>
          <c:dPt>
            <c:idx val="3"/>
            <c:bubble3D val="0"/>
            <c:spPr>
              <a:solidFill>
                <a:srgbClr val="80D7B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366C-054F-BF34-29D80110F6EA}"/>
              </c:ext>
            </c:extLst>
          </c:dPt>
          <c:cat>
            <c:strRef>
              <c:f>'Ark1'!$A$2:$A$5</c:f>
              <c:strCache>
                <c:ptCount val="4"/>
                <c:pt idx="0">
                  <c:v>Very unlikely</c:v>
                </c:pt>
                <c:pt idx="1">
                  <c:v>Not likely</c:v>
                </c:pt>
                <c:pt idx="2">
                  <c:v>Likely</c:v>
                </c:pt>
                <c:pt idx="3">
                  <c:v>Very likely</c:v>
                </c:pt>
              </c:strCache>
            </c:strRef>
          </c:cat>
          <c:val>
            <c:numRef>
              <c:f>'Ark1'!$B$2:$B$5</c:f>
              <c:numCache>
                <c:formatCode>General</c:formatCode>
                <c:ptCount val="4"/>
                <c:pt idx="0">
                  <c:v>4</c:v>
                </c:pt>
                <c:pt idx="1">
                  <c:v>17</c:v>
                </c:pt>
                <c:pt idx="2">
                  <c:v>38</c:v>
                </c:pt>
                <c:pt idx="3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6C-054F-BF34-29D80110F6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EBF36F-42A4-1E48-BBBD-6EA451DD1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03A74B9-5F30-AC43-A850-30E115C84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82CCAA6-BD29-F041-AD80-202DABA9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003D-771F-B443-9133-652A02FFFA62}" type="datetimeFigureOut">
              <a:rPr lang="da-DK" smtClean="0"/>
              <a:t>25-05-2021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BE164F3-C87C-864D-8B97-E10489A9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BD8FDCD-7BA7-1840-A511-F1A9943E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157A-5C25-FF4F-AA20-2E829C945F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304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833CC-6E80-A443-9E8D-3843031C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3F701D14-C8C6-9941-9861-2ACF56C77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807C321-B626-9348-AF75-B7003C58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003D-771F-B443-9133-652A02FFFA62}" type="datetimeFigureOut">
              <a:rPr lang="da-DK" smtClean="0"/>
              <a:t>25-05-2021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3EFCA5E-EDFD-7D4A-A078-B53F4391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14B2D2A-4151-8642-966B-DAB0BC10B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157A-5C25-FF4F-AA20-2E829C945F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591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25F37237-7E92-7E44-9651-D05CA1667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71BDDE5-7B15-3D4F-8EC8-AB403BA37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3F44E99-AEF6-2844-A159-C52127A3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003D-771F-B443-9133-652A02FFFA62}" type="datetimeFigureOut">
              <a:rPr lang="da-DK" smtClean="0"/>
              <a:t>25-05-2021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C7625C3-648E-B945-A3E1-64868475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A894810-62EA-4242-B07F-D0F16C0A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157A-5C25-FF4F-AA20-2E829C945F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791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AD77C-28EC-874F-9159-0E6B2B5F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0E5803C-D2A9-0C4F-9E56-B48D1F2AA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0015F67-A9A0-0841-9ED7-FD1447A63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003D-771F-B443-9133-652A02FFFA62}" type="datetimeFigureOut">
              <a:rPr lang="da-DK" smtClean="0"/>
              <a:t>25-05-2021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781C75D-6902-1D43-A7CB-E7019EA8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CB9BCAA-04EF-3D49-94C9-F886D0C6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157A-5C25-FF4F-AA20-2E829C945F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194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377BE7-3D69-214A-9DB9-F871DA2C9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7B38622-B670-3C49-978F-8E7BC3F44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30868CD-B62F-944D-B485-ED5A22CF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003D-771F-B443-9133-652A02FFFA62}" type="datetimeFigureOut">
              <a:rPr lang="da-DK" smtClean="0"/>
              <a:t>25-05-2021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2A9DDF0-B7EF-694F-AC35-FC4D96E2F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D222E05-B0F8-874B-944E-5E4A6FAA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157A-5C25-FF4F-AA20-2E829C945F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9938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F5780-6094-DF43-9D00-17D6463E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CC0DFA5-A512-3343-906A-6B1406ECF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614C212-E98F-834B-BF97-2AB68AF09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F02DA4A-26F5-B047-8681-35E2408A4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003D-771F-B443-9133-652A02FFFA62}" type="datetimeFigureOut">
              <a:rPr lang="da-DK" smtClean="0"/>
              <a:t>25-05-2021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FE214B0-553A-C544-9F36-66210FA6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66069F4-B22C-A54D-857B-5C9EDECC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157A-5C25-FF4F-AA20-2E829C945F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667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81E26-B453-8248-82BF-2978AF5BB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E742471-C91B-CB4F-8914-7A6D810E6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5CEAB32-FB1B-4949-8E30-D28A0C9CD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0F3D2758-01BD-8743-91E0-F3586A7E3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BEE38549-D990-DF42-B0BB-6254EF869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977F971-6C12-C045-97D6-AA4FC3B1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003D-771F-B443-9133-652A02FFFA62}" type="datetimeFigureOut">
              <a:rPr lang="da-DK" smtClean="0"/>
              <a:t>25-05-2021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1D9A9EAC-DFD0-0A42-9180-4A54B0FD2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B7717E59-52A2-7A45-B95F-570DC47E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157A-5C25-FF4F-AA20-2E829C945F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8552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56853-7AFE-7E46-92CD-E6936ECA5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25C9DED3-6936-3C4C-8E4C-F4058A60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003D-771F-B443-9133-652A02FFFA62}" type="datetimeFigureOut">
              <a:rPr lang="da-DK" smtClean="0"/>
              <a:t>25-05-2021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625BAC5-4CEA-B44F-AD43-77CDCE716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942F7D3-A6F1-9B47-B080-37DB45B2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157A-5C25-FF4F-AA20-2E829C945F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459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F739324A-915F-A74E-A509-9A31DB92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003D-771F-B443-9133-652A02FFFA62}" type="datetimeFigureOut">
              <a:rPr lang="da-DK" smtClean="0"/>
              <a:t>25-05-2021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AB3E328E-C32E-4E41-9F75-A11CB994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33A2774-21D1-D040-BB15-C9F591F3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157A-5C25-FF4F-AA20-2E829C945F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4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217C7-CD11-874A-8803-794159F5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33C7B0E-48F1-E24E-8F93-9D4FC59FF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E22C6D6-B088-164B-9C45-F5336C387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8DD0A21-C943-1442-8EB0-B0EC48585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003D-771F-B443-9133-652A02FFFA62}" type="datetimeFigureOut">
              <a:rPr lang="da-DK" smtClean="0"/>
              <a:t>25-05-2021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CC40D68-AD4D-F94D-AA8D-2AB414B9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3162715-8FAC-5344-892D-7D5FD0AC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157A-5C25-FF4F-AA20-2E829C945F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148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7916A-E7C7-B341-813D-4C8DCBCC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FDDD4EAC-4548-0942-9083-D6038DF32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6A7819E-F847-0C45-88AD-D63C90580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44B2225-9E7C-9E49-850A-AAC02893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003D-771F-B443-9133-652A02FFFA62}" type="datetimeFigureOut">
              <a:rPr lang="da-DK" smtClean="0"/>
              <a:t>25-05-2021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7A98D6E-5799-3A47-8A87-6D07E5A2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60B1782-1F34-2243-B2F8-6A3BEA4D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157A-5C25-FF4F-AA20-2E829C945F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31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3565EA6-9190-0B40-98C2-9C675878F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5CF34C7-E66C-304B-A85D-7A19E912D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2BFFF70-314B-1141-9869-813A9EF8E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4003D-771F-B443-9133-652A02FFFA62}" type="datetimeFigureOut">
              <a:rPr lang="da-DK" smtClean="0"/>
              <a:t>25-05-2021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1C9C25B-CAD8-054B-A9E4-57A189707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4CB077F-924D-744F-834A-475C769D6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B157A-5C25-FF4F-AA20-2E829C945F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193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nowboarding in Europe: France or Austria? - Another Travel Lover">
            <a:extLst>
              <a:ext uri="{FF2B5EF4-FFF2-40B4-BE49-F238E27FC236}">
                <a16:creationId xmlns:a16="http://schemas.microsoft.com/office/drawing/2014/main" id="{F4BA729B-3406-AD41-93EA-EDDBFADF8F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0" t="11592" r="512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27EEF708-FCBD-AA4D-881B-39DA204B4F86}"/>
              </a:ext>
            </a:extLst>
          </p:cNvPr>
          <p:cNvSpPr txBox="1"/>
          <p:nvPr/>
        </p:nvSpPr>
        <p:spPr>
          <a:xfrm>
            <a:off x="3045029" y="2644170"/>
            <a:ext cx="64395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ECOskiers</a:t>
            </a:r>
            <a:r>
              <a:rPr lang="da-DK" sz="96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</a:p>
          <a:p>
            <a:pPr algn="ctr"/>
            <a:r>
              <a:rPr lang="da-DK" sz="16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by </a:t>
            </a:r>
            <a:r>
              <a:rPr lang="da-DK" sz="1600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AlpineECOnomics</a:t>
            </a:r>
            <a:endParaRPr lang="da-DK" sz="9600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uppe 33">
            <a:extLst>
              <a:ext uri="{FF2B5EF4-FFF2-40B4-BE49-F238E27FC236}">
                <a16:creationId xmlns:a16="http://schemas.microsoft.com/office/drawing/2014/main" id="{383BE7ED-F64B-1743-A205-00DE6EB1D1F6}"/>
              </a:ext>
            </a:extLst>
          </p:cNvPr>
          <p:cNvGrpSpPr/>
          <p:nvPr/>
        </p:nvGrpSpPr>
        <p:grpSpPr>
          <a:xfrm>
            <a:off x="5383609" y="4811650"/>
            <a:ext cx="1424781" cy="564917"/>
            <a:chOff x="4422775" y="3282717"/>
            <a:chExt cx="1424781" cy="564917"/>
          </a:xfrm>
        </p:grpSpPr>
        <p:cxnSp>
          <p:nvCxnSpPr>
            <p:cNvPr id="35" name="Lige forbindelse 34">
              <a:extLst>
                <a:ext uri="{FF2B5EF4-FFF2-40B4-BE49-F238E27FC236}">
                  <a16:creationId xmlns:a16="http://schemas.microsoft.com/office/drawing/2014/main" id="{BAC9BC32-04D2-694B-9557-4A72B6D674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2775" y="3336132"/>
              <a:ext cx="256381" cy="324643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Lige forbindelse 35">
              <a:extLst>
                <a:ext uri="{FF2B5EF4-FFF2-40B4-BE49-F238E27FC236}">
                  <a16:creationId xmlns:a16="http://schemas.microsoft.com/office/drawing/2014/main" id="{779C872B-28C4-5149-B578-6A312D2D8BDE}"/>
                </a:ext>
              </a:extLst>
            </p:cNvPr>
            <p:cNvCxnSpPr/>
            <p:nvPr/>
          </p:nvCxnSpPr>
          <p:spPr>
            <a:xfrm flipH="1" flipV="1">
              <a:off x="4679156" y="3338385"/>
              <a:ext cx="200025" cy="247394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Lige forbindelse 36">
              <a:extLst>
                <a:ext uri="{FF2B5EF4-FFF2-40B4-BE49-F238E27FC236}">
                  <a16:creationId xmlns:a16="http://schemas.microsoft.com/office/drawing/2014/main" id="{3DDCD9B4-333B-3847-A392-17C0423DA1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8837" y="3286125"/>
              <a:ext cx="458788" cy="56150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Lige forbindelse 37">
              <a:extLst>
                <a:ext uri="{FF2B5EF4-FFF2-40B4-BE49-F238E27FC236}">
                  <a16:creationId xmlns:a16="http://schemas.microsoft.com/office/drawing/2014/main" id="{913D8894-8A4C-B94C-A882-0483A92AF0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7625" y="3282717"/>
              <a:ext cx="471487" cy="56491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Lige forbindelse 38">
              <a:extLst>
                <a:ext uri="{FF2B5EF4-FFF2-40B4-BE49-F238E27FC236}">
                  <a16:creationId xmlns:a16="http://schemas.microsoft.com/office/drawing/2014/main" id="{E166C9FF-8BDF-AB48-8F0A-AC0A3AE5F8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6069" y="3336132"/>
              <a:ext cx="200025" cy="249647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Lige forbindelse 39">
              <a:extLst>
                <a:ext uri="{FF2B5EF4-FFF2-40B4-BE49-F238E27FC236}">
                  <a16:creationId xmlns:a16="http://schemas.microsoft.com/office/drawing/2014/main" id="{03FF9FE6-1E89-7E40-A378-9A2E1EF8DC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76095" y="3338385"/>
              <a:ext cx="271461" cy="32239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Lige forbindelse 40">
              <a:extLst>
                <a:ext uri="{FF2B5EF4-FFF2-40B4-BE49-F238E27FC236}">
                  <a16:creationId xmlns:a16="http://schemas.microsoft.com/office/drawing/2014/main" id="{4304128B-250E-0F43-92F8-69612822EB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8676" y="3477634"/>
              <a:ext cx="63105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Lige forbindelse 41">
              <a:extLst>
                <a:ext uri="{FF2B5EF4-FFF2-40B4-BE49-F238E27FC236}">
                  <a16:creationId xmlns:a16="http://schemas.microsoft.com/office/drawing/2014/main" id="{F720C8CD-C0BE-B444-B524-E8324F8D0384}"/>
                </a:ext>
              </a:extLst>
            </p:cNvPr>
            <p:cNvCxnSpPr>
              <a:cxnSpLocks/>
            </p:cNvCxnSpPr>
            <p:nvPr/>
          </p:nvCxnSpPr>
          <p:spPr>
            <a:xfrm>
              <a:off x="5576094" y="3477634"/>
              <a:ext cx="5258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Lige forbindelse 42">
              <a:extLst>
                <a:ext uri="{FF2B5EF4-FFF2-40B4-BE49-F238E27FC236}">
                  <a16:creationId xmlns:a16="http://schemas.microsoft.com/office/drawing/2014/main" id="{FFBA788E-04EF-4D48-A4CF-0056A7D57E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2990" y="3477634"/>
              <a:ext cx="62117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Lige forbindelse 43">
              <a:extLst>
                <a:ext uri="{FF2B5EF4-FFF2-40B4-BE49-F238E27FC236}">
                  <a16:creationId xmlns:a16="http://schemas.microsoft.com/office/drawing/2014/main" id="{14EE9127-B049-7944-9AA0-909B02C2F4A5}"/>
                </a:ext>
              </a:extLst>
            </p:cNvPr>
            <p:cNvCxnSpPr>
              <a:cxnSpLocks/>
            </p:cNvCxnSpPr>
            <p:nvPr/>
          </p:nvCxnSpPr>
          <p:spPr>
            <a:xfrm>
              <a:off x="5459420" y="3477634"/>
              <a:ext cx="5258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Lige forbindelse 44">
              <a:extLst>
                <a:ext uri="{FF2B5EF4-FFF2-40B4-BE49-F238E27FC236}">
                  <a16:creationId xmlns:a16="http://schemas.microsoft.com/office/drawing/2014/main" id="{8D1E06A2-9037-5A46-ACAD-7F5A1ED700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781" y="3477634"/>
              <a:ext cx="4474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Lige forbindelse 45">
              <a:extLst>
                <a:ext uri="{FF2B5EF4-FFF2-40B4-BE49-F238E27FC236}">
                  <a16:creationId xmlns:a16="http://schemas.microsoft.com/office/drawing/2014/main" id="{CECA5262-0E25-2740-8399-CEBDC6658297}"/>
                </a:ext>
              </a:extLst>
            </p:cNvPr>
            <p:cNvCxnSpPr>
              <a:cxnSpLocks/>
            </p:cNvCxnSpPr>
            <p:nvPr/>
          </p:nvCxnSpPr>
          <p:spPr>
            <a:xfrm>
              <a:off x="4687198" y="3477634"/>
              <a:ext cx="5258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Lige forbindelse 46">
              <a:extLst>
                <a:ext uri="{FF2B5EF4-FFF2-40B4-BE49-F238E27FC236}">
                  <a16:creationId xmlns:a16="http://schemas.microsoft.com/office/drawing/2014/main" id="{20E874A2-2164-624E-B112-35253FCD0D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4094" y="3477634"/>
              <a:ext cx="62117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Lige forbindelse 47">
              <a:extLst>
                <a:ext uri="{FF2B5EF4-FFF2-40B4-BE49-F238E27FC236}">
                  <a16:creationId xmlns:a16="http://schemas.microsoft.com/office/drawing/2014/main" id="{01028FAB-76D8-D042-8D3F-26B7579BEBEB}"/>
                </a:ext>
              </a:extLst>
            </p:cNvPr>
            <p:cNvCxnSpPr>
              <a:cxnSpLocks/>
            </p:cNvCxnSpPr>
            <p:nvPr/>
          </p:nvCxnSpPr>
          <p:spPr>
            <a:xfrm>
              <a:off x="4570524" y="3477634"/>
              <a:ext cx="5258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Lige forbindelse 48">
              <a:extLst>
                <a:ext uri="{FF2B5EF4-FFF2-40B4-BE49-F238E27FC236}">
                  <a16:creationId xmlns:a16="http://schemas.microsoft.com/office/drawing/2014/main" id="{0E84514F-5DE1-124A-A9ED-1F94650E34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0294" y="3509549"/>
              <a:ext cx="90972" cy="11312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Lige forbindelse 49">
              <a:extLst>
                <a:ext uri="{FF2B5EF4-FFF2-40B4-BE49-F238E27FC236}">
                  <a16:creationId xmlns:a16="http://schemas.microsoft.com/office/drawing/2014/main" id="{B22BDB89-A32E-364D-971D-877526BE8303}"/>
                </a:ext>
              </a:extLst>
            </p:cNvPr>
            <p:cNvCxnSpPr>
              <a:cxnSpLocks/>
            </p:cNvCxnSpPr>
            <p:nvPr/>
          </p:nvCxnSpPr>
          <p:spPr>
            <a:xfrm>
              <a:off x="5128673" y="3509549"/>
              <a:ext cx="91621" cy="11312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Lige forbindelse 50">
              <a:extLst>
                <a:ext uri="{FF2B5EF4-FFF2-40B4-BE49-F238E27FC236}">
                  <a16:creationId xmlns:a16="http://schemas.microsoft.com/office/drawing/2014/main" id="{11D0CAC2-3EB7-2441-813A-7E782F55E4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2968" y="3509549"/>
              <a:ext cx="93853" cy="122651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Lige forbindelse 51">
              <a:extLst>
                <a:ext uri="{FF2B5EF4-FFF2-40B4-BE49-F238E27FC236}">
                  <a16:creationId xmlns:a16="http://schemas.microsoft.com/office/drawing/2014/main" id="{811ABC43-6EB6-1A46-A50B-C0196E081B70}"/>
                </a:ext>
              </a:extLst>
            </p:cNvPr>
            <p:cNvCxnSpPr>
              <a:cxnSpLocks/>
            </p:cNvCxnSpPr>
            <p:nvPr/>
          </p:nvCxnSpPr>
          <p:spPr>
            <a:xfrm>
              <a:off x="4945934" y="3513268"/>
              <a:ext cx="91767" cy="118932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8760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>
            <a:extLst>
              <a:ext uri="{FF2B5EF4-FFF2-40B4-BE49-F238E27FC236}">
                <a16:creationId xmlns:a16="http://schemas.microsoft.com/office/drawing/2014/main" id="{C3D5DF36-68B0-2C49-8E19-F30AB922E9DA}"/>
              </a:ext>
            </a:extLst>
          </p:cNvPr>
          <p:cNvSpPr txBox="1"/>
          <p:nvPr/>
        </p:nvSpPr>
        <p:spPr>
          <a:xfrm>
            <a:off x="542925" y="2120269"/>
            <a:ext cx="4994052" cy="960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rPr>
              <a:t>Revenue Streams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B16ADF5F-319C-F34F-9E68-63C793FA40C2}"/>
              </a:ext>
            </a:extLst>
          </p:cNvPr>
          <p:cNvSpPr txBox="1"/>
          <p:nvPr/>
        </p:nvSpPr>
        <p:spPr>
          <a:xfrm>
            <a:off x="542925" y="3429000"/>
            <a:ext cx="100522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>
                <a:latin typeface="Avenir Book" panose="02000503020000020003" pitchFamily="2" charset="0"/>
              </a:rPr>
              <a:t>3 </a:t>
            </a:r>
            <a:r>
              <a:rPr lang="da-DK" sz="2400" b="1" dirty="0" err="1">
                <a:latin typeface="Avenir Book" panose="02000503020000020003" pitchFamily="2" charset="0"/>
              </a:rPr>
              <a:t>streams</a:t>
            </a:r>
            <a:r>
              <a:rPr lang="da-DK" sz="2400" b="1" dirty="0">
                <a:latin typeface="Avenir Book" panose="02000503020000020003" pitchFamily="2" charset="0"/>
              </a:rPr>
              <a:t> of </a:t>
            </a:r>
            <a:r>
              <a:rPr lang="da-DK" sz="2400" b="1" dirty="0" err="1">
                <a:latin typeface="Avenir Book" panose="02000503020000020003" pitchFamily="2" charset="0"/>
              </a:rPr>
              <a:t>income</a:t>
            </a:r>
            <a:r>
              <a:rPr lang="da-DK" sz="2400" b="1" dirty="0">
                <a:latin typeface="Avenir Book" panose="02000503020000020003" pitchFamily="2" charset="0"/>
              </a:rPr>
              <a:t>:</a:t>
            </a:r>
            <a:endParaRPr lang="da-DK" sz="2400" b="1" dirty="0">
              <a:effectLst/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>
                <a:latin typeface="Avenir Book" panose="02000503020000020003" pitchFamily="2" charset="0"/>
              </a:rPr>
              <a:t>In-</a:t>
            </a:r>
            <a:r>
              <a:rPr lang="da-DK" sz="2400" dirty="0" err="1">
                <a:latin typeface="Avenir Book" panose="02000503020000020003" pitchFamily="2" charset="0"/>
              </a:rPr>
              <a:t>app</a:t>
            </a:r>
            <a:r>
              <a:rPr lang="da-DK" sz="2400" dirty="0">
                <a:latin typeface="Avenir Book" panose="02000503020000020003" pitchFamily="2" charset="0"/>
              </a:rPr>
              <a:t> </a:t>
            </a:r>
            <a:r>
              <a:rPr lang="da-DK" sz="2400" dirty="0" err="1">
                <a:latin typeface="Avenir Book" panose="02000503020000020003" pitchFamily="2" charset="0"/>
              </a:rPr>
              <a:t>advertisements</a:t>
            </a:r>
            <a:r>
              <a:rPr lang="da-DK" sz="2400" dirty="0">
                <a:latin typeface="Avenir Book" panose="02000503020000020003" pitchFamily="2" charset="0"/>
              </a:rPr>
              <a:t> </a:t>
            </a:r>
            <a:endParaRPr lang="da-DK" sz="2400" dirty="0">
              <a:effectLst/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 err="1">
                <a:latin typeface="Avenir Book" panose="02000503020000020003" pitchFamily="2" charset="0"/>
              </a:rPr>
              <a:t>Individualized</a:t>
            </a:r>
            <a:r>
              <a:rPr lang="da-DK" sz="2400" dirty="0">
                <a:latin typeface="Avenir Book" panose="02000503020000020003" pitchFamily="2" charset="0"/>
              </a:rPr>
              <a:t> </a:t>
            </a:r>
            <a:r>
              <a:rPr lang="da-DK" sz="2400" dirty="0" err="1">
                <a:latin typeface="Avenir Book" panose="02000503020000020003" pitchFamily="2" charset="0"/>
              </a:rPr>
              <a:t>content</a:t>
            </a:r>
            <a:r>
              <a:rPr lang="da-DK" sz="2400" dirty="0">
                <a:latin typeface="Avenir Book" panose="02000503020000020003" pitchFamily="2" charset="0"/>
              </a:rPr>
              <a:t> for ski </a:t>
            </a:r>
            <a:r>
              <a:rPr lang="da-DK" sz="2400" dirty="0" err="1">
                <a:latin typeface="Avenir Book" panose="02000503020000020003" pitchFamily="2" charset="0"/>
              </a:rPr>
              <a:t>resorts</a:t>
            </a:r>
            <a:r>
              <a:rPr lang="da-DK" sz="2400" dirty="0">
                <a:latin typeface="Avenir Book" panose="02000503020000020003" pitchFamily="2" charset="0"/>
              </a:rPr>
              <a:t> (</a:t>
            </a:r>
            <a:r>
              <a:rPr lang="da-DK" sz="2400" dirty="0" err="1">
                <a:latin typeface="Avenir Book" panose="02000503020000020003" pitchFamily="2" charset="0"/>
              </a:rPr>
              <a:t>pictures</a:t>
            </a:r>
            <a:r>
              <a:rPr lang="da-DK" sz="2400" dirty="0">
                <a:latin typeface="Avenir Book" panose="02000503020000020003" pitchFamily="2" charset="0"/>
              </a:rPr>
              <a:t> and </a:t>
            </a:r>
            <a:r>
              <a:rPr lang="da-DK" sz="2400" dirty="0" err="1">
                <a:latin typeface="Avenir Book" panose="02000503020000020003" pitchFamily="2" charset="0"/>
              </a:rPr>
              <a:t>introductory</a:t>
            </a:r>
            <a:r>
              <a:rPr lang="da-DK" sz="2400" dirty="0">
                <a:latin typeface="Avenir Book" panose="02000503020000020003" pitchFamily="2" charset="0"/>
              </a:rPr>
              <a:t> </a:t>
            </a:r>
            <a:r>
              <a:rPr lang="da-DK" sz="2400" dirty="0" err="1">
                <a:latin typeface="Avenir Book" panose="02000503020000020003" pitchFamily="2" charset="0"/>
              </a:rPr>
              <a:t>text</a:t>
            </a:r>
            <a:r>
              <a:rPr lang="da-DK" sz="2400" dirty="0">
                <a:latin typeface="Avenir Book" panose="02000503020000020003" pitchFamily="2" charset="0"/>
              </a:rPr>
              <a:t>)</a:t>
            </a:r>
            <a:endParaRPr lang="da-DK" sz="2400" dirty="0">
              <a:effectLst/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 err="1">
                <a:latin typeface="Avenir Book" panose="02000503020000020003" pitchFamily="2" charset="0"/>
              </a:rPr>
              <a:t>Brokerage</a:t>
            </a:r>
            <a:r>
              <a:rPr lang="da-DK" sz="2400" dirty="0">
                <a:latin typeface="Avenir Book" panose="02000503020000020003" pitchFamily="2" charset="0"/>
              </a:rPr>
              <a:t> </a:t>
            </a:r>
            <a:r>
              <a:rPr lang="da-DK" sz="2400" dirty="0" err="1">
                <a:latin typeface="Avenir Book" panose="02000503020000020003" pitchFamily="2" charset="0"/>
              </a:rPr>
              <a:t>Fee</a:t>
            </a:r>
            <a:r>
              <a:rPr lang="da-DK" sz="2400" dirty="0">
                <a:latin typeface="Avenir Book" panose="02000503020000020003" pitchFamily="2" charset="0"/>
              </a:rPr>
              <a:t> </a:t>
            </a:r>
            <a:endParaRPr lang="da-DK" sz="2400" dirty="0">
              <a:effectLst/>
              <a:latin typeface="Avenir Book" panose="02000503020000020003" pitchFamily="2" charset="0"/>
            </a:endParaRPr>
          </a:p>
        </p:txBody>
      </p:sp>
      <p:grpSp>
        <p:nvGrpSpPr>
          <p:cNvPr id="6" name="Gruppe 5">
            <a:extLst>
              <a:ext uri="{FF2B5EF4-FFF2-40B4-BE49-F238E27FC236}">
                <a16:creationId xmlns:a16="http://schemas.microsoft.com/office/drawing/2014/main" id="{609F8AAC-B81F-8649-B201-4CFBDCD582C8}"/>
              </a:ext>
            </a:extLst>
          </p:cNvPr>
          <p:cNvGrpSpPr/>
          <p:nvPr/>
        </p:nvGrpSpPr>
        <p:grpSpPr>
          <a:xfrm>
            <a:off x="10363581" y="6061940"/>
            <a:ext cx="1424781" cy="564917"/>
            <a:chOff x="4422775" y="3282717"/>
            <a:chExt cx="1424781" cy="564917"/>
          </a:xfrm>
        </p:grpSpPr>
        <p:cxnSp>
          <p:nvCxnSpPr>
            <p:cNvPr id="7" name="Lige forbindelse 6">
              <a:extLst>
                <a:ext uri="{FF2B5EF4-FFF2-40B4-BE49-F238E27FC236}">
                  <a16:creationId xmlns:a16="http://schemas.microsoft.com/office/drawing/2014/main" id="{DA68D2C8-3F1F-4945-A2C6-BEE17B02B926}"/>
                </a:ext>
              </a:extLst>
            </p:cNvPr>
            <p:cNvCxnSpPr>
              <a:cxnSpLocks/>
            </p:cNvCxnSpPr>
            <p:nvPr/>
          </p:nvCxnSpPr>
          <p:spPr>
            <a:xfrm>
              <a:off x="4945934" y="3513268"/>
              <a:ext cx="91767" cy="118932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Lige forbindelse 7">
              <a:extLst>
                <a:ext uri="{FF2B5EF4-FFF2-40B4-BE49-F238E27FC236}">
                  <a16:creationId xmlns:a16="http://schemas.microsoft.com/office/drawing/2014/main" id="{EA4B3D42-3198-024C-AD74-942BE1E520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2775" y="3336132"/>
              <a:ext cx="256381" cy="324643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Lige forbindelse 8">
              <a:extLst>
                <a:ext uri="{FF2B5EF4-FFF2-40B4-BE49-F238E27FC236}">
                  <a16:creationId xmlns:a16="http://schemas.microsoft.com/office/drawing/2014/main" id="{3EDF9981-5CA1-E448-AFF1-9951CF263241}"/>
                </a:ext>
              </a:extLst>
            </p:cNvPr>
            <p:cNvCxnSpPr/>
            <p:nvPr/>
          </p:nvCxnSpPr>
          <p:spPr>
            <a:xfrm flipH="1" flipV="1">
              <a:off x="4679156" y="3338385"/>
              <a:ext cx="200025" cy="247394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Lige forbindelse 9">
              <a:extLst>
                <a:ext uri="{FF2B5EF4-FFF2-40B4-BE49-F238E27FC236}">
                  <a16:creationId xmlns:a16="http://schemas.microsoft.com/office/drawing/2014/main" id="{ECB59122-E71F-CD49-9ED5-D8DB3D4867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8837" y="3286125"/>
              <a:ext cx="458788" cy="56150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Lige forbindelse 10">
              <a:extLst>
                <a:ext uri="{FF2B5EF4-FFF2-40B4-BE49-F238E27FC236}">
                  <a16:creationId xmlns:a16="http://schemas.microsoft.com/office/drawing/2014/main" id="{BA9AF0F7-903D-BA43-83C6-129A2E3794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7625" y="3282717"/>
              <a:ext cx="471487" cy="56491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Lige forbindelse 11">
              <a:extLst>
                <a:ext uri="{FF2B5EF4-FFF2-40B4-BE49-F238E27FC236}">
                  <a16:creationId xmlns:a16="http://schemas.microsoft.com/office/drawing/2014/main" id="{CE959166-D5C5-BD47-8387-229FE8536E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6069" y="3336132"/>
              <a:ext cx="200025" cy="249647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Lige forbindelse 12">
              <a:extLst>
                <a:ext uri="{FF2B5EF4-FFF2-40B4-BE49-F238E27FC236}">
                  <a16:creationId xmlns:a16="http://schemas.microsoft.com/office/drawing/2014/main" id="{6C2FCAA1-BCEB-764B-B8A9-0ED991890F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76095" y="3338385"/>
              <a:ext cx="271461" cy="32239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Lige forbindelse 13">
              <a:extLst>
                <a:ext uri="{FF2B5EF4-FFF2-40B4-BE49-F238E27FC236}">
                  <a16:creationId xmlns:a16="http://schemas.microsoft.com/office/drawing/2014/main" id="{9B2C249E-118E-8E4A-8999-329D63463C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8676" y="3477634"/>
              <a:ext cx="63105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Lige forbindelse 14">
              <a:extLst>
                <a:ext uri="{FF2B5EF4-FFF2-40B4-BE49-F238E27FC236}">
                  <a16:creationId xmlns:a16="http://schemas.microsoft.com/office/drawing/2014/main" id="{9535938F-52C0-9E4C-BD82-D3F59C3F713A}"/>
                </a:ext>
              </a:extLst>
            </p:cNvPr>
            <p:cNvCxnSpPr>
              <a:cxnSpLocks/>
            </p:cNvCxnSpPr>
            <p:nvPr/>
          </p:nvCxnSpPr>
          <p:spPr>
            <a:xfrm>
              <a:off x="5576094" y="3477634"/>
              <a:ext cx="5258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Lige forbindelse 15">
              <a:extLst>
                <a:ext uri="{FF2B5EF4-FFF2-40B4-BE49-F238E27FC236}">
                  <a16:creationId xmlns:a16="http://schemas.microsoft.com/office/drawing/2014/main" id="{1BD1DA5B-E2BE-7B46-8FA3-F0D1CAA420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2990" y="3477634"/>
              <a:ext cx="62117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Lige forbindelse 16">
              <a:extLst>
                <a:ext uri="{FF2B5EF4-FFF2-40B4-BE49-F238E27FC236}">
                  <a16:creationId xmlns:a16="http://schemas.microsoft.com/office/drawing/2014/main" id="{79057CEE-D2E6-664A-87BA-157AC22597D6}"/>
                </a:ext>
              </a:extLst>
            </p:cNvPr>
            <p:cNvCxnSpPr>
              <a:cxnSpLocks/>
            </p:cNvCxnSpPr>
            <p:nvPr/>
          </p:nvCxnSpPr>
          <p:spPr>
            <a:xfrm>
              <a:off x="5459420" y="3477634"/>
              <a:ext cx="5258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Lige forbindelse 17">
              <a:extLst>
                <a:ext uri="{FF2B5EF4-FFF2-40B4-BE49-F238E27FC236}">
                  <a16:creationId xmlns:a16="http://schemas.microsoft.com/office/drawing/2014/main" id="{B1E9DE2E-CC48-5D47-9FBB-344D232575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781" y="3477634"/>
              <a:ext cx="4474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Lige forbindelse 18">
              <a:extLst>
                <a:ext uri="{FF2B5EF4-FFF2-40B4-BE49-F238E27FC236}">
                  <a16:creationId xmlns:a16="http://schemas.microsoft.com/office/drawing/2014/main" id="{7D3CAEB2-5AD3-9A4B-A667-28243A4727F6}"/>
                </a:ext>
              </a:extLst>
            </p:cNvPr>
            <p:cNvCxnSpPr>
              <a:cxnSpLocks/>
            </p:cNvCxnSpPr>
            <p:nvPr/>
          </p:nvCxnSpPr>
          <p:spPr>
            <a:xfrm>
              <a:off x="4687198" y="3477634"/>
              <a:ext cx="5258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Lige forbindelse 19">
              <a:extLst>
                <a:ext uri="{FF2B5EF4-FFF2-40B4-BE49-F238E27FC236}">
                  <a16:creationId xmlns:a16="http://schemas.microsoft.com/office/drawing/2014/main" id="{C76BF8C8-E9B4-1C47-A377-590940CE3A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4094" y="3477634"/>
              <a:ext cx="62117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Lige forbindelse 20">
              <a:extLst>
                <a:ext uri="{FF2B5EF4-FFF2-40B4-BE49-F238E27FC236}">
                  <a16:creationId xmlns:a16="http://schemas.microsoft.com/office/drawing/2014/main" id="{9785B1D6-411B-D24E-84CF-407E2D430661}"/>
                </a:ext>
              </a:extLst>
            </p:cNvPr>
            <p:cNvCxnSpPr>
              <a:cxnSpLocks/>
            </p:cNvCxnSpPr>
            <p:nvPr/>
          </p:nvCxnSpPr>
          <p:spPr>
            <a:xfrm>
              <a:off x="4570524" y="3477634"/>
              <a:ext cx="5258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Lige forbindelse 21">
              <a:extLst>
                <a:ext uri="{FF2B5EF4-FFF2-40B4-BE49-F238E27FC236}">
                  <a16:creationId xmlns:a16="http://schemas.microsoft.com/office/drawing/2014/main" id="{E2A3768A-B3BF-BE41-B861-DF3FDBAFD1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0294" y="3509549"/>
              <a:ext cx="90972" cy="11312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Lige forbindelse 22">
              <a:extLst>
                <a:ext uri="{FF2B5EF4-FFF2-40B4-BE49-F238E27FC236}">
                  <a16:creationId xmlns:a16="http://schemas.microsoft.com/office/drawing/2014/main" id="{D594D395-6484-E94F-9BE1-8E885F32DFD7}"/>
                </a:ext>
              </a:extLst>
            </p:cNvPr>
            <p:cNvCxnSpPr>
              <a:cxnSpLocks/>
            </p:cNvCxnSpPr>
            <p:nvPr/>
          </p:nvCxnSpPr>
          <p:spPr>
            <a:xfrm>
              <a:off x="5128673" y="3509549"/>
              <a:ext cx="91621" cy="11312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Lige forbindelse 23">
              <a:extLst>
                <a:ext uri="{FF2B5EF4-FFF2-40B4-BE49-F238E27FC236}">
                  <a16:creationId xmlns:a16="http://schemas.microsoft.com/office/drawing/2014/main" id="{7132276A-CDD5-824D-8DE3-00BD95F07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2968" y="3509549"/>
              <a:ext cx="93853" cy="122651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25" name="Lige forbindelse 24">
            <a:extLst>
              <a:ext uri="{FF2B5EF4-FFF2-40B4-BE49-F238E27FC236}">
                <a16:creationId xmlns:a16="http://schemas.microsoft.com/office/drawing/2014/main" id="{67413C03-FA1B-A24B-8919-961CF83483D0}"/>
              </a:ext>
            </a:extLst>
          </p:cNvPr>
          <p:cNvCxnSpPr>
            <a:cxnSpLocks/>
          </p:cNvCxnSpPr>
          <p:nvPr/>
        </p:nvCxnSpPr>
        <p:spPr>
          <a:xfrm>
            <a:off x="542925" y="3080381"/>
            <a:ext cx="5351420" cy="0"/>
          </a:xfrm>
          <a:prstGeom prst="line">
            <a:avLst/>
          </a:prstGeom>
          <a:ln w="53975">
            <a:solidFill>
              <a:srgbClr val="7FD7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F2B3D33E-81EB-4D65-A444-DC5E1B5C9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909" y="231143"/>
            <a:ext cx="2084945" cy="439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15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>
            <a:extLst>
              <a:ext uri="{FF2B5EF4-FFF2-40B4-BE49-F238E27FC236}">
                <a16:creationId xmlns:a16="http://schemas.microsoft.com/office/drawing/2014/main" id="{C3D5DF36-68B0-2C49-8E19-F30AB922E9DA}"/>
              </a:ext>
            </a:extLst>
          </p:cNvPr>
          <p:cNvSpPr txBox="1"/>
          <p:nvPr/>
        </p:nvSpPr>
        <p:spPr>
          <a:xfrm>
            <a:off x="542925" y="2120269"/>
            <a:ext cx="4994052" cy="960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rPr>
              <a:t>Cost Structure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B16ADF5F-319C-F34F-9E68-63C793FA40C2}"/>
              </a:ext>
            </a:extLst>
          </p:cNvPr>
          <p:cNvSpPr txBox="1"/>
          <p:nvPr/>
        </p:nvSpPr>
        <p:spPr>
          <a:xfrm>
            <a:off x="542925" y="3429000"/>
            <a:ext cx="116046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dirty="0" err="1">
                <a:latin typeface="Avenir Book" panose="02000503020000020003" pitchFamily="2" charset="0"/>
              </a:rPr>
              <a:t>Relatively</a:t>
            </a:r>
            <a:r>
              <a:rPr lang="da-DK" sz="2400" dirty="0">
                <a:latin typeface="Avenir Book" panose="02000503020000020003" pitchFamily="2" charset="0"/>
              </a:rPr>
              <a:t> </a:t>
            </a:r>
            <a:r>
              <a:rPr lang="da-DK" sz="2400" dirty="0" err="1">
                <a:latin typeface="Avenir Book" panose="02000503020000020003" pitchFamily="2" charset="0"/>
              </a:rPr>
              <a:t>cheap</a:t>
            </a:r>
            <a:endParaRPr lang="da-DK" sz="2400" dirty="0">
              <a:effectLst/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dirty="0">
                <a:latin typeface="Avenir Book" panose="02000503020000020003" pitchFamily="2" charset="0"/>
              </a:rPr>
              <a:t>Human </a:t>
            </a:r>
            <a:r>
              <a:rPr lang="da-DK" sz="2400" dirty="0" err="1">
                <a:latin typeface="Avenir Book" panose="02000503020000020003" pitchFamily="2" charset="0"/>
              </a:rPr>
              <a:t>competencies</a:t>
            </a:r>
            <a:r>
              <a:rPr lang="da-DK" sz="2400" dirty="0">
                <a:latin typeface="Avenir Book" panose="02000503020000020003" pitchFamily="2" charset="0"/>
              </a:rPr>
              <a:t> - </a:t>
            </a:r>
            <a:r>
              <a:rPr lang="da-DK" sz="2400" dirty="0" err="1">
                <a:latin typeface="Avenir Book" panose="02000503020000020003" pitchFamily="2" charset="0"/>
              </a:rPr>
              <a:t>outsourced</a:t>
            </a:r>
            <a:r>
              <a:rPr lang="da-DK" sz="2400" dirty="0">
                <a:latin typeface="Avenir Book" panose="02000503020000020003" pitchFamily="2" charset="0"/>
              </a:rPr>
              <a:t> </a:t>
            </a:r>
            <a:r>
              <a:rPr lang="da-DK" sz="2400" dirty="0" err="1">
                <a:latin typeface="Avenir Book" panose="02000503020000020003" pitchFamily="2" charset="0"/>
              </a:rPr>
              <a:t>expert</a:t>
            </a:r>
            <a:r>
              <a:rPr lang="da-DK" sz="2400" dirty="0">
                <a:latin typeface="Avenir Book" panose="02000503020000020003" pitchFamily="2" charset="0"/>
              </a:rPr>
              <a:t> </a:t>
            </a:r>
            <a:r>
              <a:rPr lang="da-DK" sz="2400" dirty="0" err="1">
                <a:latin typeface="Avenir Book" panose="02000503020000020003" pitchFamily="2" charset="0"/>
              </a:rPr>
              <a:t>sustainability</a:t>
            </a:r>
            <a:r>
              <a:rPr lang="da-DK" sz="2400" dirty="0">
                <a:latin typeface="Avenir Book" panose="02000503020000020003" pitchFamily="2" charset="0"/>
              </a:rPr>
              <a:t> </a:t>
            </a:r>
            <a:r>
              <a:rPr lang="da-DK" sz="2400" dirty="0" err="1">
                <a:latin typeface="Avenir Book" panose="02000503020000020003" pitchFamily="2" charset="0"/>
              </a:rPr>
              <a:t>evaluations</a:t>
            </a:r>
            <a:r>
              <a:rPr lang="da-DK" sz="2400" dirty="0">
                <a:latin typeface="Avenir Book" panose="02000503020000020003" pitchFamily="2" charset="0"/>
              </a:rPr>
              <a:t> of ski </a:t>
            </a:r>
            <a:r>
              <a:rPr lang="da-DK" sz="2400" dirty="0" err="1">
                <a:latin typeface="Avenir Book" panose="02000503020000020003" pitchFamily="2" charset="0"/>
              </a:rPr>
              <a:t>resorts</a:t>
            </a:r>
            <a:endParaRPr lang="da-DK" sz="2400" dirty="0">
              <a:effectLst/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dirty="0">
                <a:latin typeface="Avenir Book" panose="02000503020000020003" pitchFamily="2" charset="0"/>
              </a:rPr>
              <a:t>Marketing team - </a:t>
            </a:r>
            <a:r>
              <a:rPr lang="da-DK" sz="2400" dirty="0" err="1">
                <a:latin typeface="Avenir Book" panose="02000503020000020003" pitchFamily="2" charset="0"/>
              </a:rPr>
              <a:t>internal</a:t>
            </a:r>
            <a:r>
              <a:rPr lang="da-DK" sz="2400" dirty="0">
                <a:latin typeface="Avenir Book" panose="02000503020000020003" pitchFamily="2" charset="0"/>
              </a:rPr>
              <a:t> or </a:t>
            </a:r>
            <a:r>
              <a:rPr lang="da-DK" sz="2400" dirty="0" err="1">
                <a:latin typeface="Avenir Book" panose="02000503020000020003" pitchFamily="2" charset="0"/>
              </a:rPr>
              <a:t>outsourced</a:t>
            </a:r>
            <a:endParaRPr lang="da-DK" sz="2400" dirty="0">
              <a:effectLst/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dirty="0">
                <a:latin typeface="Avenir Book" panose="02000503020000020003" pitchFamily="2" charset="0"/>
              </a:rPr>
              <a:t>Customer Service and </a:t>
            </a:r>
            <a:r>
              <a:rPr lang="da-DK" sz="2400" dirty="0" err="1">
                <a:latin typeface="Avenir Book" panose="02000503020000020003" pitchFamily="2" charset="0"/>
              </a:rPr>
              <a:t>App</a:t>
            </a:r>
            <a:r>
              <a:rPr lang="da-DK" sz="2400" dirty="0">
                <a:latin typeface="Avenir Book" panose="02000503020000020003" pitchFamily="2" charset="0"/>
              </a:rPr>
              <a:t> Maintenance</a:t>
            </a:r>
            <a:endParaRPr lang="da-DK" sz="2400" dirty="0">
              <a:effectLst/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b="1" dirty="0">
                <a:latin typeface="Avenir Book" panose="02000503020000020003" pitchFamily="2" charset="0"/>
              </a:rPr>
              <a:t>Business is </a:t>
            </a:r>
            <a:r>
              <a:rPr lang="da-DK" sz="2400" b="1" dirty="0" err="1">
                <a:latin typeface="Avenir Book" panose="02000503020000020003" pitchFamily="2" charset="0"/>
              </a:rPr>
              <a:t>viable</a:t>
            </a:r>
            <a:endParaRPr lang="da-DK" sz="2400" b="1" dirty="0">
              <a:effectLst/>
              <a:latin typeface="Avenir Book" panose="02000503020000020003" pitchFamily="2" charset="0"/>
            </a:endParaRPr>
          </a:p>
        </p:txBody>
      </p:sp>
      <p:grpSp>
        <p:nvGrpSpPr>
          <p:cNvPr id="6" name="Gruppe 5">
            <a:extLst>
              <a:ext uri="{FF2B5EF4-FFF2-40B4-BE49-F238E27FC236}">
                <a16:creationId xmlns:a16="http://schemas.microsoft.com/office/drawing/2014/main" id="{609F8AAC-B81F-8649-B201-4CFBDCD582C8}"/>
              </a:ext>
            </a:extLst>
          </p:cNvPr>
          <p:cNvGrpSpPr/>
          <p:nvPr/>
        </p:nvGrpSpPr>
        <p:grpSpPr>
          <a:xfrm>
            <a:off x="10363581" y="6061940"/>
            <a:ext cx="1424781" cy="564917"/>
            <a:chOff x="4422775" y="3282717"/>
            <a:chExt cx="1424781" cy="564917"/>
          </a:xfrm>
        </p:grpSpPr>
        <p:cxnSp>
          <p:nvCxnSpPr>
            <p:cNvPr id="7" name="Lige forbindelse 6">
              <a:extLst>
                <a:ext uri="{FF2B5EF4-FFF2-40B4-BE49-F238E27FC236}">
                  <a16:creationId xmlns:a16="http://schemas.microsoft.com/office/drawing/2014/main" id="{DA68D2C8-3F1F-4945-A2C6-BEE17B02B926}"/>
                </a:ext>
              </a:extLst>
            </p:cNvPr>
            <p:cNvCxnSpPr>
              <a:cxnSpLocks/>
            </p:cNvCxnSpPr>
            <p:nvPr/>
          </p:nvCxnSpPr>
          <p:spPr>
            <a:xfrm>
              <a:off x="4945934" y="3513268"/>
              <a:ext cx="91767" cy="118932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Lige forbindelse 7">
              <a:extLst>
                <a:ext uri="{FF2B5EF4-FFF2-40B4-BE49-F238E27FC236}">
                  <a16:creationId xmlns:a16="http://schemas.microsoft.com/office/drawing/2014/main" id="{EA4B3D42-3198-024C-AD74-942BE1E520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2775" y="3336132"/>
              <a:ext cx="256381" cy="324643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Lige forbindelse 8">
              <a:extLst>
                <a:ext uri="{FF2B5EF4-FFF2-40B4-BE49-F238E27FC236}">
                  <a16:creationId xmlns:a16="http://schemas.microsoft.com/office/drawing/2014/main" id="{3EDF9981-5CA1-E448-AFF1-9951CF263241}"/>
                </a:ext>
              </a:extLst>
            </p:cNvPr>
            <p:cNvCxnSpPr/>
            <p:nvPr/>
          </p:nvCxnSpPr>
          <p:spPr>
            <a:xfrm flipH="1" flipV="1">
              <a:off x="4679156" y="3338385"/>
              <a:ext cx="200025" cy="247394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Lige forbindelse 9">
              <a:extLst>
                <a:ext uri="{FF2B5EF4-FFF2-40B4-BE49-F238E27FC236}">
                  <a16:creationId xmlns:a16="http://schemas.microsoft.com/office/drawing/2014/main" id="{ECB59122-E71F-CD49-9ED5-D8DB3D4867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8837" y="3286125"/>
              <a:ext cx="458788" cy="56150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Lige forbindelse 10">
              <a:extLst>
                <a:ext uri="{FF2B5EF4-FFF2-40B4-BE49-F238E27FC236}">
                  <a16:creationId xmlns:a16="http://schemas.microsoft.com/office/drawing/2014/main" id="{BA9AF0F7-903D-BA43-83C6-129A2E3794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7625" y="3282717"/>
              <a:ext cx="471487" cy="56491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Lige forbindelse 11">
              <a:extLst>
                <a:ext uri="{FF2B5EF4-FFF2-40B4-BE49-F238E27FC236}">
                  <a16:creationId xmlns:a16="http://schemas.microsoft.com/office/drawing/2014/main" id="{CE959166-D5C5-BD47-8387-229FE8536E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6069" y="3336132"/>
              <a:ext cx="200025" cy="249647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Lige forbindelse 12">
              <a:extLst>
                <a:ext uri="{FF2B5EF4-FFF2-40B4-BE49-F238E27FC236}">
                  <a16:creationId xmlns:a16="http://schemas.microsoft.com/office/drawing/2014/main" id="{6C2FCAA1-BCEB-764B-B8A9-0ED991890F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76095" y="3338385"/>
              <a:ext cx="271461" cy="32239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Lige forbindelse 13">
              <a:extLst>
                <a:ext uri="{FF2B5EF4-FFF2-40B4-BE49-F238E27FC236}">
                  <a16:creationId xmlns:a16="http://schemas.microsoft.com/office/drawing/2014/main" id="{9B2C249E-118E-8E4A-8999-329D63463C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8676" y="3477634"/>
              <a:ext cx="63105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Lige forbindelse 14">
              <a:extLst>
                <a:ext uri="{FF2B5EF4-FFF2-40B4-BE49-F238E27FC236}">
                  <a16:creationId xmlns:a16="http://schemas.microsoft.com/office/drawing/2014/main" id="{9535938F-52C0-9E4C-BD82-D3F59C3F713A}"/>
                </a:ext>
              </a:extLst>
            </p:cNvPr>
            <p:cNvCxnSpPr>
              <a:cxnSpLocks/>
            </p:cNvCxnSpPr>
            <p:nvPr/>
          </p:nvCxnSpPr>
          <p:spPr>
            <a:xfrm>
              <a:off x="5576094" y="3477634"/>
              <a:ext cx="5258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Lige forbindelse 15">
              <a:extLst>
                <a:ext uri="{FF2B5EF4-FFF2-40B4-BE49-F238E27FC236}">
                  <a16:creationId xmlns:a16="http://schemas.microsoft.com/office/drawing/2014/main" id="{1BD1DA5B-E2BE-7B46-8FA3-F0D1CAA420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2990" y="3477634"/>
              <a:ext cx="62117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Lige forbindelse 16">
              <a:extLst>
                <a:ext uri="{FF2B5EF4-FFF2-40B4-BE49-F238E27FC236}">
                  <a16:creationId xmlns:a16="http://schemas.microsoft.com/office/drawing/2014/main" id="{79057CEE-D2E6-664A-87BA-157AC22597D6}"/>
                </a:ext>
              </a:extLst>
            </p:cNvPr>
            <p:cNvCxnSpPr>
              <a:cxnSpLocks/>
            </p:cNvCxnSpPr>
            <p:nvPr/>
          </p:nvCxnSpPr>
          <p:spPr>
            <a:xfrm>
              <a:off x="5459420" y="3477634"/>
              <a:ext cx="5258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Lige forbindelse 17">
              <a:extLst>
                <a:ext uri="{FF2B5EF4-FFF2-40B4-BE49-F238E27FC236}">
                  <a16:creationId xmlns:a16="http://schemas.microsoft.com/office/drawing/2014/main" id="{B1E9DE2E-CC48-5D47-9FBB-344D232575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781" y="3477634"/>
              <a:ext cx="4474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Lige forbindelse 18">
              <a:extLst>
                <a:ext uri="{FF2B5EF4-FFF2-40B4-BE49-F238E27FC236}">
                  <a16:creationId xmlns:a16="http://schemas.microsoft.com/office/drawing/2014/main" id="{7D3CAEB2-5AD3-9A4B-A667-28243A4727F6}"/>
                </a:ext>
              </a:extLst>
            </p:cNvPr>
            <p:cNvCxnSpPr>
              <a:cxnSpLocks/>
            </p:cNvCxnSpPr>
            <p:nvPr/>
          </p:nvCxnSpPr>
          <p:spPr>
            <a:xfrm>
              <a:off x="4687198" y="3477634"/>
              <a:ext cx="5258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Lige forbindelse 19">
              <a:extLst>
                <a:ext uri="{FF2B5EF4-FFF2-40B4-BE49-F238E27FC236}">
                  <a16:creationId xmlns:a16="http://schemas.microsoft.com/office/drawing/2014/main" id="{C76BF8C8-E9B4-1C47-A377-590940CE3A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4094" y="3477634"/>
              <a:ext cx="62117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Lige forbindelse 20">
              <a:extLst>
                <a:ext uri="{FF2B5EF4-FFF2-40B4-BE49-F238E27FC236}">
                  <a16:creationId xmlns:a16="http://schemas.microsoft.com/office/drawing/2014/main" id="{9785B1D6-411B-D24E-84CF-407E2D430661}"/>
                </a:ext>
              </a:extLst>
            </p:cNvPr>
            <p:cNvCxnSpPr>
              <a:cxnSpLocks/>
            </p:cNvCxnSpPr>
            <p:nvPr/>
          </p:nvCxnSpPr>
          <p:spPr>
            <a:xfrm>
              <a:off x="4570524" y="3477634"/>
              <a:ext cx="5258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Lige forbindelse 21">
              <a:extLst>
                <a:ext uri="{FF2B5EF4-FFF2-40B4-BE49-F238E27FC236}">
                  <a16:creationId xmlns:a16="http://schemas.microsoft.com/office/drawing/2014/main" id="{E2A3768A-B3BF-BE41-B861-DF3FDBAFD1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0294" y="3509549"/>
              <a:ext cx="90972" cy="11312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Lige forbindelse 22">
              <a:extLst>
                <a:ext uri="{FF2B5EF4-FFF2-40B4-BE49-F238E27FC236}">
                  <a16:creationId xmlns:a16="http://schemas.microsoft.com/office/drawing/2014/main" id="{D594D395-6484-E94F-9BE1-8E885F32DFD7}"/>
                </a:ext>
              </a:extLst>
            </p:cNvPr>
            <p:cNvCxnSpPr>
              <a:cxnSpLocks/>
            </p:cNvCxnSpPr>
            <p:nvPr/>
          </p:nvCxnSpPr>
          <p:spPr>
            <a:xfrm>
              <a:off x="5128673" y="3509549"/>
              <a:ext cx="91621" cy="11312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Lige forbindelse 23">
              <a:extLst>
                <a:ext uri="{FF2B5EF4-FFF2-40B4-BE49-F238E27FC236}">
                  <a16:creationId xmlns:a16="http://schemas.microsoft.com/office/drawing/2014/main" id="{7132276A-CDD5-824D-8DE3-00BD95F07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2968" y="3509549"/>
              <a:ext cx="93853" cy="122651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25" name="Lige forbindelse 24">
            <a:extLst>
              <a:ext uri="{FF2B5EF4-FFF2-40B4-BE49-F238E27FC236}">
                <a16:creationId xmlns:a16="http://schemas.microsoft.com/office/drawing/2014/main" id="{67413C03-FA1B-A24B-8919-961CF83483D0}"/>
              </a:ext>
            </a:extLst>
          </p:cNvPr>
          <p:cNvCxnSpPr>
            <a:cxnSpLocks/>
          </p:cNvCxnSpPr>
          <p:nvPr/>
        </p:nvCxnSpPr>
        <p:spPr>
          <a:xfrm>
            <a:off x="542925" y="3080381"/>
            <a:ext cx="5351420" cy="0"/>
          </a:xfrm>
          <a:prstGeom prst="line">
            <a:avLst/>
          </a:prstGeom>
          <a:ln w="53975">
            <a:solidFill>
              <a:srgbClr val="7FD7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uppe 26">
            <a:extLst>
              <a:ext uri="{FF2B5EF4-FFF2-40B4-BE49-F238E27FC236}">
                <a16:creationId xmlns:a16="http://schemas.microsoft.com/office/drawing/2014/main" id="{8B63D407-FD88-074B-B0FA-0AB9E28FC621}"/>
              </a:ext>
            </a:extLst>
          </p:cNvPr>
          <p:cNvGrpSpPr/>
          <p:nvPr/>
        </p:nvGrpSpPr>
        <p:grpSpPr>
          <a:xfrm>
            <a:off x="7960600" y="822892"/>
            <a:ext cx="2402981" cy="2606108"/>
            <a:chOff x="8414123" y="829227"/>
            <a:chExt cx="2402981" cy="2606108"/>
          </a:xfrm>
        </p:grpSpPr>
        <p:sp>
          <p:nvSpPr>
            <p:cNvPr id="3" name="Tåre 2">
              <a:extLst>
                <a:ext uri="{FF2B5EF4-FFF2-40B4-BE49-F238E27FC236}">
                  <a16:creationId xmlns:a16="http://schemas.microsoft.com/office/drawing/2014/main" id="{E3676928-060D-D740-96FB-D3D92586F8F3}"/>
                </a:ext>
              </a:extLst>
            </p:cNvPr>
            <p:cNvSpPr/>
            <p:nvPr/>
          </p:nvSpPr>
          <p:spPr>
            <a:xfrm>
              <a:off x="8414123" y="829227"/>
              <a:ext cx="2402981" cy="2291515"/>
            </a:xfrm>
            <a:prstGeom prst="teardrop">
              <a:avLst/>
            </a:prstGeom>
            <a:solidFill>
              <a:srgbClr val="60A890"/>
            </a:solidFill>
            <a:ln>
              <a:solidFill>
                <a:srgbClr val="97F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 err="1">
                  <a:latin typeface="Avenir Book" panose="02000503020000020003" pitchFamily="2" charset="0"/>
                </a:rPr>
                <a:t>Starting</a:t>
              </a:r>
              <a:r>
                <a:rPr lang="da-DK" dirty="0">
                  <a:latin typeface="Avenir Book" panose="02000503020000020003" pitchFamily="2" charset="0"/>
                </a:rPr>
                <a:t> Investment</a:t>
              </a:r>
            </a:p>
            <a:p>
              <a:pPr algn="ctr"/>
              <a:r>
                <a:rPr lang="da-DK" sz="3200" dirty="0">
                  <a:latin typeface="Avenir Book" panose="02000503020000020003" pitchFamily="2" charset="0"/>
                </a:rPr>
                <a:t>44,000 EUR</a:t>
              </a:r>
            </a:p>
          </p:txBody>
        </p:sp>
        <p:sp>
          <p:nvSpPr>
            <p:cNvPr id="26" name="Rektangel 25">
              <a:extLst>
                <a:ext uri="{FF2B5EF4-FFF2-40B4-BE49-F238E27FC236}">
                  <a16:creationId xmlns:a16="http://schemas.microsoft.com/office/drawing/2014/main" id="{3770BF6B-2E7C-BF4F-B092-D5F312021B64}"/>
                </a:ext>
              </a:extLst>
            </p:cNvPr>
            <p:cNvSpPr/>
            <p:nvPr/>
          </p:nvSpPr>
          <p:spPr>
            <a:xfrm>
              <a:off x="8672145" y="3158336"/>
              <a:ext cx="21407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a-DK" sz="1200" dirty="0">
                  <a:latin typeface="Avenir Book" panose="02000503020000020003" pitchFamily="2" charset="0"/>
                </a:rPr>
                <a:t>Source: </a:t>
              </a:r>
              <a:r>
                <a:rPr lang="da-DK" sz="1200" dirty="0" err="1">
                  <a:latin typeface="Avenir Book" panose="02000503020000020003" pitchFamily="2" charset="0"/>
                </a:rPr>
                <a:t>estimatemyapp.com</a:t>
              </a:r>
              <a:endParaRPr lang="da-DK" sz="1200" dirty="0"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304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>
            <a:extLst>
              <a:ext uri="{FF2B5EF4-FFF2-40B4-BE49-F238E27FC236}">
                <a16:creationId xmlns:a16="http://schemas.microsoft.com/office/drawing/2014/main" id="{0EF3EDE0-E486-3A42-AEAB-20D5D46041C4}"/>
              </a:ext>
            </a:extLst>
          </p:cNvPr>
          <p:cNvSpPr txBox="1"/>
          <p:nvPr/>
        </p:nvSpPr>
        <p:spPr>
          <a:xfrm>
            <a:off x="1704173" y="405769"/>
            <a:ext cx="8783654" cy="960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rPr>
              <a:t>Why is our challenge contribution valuable?</a:t>
            </a:r>
          </a:p>
        </p:txBody>
      </p:sp>
      <p:grpSp>
        <p:nvGrpSpPr>
          <p:cNvPr id="2" name="Gruppe 1">
            <a:extLst>
              <a:ext uri="{FF2B5EF4-FFF2-40B4-BE49-F238E27FC236}">
                <a16:creationId xmlns:a16="http://schemas.microsoft.com/office/drawing/2014/main" id="{E5E25971-30AF-AD49-9285-E74515946219}"/>
              </a:ext>
            </a:extLst>
          </p:cNvPr>
          <p:cNvGrpSpPr/>
          <p:nvPr/>
        </p:nvGrpSpPr>
        <p:grpSpPr>
          <a:xfrm>
            <a:off x="4080462" y="1888440"/>
            <a:ext cx="4031076" cy="4498565"/>
            <a:chOff x="634828" y="1909864"/>
            <a:chExt cx="4031076" cy="4498565"/>
          </a:xfrm>
        </p:grpSpPr>
        <p:pic>
          <p:nvPicPr>
            <p:cNvPr id="10" name="Billede 9" descr="Et billede, der indeholder tekst&#10;&#10;Automatisk genereret beskrivelse">
              <a:extLst>
                <a:ext uri="{FF2B5EF4-FFF2-40B4-BE49-F238E27FC236}">
                  <a16:creationId xmlns:a16="http://schemas.microsoft.com/office/drawing/2014/main" id="{14EC6C99-430B-5C46-A199-8005DF324A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biLevel thresh="75000"/>
            </a:blip>
            <a:srcRect b="26253"/>
            <a:stretch/>
          </p:blipFill>
          <p:spPr>
            <a:xfrm>
              <a:off x="634828" y="2525396"/>
              <a:ext cx="4031076" cy="674825"/>
            </a:xfrm>
            <a:prstGeom prst="rect">
              <a:avLst/>
            </a:prstGeom>
          </p:spPr>
        </p:pic>
        <p:sp>
          <p:nvSpPr>
            <p:cNvPr id="11" name="Tekstfelt 10">
              <a:extLst>
                <a:ext uri="{FF2B5EF4-FFF2-40B4-BE49-F238E27FC236}">
                  <a16:creationId xmlns:a16="http://schemas.microsoft.com/office/drawing/2014/main" id="{648BE92A-2935-2A42-99E1-066CABEB45C6}"/>
                </a:ext>
              </a:extLst>
            </p:cNvPr>
            <p:cNvSpPr txBox="1"/>
            <p:nvPr/>
          </p:nvSpPr>
          <p:spPr>
            <a:xfrm>
              <a:off x="1007675" y="1909864"/>
              <a:ext cx="32964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2800" b="1" dirty="0">
                  <a:solidFill>
                    <a:srgbClr val="60A890"/>
                  </a:solidFill>
                  <a:latin typeface="Avenir Book" panose="02000503020000020003" pitchFamily="2" charset="0"/>
                </a:rPr>
                <a:t>Challenge Giver</a:t>
              </a:r>
            </a:p>
          </p:txBody>
        </p:sp>
        <p:sp>
          <p:nvSpPr>
            <p:cNvPr id="14" name="Tekstfelt 13">
              <a:extLst>
                <a:ext uri="{FF2B5EF4-FFF2-40B4-BE49-F238E27FC236}">
                  <a16:creationId xmlns:a16="http://schemas.microsoft.com/office/drawing/2014/main" id="{4F5BDD53-7444-BF45-8EDE-52261DD556E2}"/>
                </a:ext>
              </a:extLst>
            </p:cNvPr>
            <p:cNvSpPr txBox="1"/>
            <p:nvPr/>
          </p:nvSpPr>
          <p:spPr>
            <a:xfrm>
              <a:off x="1554301" y="3546107"/>
              <a:ext cx="220320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2000" b="1" dirty="0" err="1">
                  <a:solidFill>
                    <a:schemeClr val="bg2">
                      <a:lumMod val="25000"/>
                    </a:schemeClr>
                  </a:solidFill>
                  <a:latin typeface="Avenir Book" panose="02000503020000020003" pitchFamily="2" charset="0"/>
                </a:rPr>
                <a:t>Improved</a:t>
              </a:r>
              <a:r>
                <a:rPr lang="da-DK" sz="2000" b="1" dirty="0">
                  <a:solidFill>
                    <a:schemeClr val="bg2">
                      <a:lumMod val="25000"/>
                    </a:schemeClr>
                  </a:solidFill>
                  <a:latin typeface="Avenir Book" panose="02000503020000020003" pitchFamily="2" charset="0"/>
                </a:rPr>
                <a:t> image</a:t>
              </a:r>
            </a:p>
            <a:p>
              <a:pPr algn="ctr"/>
              <a:endParaRPr lang="da-DK" sz="2000" b="1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endParaRPr>
            </a:p>
            <a:p>
              <a:pPr algn="ctr"/>
              <a:r>
                <a:rPr lang="da-DK" sz="2000" b="1" dirty="0" err="1">
                  <a:solidFill>
                    <a:schemeClr val="bg2">
                      <a:lumMod val="25000"/>
                    </a:schemeClr>
                  </a:solidFill>
                  <a:latin typeface="Avenir Book" panose="02000503020000020003" pitchFamily="2" charset="0"/>
                </a:rPr>
                <a:t>Additional</a:t>
              </a:r>
              <a:r>
                <a:rPr lang="da-DK" sz="2000" b="1" dirty="0">
                  <a:solidFill>
                    <a:schemeClr val="bg2">
                      <a:lumMod val="25000"/>
                    </a:schemeClr>
                  </a:solidFill>
                  <a:latin typeface="Avenir Book" panose="02000503020000020003" pitchFamily="2" charset="0"/>
                </a:rPr>
                <a:t> </a:t>
              </a:r>
              <a:r>
                <a:rPr lang="da-DK" sz="2000" b="1" dirty="0" err="1">
                  <a:solidFill>
                    <a:schemeClr val="bg2">
                      <a:lumMod val="25000"/>
                    </a:schemeClr>
                  </a:solidFill>
                  <a:latin typeface="Avenir Book" panose="02000503020000020003" pitchFamily="2" charset="0"/>
                </a:rPr>
                <a:t>revenue</a:t>
              </a:r>
              <a:r>
                <a:rPr lang="da-DK" sz="2000" b="1" dirty="0">
                  <a:solidFill>
                    <a:schemeClr val="bg2">
                      <a:lumMod val="25000"/>
                    </a:schemeClr>
                  </a:solidFill>
                  <a:latin typeface="Avenir Book" panose="02000503020000020003" pitchFamily="2" charset="0"/>
                </a:rPr>
                <a:t> source</a:t>
              </a:r>
            </a:p>
            <a:p>
              <a:pPr algn="ctr"/>
              <a:endParaRPr lang="da-DK" sz="2000" b="1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endParaRPr>
            </a:p>
            <a:p>
              <a:pPr algn="ctr"/>
              <a:r>
                <a:rPr lang="da-DK" sz="2000" b="1" dirty="0" err="1">
                  <a:solidFill>
                    <a:schemeClr val="bg2">
                      <a:lumMod val="25000"/>
                    </a:schemeClr>
                  </a:solidFill>
                  <a:latin typeface="Avenir Book" panose="02000503020000020003" pitchFamily="2" charset="0"/>
                </a:rPr>
                <a:t>Improve</a:t>
              </a:r>
              <a:r>
                <a:rPr lang="da-DK" sz="2000" b="1" dirty="0">
                  <a:solidFill>
                    <a:schemeClr val="bg2">
                      <a:lumMod val="25000"/>
                    </a:schemeClr>
                  </a:solidFill>
                  <a:latin typeface="Avenir Book" panose="02000503020000020003" pitchFamily="2" charset="0"/>
                </a:rPr>
                <a:t> </a:t>
              </a:r>
              <a:r>
                <a:rPr lang="da-DK" sz="2000" b="1" dirty="0" err="1">
                  <a:solidFill>
                    <a:schemeClr val="bg2">
                      <a:lumMod val="25000"/>
                    </a:schemeClr>
                  </a:solidFill>
                  <a:latin typeface="Avenir Book" panose="02000503020000020003" pitchFamily="2" charset="0"/>
                </a:rPr>
                <a:t>relationship</a:t>
              </a:r>
              <a:r>
                <a:rPr lang="da-DK" sz="2000" b="1" dirty="0">
                  <a:solidFill>
                    <a:schemeClr val="bg2">
                      <a:lumMod val="25000"/>
                    </a:schemeClr>
                  </a:solidFill>
                  <a:latin typeface="Avenir Book" panose="02000503020000020003" pitchFamily="2" charset="0"/>
                </a:rPr>
                <a:t> with sponsors and </a:t>
              </a:r>
              <a:r>
                <a:rPr lang="da-DK" sz="2000" b="1" dirty="0" err="1">
                  <a:solidFill>
                    <a:schemeClr val="bg2">
                      <a:lumMod val="25000"/>
                    </a:schemeClr>
                  </a:solidFill>
                  <a:latin typeface="Avenir Book" panose="02000503020000020003" pitchFamily="2" charset="0"/>
                </a:rPr>
                <a:t>resorts</a:t>
              </a:r>
              <a:endParaRPr lang="da-DK" sz="2000" b="1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3" name="Gruppe 2">
            <a:extLst>
              <a:ext uri="{FF2B5EF4-FFF2-40B4-BE49-F238E27FC236}">
                <a16:creationId xmlns:a16="http://schemas.microsoft.com/office/drawing/2014/main" id="{1F704FE4-4DB3-FA4B-AF82-B83A86DA8219}"/>
              </a:ext>
            </a:extLst>
          </p:cNvPr>
          <p:cNvGrpSpPr/>
          <p:nvPr/>
        </p:nvGrpSpPr>
        <p:grpSpPr>
          <a:xfrm>
            <a:off x="709902" y="1888440"/>
            <a:ext cx="3296453" cy="3904436"/>
            <a:chOff x="4328309" y="1888440"/>
            <a:chExt cx="3296453" cy="3904436"/>
          </a:xfrm>
        </p:grpSpPr>
        <p:pic>
          <p:nvPicPr>
            <p:cNvPr id="6" name="Grafik 5" descr="Bjerge med massiv udfyldning">
              <a:extLst>
                <a:ext uri="{FF2B5EF4-FFF2-40B4-BE49-F238E27FC236}">
                  <a16:creationId xmlns:a16="http://schemas.microsoft.com/office/drawing/2014/main" id="{0DBEBEEF-627E-124B-BD05-7ABDA9AF7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19579" y="2159274"/>
              <a:ext cx="1116000" cy="1116000"/>
            </a:xfrm>
            <a:prstGeom prst="rect">
              <a:avLst/>
            </a:prstGeom>
          </p:spPr>
        </p:pic>
        <p:sp>
          <p:nvSpPr>
            <p:cNvPr id="12" name="Tekstfelt 11">
              <a:extLst>
                <a:ext uri="{FF2B5EF4-FFF2-40B4-BE49-F238E27FC236}">
                  <a16:creationId xmlns:a16="http://schemas.microsoft.com/office/drawing/2014/main" id="{FF1B507B-3EDA-404C-87D5-A8FDA24DCB25}"/>
                </a:ext>
              </a:extLst>
            </p:cNvPr>
            <p:cNvSpPr txBox="1"/>
            <p:nvPr/>
          </p:nvSpPr>
          <p:spPr>
            <a:xfrm>
              <a:off x="4328309" y="1888440"/>
              <a:ext cx="32964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2800" b="1" dirty="0">
                  <a:solidFill>
                    <a:srgbClr val="60A890"/>
                  </a:solidFill>
                  <a:latin typeface="Avenir Book" panose="02000503020000020003" pitchFamily="2" charset="0"/>
                </a:rPr>
                <a:t>Ski Resorts</a:t>
              </a:r>
            </a:p>
          </p:txBody>
        </p:sp>
        <p:sp>
          <p:nvSpPr>
            <p:cNvPr id="15" name="Tekstfelt 14">
              <a:extLst>
                <a:ext uri="{FF2B5EF4-FFF2-40B4-BE49-F238E27FC236}">
                  <a16:creationId xmlns:a16="http://schemas.microsoft.com/office/drawing/2014/main" id="{C3CF1E08-22F3-4F42-A2A6-676A30847010}"/>
                </a:ext>
              </a:extLst>
            </p:cNvPr>
            <p:cNvSpPr txBox="1"/>
            <p:nvPr/>
          </p:nvSpPr>
          <p:spPr>
            <a:xfrm>
              <a:off x="4976669" y="3546107"/>
              <a:ext cx="2201819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2000" dirty="0" err="1">
                  <a:solidFill>
                    <a:schemeClr val="bg2">
                      <a:lumMod val="25000"/>
                    </a:schemeClr>
                  </a:solidFill>
                  <a:latin typeface="Avenir Book" panose="02000503020000020003" pitchFamily="2" charset="0"/>
                </a:rPr>
                <a:t>Encouraged</a:t>
              </a:r>
              <a:r>
                <a:rPr lang="da-DK" sz="2000" dirty="0">
                  <a:solidFill>
                    <a:schemeClr val="bg2">
                      <a:lumMod val="25000"/>
                    </a:schemeClr>
                  </a:solidFill>
                  <a:latin typeface="Avenir Book" panose="02000503020000020003" pitchFamily="2" charset="0"/>
                </a:rPr>
                <a:t> to </a:t>
              </a:r>
              <a:r>
                <a:rPr lang="da-DK" sz="2000" dirty="0" err="1">
                  <a:solidFill>
                    <a:schemeClr val="bg2">
                      <a:lumMod val="25000"/>
                    </a:schemeClr>
                  </a:solidFill>
                  <a:latin typeface="Avenir Book" panose="02000503020000020003" pitchFamily="2" charset="0"/>
                </a:rPr>
                <a:t>improve</a:t>
              </a:r>
              <a:r>
                <a:rPr lang="da-DK" sz="2000" dirty="0">
                  <a:solidFill>
                    <a:schemeClr val="bg2">
                      <a:lumMod val="25000"/>
                    </a:schemeClr>
                  </a:solidFill>
                  <a:latin typeface="Avenir Book" panose="02000503020000020003" pitchFamily="2" charset="0"/>
                </a:rPr>
                <a:t> </a:t>
              </a:r>
              <a:r>
                <a:rPr lang="da-DK" sz="2000" dirty="0" err="1">
                  <a:solidFill>
                    <a:schemeClr val="bg2">
                      <a:lumMod val="25000"/>
                    </a:schemeClr>
                  </a:solidFill>
                  <a:latin typeface="Avenir Book" panose="02000503020000020003" pitchFamily="2" charset="0"/>
                </a:rPr>
                <a:t>facilities</a:t>
              </a:r>
              <a:r>
                <a:rPr lang="da-DK" sz="2000" dirty="0">
                  <a:solidFill>
                    <a:schemeClr val="bg2">
                      <a:lumMod val="25000"/>
                    </a:schemeClr>
                  </a:solidFill>
                  <a:latin typeface="Avenir Book" panose="02000503020000020003" pitchFamily="2" charset="0"/>
                </a:rPr>
                <a:t> and </a:t>
              </a:r>
              <a:r>
                <a:rPr lang="da-DK" sz="2000" dirty="0" err="1">
                  <a:solidFill>
                    <a:schemeClr val="bg2">
                      <a:lumMod val="25000"/>
                    </a:schemeClr>
                  </a:solidFill>
                  <a:latin typeface="Avenir Book" panose="02000503020000020003" pitchFamily="2" charset="0"/>
                </a:rPr>
                <a:t>policies</a:t>
              </a:r>
              <a:endParaRPr lang="da-DK" sz="200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endParaRPr>
            </a:p>
            <a:p>
              <a:pPr algn="ctr"/>
              <a:r>
                <a:rPr lang="da-DK" sz="2000" dirty="0">
                  <a:solidFill>
                    <a:schemeClr val="bg2">
                      <a:lumMod val="25000"/>
                    </a:schemeClr>
                  </a:solidFill>
                  <a:latin typeface="Avenir Book" panose="02000503020000020003" pitchFamily="2" charset="0"/>
                </a:rPr>
                <a:t>=</a:t>
              </a:r>
            </a:p>
            <a:p>
              <a:pPr algn="ctr"/>
              <a:r>
                <a:rPr lang="da-DK" sz="2000" dirty="0">
                  <a:solidFill>
                    <a:schemeClr val="bg2">
                      <a:lumMod val="25000"/>
                    </a:schemeClr>
                  </a:solidFill>
                  <a:latin typeface="Avenir Book" panose="02000503020000020003" pitchFamily="2" charset="0"/>
                </a:rPr>
                <a:t>Building a </a:t>
              </a:r>
              <a:r>
                <a:rPr lang="da-DK" sz="2000" dirty="0" err="1">
                  <a:solidFill>
                    <a:schemeClr val="bg2">
                      <a:lumMod val="25000"/>
                    </a:schemeClr>
                  </a:solidFill>
                  <a:latin typeface="Avenir Book" panose="02000503020000020003" pitchFamily="2" charset="0"/>
                </a:rPr>
                <a:t>sustainable</a:t>
              </a:r>
              <a:r>
                <a:rPr lang="da-DK" sz="2000" dirty="0">
                  <a:solidFill>
                    <a:schemeClr val="bg2">
                      <a:lumMod val="25000"/>
                    </a:schemeClr>
                  </a:solidFill>
                  <a:latin typeface="Avenir Book" panose="02000503020000020003" pitchFamily="2" charset="0"/>
                </a:rPr>
                <a:t> future for </a:t>
              </a:r>
              <a:r>
                <a:rPr lang="da-DK" sz="2000" dirty="0" err="1">
                  <a:solidFill>
                    <a:schemeClr val="bg2">
                      <a:lumMod val="25000"/>
                    </a:schemeClr>
                  </a:solidFill>
                  <a:latin typeface="Avenir Book" panose="02000503020000020003" pitchFamily="2" charset="0"/>
                </a:rPr>
                <a:t>winter</a:t>
              </a:r>
              <a:r>
                <a:rPr lang="da-DK" sz="2000" dirty="0">
                  <a:solidFill>
                    <a:schemeClr val="bg2">
                      <a:lumMod val="25000"/>
                    </a:schemeClr>
                  </a:solidFill>
                  <a:latin typeface="Avenir Book" panose="02000503020000020003" pitchFamily="2" charset="0"/>
                </a:rPr>
                <a:t> sports</a:t>
              </a:r>
            </a:p>
          </p:txBody>
        </p:sp>
      </p:grpSp>
      <p:grpSp>
        <p:nvGrpSpPr>
          <p:cNvPr id="5" name="Gruppe 4">
            <a:extLst>
              <a:ext uri="{FF2B5EF4-FFF2-40B4-BE49-F238E27FC236}">
                <a16:creationId xmlns:a16="http://schemas.microsoft.com/office/drawing/2014/main" id="{346BE367-813B-954C-ACCC-1D7CEB30AF78}"/>
              </a:ext>
            </a:extLst>
          </p:cNvPr>
          <p:cNvGrpSpPr/>
          <p:nvPr/>
        </p:nvGrpSpPr>
        <p:grpSpPr>
          <a:xfrm>
            <a:off x="8185645" y="1888440"/>
            <a:ext cx="3296453" cy="4095105"/>
            <a:chOff x="7738692" y="1888440"/>
            <a:chExt cx="3296453" cy="4095105"/>
          </a:xfrm>
        </p:grpSpPr>
        <p:pic>
          <p:nvPicPr>
            <p:cNvPr id="8" name="Grafik 7" descr="Alpint skiløb med massiv udfyldning">
              <a:extLst>
                <a:ext uri="{FF2B5EF4-FFF2-40B4-BE49-F238E27FC236}">
                  <a16:creationId xmlns:a16="http://schemas.microsoft.com/office/drawing/2014/main" id="{1F749D93-4E61-5740-A702-47447E9BE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28918" y="2232994"/>
              <a:ext cx="1116000" cy="1116000"/>
            </a:xfrm>
            <a:prstGeom prst="rect">
              <a:avLst/>
            </a:prstGeom>
          </p:spPr>
        </p:pic>
        <p:sp>
          <p:nvSpPr>
            <p:cNvPr id="13" name="Tekstfelt 12">
              <a:extLst>
                <a:ext uri="{FF2B5EF4-FFF2-40B4-BE49-F238E27FC236}">
                  <a16:creationId xmlns:a16="http://schemas.microsoft.com/office/drawing/2014/main" id="{A392F5D0-5E6B-5F45-8F45-C976467AB011}"/>
                </a:ext>
              </a:extLst>
            </p:cNvPr>
            <p:cNvSpPr txBox="1"/>
            <p:nvPr/>
          </p:nvSpPr>
          <p:spPr>
            <a:xfrm>
              <a:off x="7738692" y="1888440"/>
              <a:ext cx="32964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2800" b="1" dirty="0">
                  <a:solidFill>
                    <a:srgbClr val="60A890"/>
                  </a:solidFill>
                  <a:latin typeface="Avenir Book" panose="02000503020000020003" pitchFamily="2" charset="0"/>
                </a:rPr>
                <a:t>End User</a:t>
              </a:r>
            </a:p>
          </p:txBody>
        </p:sp>
        <p:sp>
          <p:nvSpPr>
            <p:cNvPr id="16" name="Tekstfelt 15">
              <a:extLst>
                <a:ext uri="{FF2B5EF4-FFF2-40B4-BE49-F238E27FC236}">
                  <a16:creationId xmlns:a16="http://schemas.microsoft.com/office/drawing/2014/main" id="{1F89CECF-0200-3F4E-A3CA-660BDCF5208A}"/>
                </a:ext>
              </a:extLst>
            </p:cNvPr>
            <p:cNvSpPr txBox="1"/>
            <p:nvPr/>
          </p:nvSpPr>
          <p:spPr>
            <a:xfrm>
              <a:off x="8286008" y="3429000"/>
              <a:ext cx="2201819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2000" dirty="0">
                  <a:solidFill>
                    <a:schemeClr val="bg2">
                      <a:lumMod val="25000"/>
                    </a:schemeClr>
                  </a:solidFill>
                  <a:latin typeface="Avenir Book" panose="02000503020000020003" pitchFamily="2" charset="0"/>
                </a:rPr>
                <a:t>No </a:t>
              </a:r>
              <a:r>
                <a:rPr lang="da-DK" sz="2000" dirty="0" err="1">
                  <a:solidFill>
                    <a:schemeClr val="bg2">
                      <a:lumMod val="25000"/>
                    </a:schemeClr>
                  </a:solidFill>
                  <a:latin typeface="Avenir Book" panose="02000503020000020003" pitchFamily="2" charset="0"/>
                </a:rPr>
                <a:t>leaving</a:t>
              </a:r>
              <a:r>
                <a:rPr lang="da-DK" sz="2000" dirty="0">
                  <a:solidFill>
                    <a:schemeClr val="bg2">
                      <a:lumMod val="25000"/>
                    </a:schemeClr>
                  </a:solidFill>
                  <a:latin typeface="Avenir Book" panose="02000503020000020003" pitchFamily="2" charset="0"/>
                </a:rPr>
                <a:t> the </a:t>
              </a:r>
              <a:r>
                <a:rPr lang="da-DK" sz="2000" dirty="0" err="1">
                  <a:solidFill>
                    <a:schemeClr val="bg2">
                      <a:lumMod val="25000"/>
                    </a:schemeClr>
                  </a:solidFill>
                  <a:latin typeface="Avenir Book" panose="02000503020000020003" pitchFamily="2" charset="0"/>
                </a:rPr>
                <a:t>comfortzone</a:t>
              </a:r>
              <a:r>
                <a:rPr lang="da-DK" sz="2000" dirty="0">
                  <a:solidFill>
                    <a:schemeClr val="bg2">
                      <a:lumMod val="25000"/>
                    </a:schemeClr>
                  </a:solidFill>
                  <a:latin typeface="Avenir Book" panose="02000503020000020003" pitchFamily="2" charset="0"/>
                </a:rPr>
                <a:t> or </a:t>
              </a:r>
              <a:r>
                <a:rPr lang="da-DK" sz="2000" dirty="0" err="1">
                  <a:solidFill>
                    <a:schemeClr val="bg2">
                      <a:lumMod val="25000"/>
                    </a:schemeClr>
                  </a:solidFill>
                  <a:latin typeface="Avenir Book" panose="02000503020000020003" pitchFamily="2" charset="0"/>
                </a:rPr>
                <a:t>sacrificing</a:t>
              </a:r>
              <a:r>
                <a:rPr lang="da-DK" sz="2000" dirty="0">
                  <a:solidFill>
                    <a:schemeClr val="bg2">
                      <a:lumMod val="25000"/>
                    </a:schemeClr>
                  </a:solidFill>
                  <a:latin typeface="Avenir Book" panose="02000503020000020003" pitchFamily="2" charset="0"/>
                </a:rPr>
                <a:t> </a:t>
              </a:r>
              <a:r>
                <a:rPr lang="da-DK" sz="2000" dirty="0" err="1">
                  <a:solidFill>
                    <a:schemeClr val="bg2">
                      <a:lumMod val="25000"/>
                    </a:schemeClr>
                  </a:solidFill>
                  <a:latin typeface="Avenir Book" panose="02000503020000020003" pitchFamily="2" charset="0"/>
                </a:rPr>
                <a:t>convenience</a:t>
              </a:r>
              <a:r>
                <a:rPr lang="da-DK" sz="2000" dirty="0">
                  <a:solidFill>
                    <a:schemeClr val="bg2">
                      <a:lumMod val="25000"/>
                    </a:schemeClr>
                  </a:solidFill>
                  <a:latin typeface="Avenir Book" panose="02000503020000020003" pitchFamily="2" charset="0"/>
                </a:rPr>
                <a:t> to </a:t>
              </a:r>
              <a:r>
                <a:rPr lang="da-DK" sz="2000" dirty="0" err="1">
                  <a:solidFill>
                    <a:schemeClr val="bg2">
                      <a:lumMod val="25000"/>
                    </a:schemeClr>
                  </a:solidFill>
                  <a:latin typeface="Avenir Book" panose="02000503020000020003" pitchFamily="2" charset="0"/>
                </a:rPr>
                <a:t>be</a:t>
              </a:r>
              <a:r>
                <a:rPr lang="da-DK" sz="2000" dirty="0">
                  <a:solidFill>
                    <a:schemeClr val="bg2">
                      <a:lumMod val="25000"/>
                    </a:schemeClr>
                  </a:solidFill>
                  <a:latin typeface="Avenir Book" panose="02000503020000020003" pitchFamily="2" charset="0"/>
                </a:rPr>
                <a:t> </a:t>
              </a:r>
              <a:r>
                <a:rPr lang="da-DK" sz="2000" dirty="0" err="1">
                  <a:solidFill>
                    <a:schemeClr val="bg2">
                      <a:lumMod val="25000"/>
                    </a:schemeClr>
                  </a:solidFill>
                  <a:latin typeface="Avenir Book" panose="02000503020000020003" pitchFamily="2" charset="0"/>
                </a:rPr>
                <a:t>sustainable</a:t>
              </a:r>
              <a:endParaRPr lang="da-DK" sz="200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endParaRPr>
            </a:p>
            <a:p>
              <a:pPr algn="ctr"/>
              <a:r>
                <a:rPr lang="da-DK" sz="2000" dirty="0">
                  <a:solidFill>
                    <a:schemeClr val="bg2">
                      <a:lumMod val="25000"/>
                    </a:schemeClr>
                  </a:solidFill>
                  <a:latin typeface="Avenir Book" panose="02000503020000020003" pitchFamily="2" charset="0"/>
                </a:rPr>
                <a:t>+</a:t>
              </a:r>
            </a:p>
            <a:p>
              <a:pPr algn="ctr"/>
              <a:r>
                <a:rPr lang="da-DK" sz="2000" dirty="0" err="1">
                  <a:solidFill>
                    <a:schemeClr val="bg2">
                      <a:lumMod val="25000"/>
                    </a:schemeClr>
                  </a:solidFill>
                  <a:latin typeface="Avenir Book" panose="02000503020000020003" pitchFamily="2" charset="0"/>
                </a:rPr>
                <a:t>Educated</a:t>
              </a:r>
              <a:r>
                <a:rPr lang="da-DK" sz="2000" dirty="0">
                  <a:solidFill>
                    <a:schemeClr val="bg2">
                      <a:lumMod val="25000"/>
                    </a:schemeClr>
                  </a:solidFill>
                  <a:latin typeface="Avenir Book" panose="02000503020000020003" pitchFamily="2" charset="0"/>
                </a:rPr>
                <a:t> </a:t>
              </a:r>
              <a:r>
                <a:rPr lang="da-DK" sz="2000" dirty="0" err="1">
                  <a:solidFill>
                    <a:schemeClr val="bg2">
                      <a:lumMod val="25000"/>
                    </a:schemeClr>
                  </a:solidFill>
                  <a:latin typeface="Avenir Book" panose="02000503020000020003" pitchFamily="2" charset="0"/>
                </a:rPr>
                <a:t>about</a:t>
              </a:r>
              <a:r>
                <a:rPr lang="da-DK" sz="2000" dirty="0">
                  <a:solidFill>
                    <a:schemeClr val="bg2">
                      <a:lumMod val="25000"/>
                    </a:schemeClr>
                  </a:solidFill>
                  <a:latin typeface="Avenir Book" panose="02000503020000020003" pitchFamily="2" charset="0"/>
                </a:rPr>
                <a:t> </a:t>
              </a:r>
              <a:r>
                <a:rPr lang="da-DK" sz="2000" dirty="0" err="1">
                  <a:solidFill>
                    <a:schemeClr val="bg2">
                      <a:lumMod val="25000"/>
                    </a:schemeClr>
                  </a:solidFill>
                  <a:latin typeface="Avenir Book" panose="02000503020000020003" pitchFamily="2" charset="0"/>
                </a:rPr>
                <a:t>sustainability</a:t>
              </a:r>
              <a:endParaRPr lang="da-DK" sz="200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endParaRPr>
            </a:p>
          </p:txBody>
        </p:sp>
      </p:grpSp>
      <p:pic>
        <p:nvPicPr>
          <p:cNvPr id="9" name="Grafik 8" descr="Jordklode: Afrika og Europa med massiv udfyldning">
            <a:extLst>
              <a:ext uri="{FF2B5EF4-FFF2-40B4-BE49-F238E27FC236}">
                <a16:creationId xmlns:a16="http://schemas.microsoft.com/office/drawing/2014/main" id="{99503438-6FE8-BD4B-AD45-786309E2DD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9902" y="4955844"/>
            <a:ext cx="570618" cy="570618"/>
          </a:xfrm>
          <a:prstGeom prst="rect">
            <a:avLst/>
          </a:prstGeom>
        </p:spPr>
      </p:pic>
      <p:grpSp>
        <p:nvGrpSpPr>
          <p:cNvPr id="17" name="Gruppe 16">
            <a:extLst>
              <a:ext uri="{FF2B5EF4-FFF2-40B4-BE49-F238E27FC236}">
                <a16:creationId xmlns:a16="http://schemas.microsoft.com/office/drawing/2014/main" id="{2C2B5C8E-609C-0345-9B59-0FAA25BE9E39}"/>
              </a:ext>
            </a:extLst>
          </p:cNvPr>
          <p:cNvGrpSpPr/>
          <p:nvPr/>
        </p:nvGrpSpPr>
        <p:grpSpPr>
          <a:xfrm>
            <a:off x="3806196" y="874455"/>
            <a:ext cx="7117514" cy="5983545"/>
            <a:chOff x="2385736" y="0"/>
            <a:chExt cx="7971922" cy="6858000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18" name="Rektangel 17">
              <a:extLst>
                <a:ext uri="{FF2B5EF4-FFF2-40B4-BE49-F238E27FC236}">
                  <a16:creationId xmlns:a16="http://schemas.microsoft.com/office/drawing/2014/main" id="{AA2E105E-B593-904D-BCBA-BF4B60668AFC}"/>
                </a:ext>
              </a:extLst>
            </p:cNvPr>
            <p:cNvSpPr/>
            <p:nvPr/>
          </p:nvSpPr>
          <p:spPr>
            <a:xfrm>
              <a:off x="2385736" y="0"/>
              <a:ext cx="7971922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FD7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9" name="Krans 18">
              <a:extLst>
                <a:ext uri="{FF2B5EF4-FFF2-40B4-BE49-F238E27FC236}">
                  <a16:creationId xmlns:a16="http://schemas.microsoft.com/office/drawing/2014/main" id="{EA27646C-2C16-B843-8AC4-97D50EB81692}"/>
                </a:ext>
              </a:extLst>
            </p:cNvPr>
            <p:cNvSpPr/>
            <p:nvPr/>
          </p:nvSpPr>
          <p:spPr>
            <a:xfrm>
              <a:off x="4225636" y="1558636"/>
              <a:ext cx="3740727" cy="3740727"/>
            </a:xfrm>
            <a:prstGeom prst="donut">
              <a:avLst>
                <a:gd name="adj" fmla="val 8102"/>
              </a:avLst>
            </a:prstGeom>
            <a:solidFill>
              <a:srgbClr val="4D8774"/>
            </a:solidFill>
            <a:ln>
              <a:solidFill>
                <a:srgbClr val="7FD7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20" name="Vinkel 19">
              <a:extLst>
                <a:ext uri="{FF2B5EF4-FFF2-40B4-BE49-F238E27FC236}">
                  <a16:creationId xmlns:a16="http://schemas.microsoft.com/office/drawing/2014/main" id="{300CEBE3-7C67-9B48-96C6-17789C148898}"/>
                </a:ext>
              </a:extLst>
            </p:cNvPr>
            <p:cNvSpPr/>
            <p:nvPr/>
          </p:nvSpPr>
          <p:spPr>
            <a:xfrm rot="8005882">
              <a:off x="4403327" y="1633977"/>
              <a:ext cx="831273" cy="1384069"/>
            </a:xfrm>
            <a:prstGeom prst="chevron">
              <a:avLst/>
            </a:prstGeom>
            <a:solidFill>
              <a:srgbClr val="80D7B3"/>
            </a:solidFill>
            <a:ln>
              <a:solidFill>
                <a:srgbClr val="7FD7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21" name="Vinkel 20">
              <a:extLst>
                <a:ext uri="{FF2B5EF4-FFF2-40B4-BE49-F238E27FC236}">
                  <a16:creationId xmlns:a16="http://schemas.microsoft.com/office/drawing/2014/main" id="{4E2FE4FF-1E53-0B47-A57D-0C56958670FB}"/>
                </a:ext>
              </a:extLst>
            </p:cNvPr>
            <p:cNvSpPr/>
            <p:nvPr/>
          </p:nvSpPr>
          <p:spPr>
            <a:xfrm rot="15269515">
              <a:off x="7275391" y="2242731"/>
              <a:ext cx="831273" cy="1384069"/>
            </a:xfrm>
            <a:prstGeom prst="chevron">
              <a:avLst/>
            </a:prstGeom>
            <a:solidFill>
              <a:srgbClr val="80D7B3"/>
            </a:solidFill>
            <a:ln>
              <a:solidFill>
                <a:srgbClr val="7FD7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22" name="Tekstfelt 21">
              <a:extLst>
                <a:ext uri="{FF2B5EF4-FFF2-40B4-BE49-F238E27FC236}">
                  <a16:creationId xmlns:a16="http://schemas.microsoft.com/office/drawing/2014/main" id="{4CFCF05C-17DA-A145-94B2-47227D89DD65}"/>
                </a:ext>
              </a:extLst>
            </p:cNvPr>
            <p:cNvSpPr txBox="1"/>
            <p:nvPr/>
          </p:nvSpPr>
          <p:spPr>
            <a:xfrm>
              <a:off x="5333895" y="489794"/>
              <a:ext cx="2560044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a-DK" b="1" dirty="0">
                  <a:latin typeface="Avenir Book" panose="02000503020000020003" pitchFamily="2" charset="0"/>
                </a:rPr>
                <a:t>1: </a:t>
              </a:r>
              <a:r>
                <a:rPr lang="da-DK" dirty="0">
                  <a:latin typeface="Avenir Book" panose="02000503020000020003" pitchFamily="2" charset="0"/>
                </a:rPr>
                <a:t>Users </a:t>
              </a:r>
              <a:r>
                <a:rPr lang="da-DK" dirty="0" err="1">
                  <a:latin typeface="Avenir Book" panose="02000503020000020003" pitchFamily="2" charset="0"/>
                </a:rPr>
                <a:t>are</a:t>
              </a:r>
              <a:r>
                <a:rPr lang="da-DK" dirty="0">
                  <a:latin typeface="Avenir Book" panose="02000503020000020003" pitchFamily="2" charset="0"/>
                </a:rPr>
                <a:t> </a:t>
              </a:r>
              <a:r>
                <a:rPr lang="da-DK" dirty="0" err="1">
                  <a:latin typeface="Avenir Book" panose="02000503020000020003" pitchFamily="2" charset="0"/>
                </a:rPr>
                <a:t>picking</a:t>
              </a:r>
              <a:r>
                <a:rPr lang="da-DK" dirty="0">
                  <a:latin typeface="Avenir Book" panose="02000503020000020003" pitchFamily="2" charset="0"/>
                </a:rPr>
                <a:t> the </a:t>
              </a:r>
              <a:r>
                <a:rPr lang="da-DK" dirty="0" err="1">
                  <a:latin typeface="Avenir Book" panose="02000503020000020003" pitchFamily="2" charset="0"/>
                </a:rPr>
                <a:t>sustainable</a:t>
              </a:r>
              <a:r>
                <a:rPr lang="da-DK" dirty="0">
                  <a:latin typeface="Avenir Book" panose="02000503020000020003" pitchFamily="2" charset="0"/>
                </a:rPr>
                <a:t> ski </a:t>
              </a:r>
              <a:r>
                <a:rPr lang="da-DK" dirty="0" err="1">
                  <a:latin typeface="Avenir Book" panose="02000503020000020003" pitchFamily="2" charset="0"/>
                </a:rPr>
                <a:t>resorts</a:t>
              </a:r>
              <a:endParaRPr lang="da-DK" dirty="0">
                <a:latin typeface="Avenir Book" panose="02000503020000020003" pitchFamily="2" charset="0"/>
              </a:endParaRPr>
            </a:p>
          </p:txBody>
        </p:sp>
        <p:sp>
          <p:nvSpPr>
            <p:cNvPr id="23" name="Tekstfelt 22">
              <a:extLst>
                <a:ext uri="{FF2B5EF4-FFF2-40B4-BE49-F238E27FC236}">
                  <a16:creationId xmlns:a16="http://schemas.microsoft.com/office/drawing/2014/main" id="{DD89174A-8BC3-774C-AA3A-2D726EB901CA}"/>
                </a:ext>
              </a:extLst>
            </p:cNvPr>
            <p:cNvSpPr txBox="1"/>
            <p:nvPr/>
          </p:nvSpPr>
          <p:spPr>
            <a:xfrm>
              <a:off x="2385736" y="3892078"/>
              <a:ext cx="18399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a-DK" b="1" dirty="0">
                  <a:latin typeface="Avenir Book" panose="02000503020000020003" pitchFamily="2" charset="0"/>
                </a:rPr>
                <a:t>2: </a:t>
              </a:r>
              <a:r>
                <a:rPr lang="da-DK" dirty="0">
                  <a:latin typeface="Avenir Book" panose="02000503020000020003" pitchFamily="2" charset="0"/>
                </a:rPr>
                <a:t>Ski </a:t>
              </a:r>
              <a:r>
                <a:rPr lang="da-DK" dirty="0" err="1">
                  <a:latin typeface="Avenir Book" panose="02000503020000020003" pitchFamily="2" charset="0"/>
                </a:rPr>
                <a:t>resorts</a:t>
              </a:r>
              <a:r>
                <a:rPr lang="da-DK" dirty="0">
                  <a:latin typeface="Avenir Book" panose="02000503020000020003" pitchFamily="2" charset="0"/>
                </a:rPr>
                <a:t> </a:t>
              </a:r>
              <a:r>
                <a:rPr lang="da-DK" dirty="0" err="1">
                  <a:latin typeface="Avenir Book" panose="02000503020000020003" pitchFamily="2" charset="0"/>
                </a:rPr>
                <a:t>improving</a:t>
              </a:r>
              <a:r>
                <a:rPr lang="da-DK" dirty="0">
                  <a:latin typeface="Avenir Book" panose="02000503020000020003" pitchFamily="2" charset="0"/>
                </a:rPr>
                <a:t> </a:t>
              </a:r>
              <a:r>
                <a:rPr lang="da-DK" dirty="0" err="1">
                  <a:latin typeface="Avenir Book" panose="02000503020000020003" pitchFamily="2" charset="0"/>
                </a:rPr>
                <a:t>their</a:t>
              </a:r>
              <a:r>
                <a:rPr lang="da-DK" dirty="0">
                  <a:latin typeface="Avenir Book" panose="02000503020000020003" pitchFamily="2" charset="0"/>
                </a:rPr>
                <a:t> </a:t>
              </a:r>
              <a:r>
                <a:rPr lang="da-DK" dirty="0" err="1">
                  <a:latin typeface="Avenir Book" panose="02000503020000020003" pitchFamily="2" charset="0"/>
                </a:rPr>
                <a:t>facilities</a:t>
              </a:r>
              <a:endParaRPr lang="da-DK" dirty="0">
                <a:latin typeface="Avenir Book" panose="02000503020000020003" pitchFamily="2" charset="0"/>
              </a:endParaRPr>
            </a:p>
          </p:txBody>
        </p:sp>
        <p:sp>
          <p:nvSpPr>
            <p:cNvPr id="24" name="Tekstfelt 23">
              <a:extLst>
                <a:ext uri="{FF2B5EF4-FFF2-40B4-BE49-F238E27FC236}">
                  <a16:creationId xmlns:a16="http://schemas.microsoft.com/office/drawing/2014/main" id="{CD27B94A-4A2C-6D4E-9AFB-A69586F7DCF4}"/>
                </a:ext>
              </a:extLst>
            </p:cNvPr>
            <p:cNvSpPr txBox="1"/>
            <p:nvPr/>
          </p:nvSpPr>
          <p:spPr>
            <a:xfrm>
              <a:off x="7899105" y="4070323"/>
              <a:ext cx="2270743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a-DK" b="1" dirty="0">
                  <a:latin typeface="Avenir Book" panose="02000503020000020003" pitchFamily="2" charset="0"/>
                </a:rPr>
                <a:t>3: </a:t>
              </a:r>
              <a:r>
                <a:rPr lang="da-DK" dirty="0">
                  <a:latin typeface="Avenir Book" panose="02000503020000020003" pitchFamily="2" charset="0"/>
                </a:rPr>
                <a:t>Ski </a:t>
              </a:r>
              <a:r>
                <a:rPr lang="da-DK" dirty="0" err="1">
                  <a:latin typeface="Avenir Book" panose="02000503020000020003" pitchFamily="2" charset="0"/>
                </a:rPr>
                <a:t>resorts</a:t>
              </a:r>
              <a:r>
                <a:rPr lang="da-DK" dirty="0">
                  <a:latin typeface="Avenir Book" panose="02000503020000020003" pitchFamily="2" charset="0"/>
                </a:rPr>
                <a:t> </a:t>
              </a:r>
              <a:r>
                <a:rPr lang="da-DK" dirty="0" err="1">
                  <a:latin typeface="Avenir Book" panose="02000503020000020003" pitchFamily="2" charset="0"/>
                </a:rPr>
                <a:t>are</a:t>
              </a:r>
              <a:r>
                <a:rPr lang="da-DK" dirty="0">
                  <a:latin typeface="Avenir Book" panose="02000503020000020003" pitchFamily="2" charset="0"/>
                </a:rPr>
                <a:t> </a:t>
              </a:r>
              <a:r>
                <a:rPr lang="da-DK" dirty="0" err="1">
                  <a:latin typeface="Avenir Book" panose="02000503020000020003" pitchFamily="2" charset="0"/>
                </a:rPr>
                <a:t>getting</a:t>
              </a:r>
              <a:r>
                <a:rPr lang="da-DK" dirty="0">
                  <a:latin typeface="Avenir Book" panose="02000503020000020003" pitchFamily="2" charset="0"/>
                </a:rPr>
                <a:t> </a:t>
              </a:r>
              <a:r>
                <a:rPr lang="da-DK" dirty="0" err="1">
                  <a:latin typeface="Avenir Book" panose="02000503020000020003" pitchFamily="2" charset="0"/>
                </a:rPr>
                <a:t>better</a:t>
              </a:r>
              <a:r>
                <a:rPr lang="da-DK" dirty="0">
                  <a:latin typeface="Avenir Book" panose="02000503020000020003" pitchFamily="2" charset="0"/>
                </a:rPr>
                <a:t> ratings in </a:t>
              </a:r>
              <a:r>
                <a:rPr lang="da-DK" dirty="0" err="1">
                  <a:latin typeface="Avenir Book" panose="02000503020000020003" pitchFamily="2" charset="0"/>
                </a:rPr>
                <a:t>ECOskiers</a:t>
              </a:r>
              <a:endParaRPr lang="da-DK" dirty="0">
                <a:latin typeface="Avenir Book" panose="02000503020000020003" pitchFamily="2" charset="0"/>
              </a:endParaRPr>
            </a:p>
          </p:txBody>
        </p:sp>
        <p:sp>
          <p:nvSpPr>
            <p:cNvPr id="25" name="Vinkel 24">
              <a:extLst>
                <a:ext uri="{FF2B5EF4-FFF2-40B4-BE49-F238E27FC236}">
                  <a16:creationId xmlns:a16="http://schemas.microsoft.com/office/drawing/2014/main" id="{940AC3DA-3DA0-1A48-ABAD-FD0F510DA7CD}"/>
                </a:ext>
              </a:extLst>
            </p:cNvPr>
            <p:cNvSpPr/>
            <p:nvPr/>
          </p:nvSpPr>
          <p:spPr>
            <a:xfrm rot="20825817">
              <a:off x="5839658" y="4442595"/>
              <a:ext cx="831273" cy="1384069"/>
            </a:xfrm>
            <a:prstGeom prst="chevron">
              <a:avLst/>
            </a:prstGeom>
            <a:solidFill>
              <a:srgbClr val="80D7B3"/>
            </a:solidFill>
            <a:ln>
              <a:solidFill>
                <a:srgbClr val="7FD7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2107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>
            <a:extLst>
              <a:ext uri="{FF2B5EF4-FFF2-40B4-BE49-F238E27FC236}">
                <a16:creationId xmlns:a16="http://schemas.microsoft.com/office/drawing/2014/main" id="{09DF5EB6-B3AE-ED41-8A43-3F6C37B800A9}"/>
              </a:ext>
            </a:extLst>
          </p:cNvPr>
          <p:cNvSpPr txBox="1"/>
          <p:nvPr/>
        </p:nvSpPr>
        <p:spPr>
          <a:xfrm>
            <a:off x="2903521" y="2948944"/>
            <a:ext cx="6384957" cy="960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rPr>
              <a:t>Reflection</a:t>
            </a:r>
          </a:p>
        </p:txBody>
      </p:sp>
      <p:grpSp>
        <p:nvGrpSpPr>
          <p:cNvPr id="5" name="Gruppe 4">
            <a:extLst>
              <a:ext uri="{FF2B5EF4-FFF2-40B4-BE49-F238E27FC236}">
                <a16:creationId xmlns:a16="http://schemas.microsoft.com/office/drawing/2014/main" id="{5CD10D09-3456-7B4B-8C52-5EEC4C5F1C57}"/>
              </a:ext>
            </a:extLst>
          </p:cNvPr>
          <p:cNvGrpSpPr/>
          <p:nvPr/>
        </p:nvGrpSpPr>
        <p:grpSpPr>
          <a:xfrm>
            <a:off x="10363581" y="6061940"/>
            <a:ext cx="1424781" cy="564917"/>
            <a:chOff x="4422775" y="3282717"/>
            <a:chExt cx="1424781" cy="564917"/>
          </a:xfrm>
        </p:grpSpPr>
        <p:cxnSp>
          <p:nvCxnSpPr>
            <p:cNvPr id="6" name="Lige forbindelse 5">
              <a:extLst>
                <a:ext uri="{FF2B5EF4-FFF2-40B4-BE49-F238E27FC236}">
                  <a16:creationId xmlns:a16="http://schemas.microsoft.com/office/drawing/2014/main" id="{CD2B1978-D256-F14F-92C9-C1F62432194E}"/>
                </a:ext>
              </a:extLst>
            </p:cNvPr>
            <p:cNvCxnSpPr>
              <a:cxnSpLocks/>
            </p:cNvCxnSpPr>
            <p:nvPr/>
          </p:nvCxnSpPr>
          <p:spPr>
            <a:xfrm>
              <a:off x="4945934" y="3513268"/>
              <a:ext cx="91767" cy="118932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Lige forbindelse 6">
              <a:extLst>
                <a:ext uri="{FF2B5EF4-FFF2-40B4-BE49-F238E27FC236}">
                  <a16:creationId xmlns:a16="http://schemas.microsoft.com/office/drawing/2014/main" id="{9ECD01C4-0D4D-1145-B392-104FB2D755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2775" y="3336132"/>
              <a:ext cx="256381" cy="324643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Lige forbindelse 7">
              <a:extLst>
                <a:ext uri="{FF2B5EF4-FFF2-40B4-BE49-F238E27FC236}">
                  <a16:creationId xmlns:a16="http://schemas.microsoft.com/office/drawing/2014/main" id="{37FB321B-1291-0F49-B6E3-D00917AC1F01}"/>
                </a:ext>
              </a:extLst>
            </p:cNvPr>
            <p:cNvCxnSpPr/>
            <p:nvPr/>
          </p:nvCxnSpPr>
          <p:spPr>
            <a:xfrm flipH="1" flipV="1">
              <a:off x="4679156" y="3338385"/>
              <a:ext cx="200025" cy="247394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Lige forbindelse 8">
              <a:extLst>
                <a:ext uri="{FF2B5EF4-FFF2-40B4-BE49-F238E27FC236}">
                  <a16:creationId xmlns:a16="http://schemas.microsoft.com/office/drawing/2014/main" id="{3A17F99E-0374-624D-9C99-0A1905DEB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8837" y="3286125"/>
              <a:ext cx="458788" cy="56150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Lige forbindelse 9">
              <a:extLst>
                <a:ext uri="{FF2B5EF4-FFF2-40B4-BE49-F238E27FC236}">
                  <a16:creationId xmlns:a16="http://schemas.microsoft.com/office/drawing/2014/main" id="{F3BA2B34-8050-7148-9D7C-DE600886E7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7625" y="3282717"/>
              <a:ext cx="471487" cy="56491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Lige forbindelse 10">
              <a:extLst>
                <a:ext uri="{FF2B5EF4-FFF2-40B4-BE49-F238E27FC236}">
                  <a16:creationId xmlns:a16="http://schemas.microsoft.com/office/drawing/2014/main" id="{B42CC498-1327-734E-BC05-77F1AE5E28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6069" y="3336132"/>
              <a:ext cx="200025" cy="249647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Lige forbindelse 11">
              <a:extLst>
                <a:ext uri="{FF2B5EF4-FFF2-40B4-BE49-F238E27FC236}">
                  <a16:creationId xmlns:a16="http://schemas.microsoft.com/office/drawing/2014/main" id="{8AEABD88-434C-ED46-BB97-2F256DF075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76095" y="3338385"/>
              <a:ext cx="271461" cy="32239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Lige forbindelse 12">
              <a:extLst>
                <a:ext uri="{FF2B5EF4-FFF2-40B4-BE49-F238E27FC236}">
                  <a16:creationId xmlns:a16="http://schemas.microsoft.com/office/drawing/2014/main" id="{5D4D2EBE-E569-6046-8BA7-B164A4AFEB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8676" y="3477634"/>
              <a:ext cx="63105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Lige forbindelse 13">
              <a:extLst>
                <a:ext uri="{FF2B5EF4-FFF2-40B4-BE49-F238E27FC236}">
                  <a16:creationId xmlns:a16="http://schemas.microsoft.com/office/drawing/2014/main" id="{3149D78E-9458-EB4C-9785-E3B018490A0E}"/>
                </a:ext>
              </a:extLst>
            </p:cNvPr>
            <p:cNvCxnSpPr>
              <a:cxnSpLocks/>
            </p:cNvCxnSpPr>
            <p:nvPr/>
          </p:nvCxnSpPr>
          <p:spPr>
            <a:xfrm>
              <a:off x="5576094" y="3477634"/>
              <a:ext cx="5258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Lige forbindelse 14">
              <a:extLst>
                <a:ext uri="{FF2B5EF4-FFF2-40B4-BE49-F238E27FC236}">
                  <a16:creationId xmlns:a16="http://schemas.microsoft.com/office/drawing/2014/main" id="{83C8FAD1-480A-8C4B-9944-E8A64DB339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2990" y="3477634"/>
              <a:ext cx="62117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Lige forbindelse 15">
              <a:extLst>
                <a:ext uri="{FF2B5EF4-FFF2-40B4-BE49-F238E27FC236}">
                  <a16:creationId xmlns:a16="http://schemas.microsoft.com/office/drawing/2014/main" id="{4BE08D72-C346-2A43-A660-295881524128}"/>
                </a:ext>
              </a:extLst>
            </p:cNvPr>
            <p:cNvCxnSpPr>
              <a:cxnSpLocks/>
            </p:cNvCxnSpPr>
            <p:nvPr/>
          </p:nvCxnSpPr>
          <p:spPr>
            <a:xfrm>
              <a:off x="5459420" y="3477634"/>
              <a:ext cx="5258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Lige forbindelse 16">
              <a:extLst>
                <a:ext uri="{FF2B5EF4-FFF2-40B4-BE49-F238E27FC236}">
                  <a16:creationId xmlns:a16="http://schemas.microsoft.com/office/drawing/2014/main" id="{97C2A11C-CF10-6841-A35A-E038B4299C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781" y="3477634"/>
              <a:ext cx="4474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Lige forbindelse 17">
              <a:extLst>
                <a:ext uri="{FF2B5EF4-FFF2-40B4-BE49-F238E27FC236}">
                  <a16:creationId xmlns:a16="http://schemas.microsoft.com/office/drawing/2014/main" id="{0C9FB390-3C80-CD4D-A972-0C082334F046}"/>
                </a:ext>
              </a:extLst>
            </p:cNvPr>
            <p:cNvCxnSpPr>
              <a:cxnSpLocks/>
            </p:cNvCxnSpPr>
            <p:nvPr/>
          </p:nvCxnSpPr>
          <p:spPr>
            <a:xfrm>
              <a:off x="4687198" y="3477634"/>
              <a:ext cx="5258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Lige forbindelse 18">
              <a:extLst>
                <a:ext uri="{FF2B5EF4-FFF2-40B4-BE49-F238E27FC236}">
                  <a16:creationId xmlns:a16="http://schemas.microsoft.com/office/drawing/2014/main" id="{4F0AC8BE-39F9-994B-8E75-DB138FCE45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4094" y="3477634"/>
              <a:ext cx="62117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Lige forbindelse 19">
              <a:extLst>
                <a:ext uri="{FF2B5EF4-FFF2-40B4-BE49-F238E27FC236}">
                  <a16:creationId xmlns:a16="http://schemas.microsoft.com/office/drawing/2014/main" id="{C0318085-340C-5B4F-B711-45B0431359A2}"/>
                </a:ext>
              </a:extLst>
            </p:cNvPr>
            <p:cNvCxnSpPr>
              <a:cxnSpLocks/>
            </p:cNvCxnSpPr>
            <p:nvPr/>
          </p:nvCxnSpPr>
          <p:spPr>
            <a:xfrm>
              <a:off x="4570524" y="3477634"/>
              <a:ext cx="5258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Lige forbindelse 20">
              <a:extLst>
                <a:ext uri="{FF2B5EF4-FFF2-40B4-BE49-F238E27FC236}">
                  <a16:creationId xmlns:a16="http://schemas.microsoft.com/office/drawing/2014/main" id="{B0E706C3-CD47-8D4C-964A-CC55BED353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0294" y="3509549"/>
              <a:ext cx="90972" cy="11312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Lige forbindelse 21">
              <a:extLst>
                <a:ext uri="{FF2B5EF4-FFF2-40B4-BE49-F238E27FC236}">
                  <a16:creationId xmlns:a16="http://schemas.microsoft.com/office/drawing/2014/main" id="{A78A5CC2-11B5-CD4E-97B9-D73005384231}"/>
                </a:ext>
              </a:extLst>
            </p:cNvPr>
            <p:cNvCxnSpPr>
              <a:cxnSpLocks/>
            </p:cNvCxnSpPr>
            <p:nvPr/>
          </p:nvCxnSpPr>
          <p:spPr>
            <a:xfrm>
              <a:off x="5128673" y="3509549"/>
              <a:ext cx="91621" cy="11312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Lige forbindelse 22">
              <a:extLst>
                <a:ext uri="{FF2B5EF4-FFF2-40B4-BE49-F238E27FC236}">
                  <a16:creationId xmlns:a16="http://schemas.microsoft.com/office/drawing/2014/main" id="{D1EC4AC1-FA32-1F4C-95AB-80E46EA8FC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2968" y="3509549"/>
              <a:ext cx="93853" cy="122651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4" name="Ellipse 23">
            <a:extLst>
              <a:ext uri="{FF2B5EF4-FFF2-40B4-BE49-F238E27FC236}">
                <a16:creationId xmlns:a16="http://schemas.microsoft.com/office/drawing/2014/main" id="{AA7A5D97-59DB-744A-B602-7B4B47C6DB27}"/>
              </a:ext>
            </a:extLst>
          </p:cNvPr>
          <p:cNvSpPr/>
          <p:nvPr/>
        </p:nvSpPr>
        <p:spPr>
          <a:xfrm>
            <a:off x="381540" y="619516"/>
            <a:ext cx="4679982" cy="2329427"/>
          </a:xfrm>
          <a:prstGeom prst="ellipse">
            <a:avLst/>
          </a:prstGeom>
          <a:noFill/>
          <a:ln w="44450">
            <a:solidFill>
              <a:srgbClr val="80D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Teamwork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International students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000" dirty="0" err="1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Improving</a:t>
            </a:r>
            <a:r>
              <a:rPr lang="da-DK" sz="200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 teamwork </a:t>
            </a:r>
            <a:r>
              <a:rPr lang="da-DK" sz="2000" dirty="0" err="1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abilities</a:t>
            </a:r>
            <a:endParaRPr lang="da-DK" sz="2000" dirty="0">
              <a:solidFill>
                <a:schemeClr val="bg2">
                  <a:lumMod val="25000"/>
                </a:schemeClr>
              </a:solidFill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000" dirty="0" err="1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Sharing</a:t>
            </a:r>
            <a:r>
              <a:rPr lang="da-DK" sz="200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da-DK" sz="2000" dirty="0" err="1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competences</a:t>
            </a:r>
            <a:endParaRPr lang="da-DK" sz="2000" dirty="0">
              <a:solidFill>
                <a:schemeClr val="bg2">
                  <a:lumMod val="2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C6F317F-5005-9048-A159-20F6B650F2C5}"/>
              </a:ext>
            </a:extLst>
          </p:cNvPr>
          <p:cNvSpPr/>
          <p:nvPr/>
        </p:nvSpPr>
        <p:spPr>
          <a:xfrm>
            <a:off x="8077416" y="814275"/>
            <a:ext cx="3944737" cy="2735977"/>
          </a:xfrm>
          <a:prstGeom prst="ellipse">
            <a:avLst/>
          </a:prstGeom>
          <a:noFill/>
          <a:ln w="44450">
            <a:solidFill>
              <a:srgbClr val="80D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Challenge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000" dirty="0" err="1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Educating</a:t>
            </a:r>
            <a:r>
              <a:rPr lang="da-DK" sz="200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da-DK" sz="2000" dirty="0" err="1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ourselves</a:t>
            </a:r>
            <a:r>
              <a:rPr lang="da-DK" sz="200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da-DK" sz="2000" dirty="0" err="1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about</a:t>
            </a:r>
            <a:r>
              <a:rPr lang="da-DK" sz="200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da-DK" sz="2000" dirty="0" err="1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sustainability</a:t>
            </a:r>
            <a:r>
              <a:rPr lang="da-DK" sz="200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 and </a:t>
            </a:r>
            <a:r>
              <a:rPr lang="da-DK" sz="2000" dirty="0" err="1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winter</a:t>
            </a:r>
            <a:r>
              <a:rPr lang="da-DK" sz="200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 sports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000" dirty="0" err="1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App</a:t>
            </a:r>
            <a:r>
              <a:rPr lang="da-DK" sz="200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da-DK" sz="2000" dirty="0" err="1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prototyping</a:t>
            </a:r>
            <a:r>
              <a:rPr lang="da-DK" sz="200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da-DK" sz="2000" dirty="0" err="1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was</a:t>
            </a:r>
            <a:r>
              <a:rPr lang="da-DK" sz="200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 a </a:t>
            </a:r>
            <a:r>
              <a:rPr lang="da-DK" sz="2000" dirty="0" err="1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great</a:t>
            </a:r>
            <a:r>
              <a:rPr lang="da-DK" sz="200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da-DK" sz="2000" dirty="0" err="1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experience</a:t>
            </a:r>
            <a:endParaRPr lang="da-DK" sz="2000" dirty="0">
              <a:solidFill>
                <a:schemeClr val="bg2">
                  <a:lumMod val="2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CA9C9828-3939-DD45-A841-8ABA597140AC}"/>
              </a:ext>
            </a:extLst>
          </p:cNvPr>
          <p:cNvSpPr/>
          <p:nvPr/>
        </p:nvSpPr>
        <p:spPr>
          <a:xfrm>
            <a:off x="2033284" y="4675736"/>
            <a:ext cx="5205437" cy="2115244"/>
          </a:xfrm>
          <a:prstGeom prst="ellipse">
            <a:avLst/>
          </a:prstGeom>
          <a:noFill/>
          <a:ln w="44450">
            <a:solidFill>
              <a:srgbClr val="80D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Virtual Course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Informative and </a:t>
            </a:r>
            <a:r>
              <a:rPr lang="da-DK" sz="2000" dirty="0" err="1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organized</a:t>
            </a:r>
            <a:r>
              <a:rPr lang="da-DK" sz="200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 meetings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000" dirty="0" err="1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Giving</a:t>
            </a:r>
            <a:r>
              <a:rPr lang="da-DK" sz="200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 coaching sessions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000" dirty="0" err="1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Plenty</a:t>
            </a:r>
            <a:r>
              <a:rPr lang="da-DK" sz="200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 of feedback from </a:t>
            </a:r>
            <a:r>
              <a:rPr lang="da-DK" sz="2000" dirty="0" err="1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course</a:t>
            </a:r>
            <a:r>
              <a:rPr lang="da-DK" sz="200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 professors</a:t>
            </a:r>
          </a:p>
        </p:txBody>
      </p:sp>
      <p:cxnSp>
        <p:nvCxnSpPr>
          <p:cNvPr id="29" name="Lige forbindelse 28">
            <a:extLst>
              <a:ext uri="{FF2B5EF4-FFF2-40B4-BE49-F238E27FC236}">
                <a16:creationId xmlns:a16="http://schemas.microsoft.com/office/drawing/2014/main" id="{043E71F4-9F0E-B64D-B41E-02309E522FB8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238721" y="2182264"/>
            <a:ext cx="838695" cy="76667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7457AB8D-FFA8-454B-BF26-A4C1EB303F98}"/>
              </a:ext>
            </a:extLst>
          </p:cNvPr>
          <p:cNvCxnSpPr>
            <a:cxnSpLocks/>
            <a:stCxn id="24" idx="5"/>
          </p:cNvCxnSpPr>
          <p:nvPr/>
        </p:nvCxnSpPr>
        <p:spPr>
          <a:xfrm>
            <a:off x="4376155" y="2607806"/>
            <a:ext cx="685367" cy="34113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Lige forbindelse 34">
            <a:extLst>
              <a:ext uri="{FF2B5EF4-FFF2-40B4-BE49-F238E27FC236}">
                <a16:creationId xmlns:a16="http://schemas.microsoft.com/office/drawing/2014/main" id="{D8811944-E8CC-E449-8E23-F177AD5BA7CD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4636003" y="4143375"/>
            <a:ext cx="821822" cy="53236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4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nowboarding in Europe: France or Austria? - Another Travel Lover">
            <a:extLst>
              <a:ext uri="{FF2B5EF4-FFF2-40B4-BE49-F238E27FC236}">
                <a16:creationId xmlns:a16="http://schemas.microsoft.com/office/drawing/2014/main" id="{F4BA729B-3406-AD41-93EA-EDDBFADF8F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0" t="11592" r="512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27EEF708-FCBD-AA4D-881B-39DA204B4F86}"/>
              </a:ext>
            </a:extLst>
          </p:cNvPr>
          <p:cNvSpPr txBox="1"/>
          <p:nvPr/>
        </p:nvSpPr>
        <p:spPr>
          <a:xfrm>
            <a:off x="612768" y="2921168"/>
            <a:ext cx="109664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6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Thank</a:t>
            </a:r>
            <a:r>
              <a:rPr lang="da-DK" sz="6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da-DK" sz="6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you</a:t>
            </a:r>
            <a:r>
              <a:rPr lang="da-DK" sz="6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for </a:t>
            </a:r>
            <a:r>
              <a:rPr lang="da-DK" sz="6000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your</a:t>
            </a:r>
            <a:r>
              <a:rPr lang="da-DK" sz="6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attention!</a:t>
            </a:r>
          </a:p>
        </p:txBody>
      </p:sp>
      <p:grpSp>
        <p:nvGrpSpPr>
          <p:cNvPr id="34" name="Gruppe 33">
            <a:extLst>
              <a:ext uri="{FF2B5EF4-FFF2-40B4-BE49-F238E27FC236}">
                <a16:creationId xmlns:a16="http://schemas.microsoft.com/office/drawing/2014/main" id="{383BE7ED-F64B-1743-A205-00DE6EB1D1F6}"/>
              </a:ext>
            </a:extLst>
          </p:cNvPr>
          <p:cNvGrpSpPr/>
          <p:nvPr/>
        </p:nvGrpSpPr>
        <p:grpSpPr>
          <a:xfrm>
            <a:off x="5383609" y="4285177"/>
            <a:ext cx="1424781" cy="564917"/>
            <a:chOff x="4422775" y="3282717"/>
            <a:chExt cx="1424781" cy="564917"/>
          </a:xfrm>
        </p:grpSpPr>
        <p:cxnSp>
          <p:nvCxnSpPr>
            <p:cNvPr id="35" name="Lige forbindelse 34">
              <a:extLst>
                <a:ext uri="{FF2B5EF4-FFF2-40B4-BE49-F238E27FC236}">
                  <a16:creationId xmlns:a16="http://schemas.microsoft.com/office/drawing/2014/main" id="{BAC9BC32-04D2-694B-9557-4A72B6D674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2775" y="3336132"/>
              <a:ext cx="256381" cy="324643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Lige forbindelse 35">
              <a:extLst>
                <a:ext uri="{FF2B5EF4-FFF2-40B4-BE49-F238E27FC236}">
                  <a16:creationId xmlns:a16="http://schemas.microsoft.com/office/drawing/2014/main" id="{779C872B-28C4-5149-B578-6A312D2D8BDE}"/>
                </a:ext>
              </a:extLst>
            </p:cNvPr>
            <p:cNvCxnSpPr/>
            <p:nvPr/>
          </p:nvCxnSpPr>
          <p:spPr>
            <a:xfrm flipH="1" flipV="1">
              <a:off x="4679156" y="3338385"/>
              <a:ext cx="200025" cy="247394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Lige forbindelse 36">
              <a:extLst>
                <a:ext uri="{FF2B5EF4-FFF2-40B4-BE49-F238E27FC236}">
                  <a16:creationId xmlns:a16="http://schemas.microsoft.com/office/drawing/2014/main" id="{3DDCD9B4-333B-3847-A392-17C0423DA1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8837" y="3286125"/>
              <a:ext cx="458788" cy="56150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Lige forbindelse 37">
              <a:extLst>
                <a:ext uri="{FF2B5EF4-FFF2-40B4-BE49-F238E27FC236}">
                  <a16:creationId xmlns:a16="http://schemas.microsoft.com/office/drawing/2014/main" id="{913D8894-8A4C-B94C-A882-0483A92AF0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7625" y="3282717"/>
              <a:ext cx="471487" cy="56491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Lige forbindelse 38">
              <a:extLst>
                <a:ext uri="{FF2B5EF4-FFF2-40B4-BE49-F238E27FC236}">
                  <a16:creationId xmlns:a16="http://schemas.microsoft.com/office/drawing/2014/main" id="{E166C9FF-8BDF-AB48-8F0A-AC0A3AE5F8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6069" y="3336132"/>
              <a:ext cx="200025" cy="249647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Lige forbindelse 39">
              <a:extLst>
                <a:ext uri="{FF2B5EF4-FFF2-40B4-BE49-F238E27FC236}">
                  <a16:creationId xmlns:a16="http://schemas.microsoft.com/office/drawing/2014/main" id="{03FF9FE6-1E89-7E40-A378-9A2E1EF8DC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76095" y="3338385"/>
              <a:ext cx="271461" cy="32239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Lige forbindelse 40">
              <a:extLst>
                <a:ext uri="{FF2B5EF4-FFF2-40B4-BE49-F238E27FC236}">
                  <a16:creationId xmlns:a16="http://schemas.microsoft.com/office/drawing/2014/main" id="{4304128B-250E-0F43-92F8-69612822EB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8676" y="3477634"/>
              <a:ext cx="63105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Lige forbindelse 41">
              <a:extLst>
                <a:ext uri="{FF2B5EF4-FFF2-40B4-BE49-F238E27FC236}">
                  <a16:creationId xmlns:a16="http://schemas.microsoft.com/office/drawing/2014/main" id="{F720C8CD-C0BE-B444-B524-E8324F8D0384}"/>
                </a:ext>
              </a:extLst>
            </p:cNvPr>
            <p:cNvCxnSpPr>
              <a:cxnSpLocks/>
            </p:cNvCxnSpPr>
            <p:nvPr/>
          </p:nvCxnSpPr>
          <p:spPr>
            <a:xfrm>
              <a:off x="5576094" y="3477634"/>
              <a:ext cx="5258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Lige forbindelse 42">
              <a:extLst>
                <a:ext uri="{FF2B5EF4-FFF2-40B4-BE49-F238E27FC236}">
                  <a16:creationId xmlns:a16="http://schemas.microsoft.com/office/drawing/2014/main" id="{FFBA788E-04EF-4D48-A4CF-0056A7D57E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2990" y="3477634"/>
              <a:ext cx="62117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Lige forbindelse 43">
              <a:extLst>
                <a:ext uri="{FF2B5EF4-FFF2-40B4-BE49-F238E27FC236}">
                  <a16:creationId xmlns:a16="http://schemas.microsoft.com/office/drawing/2014/main" id="{14EE9127-B049-7944-9AA0-909B02C2F4A5}"/>
                </a:ext>
              </a:extLst>
            </p:cNvPr>
            <p:cNvCxnSpPr>
              <a:cxnSpLocks/>
            </p:cNvCxnSpPr>
            <p:nvPr/>
          </p:nvCxnSpPr>
          <p:spPr>
            <a:xfrm>
              <a:off x="5459420" y="3477634"/>
              <a:ext cx="5258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Lige forbindelse 44">
              <a:extLst>
                <a:ext uri="{FF2B5EF4-FFF2-40B4-BE49-F238E27FC236}">
                  <a16:creationId xmlns:a16="http://schemas.microsoft.com/office/drawing/2014/main" id="{8D1E06A2-9037-5A46-ACAD-7F5A1ED700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781" y="3477634"/>
              <a:ext cx="4474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Lige forbindelse 45">
              <a:extLst>
                <a:ext uri="{FF2B5EF4-FFF2-40B4-BE49-F238E27FC236}">
                  <a16:creationId xmlns:a16="http://schemas.microsoft.com/office/drawing/2014/main" id="{CECA5262-0E25-2740-8399-CEBDC6658297}"/>
                </a:ext>
              </a:extLst>
            </p:cNvPr>
            <p:cNvCxnSpPr>
              <a:cxnSpLocks/>
            </p:cNvCxnSpPr>
            <p:nvPr/>
          </p:nvCxnSpPr>
          <p:spPr>
            <a:xfrm>
              <a:off x="4687198" y="3477634"/>
              <a:ext cx="5258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Lige forbindelse 46">
              <a:extLst>
                <a:ext uri="{FF2B5EF4-FFF2-40B4-BE49-F238E27FC236}">
                  <a16:creationId xmlns:a16="http://schemas.microsoft.com/office/drawing/2014/main" id="{20E874A2-2164-624E-B112-35253FCD0D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4094" y="3477634"/>
              <a:ext cx="62117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Lige forbindelse 47">
              <a:extLst>
                <a:ext uri="{FF2B5EF4-FFF2-40B4-BE49-F238E27FC236}">
                  <a16:creationId xmlns:a16="http://schemas.microsoft.com/office/drawing/2014/main" id="{01028FAB-76D8-D042-8D3F-26B7579BEBEB}"/>
                </a:ext>
              </a:extLst>
            </p:cNvPr>
            <p:cNvCxnSpPr>
              <a:cxnSpLocks/>
            </p:cNvCxnSpPr>
            <p:nvPr/>
          </p:nvCxnSpPr>
          <p:spPr>
            <a:xfrm>
              <a:off x="4570524" y="3477634"/>
              <a:ext cx="5258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Lige forbindelse 48">
              <a:extLst>
                <a:ext uri="{FF2B5EF4-FFF2-40B4-BE49-F238E27FC236}">
                  <a16:creationId xmlns:a16="http://schemas.microsoft.com/office/drawing/2014/main" id="{0E84514F-5DE1-124A-A9ED-1F94650E34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0294" y="3509549"/>
              <a:ext cx="90972" cy="11312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Lige forbindelse 49">
              <a:extLst>
                <a:ext uri="{FF2B5EF4-FFF2-40B4-BE49-F238E27FC236}">
                  <a16:creationId xmlns:a16="http://schemas.microsoft.com/office/drawing/2014/main" id="{B22BDB89-A32E-364D-971D-877526BE8303}"/>
                </a:ext>
              </a:extLst>
            </p:cNvPr>
            <p:cNvCxnSpPr>
              <a:cxnSpLocks/>
            </p:cNvCxnSpPr>
            <p:nvPr/>
          </p:nvCxnSpPr>
          <p:spPr>
            <a:xfrm>
              <a:off x="5128673" y="3509549"/>
              <a:ext cx="91621" cy="11312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Lige forbindelse 50">
              <a:extLst>
                <a:ext uri="{FF2B5EF4-FFF2-40B4-BE49-F238E27FC236}">
                  <a16:creationId xmlns:a16="http://schemas.microsoft.com/office/drawing/2014/main" id="{11D0CAC2-3EB7-2441-813A-7E782F55E4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2968" y="3509549"/>
              <a:ext cx="93853" cy="122651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Lige forbindelse 51">
              <a:extLst>
                <a:ext uri="{FF2B5EF4-FFF2-40B4-BE49-F238E27FC236}">
                  <a16:creationId xmlns:a16="http://schemas.microsoft.com/office/drawing/2014/main" id="{811ABC43-6EB6-1A46-A50B-C0196E081B70}"/>
                </a:ext>
              </a:extLst>
            </p:cNvPr>
            <p:cNvCxnSpPr>
              <a:cxnSpLocks/>
            </p:cNvCxnSpPr>
            <p:nvPr/>
          </p:nvCxnSpPr>
          <p:spPr>
            <a:xfrm>
              <a:off x="4945934" y="3513268"/>
              <a:ext cx="91767" cy="118932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358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kstfelt 21">
            <a:extLst>
              <a:ext uri="{FF2B5EF4-FFF2-40B4-BE49-F238E27FC236}">
                <a16:creationId xmlns:a16="http://schemas.microsoft.com/office/drawing/2014/main" id="{591AB20A-C717-824F-9AA5-8473C93449A5}"/>
              </a:ext>
            </a:extLst>
          </p:cNvPr>
          <p:cNvSpPr txBox="1"/>
          <p:nvPr/>
        </p:nvSpPr>
        <p:spPr>
          <a:xfrm>
            <a:off x="1507765" y="2903657"/>
            <a:ext cx="3446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Agenda </a:t>
            </a:r>
          </a:p>
        </p:txBody>
      </p:sp>
      <p:grpSp>
        <p:nvGrpSpPr>
          <p:cNvPr id="23" name="Gruppe 22">
            <a:extLst>
              <a:ext uri="{FF2B5EF4-FFF2-40B4-BE49-F238E27FC236}">
                <a16:creationId xmlns:a16="http://schemas.microsoft.com/office/drawing/2014/main" id="{0191B254-E458-7A4E-8B7E-9A90F066B9E4}"/>
              </a:ext>
            </a:extLst>
          </p:cNvPr>
          <p:cNvGrpSpPr/>
          <p:nvPr/>
        </p:nvGrpSpPr>
        <p:grpSpPr>
          <a:xfrm>
            <a:off x="10363581" y="6061940"/>
            <a:ext cx="1424781" cy="564917"/>
            <a:chOff x="4422775" y="3282717"/>
            <a:chExt cx="1424781" cy="564917"/>
          </a:xfrm>
        </p:grpSpPr>
        <p:cxnSp>
          <p:nvCxnSpPr>
            <p:cNvPr id="25" name="Lige forbindelse 24">
              <a:extLst>
                <a:ext uri="{FF2B5EF4-FFF2-40B4-BE49-F238E27FC236}">
                  <a16:creationId xmlns:a16="http://schemas.microsoft.com/office/drawing/2014/main" id="{999FCC03-C753-3843-8931-0485B082C9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2775" y="3336132"/>
              <a:ext cx="256381" cy="324643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Lige forbindelse 26">
              <a:extLst>
                <a:ext uri="{FF2B5EF4-FFF2-40B4-BE49-F238E27FC236}">
                  <a16:creationId xmlns:a16="http://schemas.microsoft.com/office/drawing/2014/main" id="{518BEDAA-58F8-1C4C-8377-498CAA65FC11}"/>
                </a:ext>
              </a:extLst>
            </p:cNvPr>
            <p:cNvCxnSpPr/>
            <p:nvPr/>
          </p:nvCxnSpPr>
          <p:spPr>
            <a:xfrm flipH="1" flipV="1">
              <a:off x="4679156" y="3338385"/>
              <a:ext cx="200025" cy="247394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Lige forbindelse 28">
              <a:extLst>
                <a:ext uri="{FF2B5EF4-FFF2-40B4-BE49-F238E27FC236}">
                  <a16:creationId xmlns:a16="http://schemas.microsoft.com/office/drawing/2014/main" id="{76E21AF0-0FE8-AE4D-9347-18E4BB5953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8837" y="3286125"/>
              <a:ext cx="458788" cy="56150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Lige forbindelse 34">
              <a:extLst>
                <a:ext uri="{FF2B5EF4-FFF2-40B4-BE49-F238E27FC236}">
                  <a16:creationId xmlns:a16="http://schemas.microsoft.com/office/drawing/2014/main" id="{A9E4E2B8-1131-AD42-8500-7C0FFBAD86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7625" y="3282717"/>
              <a:ext cx="471487" cy="56491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Lige forbindelse 39">
              <a:extLst>
                <a:ext uri="{FF2B5EF4-FFF2-40B4-BE49-F238E27FC236}">
                  <a16:creationId xmlns:a16="http://schemas.microsoft.com/office/drawing/2014/main" id="{5BF4E4B5-BE1C-FF41-9707-32A6949A4E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6069" y="3336132"/>
              <a:ext cx="200025" cy="249647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Lige forbindelse 40">
              <a:extLst>
                <a:ext uri="{FF2B5EF4-FFF2-40B4-BE49-F238E27FC236}">
                  <a16:creationId xmlns:a16="http://schemas.microsoft.com/office/drawing/2014/main" id="{D926D57E-9FEB-A143-AE75-B437C19981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76095" y="3338385"/>
              <a:ext cx="271461" cy="32239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Lige forbindelse 41">
              <a:extLst>
                <a:ext uri="{FF2B5EF4-FFF2-40B4-BE49-F238E27FC236}">
                  <a16:creationId xmlns:a16="http://schemas.microsoft.com/office/drawing/2014/main" id="{A3462E74-7D47-EE40-A196-E1B974E0A6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8676" y="3477634"/>
              <a:ext cx="63105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Lige forbindelse 42">
              <a:extLst>
                <a:ext uri="{FF2B5EF4-FFF2-40B4-BE49-F238E27FC236}">
                  <a16:creationId xmlns:a16="http://schemas.microsoft.com/office/drawing/2014/main" id="{AA479945-076D-1846-B705-AF10AC4680F3}"/>
                </a:ext>
              </a:extLst>
            </p:cNvPr>
            <p:cNvCxnSpPr>
              <a:cxnSpLocks/>
            </p:cNvCxnSpPr>
            <p:nvPr/>
          </p:nvCxnSpPr>
          <p:spPr>
            <a:xfrm>
              <a:off x="5576094" y="3477634"/>
              <a:ext cx="5258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Lige forbindelse 43">
              <a:extLst>
                <a:ext uri="{FF2B5EF4-FFF2-40B4-BE49-F238E27FC236}">
                  <a16:creationId xmlns:a16="http://schemas.microsoft.com/office/drawing/2014/main" id="{BC0FFC63-5DA0-7C4E-A516-E3E9D6F42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2990" y="3477634"/>
              <a:ext cx="62117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Lige forbindelse 44">
              <a:extLst>
                <a:ext uri="{FF2B5EF4-FFF2-40B4-BE49-F238E27FC236}">
                  <a16:creationId xmlns:a16="http://schemas.microsoft.com/office/drawing/2014/main" id="{82C1E09F-096E-004F-B599-BB38082B2D9D}"/>
                </a:ext>
              </a:extLst>
            </p:cNvPr>
            <p:cNvCxnSpPr>
              <a:cxnSpLocks/>
            </p:cNvCxnSpPr>
            <p:nvPr/>
          </p:nvCxnSpPr>
          <p:spPr>
            <a:xfrm>
              <a:off x="5459420" y="3477634"/>
              <a:ext cx="5258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Lige forbindelse 45">
              <a:extLst>
                <a:ext uri="{FF2B5EF4-FFF2-40B4-BE49-F238E27FC236}">
                  <a16:creationId xmlns:a16="http://schemas.microsoft.com/office/drawing/2014/main" id="{BD0E067F-58DA-F647-BFB9-3E006C63A3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781" y="3477634"/>
              <a:ext cx="4474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Lige forbindelse 46">
              <a:extLst>
                <a:ext uri="{FF2B5EF4-FFF2-40B4-BE49-F238E27FC236}">
                  <a16:creationId xmlns:a16="http://schemas.microsoft.com/office/drawing/2014/main" id="{9456B3E3-39A6-E64E-8797-1F634D5B659D}"/>
                </a:ext>
              </a:extLst>
            </p:cNvPr>
            <p:cNvCxnSpPr>
              <a:cxnSpLocks/>
            </p:cNvCxnSpPr>
            <p:nvPr/>
          </p:nvCxnSpPr>
          <p:spPr>
            <a:xfrm>
              <a:off x="4687198" y="3477634"/>
              <a:ext cx="5258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Lige forbindelse 47">
              <a:extLst>
                <a:ext uri="{FF2B5EF4-FFF2-40B4-BE49-F238E27FC236}">
                  <a16:creationId xmlns:a16="http://schemas.microsoft.com/office/drawing/2014/main" id="{3C9641BA-7821-F24A-B39B-EB5F3A1C40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4094" y="3477634"/>
              <a:ext cx="62117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Lige forbindelse 48">
              <a:extLst>
                <a:ext uri="{FF2B5EF4-FFF2-40B4-BE49-F238E27FC236}">
                  <a16:creationId xmlns:a16="http://schemas.microsoft.com/office/drawing/2014/main" id="{29448438-022C-FB4B-B2A7-5C6174FBB006}"/>
                </a:ext>
              </a:extLst>
            </p:cNvPr>
            <p:cNvCxnSpPr>
              <a:cxnSpLocks/>
            </p:cNvCxnSpPr>
            <p:nvPr/>
          </p:nvCxnSpPr>
          <p:spPr>
            <a:xfrm>
              <a:off x="4570524" y="3477634"/>
              <a:ext cx="5258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Lige forbindelse 49">
              <a:extLst>
                <a:ext uri="{FF2B5EF4-FFF2-40B4-BE49-F238E27FC236}">
                  <a16:creationId xmlns:a16="http://schemas.microsoft.com/office/drawing/2014/main" id="{B5882B36-F83F-4343-ABE5-48AA6C24F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0294" y="3509549"/>
              <a:ext cx="90972" cy="11312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Lige forbindelse 50">
              <a:extLst>
                <a:ext uri="{FF2B5EF4-FFF2-40B4-BE49-F238E27FC236}">
                  <a16:creationId xmlns:a16="http://schemas.microsoft.com/office/drawing/2014/main" id="{FBC8C670-C2DA-1F41-B75C-1AB77A6BA726}"/>
                </a:ext>
              </a:extLst>
            </p:cNvPr>
            <p:cNvCxnSpPr>
              <a:cxnSpLocks/>
            </p:cNvCxnSpPr>
            <p:nvPr/>
          </p:nvCxnSpPr>
          <p:spPr>
            <a:xfrm>
              <a:off x="5128673" y="3509549"/>
              <a:ext cx="91621" cy="11312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Lige forbindelse 51">
              <a:extLst>
                <a:ext uri="{FF2B5EF4-FFF2-40B4-BE49-F238E27FC236}">
                  <a16:creationId xmlns:a16="http://schemas.microsoft.com/office/drawing/2014/main" id="{1F40DAF5-5F95-3B48-B9F1-8A59E504B7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2968" y="3509549"/>
              <a:ext cx="93853" cy="122651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Lige forbindelse 52">
              <a:extLst>
                <a:ext uri="{FF2B5EF4-FFF2-40B4-BE49-F238E27FC236}">
                  <a16:creationId xmlns:a16="http://schemas.microsoft.com/office/drawing/2014/main" id="{A903F4CC-EBB2-AB49-B71C-705B96726D69}"/>
                </a:ext>
              </a:extLst>
            </p:cNvPr>
            <p:cNvCxnSpPr>
              <a:cxnSpLocks/>
            </p:cNvCxnSpPr>
            <p:nvPr/>
          </p:nvCxnSpPr>
          <p:spPr>
            <a:xfrm>
              <a:off x="4945934" y="3513268"/>
              <a:ext cx="91767" cy="118932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" name="Gruppe 3">
            <a:extLst>
              <a:ext uri="{FF2B5EF4-FFF2-40B4-BE49-F238E27FC236}">
                <a16:creationId xmlns:a16="http://schemas.microsoft.com/office/drawing/2014/main" id="{C4EEF9FB-724F-2343-A8BB-4421681C4876}"/>
              </a:ext>
            </a:extLst>
          </p:cNvPr>
          <p:cNvGrpSpPr/>
          <p:nvPr/>
        </p:nvGrpSpPr>
        <p:grpSpPr>
          <a:xfrm>
            <a:off x="6614380" y="1686766"/>
            <a:ext cx="4012637" cy="3484468"/>
            <a:chOff x="5303520" y="1040969"/>
            <a:chExt cx="4012637" cy="3484468"/>
          </a:xfrm>
        </p:grpSpPr>
        <p:sp>
          <p:nvSpPr>
            <p:cNvPr id="3" name="Tekstfelt 2">
              <a:extLst>
                <a:ext uri="{FF2B5EF4-FFF2-40B4-BE49-F238E27FC236}">
                  <a16:creationId xmlns:a16="http://schemas.microsoft.com/office/drawing/2014/main" id="{C36DC53A-98E7-EE43-BE9D-AB2C83D448AA}"/>
                </a:ext>
              </a:extLst>
            </p:cNvPr>
            <p:cNvSpPr txBox="1"/>
            <p:nvPr/>
          </p:nvSpPr>
          <p:spPr>
            <a:xfrm>
              <a:off x="5303520" y="1040969"/>
              <a:ext cx="40126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a-DK" sz="2000" dirty="0" err="1">
                  <a:latin typeface="Andale Mono" panose="020B0509000000000004" pitchFamily="49" charset="0"/>
                </a:rPr>
                <a:t>Introduction</a:t>
              </a:r>
              <a:r>
                <a:rPr lang="da-DK" sz="2000" dirty="0">
                  <a:latin typeface="Andale Mono" panose="020B0509000000000004" pitchFamily="49" charset="0"/>
                </a:rPr>
                <a:t> to </a:t>
              </a:r>
              <a:r>
                <a:rPr lang="da-DK" sz="2000" dirty="0" err="1">
                  <a:latin typeface="Andale Mono" panose="020B0509000000000004" pitchFamily="49" charset="0"/>
                </a:rPr>
                <a:t>Concept</a:t>
              </a:r>
              <a:endParaRPr lang="da-DK" sz="2000" dirty="0">
                <a:latin typeface="Andale Mono" panose="020B0509000000000004" pitchFamily="49" charset="0"/>
              </a:endParaRPr>
            </a:p>
          </p:txBody>
        </p:sp>
        <p:sp>
          <p:nvSpPr>
            <p:cNvPr id="54" name="Tekstfelt 53">
              <a:extLst>
                <a:ext uri="{FF2B5EF4-FFF2-40B4-BE49-F238E27FC236}">
                  <a16:creationId xmlns:a16="http://schemas.microsoft.com/office/drawing/2014/main" id="{693C6E2F-6369-E246-AC4E-2B58BF909B1D}"/>
                </a:ext>
              </a:extLst>
            </p:cNvPr>
            <p:cNvSpPr txBox="1"/>
            <p:nvPr/>
          </p:nvSpPr>
          <p:spPr>
            <a:xfrm>
              <a:off x="5303520" y="2057805"/>
              <a:ext cx="35509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a-DK" sz="2000" dirty="0">
                  <a:latin typeface="Andale Mono" panose="020B0509000000000004" pitchFamily="49" charset="0"/>
                </a:rPr>
                <a:t>Demonstration of </a:t>
              </a:r>
              <a:r>
                <a:rPr lang="da-DK" sz="2000" dirty="0" err="1">
                  <a:latin typeface="Andale Mono" panose="020B0509000000000004" pitchFamily="49" charset="0"/>
                </a:rPr>
                <a:t>App</a:t>
              </a:r>
              <a:endParaRPr lang="da-DK" sz="2000" dirty="0">
                <a:latin typeface="Andale Mono" panose="020B0509000000000004" pitchFamily="49" charset="0"/>
              </a:endParaRPr>
            </a:p>
          </p:txBody>
        </p:sp>
        <p:sp>
          <p:nvSpPr>
            <p:cNvPr id="55" name="Tekstfelt 54">
              <a:extLst>
                <a:ext uri="{FF2B5EF4-FFF2-40B4-BE49-F238E27FC236}">
                  <a16:creationId xmlns:a16="http://schemas.microsoft.com/office/drawing/2014/main" id="{1BE6E1BF-F6AD-5141-A18E-A009D8E64620}"/>
                </a:ext>
              </a:extLst>
            </p:cNvPr>
            <p:cNvSpPr txBox="1"/>
            <p:nvPr/>
          </p:nvSpPr>
          <p:spPr>
            <a:xfrm>
              <a:off x="5303520" y="3091566"/>
              <a:ext cx="26276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a-DK" sz="2000" dirty="0">
                  <a:latin typeface="Andale Mono" panose="020B0509000000000004" pitchFamily="49" charset="0"/>
                </a:rPr>
                <a:t>Business Model</a:t>
              </a:r>
            </a:p>
          </p:txBody>
        </p:sp>
        <p:sp>
          <p:nvSpPr>
            <p:cNvPr id="56" name="Tekstfelt 55">
              <a:extLst>
                <a:ext uri="{FF2B5EF4-FFF2-40B4-BE49-F238E27FC236}">
                  <a16:creationId xmlns:a16="http://schemas.microsoft.com/office/drawing/2014/main" id="{61D2B9D4-B43C-8947-B9F5-344E853C8F60}"/>
                </a:ext>
              </a:extLst>
            </p:cNvPr>
            <p:cNvSpPr txBox="1"/>
            <p:nvPr/>
          </p:nvSpPr>
          <p:spPr>
            <a:xfrm>
              <a:off x="5303520" y="4125327"/>
              <a:ext cx="20120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a-DK" sz="2000" dirty="0" err="1">
                  <a:latin typeface="Andale Mono" panose="020B0509000000000004" pitchFamily="49" charset="0"/>
                </a:rPr>
                <a:t>Reflection</a:t>
              </a:r>
              <a:endParaRPr lang="da-DK" sz="2000" dirty="0">
                <a:latin typeface="Andale Mono" panose="020B0509000000000004" pitchFamily="49" charset="0"/>
              </a:endParaRPr>
            </a:p>
          </p:txBody>
        </p:sp>
      </p:grp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8537FFD3-98E0-7E45-AF48-195C40833372}"/>
              </a:ext>
            </a:extLst>
          </p:cNvPr>
          <p:cNvCxnSpPr>
            <a:cxnSpLocks/>
          </p:cNvCxnSpPr>
          <p:nvPr/>
        </p:nvCxnSpPr>
        <p:spPr>
          <a:xfrm>
            <a:off x="5669280" y="2418080"/>
            <a:ext cx="5351420" cy="0"/>
          </a:xfrm>
          <a:prstGeom prst="line">
            <a:avLst/>
          </a:prstGeom>
          <a:ln>
            <a:solidFill>
              <a:srgbClr val="7FD7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Lige forbindelse 56">
            <a:extLst>
              <a:ext uri="{FF2B5EF4-FFF2-40B4-BE49-F238E27FC236}">
                <a16:creationId xmlns:a16="http://schemas.microsoft.com/office/drawing/2014/main" id="{39FF0CA9-910C-9446-B105-0D7A2E7429C9}"/>
              </a:ext>
            </a:extLst>
          </p:cNvPr>
          <p:cNvCxnSpPr>
            <a:cxnSpLocks/>
          </p:cNvCxnSpPr>
          <p:nvPr/>
        </p:nvCxnSpPr>
        <p:spPr>
          <a:xfrm flipV="1">
            <a:off x="5933440" y="3429000"/>
            <a:ext cx="5181849" cy="25400"/>
          </a:xfrm>
          <a:prstGeom prst="line">
            <a:avLst/>
          </a:prstGeom>
          <a:ln>
            <a:solidFill>
              <a:srgbClr val="7FD7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Lige forbindelse 57">
            <a:extLst>
              <a:ext uri="{FF2B5EF4-FFF2-40B4-BE49-F238E27FC236}">
                <a16:creationId xmlns:a16="http://schemas.microsoft.com/office/drawing/2014/main" id="{6C4349ED-4EAC-254F-A5DF-E1FA1B8A5DA2}"/>
              </a:ext>
            </a:extLst>
          </p:cNvPr>
          <p:cNvCxnSpPr>
            <a:cxnSpLocks/>
          </p:cNvCxnSpPr>
          <p:nvPr/>
        </p:nvCxnSpPr>
        <p:spPr>
          <a:xfrm>
            <a:off x="6096000" y="4470400"/>
            <a:ext cx="5304226" cy="0"/>
          </a:xfrm>
          <a:prstGeom prst="line">
            <a:avLst/>
          </a:prstGeom>
          <a:ln>
            <a:solidFill>
              <a:srgbClr val="7FD7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Lige forbindelse 58">
            <a:extLst>
              <a:ext uri="{FF2B5EF4-FFF2-40B4-BE49-F238E27FC236}">
                <a16:creationId xmlns:a16="http://schemas.microsoft.com/office/drawing/2014/main" id="{496B8A3D-8833-CC45-A17C-32C29055EF69}"/>
              </a:ext>
            </a:extLst>
          </p:cNvPr>
          <p:cNvCxnSpPr>
            <a:cxnSpLocks/>
          </p:cNvCxnSpPr>
          <p:nvPr/>
        </p:nvCxnSpPr>
        <p:spPr>
          <a:xfrm>
            <a:off x="6418895" y="5506720"/>
            <a:ext cx="5065959" cy="0"/>
          </a:xfrm>
          <a:prstGeom prst="line">
            <a:avLst/>
          </a:prstGeom>
          <a:ln>
            <a:solidFill>
              <a:srgbClr val="7FD7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Lige forbindelse 65">
            <a:extLst>
              <a:ext uri="{FF2B5EF4-FFF2-40B4-BE49-F238E27FC236}">
                <a16:creationId xmlns:a16="http://schemas.microsoft.com/office/drawing/2014/main" id="{BFDBA0B1-5BF0-3444-89D3-6BFF7613B12A}"/>
              </a:ext>
            </a:extLst>
          </p:cNvPr>
          <p:cNvCxnSpPr>
            <a:cxnSpLocks/>
          </p:cNvCxnSpPr>
          <p:nvPr/>
        </p:nvCxnSpPr>
        <p:spPr>
          <a:xfrm>
            <a:off x="6334267" y="1361440"/>
            <a:ext cx="5065959" cy="0"/>
          </a:xfrm>
          <a:prstGeom prst="line">
            <a:avLst/>
          </a:prstGeom>
          <a:ln>
            <a:solidFill>
              <a:srgbClr val="7FD7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ktangel 63">
            <a:extLst>
              <a:ext uri="{FF2B5EF4-FFF2-40B4-BE49-F238E27FC236}">
                <a16:creationId xmlns:a16="http://schemas.microsoft.com/office/drawing/2014/main" id="{14C6D531-64D5-6F4C-9015-50B48131B763}"/>
              </a:ext>
            </a:extLst>
          </p:cNvPr>
          <p:cNvSpPr/>
          <p:nvPr/>
        </p:nvSpPr>
        <p:spPr>
          <a:xfrm>
            <a:off x="5486400" y="1198884"/>
            <a:ext cx="1127980" cy="4632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5" name="Rektangel 64">
            <a:extLst>
              <a:ext uri="{FF2B5EF4-FFF2-40B4-BE49-F238E27FC236}">
                <a16:creationId xmlns:a16="http://schemas.microsoft.com/office/drawing/2014/main" id="{F248A239-4A73-4943-9C04-E4A094DE7396}"/>
              </a:ext>
            </a:extLst>
          </p:cNvPr>
          <p:cNvSpPr/>
          <p:nvPr/>
        </p:nvSpPr>
        <p:spPr>
          <a:xfrm>
            <a:off x="10660382" y="995680"/>
            <a:ext cx="1127980" cy="49912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1682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0EE161FF-574D-4743-AA5A-C8C9265B81D0}"/>
              </a:ext>
            </a:extLst>
          </p:cNvPr>
          <p:cNvSpPr txBox="1"/>
          <p:nvPr/>
        </p:nvSpPr>
        <p:spPr>
          <a:xfrm>
            <a:off x="664019" y="595971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rPr>
              <a:t>Introduction 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91D93054-29C7-4841-812E-096FE8CAFCC6}"/>
              </a:ext>
            </a:extLst>
          </p:cNvPr>
          <p:cNvSpPr/>
          <p:nvPr/>
        </p:nvSpPr>
        <p:spPr>
          <a:xfrm>
            <a:off x="4693000" y="769403"/>
            <a:ext cx="4148327" cy="596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i="1" dirty="0">
                <a:latin typeface="Avenir Book" panose="02000503020000020003" pitchFamily="2" charset="0"/>
              </a:rPr>
              <a:t>Did you ever think about how sustainable your go-to ski resort is? </a:t>
            </a:r>
            <a:endParaRPr lang="en-US" b="1" dirty="0">
              <a:latin typeface="Avenir Book" panose="02000503020000020003" pitchFamily="2" charset="0"/>
            </a:endParaRP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6FB4817F-F6A0-DE40-A373-404CC6AD3D58}"/>
              </a:ext>
            </a:extLst>
          </p:cNvPr>
          <p:cNvSpPr/>
          <p:nvPr/>
        </p:nvSpPr>
        <p:spPr>
          <a:xfrm>
            <a:off x="1365006" y="3319489"/>
            <a:ext cx="3709358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i="1" dirty="0">
                <a:latin typeface="Avenir Book" panose="02000503020000020003" pitchFamily="2" charset="0"/>
              </a:rPr>
              <a:t>Our idea</a:t>
            </a:r>
            <a:endParaRPr lang="en-US" sz="2000" b="1" dirty="0">
              <a:latin typeface="Avenir Book" panose="02000503020000020003" pitchFamily="2" charset="0"/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5B96B0E3-17F7-1740-B8A2-A0967D65EFCE}"/>
              </a:ext>
            </a:extLst>
          </p:cNvPr>
          <p:cNvSpPr/>
          <p:nvPr/>
        </p:nvSpPr>
        <p:spPr>
          <a:xfrm>
            <a:off x="6688637" y="3280943"/>
            <a:ext cx="4148327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i="1" dirty="0">
                <a:latin typeface="Avenir Book" panose="02000503020000020003" pitchFamily="2" charset="0"/>
              </a:rPr>
              <a:t>Our vision</a:t>
            </a:r>
            <a:endParaRPr lang="en-US" sz="2000" b="1" dirty="0">
              <a:latin typeface="Avenir Book" panose="02000503020000020003" pitchFamily="2" charset="0"/>
            </a:endParaRP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038A08C0-B5F5-C841-A41F-33D46A24F83A}"/>
              </a:ext>
            </a:extLst>
          </p:cNvPr>
          <p:cNvSpPr/>
          <p:nvPr/>
        </p:nvSpPr>
        <p:spPr>
          <a:xfrm>
            <a:off x="4726579" y="1388652"/>
            <a:ext cx="7462372" cy="994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Avenir Book" panose="02000503020000020003" pitchFamily="2" charset="0"/>
              </a:rPr>
              <a:t>Future of winter sports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Avenir Book" panose="02000503020000020003" pitchFamily="2" charset="0"/>
              </a:rPr>
              <a:t>Ski resorts can act more or less sustainable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Avenir Book" panose="02000503020000020003" pitchFamily="2" charset="0"/>
              </a:rPr>
              <a:t>Choosing a “sustainable ski resort” for a more environmentally friendly impact</a:t>
            </a:r>
          </a:p>
        </p:txBody>
      </p:sp>
      <p:grpSp>
        <p:nvGrpSpPr>
          <p:cNvPr id="19" name="Gruppe 18">
            <a:extLst>
              <a:ext uri="{FF2B5EF4-FFF2-40B4-BE49-F238E27FC236}">
                <a16:creationId xmlns:a16="http://schemas.microsoft.com/office/drawing/2014/main" id="{38BF0A04-771B-3542-99F5-B82C54645AAE}"/>
              </a:ext>
            </a:extLst>
          </p:cNvPr>
          <p:cNvGrpSpPr/>
          <p:nvPr/>
        </p:nvGrpSpPr>
        <p:grpSpPr>
          <a:xfrm>
            <a:off x="10363581" y="6061940"/>
            <a:ext cx="1424781" cy="564917"/>
            <a:chOff x="4422775" y="3282717"/>
            <a:chExt cx="1424781" cy="564917"/>
          </a:xfrm>
        </p:grpSpPr>
        <p:cxnSp>
          <p:nvCxnSpPr>
            <p:cNvPr id="20" name="Lige forbindelse 19">
              <a:extLst>
                <a:ext uri="{FF2B5EF4-FFF2-40B4-BE49-F238E27FC236}">
                  <a16:creationId xmlns:a16="http://schemas.microsoft.com/office/drawing/2014/main" id="{D849E9F6-DD14-A645-A2A2-72E406C84A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2775" y="3336132"/>
              <a:ext cx="256381" cy="324643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Lige forbindelse 20">
              <a:extLst>
                <a:ext uri="{FF2B5EF4-FFF2-40B4-BE49-F238E27FC236}">
                  <a16:creationId xmlns:a16="http://schemas.microsoft.com/office/drawing/2014/main" id="{66C3DF31-AD01-944B-B4DE-4F20368D975D}"/>
                </a:ext>
              </a:extLst>
            </p:cNvPr>
            <p:cNvCxnSpPr/>
            <p:nvPr/>
          </p:nvCxnSpPr>
          <p:spPr>
            <a:xfrm flipH="1" flipV="1">
              <a:off x="4679156" y="3338385"/>
              <a:ext cx="200025" cy="247394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Lige forbindelse 21">
              <a:extLst>
                <a:ext uri="{FF2B5EF4-FFF2-40B4-BE49-F238E27FC236}">
                  <a16:creationId xmlns:a16="http://schemas.microsoft.com/office/drawing/2014/main" id="{638B394F-905E-5340-B5DF-1F836883AB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8837" y="3286125"/>
              <a:ext cx="458788" cy="56150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Lige forbindelse 22">
              <a:extLst>
                <a:ext uri="{FF2B5EF4-FFF2-40B4-BE49-F238E27FC236}">
                  <a16:creationId xmlns:a16="http://schemas.microsoft.com/office/drawing/2014/main" id="{C379DE8D-CAC5-944D-83E9-F66CA50EE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7625" y="3282717"/>
              <a:ext cx="471487" cy="56491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Lige forbindelse 23">
              <a:extLst>
                <a:ext uri="{FF2B5EF4-FFF2-40B4-BE49-F238E27FC236}">
                  <a16:creationId xmlns:a16="http://schemas.microsoft.com/office/drawing/2014/main" id="{23E4A384-645D-7541-8A55-ECD96B6E76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6069" y="3336132"/>
              <a:ext cx="200025" cy="249647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Lige forbindelse 24">
              <a:extLst>
                <a:ext uri="{FF2B5EF4-FFF2-40B4-BE49-F238E27FC236}">
                  <a16:creationId xmlns:a16="http://schemas.microsoft.com/office/drawing/2014/main" id="{6D623995-CF87-914F-827C-0C580F456E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76095" y="3338385"/>
              <a:ext cx="271461" cy="32239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Lige forbindelse 25">
              <a:extLst>
                <a:ext uri="{FF2B5EF4-FFF2-40B4-BE49-F238E27FC236}">
                  <a16:creationId xmlns:a16="http://schemas.microsoft.com/office/drawing/2014/main" id="{D0566C89-68A4-8649-BD33-6F617FCFD6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8676" y="3477634"/>
              <a:ext cx="63105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Lige forbindelse 26">
              <a:extLst>
                <a:ext uri="{FF2B5EF4-FFF2-40B4-BE49-F238E27FC236}">
                  <a16:creationId xmlns:a16="http://schemas.microsoft.com/office/drawing/2014/main" id="{72384932-1CC1-394B-BA0D-86EA912899CD}"/>
                </a:ext>
              </a:extLst>
            </p:cNvPr>
            <p:cNvCxnSpPr>
              <a:cxnSpLocks/>
            </p:cNvCxnSpPr>
            <p:nvPr/>
          </p:nvCxnSpPr>
          <p:spPr>
            <a:xfrm>
              <a:off x="5576094" y="3477634"/>
              <a:ext cx="5258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Lige forbindelse 27">
              <a:extLst>
                <a:ext uri="{FF2B5EF4-FFF2-40B4-BE49-F238E27FC236}">
                  <a16:creationId xmlns:a16="http://schemas.microsoft.com/office/drawing/2014/main" id="{A3EF0703-E397-7C48-AA04-554578BCA6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2990" y="3477634"/>
              <a:ext cx="62117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Lige forbindelse 28">
              <a:extLst>
                <a:ext uri="{FF2B5EF4-FFF2-40B4-BE49-F238E27FC236}">
                  <a16:creationId xmlns:a16="http://schemas.microsoft.com/office/drawing/2014/main" id="{AEA8FE5D-906E-644B-96E7-ED0512438FCC}"/>
                </a:ext>
              </a:extLst>
            </p:cNvPr>
            <p:cNvCxnSpPr>
              <a:cxnSpLocks/>
            </p:cNvCxnSpPr>
            <p:nvPr/>
          </p:nvCxnSpPr>
          <p:spPr>
            <a:xfrm>
              <a:off x="5459420" y="3477634"/>
              <a:ext cx="5258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Lige forbindelse 29">
              <a:extLst>
                <a:ext uri="{FF2B5EF4-FFF2-40B4-BE49-F238E27FC236}">
                  <a16:creationId xmlns:a16="http://schemas.microsoft.com/office/drawing/2014/main" id="{D5F038A5-EC0F-6341-872C-429CD877C7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781" y="3477634"/>
              <a:ext cx="4474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Lige forbindelse 30">
              <a:extLst>
                <a:ext uri="{FF2B5EF4-FFF2-40B4-BE49-F238E27FC236}">
                  <a16:creationId xmlns:a16="http://schemas.microsoft.com/office/drawing/2014/main" id="{46E0176B-8723-6F4A-8DEB-5678CB33D5A5}"/>
                </a:ext>
              </a:extLst>
            </p:cNvPr>
            <p:cNvCxnSpPr>
              <a:cxnSpLocks/>
            </p:cNvCxnSpPr>
            <p:nvPr/>
          </p:nvCxnSpPr>
          <p:spPr>
            <a:xfrm>
              <a:off x="4687198" y="3477634"/>
              <a:ext cx="5258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Lige forbindelse 31">
              <a:extLst>
                <a:ext uri="{FF2B5EF4-FFF2-40B4-BE49-F238E27FC236}">
                  <a16:creationId xmlns:a16="http://schemas.microsoft.com/office/drawing/2014/main" id="{C5C6DC5A-E78B-BB40-9EA2-628AA5BF4F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4094" y="3477634"/>
              <a:ext cx="62117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Lige forbindelse 32">
              <a:extLst>
                <a:ext uri="{FF2B5EF4-FFF2-40B4-BE49-F238E27FC236}">
                  <a16:creationId xmlns:a16="http://schemas.microsoft.com/office/drawing/2014/main" id="{285ACF10-1F90-4949-83D9-D1EC5E8CB666}"/>
                </a:ext>
              </a:extLst>
            </p:cNvPr>
            <p:cNvCxnSpPr>
              <a:cxnSpLocks/>
            </p:cNvCxnSpPr>
            <p:nvPr/>
          </p:nvCxnSpPr>
          <p:spPr>
            <a:xfrm>
              <a:off x="4570524" y="3477634"/>
              <a:ext cx="5258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Lige forbindelse 33">
              <a:extLst>
                <a:ext uri="{FF2B5EF4-FFF2-40B4-BE49-F238E27FC236}">
                  <a16:creationId xmlns:a16="http://schemas.microsoft.com/office/drawing/2014/main" id="{F23E7184-56F9-7348-AEAC-BB97A980FB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0294" y="3509549"/>
              <a:ext cx="90972" cy="11312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Lige forbindelse 34">
              <a:extLst>
                <a:ext uri="{FF2B5EF4-FFF2-40B4-BE49-F238E27FC236}">
                  <a16:creationId xmlns:a16="http://schemas.microsoft.com/office/drawing/2014/main" id="{4632F731-7FA0-EA46-922F-9FD5CF36ABCD}"/>
                </a:ext>
              </a:extLst>
            </p:cNvPr>
            <p:cNvCxnSpPr>
              <a:cxnSpLocks/>
            </p:cNvCxnSpPr>
            <p:nvPr/>
          </p:nvCxnSpPr>
          <p:spPr>
            <a:xfrm>
              <a:off x="5128673" y="3509549"/>
              <a:ext cx="91621" cy="11312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Lige forbindelse 35">
              <a:extLst>
                <a:ext uri="{FF2B5EF4-FFF2-40B4-BE49-F238E27FC236}">
                  <a16:creationId xmlns:a16="http://schemas.microsoft.com/office/drawing/2014/main" id="{79A0E30A-D0C6-0447-BCB0-F580DF127C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2968" y="3509549"/>
              <a:ext cx="93853" cy="122651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Lige forbindelse 36">
              <a:extLst>
                <a:ext uri="{FF2B5EF4-FFF2-40B4-BE49-F238E27FC236}">
                  <a16:creationId xmlns:a16="http://schemas.microsoft.com/office/drawing/2014/main" id="{F1C58FE6-DF74-6E4C-8C98-2C998D91B6F2}"/>
                </a:ext>
              </a:extLst>
            </p:cNvPr>
            <p:cNvCxnSpPr>
              <a:cxnSpLocks/>
            </p:cNvCxnSpPr>
            <p:nvPr/>
          </p:nvCxnSpPr>
          <p:spPr>
            <a:xfrm>
              <a:off x="4945934" y="3513268"/>
              <a:ext cx="91767" cy="118932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99695B31-790C-5A46-A3DA-7BB84B368DBF}"/>
              </a:ext>
            </a:extLst>
          </p:cNvPr>
          <p:cNvSpPr/>
          <p:nvPr/>
        </p:nvSpPr>
        <p:spPr>
          <a:xfrm>
            <a:off x="1263883" y="3956874"/>
            <a:ext cx="4121725" cy="1631126"/>
          </a:xfrm>
          <a:prstGeom prst="parallelogram">
            <a:avLst/>
          </a:prstGeom>
          <a:solidFill>
            <a:srgbClr val="80D7B3"/>
          </a:solidFill>
          <a:ln>
            <a:solidFill>
              <a:srgbClr val="7FD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17D2F8C5-3132-724A-B63B-EDBF9E3896E3}"/>
              </a:ext>
            </a:extLst>
          </p:cNvPr>
          <p:cNvSpPr/>
          <p:nvPr/>
        </p:nvSpPr>
        <p:spPr>
          <a:xfrm>
            <a:off x="1638222" y="4260492"/>
            <a:ext cx="3385487" cy="1172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>
                <a:latin typeface="Avenir Book" panose="02000503020000020003" pitchFamily="2" charset="0"/>
              </a:rPr>
              <a:t>An easy structured app to find out which ski resort is sustainable 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>
                <a:latin typeface="Avenir Book" panose="02000503020000020003" pitchFamily="2" charset="0"/>
              </a:rPr>
              <a:t>Simplify the booking process</a:t>
            </a: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FE7B23D8-81A3-0043-BCE5-5E5C3A39EBFA}"/>
              </a:ext>
            </a:extLst>
          </p:cNvPr>
          <p:cNvSpPr/>
          <p:nvPr/>
        </p:nvSpPr>
        <p:spPr>
          <a:xfrm>
            <a:off x="6558862" y="3924546"/>
            <a:ext cx="4121725" cy="1631126"/>
          </a:xfrm>
          <a:prstGeom prst="parallelogram">
            <a:avLst/>
          </a:prstGeom>
          <a:solidFill>
            <a:srgbClr val="80D7B3"/>
          </a:solidFill>
          <a:ln>
            <a:solidFill>
              <a:srgbClr val="7FD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96C81379-46F3-4745-8519-648BEDD7F72C}"/>
              </a:ext>
            </a:extLst>
          </p:cNvPr>
          <p:cNvSpPr/>
          <p:nvPr/>
        </p:nvSpPr>
        <p:spPr>
          <a:xfrm>
            <a:off x="6767164" y="4566471"/>
            <a:ext cx="3786614" cy="347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1" dirty="0">
                <a:latin typeface="Avenir Book" panose="02000503020000020003" pitchFamily="2" charset="0"/>
              </a:rPr>
              <a:t>Making sustainable skiing simple</a:t>
            </a:r>
          </a:p>
        </p:txBody>
      </p:sp>
    </p:spTree>
    <p:extLst>
      <p:ext uri="{BB962C8B-B14F-4D97-AF65-F5344CB8AC3E}">
        <p14:creationId xmlns:p14="http://schemas.microsoft.com/office/powerpoint/2010/main" val="2064956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1609DFD-FD48-4045-9BE5-3FF8F6CFC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0"/>
            <a:ext cx="11242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olorful blurred backgrounds grey background | Blurred background, Gray  background, Background">
            <a:extLst>
              <a:ext uri="{FF2B5EF4-FFF2-40B4-BE49-F238E27FC236}">
                <a16:creationId xmlns:a16="http://schemas.microsoft.com/office/drawing/2014/main" id="{9659C38B-EE86-A542-84B4-970A2FCEB2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9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 trans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59" t="19019" r="17153" b="14804"/>
          <a:stretch/>
        </p:blipFill>
        <p:spPr bwMode="auto">
          <a:xfrm>
            <a:off x="7553396" y="2947310"/>
            <a:ext cx="4496363" cy="4352649"/>
          </a:xfrm>
          <a:prstGeom prst="rect">
            <a:avLst/>
          </a:prstGeom>
          <a:noFill/>
          <a:effectLst>
            <a:softEdge rad="410053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68137FBB-A3E6-8A4F-B4F2-8EB4FF92A31E}"/>
              </a:ext>
            </a:extLst>
          </p:cNvPr>
          <p:cNvSpPr txBox="1"/>
          <p:nvPr/>
        </p:nvSpPr>
        <p:spPr>
          <a:xfrm>
            <a:off x="8635182" y="5004708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TO BE CONTINUED...</a:t>
            </a:r>
          </a:p>
        </p:txBody>
      </p:sp>
    </p:spTree>
    <p:extLst>
      <p:ext uri="{BB962C8B-B14F-4D97-AF65-F5344CB8AC3E}">
        <p14:creationId xmlns:p14="http://schemas.microsoft.com/office/powerpoint/2010/main" val="705946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4B233F46-EAF1-C149-B8A4-EBF834F1C0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4" t="12876" r="50000" b="9834"/>
          <a:stretch/>
        </p:blipFill>
        <p:spPr bwMode="auto">
          <a:xfrm>
            <a:off x="8756555" y="881378"/>
            <a:ext cx="2560320" cy="5095244"/>
          </a:xfrm>
          <a:prstGeom prst="roundRect">
            <a:avLst>
              <a:gd name="adj" fmla="val 13309"/>
            </a:avLst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1F91F27C-648B-5548-BCBD-E476A3119925}"/>
              </a:ext>
            </a:extLst>
          </p:cNvPr>
          <p:cNvSpPr txBox="1"/>
          <p:nvPr/>
        </p:nvSpPr>
        <p:spPr>
          <a:xfrm>
            <a:off x="197979" y="2479044"/>
            <a:ext cx="5449030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rPr>
              <a:t>Let’s have a look and see how Mathias and Anna solve their problem…</a:t>
            </a:r>
          </a:p>
        </p:txBody>
      </p:sp>
      <p:grpSp>
        <p:nvGrpSpPr>
          <p:cNvPr id="9" name="Gruppe 8">
            <a:extLst>
              <a:ext uri="{FF2B5EF4-FFF2-40B4-BE49-F238E27FC236}">
                <a16:creationId xmlns:a16="http://schemas.microsoft.com/office/drawing/2014/main" id="{24F734FA-0423-3A4D-A94B-BA33BB659177}"/>
              </a:ext>
            </a:extLst>
          </p:cNvPr>
          <p:cNvGrpSpPr/>
          <p:nvPr/>
        </p:nvGrpSpPr>
        <p:grpSpPr>
          <a:xfrm>
            <a:off x="10363581" y="6061940"/>
            <a:ext cx="1424781" cy="564917"/>
            <a:chOff x="4422775" y="3282717"/>
            <a:chExt cx="1424781" cy="564917"/>
          </a:xfrm>
        </p:grpSpPr>
        <p:cxnSp>
          <p:nvCxnSpPr>
            <p:cNvPr id="27" name="Lige forbindelse 26">
              <a:extLst>
                <a:ext uri="{FF2B5EF4-FFF2-40B4-BE49-F238E27FC236}">
                  <a16:creationId xmlns:a16="http://schemas.microsoft.com/office/drawing/2014/main" id="{53C1B874-FE3D-1B40-8DBD-EA33E86E2587}"/>
                </a:ext>
              </a:extLst>
            </p:cNvPr>
            <p:cNvCxnSpPr>
              <a:cxnSpLocks/>
            </p:cNvCxnSpPr>
            <p:nvPr/>
          </p:nvCxnSpPr>
          <p:spPr>
            <a:xfrm>
              <a:off x="4945934" y="3513268"/>
              <a:ext cx="91767" cy="118932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Lige forbindelse 9">
              <a:extLst>
                <a:ext uri="{FF2B5EF4-FFF2-40B4-BE49-F238E27FC236}">
                  <a16:creationId xmlns:a16="http://schemas.microsoft.com/office/drawing/2014/main" id="{EA861FED-B91D-2D4A-B228-15D84BEFB0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2775" y="3336132"/>
              <a:ext cx="256381" cy="324643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Lige forbindelse 10">
              <a:extLst>
                <a:ext uri="{FF2B5EF4-FFF2-40B4-BE49-F238E27FC236}">
                  <a16:creationId xmlns:a16="http://schemas.microsoft.com/office/drawing/2014/main" id="{99114845-AA54-FA49-8017-2ECF55889B4B}"/>
                </a:ext>
              </a:extLst>
            </p:cNvPr>
            <p:cNvCxnSpPr/>
            <p:nvPr/>
          </p:nvCxnSpPr>
          <p:spPr>
            <a:xfrm flipH="1" flipV="1">
              <a:off x="4679156" y="3338385"/>
              <a:ext cx="200025" cy="247394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Lige forbindelse 11">
              <a:extLst>
                <a:ext uri="{FF2B5EF4-FFF2-40B4-BE49-F238E27FC236}">
                  <a16:creationId xmlns:a16="http://schemas.microsoft.com/office/drawing/2014/main" id="{B4834765-5033-2942-B2FF-EB4E528B3A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8837" y="3286125"/>
              <a:ext cx="458788" cy="56150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Lige forbindelse 12">
              <a:extLst>
                <a:ext uri="{FF2B5EF4-FFF2-40B4-BE49-F238E27FC236}">
                  <a16:creationId xmlns:a16="http://schemas.microsoft.com/office/drawing/2014/main" id="{B924A906-D3A6-2844-9354-34D984A8F0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7625" y="3282717"/>
              <a:ext cx="471487" cy="56491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Lige forbindelse 13">
              <a:extLst>
                <a:ext uri="{FF2B5EF4-FFF2-40B4-BE49-F238E27FC236}">
                  <a16:creationId xmlns:a16="http://schemas.microsoft.com/office/drawing/2014/main" id="{873AF526-AEC2-DB4B-B10C-23361667E0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6069" y="3336132"/>
              <a:ext cx="200025" cy="249647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Lige forbindelse 14">
              <a:extLst>
                <a:ext uri="{FF2B5EF4-FFF2-40B4-BE49-F238E27FC236}">
                  <a16:creationId xmlns:a16="http://schemas.microsoft.com/office/drawing/2014/main" id="{E724053B-1628-0249-A1C8-98BDC733B6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76095" y="3338385"/>
              <a:ext cx="271461" cy="32239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Lige forbindelse 15">
              <a:extLst>
                <a:ext uri="{FF2B5EF4-FFF2-40B4-BE49-F238E27FC236}">
                  <a16:creationId xmlns:a16="http://schemas.microsoft.com/office/drawing/2014/main" id="{63B48CDB-6072-DD4E-AE5D-054973F35E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8676" y="3477634"/>
              <a:ext cx="63105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Lige forbindelse 16">
              <a:extLst>
                <a:ext uri="{FF2B5EF4-FFF2-40B4-BE49-F238E27FC236}">
                  <a16:creationId xmlns:a16="http://schemas.microsoft.com/office/drawing/2014/main" id="{3F35542A-DFC9-5942-9502-FA19F8B40151}"/>
                </a:ext>
              </a:extLst>
            </p:cNvPr>
            <p:cNvCxnSpPr>
              <a:cxnSpLocks/>
            </p:cNvCxnSpPr>
            <p:nvPr/>
          </p:nvCxnSpPr>
          <p:spPr>
            <a:xfrm>
              <a:off x="5576094" y="3477634"/>
              <a:ext cx="5258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Lige forbindelse 17">
              <a:extLst>
                <a:ext uri="{FF2B5EF4-FFF2-40B4-BE49-F238E27FC236}">
                  <a16:creationId xmlns:a16="http://schemas.microsoft.com/office/drawing/2014/main" id="{39B3646A-5B70-0B4C-A8A2-F0E2EB4F1B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2990" y="3477634"/>
              <a:ext cx="62117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Lige forbindelse 18">
              <a:extLst>
                <a:ext uri="{FF2B5EF4-FFF2-40B4-BE49-F238E27FC236}">
                  <a16:creationId xmlns:a16="http://schemas.microsoft.com/office/drawing/2014/main" id="{54C2CFA9-6222-0D42-A9B5-101A4148CF30}"/>
                </a:ext>
              </a:extLst>
            </p:cNvPr>
            <p:cNvCxnSpPr>
              <a:cxnSpLocks/>
            </p:cNvCxnSpPr>
            <p:nvPr/>
          </p:nvCxnSpPr>
          <p:spPr>
            <a:xfrm>
              <a:off x="5459420" y="3477634"/>
              <a:ext cx="5258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Lige forbindelse 19">
              <a:extLst>
                <a:ext uri="{FF2B5EF4-FFF2-40B4-BE49-F238E27FC236}">
                  <a16:creationId xmlns:a16="http://schemas.microsoft.com/office/drawing/2014/main" id="{1B4B53DF-AFE8-7746-805D-D6721AC93A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781" y="3477634"/>
              <a:ext cx="4474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Lige forbindelse 20">
              <a:extLst>
                <a:ext uri="{FF2B5EF4-FFF2-40B4-BE49-F238E27FC236}">
                  <a16:creationId xmlns:a16="http://schemas.microsoft.com/office/drawing/2014/main" id="{0E97F1D3-1422-2D41-A548-61E9EC1197EE}"/>
                </a:ext>
              </a:extLst>
            </p:cNvPr>
            <p:cNvCxnSpPr>
              <a:cxnSpLocks/>
            </p:cNvCxnSpPr>
            <p:nvPr/>
          </p:nvCxnSpPr>
          <p:spPr>
            <a:xfrm>
              <a:off x="4687198" y="3477634"/>
              <a:ext cx="5258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Lige forbindelse 21">
              <a:extLst>
                <a:ext uri="{FF2B5EF4-FFF2-40B4-BE49-F238E27FC236}">
                  <a16:creationId xmlns:a16="http://schemas.microsoft.com/office/drawing/2014/main" id="{D4579B79-31C2-DD4E-99BE-9B355D4250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4094" y="3477634"/>
              <a:ext cx="62117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Lige forbindelse 22">
              <a:extLst>
                <a:ext uri="{FF2B5EF4-FFF2-40B4-BE49-F238E27FC236}">
                  <a16:creationId xmlns:a16="http://schemas.microsoft.com/office/drawing/2014/main" id="{21E6B0F2-17E8-2643-9701-EAADE1FF1743}"/>
                </a:ext>
              </a:extLst>
            </p:cNvPr>
            <p:cNvCxnSpPr>
              <a:cxnSpLocks/>
            </p:cNvCxnSpPr>
            <p:nvPr/>
          </p:nvCxnSpPr>
          <p:spPr>
            <a:xfrm>
              <a:off x="4570524" y="3477634"/>
              <a:ext cx="5258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Lige forbindelse 23">
              <a:extLst>
                <a:ext uri="{FF2B5EF4-FFF2-40B4-BE49-F238E27FC236}">
                  <a16:creationId xmlns:a16="http://schemas.microsoft.com/office/drawing/2014/main" id="{22188790-7117-BB4A-8857-7EEA019D28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0294" y="3509549"/>
              <a:ext cx="90972" cy="11312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Lige forbindelse 24">
              <a:extLst>
                <a:ext uri="{FF2B5EF4-FFF2-40B4-BE49-F238E27FC236}">
                  <a16:creationId xmlns:a16="http://schemas.microsoft.com/office/drawing/2014/main" id="{AA9BB28D-BF31-E245-881F-5EA795829594}"/>
                </a:ext>
              </a:extLst>
            </p:cNvPr>
            <p:cNvCxnSpPr>
              <a:cxnSpLocks/>
            </p:cNvCxnSpPr>
            <p:nvPr/>
          </p:nvCxnSpPr>
          <p:spPr>
            <a:xfrm>
              <a:off x="5128673" y="3509549"/>
              <a:ext cx="91621" cy="11312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Lige forbindelse 25">
              <a:extLst>
                <a:ext uri="{FF2B5EF4-FFF2-40B4-BE49-F238E27FC236}">
                  <a16:creationId xmlns:a16="http://schemas.microsoft.com/office/drawing/2014/main" id="{CBA1BD77-AAB1-654E-B00D-3085DAAAF1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2968" y="3509549"/>
              <a:ext cx="93853" cy="122651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7172" name="Picture 4">
            <a:extLst>
              <a:ext uri="{FF2B5EF4-FFF2-40B4-BE49-F238E27FC236}">
                <a16:creationId xmlns:a16="http://schemas.microsoft.com/office/drawing/2014/main" id="{3A86FF87-7A11-7F43-929F-E42063515E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00" t="12952" r="2255" b="67594"/>
          <a:stretch/>
        </p:blipFill>
        <p:spPr bwMode="auto">
          <a:xfrm>
            <a:off x="5773236" y="881378"/>
            <a:ext cx="2345152" cy="236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Billede 28" descr="Et billede, der indeholder tekst&#10;&#10;Automatisk genereret beskrivelse">
            <a:extLst>
              <a:ext uri="{FF2B5EF4-FFF2-40B4-BE49-F238E27FC236}">
                <a16:creationId xmlns:a16="http://schemas.microsoft.com/office/drawing/2014/main" id="{09157247-55EB-0347-9AC5-51EA1A01693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42826" y="3660683"/>
            <a:ext cx="3117912" cy="22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1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CE193C95-552A-0441-9B2B-CE6B7B305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0"/>
            <a:ext cx="11242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olorful blurred backgrounds grey background | Blurred background, Gray  background, Background">
            <a:extLst>
              <a:ext uri="{FF2B5EF4-FFF2-40B4-BE49-F238E27FC236}">
                <a16:creationId xmlns:a16="http://schemas.microsoft.com/office/drawing/2014/main" id="{5A841B12-D757-A740-8DD3-7678C4562F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9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WatercolorSponge trans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359" t="19019" r="17153" b="14804"/>
          <a:stretch/>
        </p:blipFill>
        <p:spPr bwMode="auto">
          <a:xfrm>
            <a:off x="7553396" y="2947310"/>
            <a:ext cx="4496363" cy="4352649"/>
          </a:xfrm>
          <a:prstGeom prst="rect">
            <a:avLst/>
          </a:prstGeom>
          <a:noFill/>
          <a:effectLst>
            <a:softEdge rad="410053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3D4093A3-349E-6045-AB66-BC7A5B4C7AF5}"/>
              </a:ext>
            </a:extLst>
          </p:cNvPr>
          <p:cNvSpPr txBox="1"/>
          <p:nvPr/>
        </p:nvSpPr>
        <p:spPr>
          <a:xfrm>
            <a:off x="8635182" y="5004708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TO BE CONTINUED...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4B25DF44-012A-4848-B6A4-113974A30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3547" y="3430940"/>
            <a:ext cx="3810001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34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 descr="Et billede, der indeholder tekst, skærmbillede, metal&#10;&#10;Automatisk genereret beskrivelse">
            <a:extLst>
              <a:ext uri="{FF2B5EF4-FFF2-40B4-BE49-F238E27FC236}">
                <a16:creationId xmlns:a16="http://schemas.microsoft.com/office/drawing/2014/main" id="{008723A4-2D24-EE43-9F35-2351FBB32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088" y="993328"/>
            <a:ext cx="8329823" cy="5864672"/>
          </a:xfrm>
          <a:prstGeom prst="rect">
            <a:avLst/>
          </a:prstGeom>
        </p:spPr>
      </p:pic>
      <p:sp>
        <p:nvSpPr>
          <p:cNvPr id="17" name="Tekstfelt 16">
            <a:extLst>
              <a:ext uri="{FF2B5EF4-FFF2-40B4-BE49-F238E27FC236}">
                <a16:creationId xmlns:a16="http://schemas.microsoft.com/office/drawing/2014/main" id="{4096AEEE-889B-AA42-BCF7-034208FF0289}"/>
              </a:ext>
            </a:extLst>
          </p:cNvPr>
          <p:cNvSpPr txBox="1"/>
          <p:nvPr/>
        </p:nvSpPr>
        <p:spPr>
          <a:xfrm>
            <a:off x="646968" y="-411480"/>
            <a:ext cx="10898061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rPr>
              <a:t>Business Model Canvas</a:t>
            </a:r>
          </a:p>
        </p:txBody>
      </p:sp>
      <p:grpSp>
        <p:nvGrpSpPr>
          <p:cNvPr id="19" name="Gruppe 18">
            <a:extLst>
              <a:ext uri="{FF2B5EF4-FFF2-40B4-BE49-F238E27FC236}">
                <a16:creationId xmlns:a16="http://schemas.microsoft.com/office/drawing/2014/main" id="{5AE66FF6-52D4-FE42-8A99-94CEA13C0FA3}"/>
              </a:ext>
            </a:extLst>
          </p:cNvPr>
          <p:cNvGrpSpPr/>
          <p:nvPr/>
        </p:nvGrpSpPr>
        <p:grpSpPr>
          <a:xfrm>
            <a:off x="10363581" y="6061940"/>
            <a:ext cx="1424781" cy="564917"/>
            <a:chOff x="4422775" y="3282717"/>
            <a:chExt cx="1424781" cy="564917"/>
          </a:xfrm>
        </p:grpSpPr>
        <p:cxnSp>
          <p:nvCxnSpPr>
            <p:cNvPr id="21" name="Lige forbindelse 20">
              <a:extLst>
                <a:ext uri="{FF2B5EF4-FFF2-40B4-BE49-F238E27FC236}">
                  <a16:creationId xmlns:a16="http://schemas.microsoft.com/office/drawing/2014/main" id="{91AFD4B0-7F1D-E543-AFC9-A463CB7D3E24}"/>
                </a:ext>
              </a:extLst>
            </p:cNvPr>
            <p:cNvCxnSpPr>
              <a:cxnSpLocks/>
            </p:cNvCxnSpPr>
            <p:nvPr/>
          </p:nvCxnSpPr>
          <p:spPr>
            <a:xfrm>
              <a:off x="4945934" y="3513268"/>
              <a:ext cx="91767" cy="118932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Lige forbindelse 22">
              <a:extLst>
                <a:ext uri="{FF2B5EF4-FFF2-40B4-BE49-F238E27FC236}">
                  <a16:creationId xmlns:a16="http://schemas.microsoft.com/office/drawing/2014/main" id="{2CA7DE25-8133-F741-9B2F-D23534F3D1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2775" y="3336132"/>
              <a:ext cx="256381" cy="324643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Lige forbindelse 24">
              <a:extLst>
                <a:ext uri="{FF2B5EF4-FFF2-40B4-BE49-F238E27FC236}">
                  <a16:creationId xmlns:a16="http://schemas.microsoft.com/office/drawing/2014/main" id="{E60DC82B-A169-7747-B354-CDC2208F3B08}"/>
                </a:ext>
              </a:extLst>
            </p:cNvPr>
            <p:cNvCxnSpPr/>
            <p:nvPr/>
          </p:nvCxnSpPr>
          <p:spPr>
            <a:xfrm flipH="1" flipV="1">
              <a:off x="4679156" y="3338385"/>
              <a:ext cx="200025" cy="247394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Lige forbindelse 26">
              <a:extLst>
                <a:ext uri="{FF2B5EF4-FFF2-40B4-BE49-F238E27FC236}">
                  <a16:creationId xmlns:a16="http://schemas.microsoft.com/office/drawing/2014/main" id="{EB8F43E1-30F9-4040-AE43-A83C6850A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8837" y="3286125"/>
              <a:ext cx="458788" cy="56150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Lige forbindelse 27">
              <a:extLst>
                <a:ext uri="{FF2B5EF4-FFF2-40B4-BE49-F238E27FC236}">
                  <a16:creationId xmlns:a16="http://schemas.microsoft.com/office/drawing/2014/main" id="{F5005B43-878C-4743-9E40-6038EC8209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7625" y="3282717"/>
              <a:ext cx="471487" cy="56491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Lige forbindelse 28">
              <a:extLst>
                <a:ext uri="{FF2B5EF4-FFF2-40B4-BE49-F238E27FC236}">
                  <a16:creationId xmlns:a16="http://schemas.microsoft.com/office/drawing/2014/main" id="{CF5BFD59-47CC-AC44-AE6F-9CBC84362A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6069" y="3336132"/>
              <a:ext cx="200025" cy="249647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Lige forbindelse 29">
              <a:extLst>
                <a:ext uri="{FF2B5EF4-FFF2-40B4-BE49-F238E27FC236}">
                  <a16:creationId xmlns:a16="http://schemas.microsoft.com/office/drawing/2014/main" id="{4D5948E5-9DC0-C847-BD76-9C2F7F90F5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76095" y="3338385"/>
              <a:ext cx="271461" cy="32239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Lige forbindelse 30">
              <a:extLst>
                <a:ext uri="{FF2B5EF4-FFF2-40B4-BE49-F238E27FC236}">
                  <a16:creationId xmlns:a16="http://schemas.microsoft.com/office/drawing/2014/main" id="{BDE591AA-0B62-B342-874B-FF9D9C48B2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8676" y="3477634"/>
              <a:ext cx="63105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Lige forbindelse 31">
              <a:extLst>
                <a:ext uri="{FF2B5EF4-FFF2-40B4-BE49-F238E27FC236}">
                  <a16:creationId xmlns:a16="http://schemas.microsoft.com/office/drawing/2014/main" id="{80190F65-09EC-5841-9960-8CA269CB1536}"/>
                </a:ext>
              </a:extLst>
            </p:cNvPr>
            <p:cNvCxnSpPr>
              <a:cxnSpLocks/>
            </p:cNvCxnSpPr>
            <p:nvPr/>
          </p:nvCxnSpPr>
          <p:spPr>
            <a:xfrm>
              <a:off x="5576094" y="3477634"/>
              <a:ext cx="5258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Lige forbindelse 32">
              <a:extLst>
                <a:ext uri="{FF2B5EF4-FFF2-40B4-BE49-F238E27FC236}">
                  <a16:creationId xmlns:a16="http://schemas.microsoft.com/office/drawing/2014/main" id="{680879B1-B55D-B740-8A9F-6DC1A96ACA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2990" y="3477634"/>
              <a:ext cx="62117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Lige forbindelse 33">
              <a:extLst>
                <a:ext uri="{FF2B5EF4-FFF2-40B4-BE49-F238E27FC236}">
                  <a16:creationId xmlns:a16="http://schemas.microsoft.com/office/drawing/2014/main" id="{0AE903CC-01CC-4D48-97DF-BF4BFDDD66C3}"/>
                </a:ext>
              </a:extLst>
            </p:cNvPr>
            <p:cNvCxnSpPr>
              <a:cxnSpLocks/>
            </p:cNvCxnSpPr>
            <p:nvPr/>
          </p:nvCxnSpPr>
          <p:spPr>
            <a:xfrm>
              <a:off x="5459420" y="3477634"/>
              <a:ext cx="5258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Lige forbindelse 34">
              <a:extLst>
                <a:ext uri="{FF2B5EF4-FFF2-40B4-BE49-F238E27FC236}">
                  <a16:creationId xmlns:a16="http://schemas.microsoft.com/office/drawing/2014/main" id="{E51325F6-FFE4-6A4A-8AC1-154E60BABC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781" y="3477634"/>
              <a:ext cx="4474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Lige forbindelse 35">
              <a:extLst>
                <a:ext uri="{FF2B5EF4-FFF2-40B4-BE49-F238E27FC236}">
                  <a16:creationId xmlns:a16="http://schemas.microsoft.com/office/drawing/2014/main" id="{818C2416-685B-BC43-87AC-A5A902F48E76}"/>
                </a:ext>
              </a:extLst>
            </p:cNvPr>
            <p:cNvCxnSpPr>
              <a:cxnSpLocks/>
            </p:cNvCxnSpPr>
            <p:nvPr/>
          </p:nvCxnSpPr>
          <p:spPr>
            <a:xfrm>
              <a:off x="4687198" y="3477634"/>
              <a:ext cx="5258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Lige forbindelse 36">
              <a:extLst>
                <a:ext uri="{FF2B5EF4-FFF2-40B4-BE49-F238E27FC236}">
                  <a16:creationId xmlns:a16="http://schemas.microsoft.com/office/drawing/2014/main" id="{7105767F-9AC6-4145-8C97-2A16F6F618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4094" y="3477634"/>
              <a:ext cx="62117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Lige forbindelse 37">
              <a:extLst>
                <a:ext uri="{FF2B5EF4-FFF2-40B4-BE49-F238E27FC236}">
                  <a16:creationId xmlns:a16="http://schemas.microsoft.com/office/drawing/2014/main" id="{634F2944-7968-8E43-B963-3CE2C798C18F}"/>
                </a:ext>
              </a:extLst>
            </p:cNvPr>
            <p:cNvCxnSpPr>
              <a:cxnSpLocks/>
            </p:cNvCxnSpPr>
            <p:nvPr/>
          </p:nvCxnSpPr>
          <p:spPr>
            <a:xfrm>
              <a:off x="4570524" y="3477634"/>
              <a:ext cx="5258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Lige forbindelse 38">
              <a:extLst>
                <a:ext uri="{FF2B5EF4-FFF2-40B4-BE49-F238E27FC236}">
                  <a16:creationId xmlns:a16="http://schemas.microsoft.com/office/drawing/2014/main" id="{F6DFE9DC-22B2-DA4D-9C12-067973F78C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0294" y="3509549"/>
              <a:ext cx="90972" cy="11312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Lige forbindelse 39">
              <a:extLst>
                <a:ext uri="{FF2B5EF4-FFF2-40B4-BE49-F238E27FC236}">
                  <a16:creationId xmlns:a16="http://schemas.microsoft.com/office/drawing/2014/main" id="{3A76773F-B08F-9F4C-9432-CE1DCED2B004}"/>
                </a:ext>
              </a:extLst>
            </p:cNvPr>
            <p:cNvCxnSpPr>
              <a:cxnSpLocks/>
            </p:cNvCxnSpPr>
            <p:nvPr/>
          </p:nvCxnSpPr>
          <p:spPr>
            <a:xfrm>
              <a:off x="5128673" y="3509549"/>
              <a:ext cx="91621" cy="11312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Lige forbindelse 40">
              <a:extLst>
                <a:ext uri="{FF2B5EF4-FFF2-40B4-BE49-F238E27FC236}">
                  <a16:creationId xmlns:a16="http://schemas.microsoft.com/office/drawing/2014/main" id="{207967FC-2D9F-7C42-82DD-40D7BDBCED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2968" y="3509549"/>
              <a:ext cx="93853" cy="122651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26" name="Lige forbindelse 25">
            <a:extLst>
              <a:ext uri="{FF2B5EF4-FFF2-40B4-BE49-F238E27FC236}">
                <a16:creationId xmlns:a16="http://schemas.microsoft.com/office/drawing/2014/main" id="{B9897051-CF9F-D447-A8AF-D8452744589E}"/>
              </a:ext>
            </a:extLst>
          </p:cNvPr>
          <p:cNvCxnSpPr>
            <a:cxnSpLocks/>
          </p:cNvCxnSpPr>
          <p:nvPr/>
        </p:nvCxnSpPr>
        <p:spPr>
          <a:xfrm>
            <a:off x="99580" y="0"/>
            <a:ext cx="0" cy="6858000"/>
          </a:xfrm>
          <a:prstGeom prst="line">
            <a:avLst/>
          </a:prstGeom>
          <a:ln w="438150">
            <a:solidFill>
              <a:srgbClr val="7FD7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267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felt 4">
            <a:extLst>
              <a:ext uri="{FF2B5EF4-FFF2-40B4-BE49-F238E27FC236}">
                <a16:creationId xmlns:a16="http://schemas.microsoft.com/office/drawing/2014/main" id="{0BF3EFC8-3E53-5842-89C1-CE215B3A81BA}"/>
              </a:ext>
            </a:extLst>
          </p:cNvPr>
          <p:cNvSpPr txBox="1"/>
          <p:nvPr/>
        </p:nvSpPr>
        <p:spPr>
          <a:xfrm>
            <a:off x="646969" y="259088"/>
            <a:ext cx="10898061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rPr>
              <a:t>Business Model Canvas</a:t>
            </a:r>
          </a:p>
        </p:txBody>
      </p:sp>
      <p:grpSp>
        <p:nvGrpSpPr>
          <p:cNvPr id="12" name="Gruppe 11">
            <a:extLst>
              <a:ext uri="{FF2B5EF4-FFF2-40B4-BE49-F238E27FC236}">
                <a16:creationId xmlns:a16="http://schemas.microsoft.com/office/drawing/2014/main" id="{70E21365-C74F-FE45-B294-496B696C13C4}"/>
              </a:ext>
            </a:extLst>
          </p:cNvPr>
          <p:cNvGrpSpPr/>
          <p:nvPr/>
        </p:nvGrpSpPr>
        <p:grpSpPr>
          <a:xfrm>
            <a:off x="646969" y="2159000"/>
            <a:ext cx="8433719" cy="1386758"/>
            <a:chOff x="646968" y="2159000"/>
            <a:chExt cx="8433719" cy="1386758"/>
          </a:xfrm>
        </p:grpSpPr>
        <p:sp>
          <p:nvSpPr>
            <p:cNvPr id="6" name="Heksagon 5">
              <a:extLst>
                <a:ext uri="{FF2B5EF4-FFF2-40B4-BE49-F238E27FC236}">
                  <a16:creationId xmlns:a16="http://schemas.microsoft.com/office/drawing/2014/main" id="{87D2EC80-5B17-694F-BA59-AE5DCCE352D4}"/>
                </a:ext>
              </a:extLst>
            </p:cNvPr>
            <p:cNvSpPr/>
            <p:nvPr/>
          </p:nvSpPr>
          <p:spPr>
            <a:xfrm>
              <a:off x="646968" y="2159000"/>
              <a:ext cx="5449032" cy="482738"/>
            </a:xfrm>
            <a:prstGeom prst="hexagon">
              <a:avLst>
                <a:gd name="adj" fmla="val 35714"/>
                <a:gd name="vf" fmla="val 115470"/>
              </a:avLst>
            </a:prstGeom>
            <a:solidFill>
              <a:srgbClr val="7FD7B3"/>
            </a:solidFill>
            <a:ln w="28575">
              <a:solidFill>
                <a:srgbClr val="60A4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400" dirty="0">
                  <a:latin typeface="Avenir Book" panose="02000503020000020003" pitchFamily="2" charset="0"/>
                </a:rPr>
                <a:t>Value Proposition</a:t>
              </a:r>
            </a:p>
          </p:txBody>
        </p:sp>
        <p:sp>
          <p:nvSpPr>
            <p:cNvPr id="10" name="Tekstfelt 9">
              <a:extLst>
                <a:ext uri="{FF2B5EF4-FFF2-40B4-BE49-F238E27FC236}">
                  <a16:creationId xmlns:a16="http://schemas.microsoft.com/office/drawing/2014/main" id="{63814133-717E-104A-9667-4A938C60F833}"/>
                </a:ext>
              </a:extLst>
            </p:cNvPr>
            <p:cNvSpPr txBox="1"/>
            <p:nvPr/>
          </p:nvSpPr>
          <p:spPr>
            <a:xfrm>
              <a:off x="646968" y="2837872"/>
              <a:ext cx="84337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a-DK" sz="2000" dirty="0">
                  <a:latin typeface="Avenir Book" panose="02000503020000020003" pitchFamily="2" charset="0"/>
                </a:rPr>
                <a:t>Make it </a:t>
              </a:r>
              <a:r>
                <a:rPr lang="da-DK" sz="2000" dirty="0" err="1">
                  <a:latin typeface="Avenir Book" panose="02000503020000020003" pitchFamily="2" charset="0"/>
                </a:rPr>
                <a:t>easier</a:t>
              </a:r>
              <a:r>
                <a:rPr lang="da-DK" sz="2000" dirty="0">
                  <a:latin typeface="Avenir Book" panose="02000503020000020003" pitchFamily="2" charset="0"/>
                </a:rPr>
                <a:t> to </a:t>
              </a:r>
              <a:r>
                <a:rPr lang="da-DK" sz="2000" dirty="0" err="1">
                  <a:latin typeface="Avenir Book" panose="02000503020000020003" pitchFamily="2" charset="0"/>
                </a:rPr>
                <a:t>make</a:t>
              </a:r>
              <a:r>
                <a:rPr lang="da-DK" sz="2000" dirty="0">
                  <a:latin typeface="Avenir Book" panose="02000503020000020003" pitchFamily="2" charset="0"/>
                </a:rPr>
                <a:t> </a:t>
              </a:r>
              <a:r>
                <a:rPr lang="da-DK" sz="2000" dirty="0" err="1">
                  <a:latin typeface="Avenir Book" panose="02000503020000020003" pitchFamily="2" charset="0"/>
                </a:rPr>
                <a:t>sustainable</a:t>
              </a:r>
              <a:r>
                <a:rPr lang="da-DK" sz="2000" dirty="0">
                  <a:latin typeface="Avenir Book" panose="02000503020000020003" pitchFamily="2" charset="0"/>
                </a:rPr>
                <a:t> </a:t>
              </a:r>
              <a:r>
                <a:rPr lang="da-DK" sz="2000" dirty="0" err="1">
                  <a:latin typeface="Avenir Book" panose="02000503020000020003" pitchFamily="2" charset="0"/>
                </a:rPr>
                <a:t>choices</a:t>
              </a:r>
              <a:r>
                <a:rPr lang="da-DK" sz="2000" dirty="0">
                  <a:latin typeface="Avenir Book" panose="02000503020000020003" pitchFamily="2" charset="0"/>
                </a:rPr>
                <a:t> with </a:t>
              </a:r>
              <a:r>
                <a:rPr lang="da-DK" sz="2000" dirty="0" err="1">
                  <a:latin typeface="Avenir Book" panose="02000503020000020003" pitchFamily="2" charset="0"/>
                </a:rPr>
                <a:t>savings</a:t>
              </a:r>
              <a:r>
                <a:rPr lang="da-DK" sz="2000" dirty="0">
                  <a:latin typeface="Avenir Book" panose="02000503020000020003" pitchFamily="2" charset="0"/>
                </a:rPr>
                <a:t> and discounts</a:t>
              </a:r>
              <a:endParaRPr lang="da-DK" sz="2000" dirty="0">
                <a:effectLst/>
                <a:latin typeface="Avenir Book" panose="02000503020000020003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a-DK" sz="2000" dirty="0" err="1">
                  <a:latin typeface="Avenir Book" panose="02000503020000020003" pitchFamily="2" charset="0"/>
                </a:rPr>
                <a:t>Educate</a:t>
              </a:r>
              <a:r>
                <a:rPr lang="da-DK" sz="2000" dirty="0">
                  <a:latin typeface="Avenir Book" panose="02000503020000020003" pitchFamily="2" charset="0"/>
                </a:rPr>
                <a:t> </a:t>
              </a:r>
              <a:r>
                <a:rPr lang="da-DK" sz="2000" dirty="0" err="1">
                  <a:latin typeface="Avenir Book" panose="02000503020000020003" pitchFamily="2" charset="0"/>
                </a:rPr>
                <a:t>people</a:t>
              </a:r>
              <a:r>
                <a:rPr lang="da-DK" sz="2000" dirty="0">
                  <a:latin typeface="Avenir Book" panose="02000503020000020003" pitchFamily="2" charset="0"/>
                </a:rPr>
                <a:t> on </a:t>
              </a:r>
              <a:r>
                <a:rPr lang="da-DK" sz="2000" dirty="0" err="1">
                  <a:latin typeface="Avenir Book" panose="02000503020000020003" pitchFamily="2" charset="0"/>
                </a:rPr>
                <a:t>making</a:t>
              </a:r>
              <a:r>
                <a:rPr lang="da-DK" sz="2000" dirty="0">
                  <a:latin typeface="Avenir Book" panose="02000503020000020003" pitchFamily="2" charset="0"/>
                </a:rPr>
                <a:t> </a:t>
              </a:r>
              <a:r>
                <a:rPr lang="da-DK" sz="2000" dirty="0" err="1">
                  <a:latin typeface="Avenir Book" panose="02000503020000020003" pitchFamily="2" charset="0"/>
                </a:rPr>
                <a:t>winter</a:t>
              </a:r>
              <a:r>
                <a:rPr lang="da-DK" sz="2000" dirty="0">
                  <a:latin typeface="Avenir Book" panose="02000503020000020003" pitchFamily="2" charset="0"/>
                </a:rPr>
                <a:t> sports more </a:t>
              </a:r>
              <a:r>
                <a:rPr lang="da-DK" sz="2000" dirty="0" err="1">
                  <a:latin typeface="Avenir Book" panose="02000503020000020003" pitchFamily="2" charset="0"/>
                </a:rPr>
                <a:t>sustainable</a:t>
              </a:r>
              <a:endParaRPr lang="da-DK" sz="2000" dirty="0">
                <a:effectLst/>
                <a:latin typeface="Avenir Book" panose="02000503020000020003" pitchFamily="2" charset="0"/>
              </a:endParaRPr>
            </a:p>
          </p:txBody>
        </p:sp>
      </p:grpSp>
      <p:grpSp>
        <p:nvGrpSpPr>
          <p:cNvPr id="13" name="Gruppe 12">
            <a:extLst>
              <a:ext uri="{FF2B5EF4-FFF2-40B4-BE49-F238E27FC236}">
                <a16:creationId xmlns:a16="http://schemas.microsoft.com/office/drawing/2014/main" id="{BB13C9F7-DAAD-1648-83CF-40A776076BDB}"/>
              </a:ext>
            </a:extLst>
          </p:cNvPr>
          <p:cNvGrpSpPr/>
          <p:nvPr/>
        </p:nvGrpSpPr>
        <p:grpSpPr>
          <a:xfrm>
            <a:off x="6095998" y="4364940"/>
            <a:ext cx="5449032" cy="1761458"/>
            <a:chOff x="5817422" y="3826271"/>
            <a:chExt cx="5449032" cy="1761458"/>
          </a:xfrm>
        </p:grpSpPr>
        <p:sp>
          <p:nvSpPr>
            <p:cNvPr id="7" name="Heksagon 6">
              <a:extLst>
                <a:ext uri="{FF2B5EF4-FFF2-40B4-BE49-F238E27FC236}">
                  <a16:creationId xmlns:a16="http://schemas.microsoft.com/office/drawing/2014/main" id="{D688E37C-7223-2248-BF86-4D6D33D4442D}"/>
                </a:ext>
              </a:extLst>
            </p:cNvPr>
            <p:cNvSpPr/>
            <p:nvPr/>
          </p:nvSpPr>
          <p:spPr>
            <a:xfrm>
              <a:off x="5817422" y="3826271"/>
              <a:ext cx="5449032" cy="465282"/>
            </a:xfrm>
            <a:prstGeom prst="hexagon">
              <a:avLst>
                <a:gd name="adj" fmla="val 35714"/>
                <a:gd name="vf" fmla="val 115470"/>
              </a:avLst>
            </a:prstGeom>
            <a:solidFill>
              <a:srgbClr val="7FD7B3"/>
            </a:solidFill>
            <a:ln w="28575">
              <a:solidFill>
                <a:srgbClr val="60A4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400" dirty="0">
                  <a:latin typeface="Avenir Book" panose="02000503020000020003" pitchFamily="2" charset="0"/>
                </a:rPr>
                <a:t>Main Customer Segments</a:t>
              </a:r>
            </a:p>
          </p:txBody>
        </p:sp>
        <p:sp>
          <p:nvSpPr>
            <p:cNvPr id="11" name="Tekstfelt 10">
              <a:extLst>
                <a:ext uri="{FF2B5EF4-FFF2-40B4-BE49-F238E27FC236}">
                  <a16:creationId xmlns:a16="http://schemas.microsoft.com/office/drawing/2014/main" id="{79EEF37F-7097-354E-BF71-702E6EA3062E}"/>
                </a:ext>
              </a:extLst>
            </p:cNvPr>
            <p:cNvSpPr txBox="1"/>
            <p:nvPr/>
          </p:nvSpPr>
          <p:spPr>
            <a:xfrm>
              <a:off x="5817422" y="4572066"/>
              <a:ext cx="517045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a-DK" sz="2000" dirty="0">
                  <a:latin typeface="Avenir Book" panose="02000503020000020003" pitchFamily="2" charset="0"/>
                </a:rPr>
                <a:t>Young </a:t>
              </a:r>
              <a:r>
                <a:rPr lang="da-DK" sz="2000" dirty="0" err="1">
                  <a:latin typeface="Avenir Book" panose="02000503020000020003" pitchFamily="2" charset="0"/>
                </a:rPr>
                <a:t>adult</a:t>
              </a:r>
              <a:r>
                <a:rPr lang="da-DK" sz="2000" dirty="0">
                  <a:latin typeface="Avenir Book" panose="02000503020000020003" pitchFamily="2" charset="0"/>
                </a:rPr>
                <a:t> </a:t>
              </a:r>
              <a:r>
                <a:rPr lang="da-DK" sz="2000" dirty="0" err="1">
                  <a:latin typeface="Avenir Book" panose="02000503020000020003" pitchFamily="2" charset="0"/>
                </a:rPr>
                <a:t>casual</a:t>
              </a:r>
              <a:r>
                <a:rPr lang="da-DK" sz="2000" dirty="0">
                  <a:latin typeface="Avenir Book" panose="02000503020000020003" pitchFamily="2" charset="0"/>
                </a:rPr>
                <a:t> </a:t>
              </a:r>
              <a:r>
                <a:rPr lang="da-DK" sz="2000" dirty="0" err="1">
                  <a:latin typeface="Avenir Book" panose="02000503020000020003" pitchFamily="2" charset="0"/>
                </a:rPr>
                <a:t>skier</a:t>
              </a:r>
              <a:r>
                <a:rPr lang="da-DK" sz="2000" dirty="0">
                  <a:latin typeface="Avenir Book" panose="02000503020000020003" pitchFamily="2" charset="0"/>
                </a:rPr>
                <a:t> (18-30 </a:t>
              </a:r>
              <a:r>
                <a:rPr lang="da-DK" sz="2000" dirty="0" err="1">
                  <a:latin typeface="Avenir Book" panose="02000503020000020003" pitchFamily="2" charset="0"/>
                </a:rPr>
                <a:t>years</a:t>
              </a:r>
              <a:r>
                <a:rPr lang="da-DK" sz="2000" dirty="0">
                  <a:latin typeface="Avenir Book" panose="02000503020000020003" pitchFamily="2" charset="0"/>
                </a:rPr>
                <a:t> old)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a-DK" sz="2000" dirty="0" err="1">
                  <a:latin typeface="Avenir Book" panose="02000503020000020003" pitchFamily="2" charset="0"/>
                </a:rPr>
                <a:t>Environmentally</a:t>
              </a:r>
              <a:r>
                <a:rPr lang="da-DK" sz="2000" dirty="0">
                  <a:latin typeface="Avenir Book" panose="02000503020000020003" pitchFamily="2" charset="0"/>
                </a:rPr>
                <a:t> </a:t>
              </a:r>
              <a:r>
                <a:rPr lang="da-DK" sz="2000" dirty="0" err="1">
                  <a:latin typeface="Avenir Book" panose="02000503020000020003" pitchFamily="2" charset="0"/>
                </a:rPr>
                <a:t>aware</a:t>
              </a:r>
              <a:r>
                <a:rPr lang="da-DK" sz="2000" dirty="0">
                  <a:latin typeface="Avenir Book" panose="02000503020000020003" pitchFamily="2" charset="0"/>
                </a:rPr>
                <a:t> sports </a:t>
              </a:r>
              <a:r>
                <a:rPr lang="da-DK" sz="2000" dirty="0" err="1">
                  <a:latin typeface="Avenir Book" panose="02000503020000020003" pitchFamily="2" charset="0"/>
                </a:rPr>
                <a:t>enthusiasts</a:t>
              </a:r>
              <a:endParaRPr lang="da-DK" sz="2000" dirty="0">
                <a:latin typeface="Avenir Book" panose="02000503020000020003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a-DK" sz="2000" dirty="0">
                  <a:latin typeface="Avenir Book" panose="02000503020000020003" pitchFamily="2" charset="0"/>
                </a:rPr>
                <a:t>Ski </a:t>
              </a:r>
              <a:r>
                <a:rPr lang="da-DK" sz="2000" dirty="0" err="1">
                  <a:latin typeface="Avenir Book" panose="02000503020000020003" pitchFamily="2" charset="0"/>
                </a:rPr>
                <a:t>resorts</a:t>
              </a:r>
              <a:r>
                <a:rPr lang="da-DK" sz="2000" dirty="0">
                  <a:latin typeface="Avenir Book" panose="02000503020000020003" pitchFamily="2" charset="0"/>
                </a:rPr>
                <a:t> and sponsors</a:t>
              </a:r>
            </a:p>
          </p:txBody>
        </p:sp>
      </p:grpSp>
      <p:grpSp>
        <p:nvGrpSpPr>
          <p:cNvPr id="14" name="Gruppe 13">
            <a:extLst>
              <a:ext uri="{FF2B5EF4-FFF2-40B4-BE49-F238E27FC236}">
                <a16:creationId xmlns:a16="http://schemas.microsoft.com/office/drawing/2014/main" id="{C818C3F9-87A8-4A4C-873E-A37E27E5659C}"/>
              </a:ext>
            </a:extLst>
          </p:cNvPr>
          <p:cNvGrpSpPr/>
          <p:nvPr/>
        </p:nvGrpSpPr>
        <p:grpSpPr>
          <a:xfrm>
            <a:off x="1291308" y="4355688"/>
            <a:ext cx="3250212" cy="1353261"/>
            <a:chOff x="4422775" y="3282717"/>
            <a:chExt cx="1424781" cy="564917"/>
          </a:xfrm>
        </p:grpSpPr>
        <p:cxnSp>
          <p:nvCxnSpPr>
            <p:cNvPr id="15" name="Lige forbindelse 14">
              <a:extLst>
                <a:ext uri="{FF2B5EF4-FFF2-40B4-BE49-F238E27FC236}">
                  <a16:creationId xmlns:a16="http://schemas.microsoft.com/office/drawing/2014/main" id="{E2CC6990-567D-1A4B-A9FB-96EA6B9A93CA}"/>
                </a:ext>
              </a:extLst>
            </p:cNvPr>
            <p:cNvCxnSpPr>
              <a:cxnSpLocks/>
            </p:cNvCxnSpPr>
            <p:nvPr/>
          </p:nvCxnSpPr>
          <p:spPr>
            <a:xfrm>
              <a:off x="4945934" y="3513268"/>
              <a:ext cx="91767" cy="118932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Lige forbindelse 15">
              <a:extLst>
                <a:ext uri="{FF2B5EF4-FFF2-40B4-BE49-F238E27FC236}">
                  <a16:creationId xmlns:a16="http://schemas.microsoft.com/office/drawing/2014/main" id="{1E47B510-7E72-4348-AA06-9C064E4C1D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2775" y="3336132"/>
              <a:ext cx="256381" cy="324643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Lige forbindelse 16">
              <a:extLst>
                <a:ext uri="{FF2B5EF4-FFF2-40B4-BE49-F238E27FC236}">
                  <a16:creationId xmlns:a16="http://schemas.microsoft.com/office/drawing/2014/main" id="{354978E4-AE38-8647-AE32-49A84EBFE7C7}"/>
                </a:ext>
              </a:extLst>
            </p:cNvPr>
            <p:cNvCxnSpPr/>
            <p:nvPr/>
          </p:nvCxnSpPr>
          <p:spPr>
            <a:xfrm flipH="1" flipV="1">
              <a:off x="4679156" y="3338385"/>
              <a:ext cx="200025" cy="247394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Lige forbindelse 17">
              <a:extLst>
                <a:ext uri="{FF2B5EF4-FFF2-40B4-BE49-F238E27FC236}">
                  <a16:creationId xmlns:a16="http://schemas.microsoft.com/office/drawing/2014/main" id="{08B613B6-3A5D-2C4A-82FE-99FAB23F00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8837" y="3286125"/>
              <a:ext cx="458788" cy="56150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Lige forbindelse 18">
              <a:extLst>
                <a:ext uri="{FF2B5EF4-FFF2-40B4-BE49-F238E27FC236}">
                  <a16:creationId xmlns:a16="http://schemas.microsoft.com/office/drawing/2014/main" id="{1BBFE177-2064-9F49-8672-DBC334DD8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7625" y="3282717"/>
              <a:ext cx="471487" cy="56491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Lige forbindelse 19">
              <a:extLst>
                <a:ext uri="{FF2B5EF4-FFF2-40B4-BE49-F238E27FC236}">
                  <a16:creationId xmlns:a16="http://schemas.microsoft.com/office/drawing/2014/main" id="{C5565551-5B0C-2F4F-B767-8A4BAC2431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6069" y="3336132"/>
              <a:ext cx="200025" cy="249647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Lige forbindelse 20">
              <a:extLst>
                <a:ext uri="{FF2B5EF4-FFF2-40B4-BE49-F238E27FC236}">
                  <a16:creationId xmlns:a16="http://schemas.microsoft.com/office/drawing/2014/main" id="{1CDA8F35-B2EC-7D4B-9FA2-750EA3BF12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76095" y="3338385"/>
              <a:ext cx="271461" cy="32239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Lige forbindelse 21">
              <a:extLst>
                <a:ext uri="{FF2B5EF4-FFF2-40B4-BE49-F238E27FC236}">
                  <a16:creationId xmlns:a16="http://schemas.microsoft.com/office/drawing/2014/main" id="{CC0ABCEA-6CDE-4641-A92C-0485864136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8676" y="3477634"/>
              <a:ext cx="63105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Lige forbindelse 22">
              <a:extLst>
                <a:ext uri="{FF2B5EF4-FFF2-40B4-BE49-F238E27FC236}">
                  <a16:creationId xmlns:a16="http://schemas.microsoft.com/office/drawing/2014/main" id="{9BA55D3E-14A6-0D47-A3A1-871421B24787}"/>
                </a:ext>
              </a:extLst>
            </p:cNvPr>
            <p:cNvCxnSpPr>
              <a:cxnSpLocks/>
            </p:cNvCxnSpPr>
            <p:nvPr/>
          </p:nvCxnSpPr>
          <p:spPr>
            <a:xfrm>
              <a:off x="5576094" y="3477634"/>
              <a:ext cx="5258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Lige forbindelse 23">
              <a:extLst>
                <a:ext uri="{FF2B5EF4-FFF2-40B4-BE49-F238E27FC236}">
                  <a16:creationId xmlns:a16="http://schemas.microsoft.com/office/drawing/2014/main" id="{196E42B2-B9CE-E944-BB19-F3E0C9CDA8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2990" y="3477634"/>
              <a:ext cx="62117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Lige forbindelse 24">
              <a:extLst>
                <a:ext uri="{FF2B5EF4-FFF2-40B4-BE49-F238E27FC236}">
                  <a16:creationId xmlns:a16="http://schemas.microsoft.com/office/drawing/2014/main" id="{333EB2A9-E48D-9744-8F08-4BC33D70FCBF}"/>
                </a:ext>
              </a:extLst>
            </p:cNvPr>
            <p:cNvCxnSpPr>
              <a:cxnSpLocks/>
            </p:cNvCxnSpPr>
            <p:nvPr/>
          </p:nvCxnSpPr>
          <p:spPr>
            <a:xfrm>
              <a:off x="5459420" y="3477634"/>
              <a:ext cx="5258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Lige forbindelse 25">
              <a:extLst>
                <a:ext uri="{FF2B5EF4-FFF2-40B4-BE49-F238E27FC236}">
                  <a16:creationId xmlns:a16="http://schemas.microsoft.com/office/drawing/2014/main" id="{F32AE7BC-9814-0949-BA59-731E57D1CB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781" y="3477634"/>
              <a:ext cx="4474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Lige forbindelse 26">
              <a:extLst>
                <a:ext uri="{FF2B5EF4-FFF2-40B4-BE49-F238E27FC236}">
                  <a16:creationId xmlns:a16="http://schemas.microsoft.com/office/drawing/2014/main" id="{1F2F99D8-87F4-E64F-9BB6-7B814FE7B25E}"/>
                </a:ext>
              </a:extLst>
            </p:cNvPr>
            <p:cNvCxnSpPr>
              <a:cxnSpLocks/>
            </p:cNvCxnSpPr>
            <p:nvPr/>
          </p:nvCxnSpPr>
          <p:spPr>
            <a:xfrm>
              <a:off x="4687198" y="3477634"/>
              <a:ext cx="5258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Lige forbindelse 27">
              <a:extLst>
                <a:ext uri="{FF2B5EF4-FFF2-40B4-BE49-F238E27FC236}">
                  <a16:creationId xmlns:a16="http://schemas.microsoft.com/office/drawing/2014/main" id="{17D9D017-37C2-2442-BE52-6E4575C3BE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4094" y="3477634"/>
              <a:ext cx="62117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Lige forbindelse 28">
              <a:extLst>
                <a:ext uri="{FF2B5EF4-FFF2-40B4-BE49-F238E27FC236}">
                  <a16:creationId xmlns:a16="http://schemas.microsoft.com/office/drawing/2014/main" id="{55A422B2-21B0-0847-858C-F904F9AFBA1D}"/>
                </a:ext>
              </a:extLst>
            </p:cNvPr>
            <p:cNvCxnSpPr>
              <a:cxnSpLocks/>
            </p:cNvCxnSpPr>
            <p:nvPr/>
          </p:nvCxnSpPr>
          <p:spPr>
            <a:xfrm>
              <a:off x="4570524" y="3477634"/>
              <a:ext cx="5258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Lige forbindelse 29">
              <a:extLst>
                <a:ext uri="{FF2B5EF4-FFF2-40B4-BE49-F238E27FC236}">
                  <a16:creationId xmlns:a16="http://schemas.microsoft.com/office/drawing/2014/main" id="{1B262BA4-3CFA-E349-BD34-9DEA483763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0294" y="3509549"/>
              <a:ext cx="90972" cy="11312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Lige forbindelse 30">
              <a:extLst>
                <a:ext uri="{FF2B5EF4-FFF2-40B4-BE49-F238E27FC236}">
                  <a16:creationId xmlns:a16="http://schemas.microsoft.com/office/drawing/2014/main" id="{D82695FE-2F3A-9C42-B688-78CFFBD4661E}"/>
                </a:ext>
              </a:extLst>
            </p:cNvPr>
            <p:cNvCxnSpPr>
              <a:cxnSpLocks/>
            </p:cNvCxnSpPr>
            <p:nvPr/>
          </p:nvCxnSpPr>
          <p:spPr>
            <a:xfrm>
              <a:off x="5128673" y="3509549"/>
              <a:ext cx="91621" cy="11312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Lige forbindelse 31">
              <a:extLst>
                <a:ext uri="{FF2B5EF4-FFF2-40B4-BE49-F238E27FC236}">
                  <a16:creationId xmlns:a16="http://schemas.microsoft.com/office/drawing/2014/main" id="{113F4AD8-38A7-3645-941C-63C384F3BA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2968" y="3509549"/>
              <a:ext cx="93853" cy="122651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3170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>
            <a:extLst>
              <a:ext uri="{FF2B5EF4-FFF2-40B4-BE49-F238E27FC236}">
                <a16:creationId xmlns:a16="http://schemas.microsoft.com/office/drawing/2014/main" id="{BD2ED234-60C4-4E4B-B082-880DCE2DBC8C}"/>
              </a:ext>
            </a:extLst>
          </p:cNvPr>
          <p:cNvSpPr txBox="1"/>
          <p:nvPr/>
        </p:nvSpPr>
        <p:spPr>
          <a:xfrm>
            <a:off x="1638045" y="316930"/>
            <a:ext cx="6384957" cy="960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rPr>
              <a:t>User Survey Feedback</a:t>
            </a:r>
          </a:p>
        </p:txBody>
      </p:sp>
      <p:grpSp>
        <p:nvGrpSpPr>
          <p:cNvPr id="11" name="Gruppe 10">
            <a:extLst>
              <a:ext uri="{FF2B5EF4-FFF2-40B4-BE49-F238E27FC236}">
                <a16:creationId xmlns:a16="http://schemas.microsoft.com/office/drawing/2014/main" id="{17DE090D-5107-F44A-9EE8-A15A21958ED2}"/>
              </a:ext>
            </a:extLst>
          </p:cNvPr>
          <p:cNvGrpSpPr/>
          <p:nvPr/>
        </p:nvGrpSpPr>
        <p:grpSpPr>
          <a:xfrm>
            <a:off x="356974" y="-650815"/>
            <a:ext cx="1174084" cy="2743202"/>
            <a:chOff x="10591197" y="-609603"/>
            <a:chExt cx="1174084" cy="2743202"/>
          </a:xfrm>
        </p:grpSpPr>
        <p:sp>
          <p:nvSpPr>
            <p:cNvPr id="5" name="Vinkel 4">
              <a:extLst>
                <a:ext uri="{FF2B5EF4-FFF2-40B4-BE49-F238E27FC236}">
                  <a16:creationId xmlns:a16="http://schemas.microsoft.com/office/drawing/2014/main" id="{0FD6E1F6-E8B9-A949-AC00-EC1A5BE5620C}"/>
                </a:ext>
              </a:extLst>
            </p:cNvPr>
            <p:cNvSpPr/>
            <p:nvPr/>
          </p:nvSpPr>
          <p:spPr>
            <a:xfrm rot="16200000">
              <a:off x="9806638" y="174956"/>
              <a:ext cx="2743202" cy="1174084"/>
            </a:xfrm>
            <a:prstGeom prst="chevron">
              <a:avLst/>
            </a:prstGeom>
            <a:solidFill>
              <a:srgbClr val="80D7B3"/>
            </a:solidFill>
            <a:ln>
              <a:solidFill>
                <a:srgbClr val="60A489"/>
              </a:solidFill>
            </a:ln>
            <a:effectLst>
              <a:outerShdw blurRad="508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</a:endParaRPr>
            </a:p>
          </p:txBody>
        </p:sp>
        <p:pic>
          <p:nvPicPr>
            <p:cNvPr id="8" name="Grafik 7" descr="Chat med massiv udfyldning">
              <a:extLst>
                <a:ext uri="{FF2B5EF4-FFF2-40B4-BE49-F238E27FC236}">
                  <a16:creationId xmlns:a16="http://schemas.microsoft.com/office/drawing/2014/main" id="{0DC977AE-47E4-B840-A5C2-D4F304AB8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98183" y="358142"/>
              <a:ext cx="960112" cy="960112"/>
            </a:xfrm>
            <a:prstGeom prst="rect">
              <a:avLst/>
            </a:prstGeom>
          </p:spPr>
        </p:pic>
      </p:grpSp>
      <p:sp>
        <p:nvSpPr>
          <p:cNvPr id="9" name="Tekstfelt 8">
            <a:extLst>
              <a:ext uri="{FF2B5EF4-FFF2-40B4-BE49-F238E27FC236}">
                <a16:creationId xmlns:a16="http://schemas.microsoft.com/office/drawing/2014/main" id="{F9D6B27A-10A5-8B44-8DCB-938688698A12}"/>
              </a:ext>
            </a:extLst>
          </p:cNvPr>
          <p:cNvSpPr txBox="1"/>
          <p:nvPr/>
        </p:nvSpPr>
        <p:spPr>
          <a:xfrm>
            <a:off x="356973" y="2866130"/>
            <a:ext cx="71603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dirty="0" err="1">
                <a:latin typeface="Avenir Book" panose="02000503020000020003" pitchFamily="2" charset="0"/>
              </a:rPr>
              <a:t>Questionnaire</a:t>
            </a:r>
            <a:r>
              <a:rPr lang="da-DK" sz="2400" dirty="0">
                <a:latin typeface="Avenir Book" panose="02000503020000020003" pitchFamily="2" charset="0"/>
              </a:rPr>
              <a:t> </a:t>
            </a:r>
            <a:r>
              <a:rPr lang="da-DK" sz="2400" dirty="0" err="1">
                <a:latin typeface="Avenir Book" panose="02000503020000020003" pitchFamily="2" charset="0"/>
              </a:rPr>
              <a:t>answered</a:t>
            </a:r>
            <a:r>
              <a:rPr lang="da-DK" sz="2400" dirty="0">
                <a:latin typeface="Avenir Book" panose="02000503020000020003" pitchFamily="2" charset="0"/>
              </a:rPr>
              <a:t> by 77 </a:t>
            </a:r>
            <a:r>
              <a:rPr lang="da-DK" sz="2400" dirty="0" err="1">
                <a:latin typeface="Avenir Book" panose="02000503020000020003" pitchFamily="2" charset="0"/>
              </a:rPr>
              <a:t>people</a:t>
            </a:r>
            <a:endParaRPr lang="da-DK" sz="2400" dirty="0">
              <a:effectLst/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dirty="0">
                <a:latin typeface="Avenir Book" panose="02000503020000020003" pitchFamily="2" charset="0"/>
              </a:rPr>
              <a:t>68% </a:t>
            </a:r>
            <a:r>
              <a:rPr lang="da-DK" sz="2400" dirty="0" err="1">
                <a:latin typeface="Avenir Book" panose="02000503020000020003" pitchFamily="2" charset="0"/>
              </a:rPr>
              <a:t>were</a:t>
            </a:r>
            <a:r>
              <a:rPr lang="da-DK" sz="2400" dirty="0">
                <a:latin typeface="Avenir Book" panose="02000503020000020003" pitchFamily="2" charset="0"/>
              </a:rPr>
              <a:t> </a:t>
            </a:r>
            <a:r>
              <a:rPr lang="da-DK" sz="2400" dirty="0" err="1">
                <a:latin typeface="Avenir Book" panose="02000503020000020003" pitchFamily="2" charset="0"/>
              </a:rPr>
              <a:t>aged</a:t>
            </a:r>
            <a:r>
              <a:rPr lang="da-DK" sz="2400" dirty="0">
                <a:latin typeface="Avenir Book" panose="02000503020000020003" pitchFamily="2" charset="0"/>
              </a:rPr>
              <a:t> in </a:t>
            </a:r>
            <a:r>
              <a:rPr lang="da-DK" sz="2400" dirty="0" err="1">
                <a:latin typeface="Avenir Book" panose="02000503020000020003" pitchFamily="2" charset="0"/>
              </a:rPr>
              <a:t>our</a:t>
            </a:r>
            <a:r>
              <a:rPr lang="da-DK" sz="2400" dirty="0">
                <a:latin typeface="Avenir Book" panose="02000503020000020003" pitchFamily="2" charset="0"/>
              </a:rPr>
              <a:t> </a:t>
            </a:r>
            <a:r>
              <a:rPr lang="da-DK" sz="2400" dirty="0" err="1">
                <a:latin typeface="Avenir Book" panose="02000503020000020003" pitchFamily="2" charset="0"/>
              </a:rPr>
              <a:t>main</a:t>
            </a:r>
            <a:r>
              <a:rPr lang="da-DK" sz="2400" dirty="0">
                <a:latin typeface="Avenir Book" panose="02000503020000020003" pitchFamily="2" charset="0"/>
              </a:rPr>
              <a:t> </a:t>
            </a:r>
            <a:r>
              <a:rPr lang="da-DK" sz="2400" dirty="0" err="1">
                <a:latin typeface="Avenir Book" panose="02000503020000020003" pitchFamily="2" charset="0"/>
              </a:rPr>
              <a:t>target</a:t>
            </a:r>
            <a:r>
              <a:rPr lang="da-DK" sz="2400" dirty="0">
                <a:latin typeface="Avenir Book" panose="02000503020000020003" pitchFamily="2" charset="0"/>
              </a:rPr>
              <a:t> </a:t>
            </a:r>
            <a:r>
              <a:rPr lang="da-DK" sz="2400" dirty="0" err="1">
                <a:latin typeface="Avenir Book" panose="02000503020000020003" pitchFamily="2" charset="0"/>
              </a:rPr>
              <a:t>group</a:t>
            </a:r>
            <a:endParaRPr lang="da-DK" sz="2400" dirty="0">
              <a:effectLst/>
              <a:latin typeface="Avenir Book" panose="02000503020000020003" pitchFamily="2" charset="0"/>
            </a:endParaRPr>
          </a:p>
          <a:p>
            <a:endParaRPr lang="da-DK" sz="2400" dirty="0">
              <a:latin typeface="Avenir Book" panose="02000503020000020003" pitchFamily="2" charset="0"/>
            </a:endParaRPr>
          </a:p>
          <a:p>
            <a:r>
              <a:rPr lang="da-DK" sz="2400" b="1" dirty="0">
                <a:latin typeface="Avenir Book" panose="02000503020000020003" pitchFamily="2" charset="0"/>
              </a:rPr>
              <a:t>Most </a:t>
            </a:r>
            <a:r>
              <a:rPr lang="da-DK" sz="2400" b="1" dirty="0" err="1">
                <a:latin typeface="Avenir Book" panose="02000503020000020003" pitchFamily="2" charset="0"/>
              </a:rPr>
              <a:t>important</a:t>
            </a:r>
            <a:r>
              <a:rPr lang="da-DK" sz="2400" b="1" dirty="0">
                <a:latin typeface="Avenir Book" panose="02000503020000020003" pitchFamily="2" charset="0"/>
              </a:rPr>
              <a:t> </a:t>
            </a:r>
            <a:r>
              <a:rPr lang="da-DK" sz="2400" b="1" dirty="0" err="1">
                <a:latin typeface="Avenir Book" panose="02000503020000020003" pitchFamily="2" charset="0"/>
              </a:rPr>
              <a:t>takeaway</a:t>
            </a:r>
            <a:r>
              <a:rPr lang="da-DK" sz="2400" b="1" dirty="0">
                <a:latin typeface="Avenir Book" panose="02000503020000020003" pitchFamily="2" charset="0"/>
              </a:rPr>
              <a:t>: </a:t>
            </a:r>
            <a:endParaRPr lang="da-DK" sz="2400" b="1" dirty="0">
              <a:effectLst/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dirty="0">
                <a:latin typeface="Avenir Book" panose="02000503020000020003" pitchFamily="2" charset="0"/>
              </a:rPr>
              <a:t>75% of respondents </a:t>
            </a:r>
            <a:r>
              <a:rPr lang="da-DK" sz="2400" dirty="0" err="1">
                <a:latin typeface="Avenir Book" panose="02000503020000020003" pitchFamily="2" charset="0"/>
              </a:rPr>
              <a:t>said</a:t>
            </a:r>
            <a:r>
              <a:rPr lang="da-DK" sz="2400" dirty="0">
                <a:latin typeface="Avenir Book" panose="02000503020000020003" pitchFamily="2" charset="0"/>
              </a:rPr>
              <a:t> </a:t>
            </a:r>
            <a:r>
              <a:rPr lang="da-DK" sz="2400" dirty="0" err="1">
                <a:latin typeface="Avenir Book" panose="02000503020000020003" pitchFamily="2" charset="0"/>
              </a:rPr>
              <a:t>they</a:t>
            </a:r>
            <a:r>
              <a:rPr lang="da-DK" sz="2400" dirty="0">
                <a:latin typeface="Avenir Book" panose="02000503020000020003" pitchFamily="2" charset="0"/>
              </a:rPr>
              <a:t> </a:t>
            </a:r>
            <a:r>
              <a:rPr lang="da-DK" sz="2400" dirty="0" err="1">
                <a:latin typeface="Avenir Book" panose="02000503020000020003" pitchFamily="2" charset="0"/>
              </a:rPr>
              <a:t>would</a:t>
            </a:r>
            <a:r>
              <a:rPr lang="da-DK" sz="2400" dirty="0">
                <a:latin typeface="Avenir Book" panose="02000503020000020003" pitchFamily="2" charset="0"/>
              </a:rPr>
              <a:t> </a:t>
            </a:r>
            <a:r>
              <a:rPr lang="da-DK" sz="2400" dirty="0" err="1">
                <a:latin typeface="Avenir Book" panose="02000503020000020003" pitchFamily="2" charset="0"/>
              </a:rPr>
              <a:t>use</a:t>
            </a:r>
            <a:r>
              <a:rPr lang="da-DK" sz="2400" dirty="0">
                <a:latin typeface="Avenir Book" panose="02000503020000020003" pitchFamily="2" charset="0"/>
              </a:rPr>
              <a:t> </a:t>
            </a:r>
            <a:r>
              <a:rPr lang="da-DK" sz="2400" dirty="0" err="1">
                <a:latin typeface="Avenir Book" panose="02000503020000020003" pitchFamily="2" charset="0"/>
              </a:rPr>
              <a:t>app</a:t>
            </a:r>
            <a:r>
              <a:rPr lang="da-DK" sz="2400" dirty="0">
                <a:latin typeface="Avenir Book" panose="02000503020000020003" pitchFamily="2" charset="0"/>
              </a:rPr>
              <a:t>/service if it </a:t>
            </a:r>
            <a:r>
              <a:rPr lang="da-DK" sz="2400" dirty="0" err="1">
                <a:latin typeface="Avenir Book" panose="02000503020000020003" pitchFamily="2" charset="0"/>
              </a:rPr>
              <a:t>was</a:t>
            </a:r>
            <a:r>
              <a:rPr lang="da-DK" sz="2400" dirty="0">
                <a:latin typeface="Avenir Book" panose="02000503020000020003" pitchFamily="2" charset="0"/>
              </a:rPr>
              <a:t> </a:t>
            </a:r>
            <a:r>
              <a:rPr lang="da-DK" sz="2400" dirty="0" err="1">
                <a:latin typeface="Avenir Book" panose="02000503020000020003" pitchFamily="2" charset="0"/>
              </a:rPr>
              <a:t>available</a:t>
            </a:r>
            <a:r>
              <a:rPr lang="da-DK" sz="2400" dirty="0">
                <a:latin typeface="Avenir Book" panose="02000503020000020003" pitchFamily="2" charset="0"/>
              </a:rPr>
              <a:t> </a:t>
            </a:r>
            <a:r>
              <a:rPr lang="da-DK" sz="2400" dirty="0" err="1">
                <a:latin typeface="Avenir Book" panose="02000503020000020003" pitchFamily="2" charset="0"/>
              </a:rPr>
              <a:t>now</a:t>
            </a:r>
            <a:endParaRPr lang="da-DK" sz="2400" dirty="0">
              <a:effectLst/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dirty="0" err="1">
                <a:latin typeface="Avenir Book" panose="02000503020000020003" pitchFamily="2" charset="0"/>
              </a:rPr>
              <a:t>Proof</a:t>
            </a:r>
            <a:r>
              <a:rPr lang="da-DK" sz="2400" dirty="0">
                <a:latin typeface="Avenir Book" panose="02000503020000020003" pitchFamily="2" charset="0"/>
              </a:rPr>
              <a:t> of </a:t>
            </a:r>
            <a:r>
              <a:rPr lang="da-DK" sz="2400" dirty="0" err="1">
                <a:latin typeface="Avenir Book" panose="02000503020000020003" pitchFamily="2" charset="0"/>
              </a:rPr>
              <a:t>Concept</a:t>
            </a:r>
            <a:endParaRPr lang="da-DK" sz="2400" dirty="0">
              <a:effectLst/>
              <a:latin typeface="Avenir Book" panose="02000503020000020003" pitchFamily="2" charset="0"/>
            </a:endParaRP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59607F99-DB00-0D4A-9607-B0896320C910}"/>
              </a:ext>
            </a:extLst>
          </p:cNvPr>
          <p:cNvSpPr txBox="1"/>
          <p:nvPr/>
        </p:nvSpPr>
        <p:spPr>
          <a:xfrm>
            <a:off x="11206586" y="3080655"/>
            <a:ext cx="104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i="1" dirty="0">
                <a:latin typeface="Avenir Light Oblique" panose="020B0402020203090204" pitchFamily="34" charset="77"/>
              </a:rPr>
              <a:t>Not </a:t>
            </a:r>
            <a:r>
              <a:rPr lang="da-DK" sz="1600" i="1" dirty="0" err="1">
                <a:latin typeface="Avenir Light Oblique" panose="020B0402020203090204" pitchFamily="34" charset="77"/>
              </a:rPr>
              <a:t>likely</a:t>
            </a:r>
            <a:endParaRPr lang="da-DK" sz="1600" i="1" dirty="0">
              <a:latin typeface="Avenir Light Oblique" panose="020B0402020203090204" pitchFamily="34" charset="77"/>
            </a:endParaRPr>
          </a:p>
        </p:txBody>
      </p:sp>
      <p:grpSp>
        <p:nvGrpSpPr>
          <p:cNvPr id="35" name="Gruppe 34">
            <a:extLst>
              <a:ext uri="{FF2B5EF4-FFF2-40B4-BE49-F238E27FC236}">
                <a16:creationId xmlns:a16="http://schemas.microsoft.com/office/drawing/2014/main" id="{DC771D98-4A89-0D40-A1BC-8965821DBB07}"/>
              </a:ext>
            </a:extLst>
          </p:cNvPr>
          <p:cNvGrpSpPr/>
          <p:nvPr/>
        </p:nvGrpSpPr>
        <p:grpSpPr>
          <a:xfrm>
            <a:off x="6742921" y="1677537"/>
            <a:ext cx="5302008" cy="4407471"/>
            <a:chOff x="6742921" y="1677537"/>
            <a:chExt cx="5449079" cy="4407471"/>
          </a:xfrm>
        </p:grpSpPr>
        <p:graphicFrame>
          <p:nvGraphicFramePr>
            <p:cNvPr id="10" name="Diagram 9">
              <a:extLst>
                <a:ext uri="{FF2B5EF4-FFF2-40B4-BE49-F238E27FC236}">
                  <a16:creationId xmlns:a16="http://schemas.microsoft.com/office/drawing/2014/main" id="{35FF9372-EFAC-AB41-80EE-A57854A7ADE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79515519"/>
                </p:ext>
              </p:extLst>
            </p:nvPr>
          </p:nvGraphicFramePr>
          <p:xfrm>
            <a:off x="6742921" y="1677537"/>
            <a:ext cx="5449079" cy="440747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3" name="Tekstfelt 12">
              <a:extLst>
                <a:ext uri="{FF2B5EF4-FFF2-40B4-BE49-F238E27FC236}">
                  <a16:creationId xmlns:a16="http://schemas.microsoft.com/office/drawing/2014/main" id="{8BCEC127-0072-1E4D-AF67-16CB94153A39}"/>
                </a:ext>
              </a:extLst>
            </p:cNvPr>
            <p:cNvSpPr txBox="1"/>
            <p:nvPr/>
          </p:nvSpPr>
          <p:spPr>
            <a:xfrm>
              <a:off x="7170120" y="5137837"/>
              <a:ext cx="6944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600" i="1" dirty="0" err="1">
                  <a:latin typeface="Avenir Light Oblique" panose="020B0402020203090204" pitchFamily="34" charset="77"/>
                </a:rPr>
                <a:t>Likely</a:t>
              </a:r>
              <a:endParaRPr lang="da-DK" sz="1600" i="1" dirty="0">
                <a:latin typeface="Avenir Light Oblique" panose="020B0402020203090204" pitchFamily="34" charset="77"/>
              </a:endParaRPr>
            </a:p>
          </p:txBody>
        </p:sp>
        <p:cxnSp>
          <p:nvCxnSpPr>
            <p:cNvPr id="15" name="Lige forbindelse 14">
              <a:extLst>
                <a:ext uri="{FF2B5EF4-FFF2-40B4-BE49-F238E27FC236}">
                  <a16:creationId xmlns:a16="http://schemas.microsoft.com/office/drawing/2014/main" id="{62914C26-35C7-6E42-A13F-34D081862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4667" y="5254461"/>
              <a:ext cx="335704" cy="35402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kstfelt 15">
              <a:extLst>
                <a:ext uri="{FF2B5EF4-FFF2-40B4-BE49-F238E27FC236}">
                  <a16:creationId xmlns:a16="http://schemas.microsoft.com/office/drawing/2014/main" id="{DE8913F5-812A-1F4F-A62F-5CEDC9BDE612}"/>
                </a:ext>
              </a:extLst>
            </p:cNvPr>
            <p:cNvSpPr txBox="1"/>
            <p:nvPr/>
          </p:nvSpPr>
          <p:spPr>
            <a:xfrm>
              <a:off x="6784545" y="2583022"/>
              <a:ext cx="10824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600" i="1" dirty="0" err="1">
                  <a:latin typeface="Avenir Light Oblique" panose="020B0402020203090204" pitchFamily="34" charset="77"/>
                </a:rPr>
                <a:t>Very</a:t>
              </a:r>
              <a:r>
                <a:rPr lang="da-DK" sz="1600" i="1" dirty="0">
                  <a:latin typeface="Avenir Light Oblique" panose="020B0402020203090204" pitchFamily="34" charset="77"/>
                </a:rPr>
                <a:t> </a:t>
              </a:r>
              <a:r>
                <a:rPr lang="da-DK" sz="1600" i="1" dirty="0" err="1">
                  <a:latin typeface="Avenir Light Oblique" panose="020B0402020203090204" pitchFamily="34" charset="77"/>
                </a:rPr>
                <a:t>likely</a:t>
              </a:r>
              <a:endParaRPr lang="da-DK" sz="1600" i="1" dirty="0">
                <a:latin typeface="Avenir Light Oblique" panose="020B0402020203090204" pitchFamily="34" charset="77"/>
              </a:endParaRPr>
            </a:p>
          </p:txBody>
        </p:sp>
        <p:cxnSp>
          <p:nvCxnSpPr>
            <p:cNvPr id="17" name="Lige forbindelse 16">
              <a:extLst>
                <a:ext uri="{FF2B5EF4-FFF2-40B4-BE49-F238E27FC236}">
                  <a16:creationId xmlns:a16="http://schemas.microsoft.com/office/drawing/2014/main" id="{0DE38240-95FE-9E42-881C-01B4E14552AE}"/>
                </a:ext>
              </a:extLst>
            </p:cNvPr>
            <p:cNvCxnSpPr>
              <a:cxnSpLocks/>
            </p:cNvCxnSpPr>
            <p:nvPr/>
          </p:nvCxnSpPr>
          <p:spPr>
            <a:xfrm>
              <a:off x="7729369" y="2875544"/>
              <a:ext cx="386300" cy="245832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kstfelt 21">
              <a:extLst>
                <a:ext uri="{FF2B5EF4-FFF2-40B4-BE49-F238E27FC236}">
                  <a16:creationId xmlns:a16="http://schemas.microsoft.com/office/drawing/2014/main" id="{3A99EB9C-238A-F94E-8249-21E20F43B00F}"/>
                </a:ext>
              </a:extLst>
            </p:cNvPr>
            <p:cNvSpPr txBox="1"/>
            <p:nvPr/>
          </p:nvSpPr>
          <p:spPr>
            <a:xfrm>
              <a:off x="10516156" y="2367460"/>
              <a:ext cx="13101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600" i="1" dirty="0" err="1">
                  <a:latin typeface="Avenir Light Oblique" panose="020B0402020203090204" pitchFamily="34" charset="77"/>
                </a:rPr>
                <a:t>Very</a:t>
              </a:r>
              <a:r>
                <a:rPr lang="da-DK" sz="1600" i="1" dirty="0">
                  <a:latin typeface="Avenir Light Oblique" panose="020B0402020203090204" pitchFamily="34" charset="77"/>
                </a:rPr>
                <a:t> </a:t>
              </a:r>
              <a:r>
                <a:rPr lang="da-DK" sz="1600" i="1" dirty="0" err="1">
                  <a:latin typeface="Avenir Light Oblique" panose="020B0402020203090204" pitchFamily="34" charset="77"/>
                </a:rPr>
                <a:t>unlikely</a:t>
              </a:r>
              <a:endParaRPr lang="da-DK" sz="1600" i="1" dirty="0">
                <a:latin typeface="Avenir Light Oblique" panose="020B0402020203090204" pitchFamily="34" charset="77"/>
              </a:endParaRPr>
            </a:p>
          </p:txBody>
        </p:sp>
        <p:cxnSp>
          <p:nvCxnSpPr>
            <p:cNvPr id="28" name="Lige forbindelse 27">
              <a:extLst>
                <a:ext uri="{FF2B5EF4-FFF2-40B4-BE49-F238E27FC236}">
                  <a16:creationId xmlns:a16="http://schemas.microsoft.com/office/drawing/2014/main" id="{A2BB0203-F082-9046-A2BC-028A67B2DD9B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9943619" y="2536737"/>
              <a:ext cx="572537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Lige forbindelse 31">
              <a:extLst>
                <a:ext uri="{FF2B5EF4-FFF2-40B4-BE49-F238E27FC236}">
                  <a16:creationId xmlns:a16="http://schemas.microsoft.com/office/drawing/2014/main" id="{8B212E32-0E4A-B44D-80CD-D370CE3E81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01684" y="3259359"/>
              <a:ext cx="375467" cy="1874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uppe 35">
            <a:extLst>
              <a:ext uri="{FF2B5EF4-FFF2-40B4-BE49-F238E27FC236}">
                <a16:creationId xmlns:a16="http://schemas.microsoft.com/office/drawing/2014/main" id="{EC2DFF17-2271-3048-B6C7-6887C426D3C0}"/>
              </a:ext>
            </a:extLst>
          </p:cNvPr>
          <p:cNvGrpSpPr/>
          <p:nvPr/>
        </p:nvGrpSpPr>
        <p:grpSpPr>
          <a:xfrm>
            <a:off x="10363581" y="6061940"/>
            <a:ext cx="1424781" cy="564917"/>
            <a:chOff x="4422775" y="3282717"/>
            <a:chExt cx="1424781" cy="564917"/>
          </a:xfrm>
        </p:grpSpPr>
        <p:cxnSp>
          <p:nvCxnSpPr>
            <p:cNvPr id="37" name="Lige forbindelse 36">
              <a:extLst>
                <a:ext uri="{FF2B5EF4-FFF2-40B4-BE49-F238E27FC236}">
                  <a16:creationId xmlns:a16="http://schemas.microsoft.com/office/drawing/2014/main" id="{F33B7DE5-7757-2B45-98A7-56DF73F5FEDB}"/>
                </a:ext>
              </a:extLst>
            </p:cNvPr>
            <p:cNvCxnSpPr>
              <a:cxnSpLocks/>
            </p:cNvCxnSpPr>
            <p:nvPr/>
          </p:nvCxnSpPr>
          <p:spPr>
            <a:xfrm>
              <a:off x="4945934" y="3513268"/>
              <a:ext cx="91767" cy="118932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Lige forbindelse 37">
              <a:extLst>
                <a:ext uri="{FF2B5EF4-FFF2-40B4-BE49-F238E27FC236}">
                  <a16:creationId xmlns:a16="http://schemas.microsoft.com/office/drawing/2014/main" id="{C9F43BDD-BDC0-BF4E-B4DC-74721C88D3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2775" y="3336132"/>
              <a:ext cx="256381" cy="324643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Lige forbindelse 38">
              <a:extLst>
                <a:ext uri="{FF2B5EF4-FFF2-40B4-BE49-F238E27FC236}">
                  <a16:creationId xmlns:a16="http://schemas.microsoft.com/office/drawing/2014/main" id="{952B2C7C-1D01-D045-9858-323561AB6A02}"/>
                </a:ext>
              </a:extLst>
            </p:cNvPr>
            <p:cNvCxnSpPr/>
            <p:nvPr/>
          </p:nvCxnSpPr>
          <p:spPr>
            <a:xfrm flipH="1" flipV="1">
              <a:off x="4679156" y="3338385"/>
              <a:ext cx="200025" cy="247394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Lige forbindelse 39">
              <a:extLst>
                <a:ext uri="{FF2B5EF4-FFF2-40B4-BE49-F238E27FC236}">
                  <a16:creationId xmlns:a16="http://schemas.microsoft.com/office/drawing/2014/main" id="{5B02E987-8643-2E4B-B1DE-35634313E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8837" y="3286125"/>
              <a:ext cx="458788" cy="56150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Lige forbindelse 40">
              <a:extLst>
                <a:ext uri="{FF2B5EF4-FFF2-40B4-BE49-F238E27FC236}">
                  <a16:creationId xmlns:a16="http://schemas.microsoft.com/office/drawing/2014/main" id="{294DA39C-709B-B142-ADFE-822D07DEAF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7625" y="3282717"/>
              <a:ext cx="471487" cy="56491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Lige forbindelse 41">
              <a:extLst>
                <a:ext uri="{FF2B5EF4-FFF2-40B4-BE49-F238E27FC236}">
                  <a16:creationId xmlns:a16="http://schemas.microsoft.com/office/drawing/2014/main" id="{3369480C-515D-6245-84E8-2534DED487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6069" y="3336132"/>
              <a:ext cx="200025" cy="249647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Lige forbindelse 42">
              <a:extLst>
                <a:ext uri="{FF2B5EF4-FFF2-40B4-BE49-F238E27FC236}">
                  <a16:creationId xmlns:a16="http://schemas.microsoft.com/office/drawing/2014/main" id="{3AFD2899-52C5-9E41-849B-C984DDFF91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76095" y="3338385"/>
              <a:ext cx="271461" cy="32239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Lige forbindelse 43">
              <a:extLst>
                <a:ext uri="{FF2B5EF4-FFF2-40B4-BE49-F238E27FC236}">
                  <a16:creationId xmlns:a16="http://schemas.microsoft.com/office/drawing/2014/main" id="{8C7F6E26-4D1E-F841-8FC1-A9E411EF49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8676" y="3477634"/>
              <a:ext cx="63105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Lige forbindelse 44">
              <a:extLst>
                <a:ext uri="{FF2B5EF4-FFF2-40B4-BE49-F238E27FC236}">
                  <a16:creationId xmlns:a16="http://schemas.microsoft.com/office/drawing/2014/main" id="{14A65CFB-4174-BC41-BF33-CA28A8047856}"/>
                </a:ext>
              </a:extLst>
            </p:cNvPr>
            <p:cNvCxnSpPr>
              <a:cxnSpLocks/>
            </p:cNvCxnSpPr>
            <p:nvPr/>
          </p:nvCxnSpPr>
          <p:spPr>
            <a:xfrm>
              <a:off x="5576094" y="3477634"/>
              <a:ext cx="5258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Lige forbindelse 45">
              <a:extLst>
                <a:ext uri="{FF2B5EF4-FFF2-40B4-BE49-F238E27FC236}">
                  <a16:creationId xmlns:a16="http://schemas.microsoft.com/office/drawing/2014/main" id="{73B0C6B0-158E-7A41-B66E-F23C4C31CE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2990" y="3477634"/>
              <a:ext cx="62117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Lige forbindelse 46">
              <a:extLst>
                <a:ext uri="{FF2B5EF4-FFF2-40B4-BE49-F238E27FC236}">
                  <a16:creationId xmlns:a16="http://schemas.microsoft.com/office/drawing/2014/main" id="{C35788F7-6889-FA44-B171-A7516C85ED44}"/>
                </a:ext>
              </a:extLst>
            </p:cNvPr>
            <p:cNvCxnSpPr>
              <a:cxnSpLocks/>
            </p:cNvCxnSpPr>
            <p:nvPr/>
          </p:nvCxnSpPr>
          <p:spPr>
            <a:xfrm>
              <a:off x="5459420" y="3477634"/>
              <a:ext cx="5258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Lige forbindelse 47">
              <a:extLst>
                <a:ext uri="{FF2B5EF4-FFF2-40B4-BE49-F238E27FC236}">
                  <a16:creationId xmlns:a16="http://schemas.microsoft.com/office/drawing/2014/main" id="{98F28256-EF50-B044-9052-C6D2EC6B6E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9781" y="3477634"/>
              <a:ext cx="4474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Lige forbindelse 48">
              <a:extLst>
                <a:ext uri="{FF2B5EF4-FFF2-40B4-BE49-F238E27FC236}">
                  <a16:creationId xmlns:a16="http://schemas.microsoft.com/office/drawing/2014/main" id="{2E72C372-1F76-5244-8065-2DD8810C929B}"/>
                </a:ext>
              </a:extLst>
            </p:cNvPr>
            <p:cNvCxnSpPr>
              <a:cxnSpLocks/>
            </p:cNvCxnSpPr>
            <p:nvPr/>
          </p:nvCxnSpPr>
          <p:spPr>
            <a:xfrm>
              <a:off x="4687198" y="3477634"/>
              <a:ext cx="5258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Lige forbindelse 49">
              <a:extLst>
                <a:ext uri="{FF2B5EF4-FFF2-40B4-BE49-F238E27FC236}">
                  <a16:creationId xmlns:a16="http://schemas.microsoft.com/office/drawing/2014/main" id="{50BB2E05-9075-C041-90C4-F774460DAE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4094" y="3477634"/>
              <a:ext cx="62117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Lige forbindelse 50">
              <a:extLst>
                <a:ext uri="{FF2B5EF4-FFF2-40B4-BE49-F238E27FC236}">
                  <a16:creationId xmlns:a16="http://schemas.microsoft.com/office/drawing/2014/main" id="{7E637D4D-B5B1-5E4A-B383-03DCE652BA7B}"/>
                </a:ext>
              </a:extLst>
            </p:cNvPr>
            <p:cNvCxnSpPr>
              <a:cxnSpLocks/>
            </p:cNvCxnSpPr>
            <p:nvPr/>
          </p:nvCxnSpPr>
          <p:spPr>
            <a:xfrm>
              <a:off x="4570524" y="3477634"/>
              <a:ext cx="52583" cy="71269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Lige forbindelse 51">
              <a:extLst>
                <a:ext uri="{FF2B5EF4-FFF2-40B4-BE49-F238E27FC236}">
                  <a16:creationId xmlns:a16="http://schemas.microsoft.com/office/drawing/2014/main" id="{029C28B6-7844-D849-83DC-4317899739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0294" y="3509549"/>
              <a:ext cx="90972" cy="11312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Lige forbindelse 52">
              <a:extLst>
                <a:ext uri="{FF2B5EF4-FFF2-40B4-BE49-F238E27FC236}">
                  <a16:creationId xmlns:a16="http://schemas.microsoft.com/office/drawing/2014/main" id="{E7352B1F-41DF-2C46-95FA-8D42C90E028E}"/>
                </a:ext>
              </a:extLst>
            </p:cNvPr>
            <p:cNvCxnSpPr>
              <a:cxnSpLocks/>
            </p:cNvCxnSpPr>
            <p:nvPr/>
          </p:nvCxnSpPr>
          <p:spPr>
            <a:xfrm>
              <a:off x="5128673" y="3509549"/>
              <a:ext cx="91621" cy="11312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Lige forbindelse 53">
              <a:extLst>
                <a:ext uri="{FF2B5EF4-FFF2-40B4-BE49-F238E27FC236}">
                  <a16:creationId xmlns:a16="http://schemas.microsoft.com/office/drawing/2014/main" id="{C78C8F87-90E1-A84B-ABFE-DA2C4C4F70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2968" y="3509549"/>
              <a:ext cx="93853" cy="122651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1919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Microsoft Office PowerPoint</Application>
  <PresentationFormat>Breitbild</PresentationFormat>
  <Paragraphs>86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Andale Mono</vt:lpstr>
      <vt:lpstr>Arial</vt:lpstr>
      <vt:lpstr>Avenir Book</vt:lpstr>
      <vt:lpstr>Avenir Light Oblique</vt:lpstr>
      <vt:lpstr>Calibri</vt:lpstr>
      <vt:lpstr>Calibri Light</vt:lpstr>
      <vt:lpstr>Century Gothic</vt:lpstr>
      <vt:lpstr>Office-tema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Microsoft Office User</dc:creator>
  <cp:lastModifiedBy>Stephanie Zillner</cp:lastModifiedBy>
  <cp:revision>28</cp:revision>
  <dcterms:created xsi:type="dcterms:W3CDTF">2021-05-20T15:48:36Z</dcterms:created>
  <dcterms:modified xsi:type="dcterms:W3CDTF">2021-05-25T19:35:53Z</dcterms:modified>
</cp:coreProperties>
</file>